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  <p:sldMasterId id="2147483660" r:id="rId2"/>
  </p:sldMasterIdLst>
  <p:notesMasterIdLst>
    <p:notesMasterId r:id="rId29"/>
  </p:notesMasterIdLst>
  <p:sldIdLst>
    <p:sldId id="258" r:id="rId3"/>
    <p:sldId id="259" r:id="rId4"/>
    <p:sldId id="308" r:id="rId5"/>
    <p:sldId id="309" r:id="rId6"/>
    <p:sldId id="261" r:id="rId7"/>
    <p:sldId id="262" r:id="rId8"/>
    <p:sldId id="263" r:id="rId9"/>
    <p:sldId id="310" r:id="rId10"/>
    <p:sldId id="265" r:id="rId11"/>
    <p:sldId id="264" r:id="rId12"/>
    <p:sldId id="311" r:id="rId13"/>
    <p:sldId id="316" r:id="rId14"/>
    <p:sldId id="266" r:id="rId15"/>
    <p:sldId id="267" r:id="rId16"/>
    <p:sldId id="268" r:id="rId17"/>
    <p:sldId id="269" r:id="rId18"/>
    <p:sldId id="270" r:id="rId19"/>
    <p:sldId id="313" r:id="rId20"/>
    <p:sldId id="314" r:id="rId21"/>
    <p:sldId id="318" r:id="rId22"/>
    <p:sldId id="298" r:id="rId23"/>
    <p:sldId id="299" r:id="rId24"/>
    <p:sldId id="300" r:id="rId25"/>
    <p:sldId id="306" r:id="rId26"/>
    <p:sldId id="304" r:id="rId27"/>
    <p:sldId id="305" r:id="rId28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417" autoAdjust="0"/>
    <p:restoredTop sz="95027" autoAdjust="0"/>
  </p:normalViewPr>
  <p:slideViewPr>
    <p:cSldViewPr>
      <p:cViewPr>
        <p:scale>
          <a:sx n="74" d="100"/>
          <a:sy n="74" d="100"/>
        </p:scale>
        <p:origin x="-126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0" y="4469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4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5.xml"/><Relationship Id="rId3" Type="http://schemas.openxmlformats.org/officeDocument/2006/relationships/slide" Target="slides/slide6.xml"/><Relationship Id="rId7" Type="http://schemas.openxmlformats.org/officeDocument/2006/relationships/slide" Target="slides/slide14.xml"/><Relationship Id="rId2" Type="http://schemas.openxmlformats.org/officeDocument/2006/relationships/slide" Target="slides/slide5.xml"/><Relationship Id="rId1" Type="http://schemas.openxmlformats.org/officeDocument/2006/relationships/slide" Target="slides/slide2.xml"/><Relationship Id="rId6" Type="http://schemas.openxmlformats.org/officeDocument/2006/relationships/slide" Target="slides/slide12.xml"/><Relationship Id="rId11" Type="http://schemas.openxmlformats.org/officeDocument/2006/relationships/slide" Target="slides/slide20.xml"/><Relationship Id="rId5" Type="http://schemas.openxmlformats.org/officeDocument/2006/relationships/slide" Target="slides/slide11.xml"/><Relationship Id="rId10" Type="http://schemas.openxmlformats.org/officeDocument/2006/relationships/slide" Target="slides/slide17.xml"/><Relationship Id="rId4" Type="http://schemas.openxmlformats.org/officeDocument/2006/relationships/slide" Target="slides/slide10.xml"/><Relationship Id="rId9" Type="http://schemas.openxmlformats.org/officeDocument/2006/relationships/slide" Target="slides/slide1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D75501B-D5F2-4FAF-BA99-A8C4C0C59099}" type="datetimeFigureOut">
              <a:rPr lang="he-IL" smtClean="0"/>
              <a:t>כ"ז/כסלו/תשע"ה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970DAE8D-1DE1-4E15-90E7-D269C2F3CED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2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DAE8D-1DE1-4E15-90E7-D269C2F3CED4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210934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1A6C39-CAED-4453-8DD4-AC8E64E46AC8}" type="slidenum">
              <a:rPr lang="he-IL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64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אנחנו נלמד</a:t>
            </a:r>
            <a:r>
              <a:rPr lang="he-IL" baseline="0" dirty="0" smtClean="0"/>
              <a:t> את מודל ושפת </a:t>
            </a:r>
            <a:r>
              <a:rPr lang="en-US" baseline="0" dirty="0" smtClean="0"/>
              <a:t>VM</a:t>
            </a:r>
            <a:r>
              <a:rPr lang="he-IL" baseline="0" dirty="0" smtClean="0"/>
              <a:t>. </a:t>
            </a:r>
          </a:p>
          <a:p>
            <a:r>
              <a:rPr lang="he-IL" baseline="0" dirty="0" smtClean="0"/>
              <a:t>נלמד את האבסטרקציה – מסנה השפה, ונציע איך לממש אותה על מחשב </a:t>
            </a:r>
            <a:r>
              <a:rPr lang="he-IL" baseline="0" dirty="0" err="1" smtClean="0"/>
              <a:t>ההאק</a:t>
            </a:r>
            <a:endParaRPr lang="en-US" baseline="0" dirty="0" smtClean="0"/>
          </a:p>
          <a:p>
            <a:r>
              <a:rPr lang="he-IL" dirty="0" smtClean="0"/>
              <a:t>יש 4 סוגי פקודות ב </a:t>
            </a:r>
            <a:r>
              <a:rPr lang="en-US" dirty="0" smtClean="0"/>
              <a:t>VM</a:t>
            </a:r>
            <a:endParaRPr lang="he-IL" dirty="0" smtClean="0"/>
          </a:p>
          <a:p>
            <a:pPr marL="228600" indent="-228600">
              <a:buFont typeface="+mj-lt"/>
              <a:buAutoNum type="arabicPeriod"/>
            </a:pPr>
            <a:r>
              <a:rPr lang="he-IL" dirty="0" smtClean="0"/>
              <a:t>פעולות אריתמטיות </a:t>
            </a:r>
            <a:r>
              <a:rPr lang="he-IL" baseline="0" dirty="0" smtClean="0"/>
              <a:t> \ בוליאניות</a:t>
            </a:r>
          </a:p>
          <a:p>
            <a:pPr marL="228600" indent="-228600">
              <a:buFont typeface="+mj-lt"/>
              <a:buAutoNum type="arabicPeriod"/>
            </a:pPr>
            <a:r>
              <a:rPr lang="he-IL" baseline="0" dirty="0" smtClean="0"/>
              <a:t>פעולות בזיכרון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Program Flow</a:t>
            </a:r>
          </a:p>
          <a:p>
            <a:pPr marL="228600" indent="-228600">
              <a:buFont typeface="+mj-lt"/>
              <a:buAutoNum type="arabicPeriod"/>
            </a:pPr>
            <a:r>
              <a:rPr lang="he-IL" baseline="0" dirty="0" smtClean="0"/>
              <a:t>פונקציות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AAC914-89F4-4887-975D-A3796F4761FC}" type="slidenum">
              <a:rPr lang="he-IL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7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יש</a:t>
            </a:r>
            <a:r>
              <a:rPr lang="he-IL" baseline="0" dirty="0" smtClean="0"/>
              <a:t> 9 פעולות – 2 </a:t>
            </a:r>
            <a:r>
              <a:rPr lang="he-IL" baseline="0" dirty="0" err="1" smtClean="0"/>
              <a:t>אונאריות</a:t>
            </a:r>
            <a:r>
              <a:rPr lang="he-IL" baseline="0" dirty="0" smtClean="0"/>
              <a:t> ו7 בינאריות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AAC914-89F4-4887-975D-A3796F4761FC}" type="slidenum">
              <a:rPr lang="he-IL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7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יש</a:t>
            </a:r>
            <a:r>
              <a:rPr lang="he-IL" baseline="0" dirty="0" smtClean="0"/>
              <a:t> 9 פעולות – 2 </a:t>
            </a:r>
            <a:r>
              <a:rPr lang="he-IL" baseline="0" dirty="0" err="1" smtClean="0"/>
              <a:t>אונאריות</a:t>
            </a:r>
            <a:r>
              <a:rPr lang="he-IL" baseline="0" dirty="0" smtClean="0"/>
              <a:t> ו7 בינאריות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BA1E95-8EF0-4B64-A568-34840C350127}" type="slidenum">
              <a:rPr lang="he-IL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68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mtClean="0"/>
              <a:t>המחסנית</a:t>
            </a:r>
            <a:r>
              <a:rPr lang="he-IL" baseline="0" smtClean="0"/>
              <a:t> - </a:t>
            </a:r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B0B0AB-D43F-4EE4-A736-3721EB152058}" type="slidenum">
              <a:rPr lang="he-IL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71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5F8ED9-86D0-4A67-8A5F-F91B32A5F47D}" type="slidenum">
              <a:rPr lang="he-IL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7A31BA-BE08-4876-BD40-B7E370B63B2B}" type="slidenum">
              <a:rPr lang="he-IL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E01863-9BFD-4AFE-B243-6245FFB93EFC}" type="slidenum">
              <a:rPr lang="he-IL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7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4B927F-3CEE-4EF6-873E-12B373AA5FCB}" type="slidenum">
              <a:rPr lang="he-IL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0C8E10-01EC-444A-A4AA-2393BC9CC76B}" type="slidenum">
              <a:rPr lang="he-IL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פקודה</a:t>
            </a:r>
            <a:r>
              <a:rPr lang="he-IL" baseline="0" dirty="0" smtClean="0"/>
              <a:t> של המחסנית מורכבת למעשה מ 3 חלקים: </a:t>
            </a:r>
            <a:r>
              <a:rPr lang="en-US" baseline="0" dirty="0" smtClean="0"/>
              <a:t>push/pop </a:t>
            </a:r>
            <a:r>
              <a:rPr lang="he-IL" baseline="0" dirty="0" smtClean="0"/>
              <a:t> ואז סגמנט ואז אינדקס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16BEF6-F853-423E-B64D-8502CBE1DB7B}" type="slidenum">
              <a:rPr lang="he-IL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5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AAC914-89F4-4887-975D-A3796F4761FC}" type="slidenum">
              <a:rPr lang="he-IL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7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יש</a:t>
            </a:r>
            <a:r>
              <a:rPr lang="he-IL" baseline="0" dirty="0" smtClean="0"/>
              <a:t> 9 פעולות – 2 </a:t>
            </a:r>
            <a:r>
              <a:rPr lang="he-IL" baseline="0" dirty="0" err="1" smtClean="0"/>
              <a:t>אונאריות</a:t>
            </a:r>
            <a:r>
              <a:rPr lang="he-IL" baseline="0" dirty="0" smtClean="0"/>
              <a:t> ו7 בינאריות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4C6810-39C2-4BA0-87DC-7BF2B530AC13}" type="slidenum">
              <a:rPr lang="he-IL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איך</a:t>
            </a:r>
            <a:r>
              <a:rPr lang="he-IL" baseline="0" dirty="0" smtClean="0"/>
              <a:t> זה עובד באמת?</a:t>
            </a:r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BAE16B-5ED1-498D-B1A0-62B9AC2F5516}" type="slidenum">
              <a:rPr lang="he-IL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425CA6-6188-4385-94A7-24A2013C23A3}" type="slidenum">
              <a:rPr lang="he-IL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01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BBC890-C622-4A99-AA08-B1F0767F7769}" type="slidenum">
              <a:rPr lang="he-IL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שלושת שלבי הקומפילציה השונים:</a:t>
            </a:r>
          </a:p>
          <a:p>
            <a:pPr marL="228600" indent="-228600">
              <a:buFont typeface="+mj-lt"/>
              <a:buAutoNum type="arabicPeriod"/>
            </a:pPr>
            <a:r>
              <a:rPr lang="he-IL" dirty="0" smtClean="0"/>
              <a:t>משפה עילית </a:t>
            </a:r>
            <a:r>
              <a:rPr lang="en-US" dirty="0" smtClean="0"/>
              <a:t>.jack</a:t>
            </a:r>
            <a:r>
              <a:rPr lang="en-US" baseline="0" dirty="0" smtClean="0"/>
              <a:t> </a:t>
            </a:r>
            <a:r>
              <a:rPr lang="he-IL" baseline="0" dirty="0" smtClean="0"/>
              <a:t> לשפת ביניים </a:t>
            </a:r>
            <a:r>
              <a:rPr lang="en-US" baseline="0" dirty="0" smtClean="0"/>
              <a:t>.</a:t>
            </a:r>
            <a:r>
              <a:rPr lang="en-US" baseline="0" dirty="0" err="1" smtClean="0"/>
              <a:t>vm</a:t>
            </a:r>
            <a:r>
              <a:rPr lang="he-IL" baseline="0" dirty="0" smtClean="0"/>
              <a:t> בחלק הבא של הקורס</a:t>
            </a:r>
          </a:p>
          <a:p>
            <a:pPr marL="228600" indent="-228600">
              <a:buFont typeface="+mj-lt"/>
              <a:buAutoNum type="arabicPeriod"/>
            </a:pPr>
            <a:r>
              <a:rPr lang="he-IL" baseline="0" dirty="0" smtClean="0"/>
              <a:t>משפת ביניים לשפת </a:t>
            </a:r>
            <a:r>
              <a:rPr lang="he-IL" baseline="0" dirty="0" err="1" smtClean="0"/>
              <a:t>אסמבלי</a:t>
            </a:r>
            <a:r>
              <a:rPr lang="he-IL" baseline="0" dirty="0" smtClean="0"/>
              <a:t>  - בחלק הזה של הקורס</a:t>
            </a:r>
          </a:p>
          <a:p>
            <a:pPr marL="228600" indent="-228600">
              <a:buFont typeface="+mj-lt"/>
              <a:buAutoNum type="arabicPeriod"/>
            </a:pPr>
            <a:r>
              <a:rPr lang="he-IL" baseline="0" dirty="0" smtClean="0"/>
              <a:t>משפת </a:t>
            </a:r>
            <a:r>
              <a:rPr lang="he-IL" baseline="0" dirty="0" err="1" smtClean="0"/>
              <a:t>אסמבלי</a:t>
            </a:r>
            <a:r>
              <a:rPr lang="he-IL" baseline="0" dirty="0" smtClean="0"/>
              <a:t> לשפת המכונה – מעבר ישיר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DAE8D-1DE1-4E15-90E7-D269C2F3CED4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38968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he-IL" dirty="0" smtClean="0"/>
              <a:t>בתרגיל</a:t>
            </a:r>
            <a:r>
              <a:rPr lang="he-IL" baseline="0" dirty="0" smtClean="0"/>
              <a:t> </a:t>
            </a:r>
            <a:r>
              <a:rPr lang="en-US" baseline="0" dirty="0" smtClean="0"/>
              <a:t>7</a:t>
            </a:r>
            <a:r>
              <a:rPr lang="he-IL" baseline="0" dirty="0" smtClean="0"/>
              <a:t> תבנו </a:t>
            </a:r>
            <a:r>
              <a:rPr lang="en-US" baseline="0" dirty="0" smtClean="0"/>
              <a:t>translator</a:t>
            </a:r>
          </a:p>
          <a:p>
            <a:r>
              <a:rPr lang="en-US" baseline="0" dirty="0" smtClean="0"/>
              <a:t>.</a:t>
            </a:r>
            <a:r>
              <a:rPr lang="en-US" baseline="0" dirty="0" err="1" smtClean="0"/>
              <a:t>vm</a:t>
            </a:r>
            <a:r>
              <a:rPr lang="en-US" baseline="0" dirty="0" smtClean="0"/>
              <a:t> -&gt; .</a:t>
            </a:r>
            <a:r>
              <a:rPr lang="en-US" baseline="0" dirty="0" err="1" smtClean="0"/>
              <a:t>asm</a:t>
            </a:r>
            <a:endParaRPr lang="en-US" baseline="0" dirty="0" smtClean="0"/>
          </a:p>
          <a:p>
            <a:r>
              <a:rPr lang="he-IL" baseline="0" dirty="0" smtClean="0"/>
              <a:t>בשיעור נקבל את הכלים המתאימים למשימה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DAE8D-1DE1-4E15-90E7-D269C2F3CED4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8133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0460BF-21BC-4F7E-8D4C-CE4998D52CCE}" type="slidenum">
              <a:rPr lang="he-IL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58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ברור</a:t>
            </a:r>
            <a:r>
              <a:rPr lang="he-IL" baseline="0" dirty="0" smtClean="0"/>
              <a:t> שהמעבר הזה תלוי ב 2 דברים – שפת הקוד, והפלטפורמה. </a:t>
            </a:r>
          </a:p>
          <a:p>
            <a:r>
              <a:rPr lang="he-IL" baseline="0" dirty="0" smtClean="0"/>
              <a:t>הפיצול ל 2 שלבים נותן לנו מסגרת אחידה לכל השפות והמחשבים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1F7751-28DD-4E54-B85C-9E1FFCDEF058}" type="slidenum">
              <a:rPr lang="he-IL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60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קוד הביניים – הממשק בין 2 שלבי הקומפילציה.</a:t>
            </a:r>
            <a:r>
              <a:rPr lang="he-IL" baseline="0" dirty="0" smtClean="0"/>
              <a:t> צריך להיות מספיק כללי ע"מ לתמוך בכל שפת קוד ומחשב. </a:t>
            </a:r>
          </a:p>
          <a:p>
            <a:r>
              <a:rPr lang="he-IL" baseline="0" dirty="0" smtClean="0"/>
              <a:t>ניתן למידול ע"י מחשב וירטואלי – נניח שיש מחשב כמו מחשב </a:t>
            </a:r>
            <a:r>
              <a:rPr lang="he-IL" baseline="0" dirty="0" err="1" smtClean="0"/>
              <a:t>ההאק</a:t>
            </a:r>
            <a:r>
              <a:rPr lang="he-IL" baseline="0" dirty="0" smtClean="0"/>
              <a:t> שלנו שלא קיים במציאות, אבל ניתן לאמולציה מכל מחשב, אז מספיק לנו לעשות מעבר מקוד רגיל לקוד של המחשב </a:t>
            </a:r>
            <a:r>
              <a:rPr lang="he-IL" baseline="0" dirty="0" err="1" smtClean="0"/>
              <a:t>הוירטואלי</a:t>
            </a:r>
            <a:endParaRPr lang="he-IL" baseline="0" dirty="0" smtClean="0"/>
          </a:p>
          <a:p>
            <a:r>
              <a:rPr lang="he-IL" baseline="0" dirty="0" smtClean="0"/>
              <a:t>ניתן למימוש בהרבה דרכים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A6C068-707B-4EEC-A43A-1E6DC46EC8AF}" type="slidenum">
              <a:rPr lang="he-IL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קוד הביניים שלנו יהיה קוד</a:t>
            </a:r>
            <a:r>
              <a:rPr lang="he-IL" baseline="0" dirty="0" smtClean="0"/>
              <a:t> </a:t>
            </a:r>
            <a:r>
              <a:rPr lang="en-US" baseline="0" dirty="0" smtClean="0"/>
              <a:t>VM   = VIRTUAL MAHINE</a:t>
            </a:r>
            <a:r>
              <a:rPr lang="he-IL" baseline="0" dirty="0" smtClean="0"/>
              <a:t> ניתן לאמולציה ע"י מחשב רגיל – כמו </a:t>
            </a:r>
            <a:r>
              <a:rPr lang="he-IL" baseline="0" dirty="0" err="1" smtClean="0"/>
              <a:t>האמולטור</a:t>
            </a:r>
            <a:r>
              <a:rPr lang="he-IL" baseline="0" dirty="0" smtClean="0"/>
              <a:t> שיש לנו, או מימוש ע"ג מחשב </a:t>
            </a:r>
            <a:r>
              <a:rPr lang="he-IL" baseline="0" dirty="0" err="1" smtClean="0"/>
              <a:t>ההאק</a:t>
            </a:r>
            <a:r>
              <a:rPr lang="he-IL" baseline="0" dirty="0" smtClean="0"/>
              <a:t>. מחשב </a:t>
            </a:r>
            <a:r>
              <a:rPr lang="he-IL" baseline="0" dirty="0" err="1" smtClean="0"/>
              <a:t>ההאק</a:t>
            </a:r>
            <a:r>
              <a:rPr lang="he-IL" baseline="0" dirty="0" smtClean="0"/>
              <a:t> שלנו הוא בעצמו מחשב וירטואלי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כל </a:t>
            </a:r>
            <a:r>
              <a:rPr lang="he-IL" dirty="0" err="1" smtClean="0"/>
              <a:t>תוכנית</a:t>
            </a:r>
            <a:r>
              <a:rPr lang="he-IL" dirty="0" smtClean="0"/>
              <a:t> </a:t>
            </a:r>
            <a:r>
              <a:rPr lang="en-US" dirty="0" smtClean="0"/>
              <a:t>VM</a:t>
            </a:r>
            <a:r>
              <a:rPr lang="he-IL" dirty="0" smtClean="0"/>
              <a:t> מורכבת מקבצי </a:t>
            </a:r>
            <a:r>
              <a:rPr lang="en-US" dirty="0" smtClean="0"/>
              <a:t>VM</a:t>
            </a:r>
            <a:r>
              <a:rPr lang="he-IL" dirty="0" smtClean="0"/>
              <a:t> שונים</a:t>
            </a:r>
          </a:p>
          <a:p>
            <a:r>
              <a:rPr lang="he-IL" dirty="0" smtClean="0"/>
              <a:t>כל אחד מהם מכיל אחת או יותר פונקציות – זה מקביל למחלקה </a:t>
            </a:r>
            <a:r>
              <a:rPr lang="he-IL" dirty="0" err="1" smtClean="0"/>
              <a:t>בג'אוה</a:t>
            </a:r>
            <a:endParaRPr lang="he-IL" dirty="0" smtClean="0"/>
          </a:p>
          <a:p>
            <a:r>
              <a:rPr lang="he-IL" dirty="0" smtClean="0"/>
              <a:t>פונקציות</a:t>
            </a:r>
            <a:r>
              <a:rPr lang="he-IL" baseline="0" dirty="0" smtClean="0"/>
              <a:t> אתם כבר מכירים...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DAE8D-1DE1-4E15-90E7-D269C2F3CED4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9516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DD0C0D-EB24-44D8-A7A7-9E67D3610744}" type="slidenum">
              <a:rPr lang="he-IL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שימו</a:t>
            </a:r>
            <a:r>
              <a:rPr lang="he-IL" baseline="0" dirty="0" smtClean="0"/>
              <a:t> לב ששפת ה </a:t>
            </a:r>
            <a:r>
              <a:rPr lang="en-US" baseline="0" dirty="0" smtClean="0"/>
              <a:t>VM</a:t>
            </a:r>
            <a:r>
              <a:rPr lang="he-IL" baseline="0" dirty="0" smtClean="0"/>
              <a:t> משמשת לנו למעבר בין שפת </a:t>
            </a:r>
            <a:r>
              <a:rPr lang="en-US" baseline="0" dirty="0" smtClean="0"/>
              <a:t>JACK  </a:t>
            </a:r>
            <a:r>
              <a:rPr lang="he-IL" baseline="0" dirty="0" smtClean="0"/>
              <a:t> לשפת המכונה </a:t>
            </a:r>
            <a:r>
              <a:rPr lang="en-US" baseline="0" dirty="0" smtClean="0"/>
              <a:t>HACK</a:t>
            </a:r>
            <a:endParaRPr lang="he-IL" baseline="0" dirty="0" smtClean="0"/>
          </a:p>
          <a:p>
            <a:r>
              <a:rPr lang="he-IL" baseline="0" dirty="0" smtClean="0"/>
              <a:t>מודלים אחרים של </a:t>
            </a:r>
            <a:r>
              <a:rPr lang="en-US" baseline="0" dirty="0" smtClean="0"/>
              <a:t>VM</a:t>
            </a:r>
            <a:r>
              <a:rPr lang="he-IL" baseline="0" dirty="0" smtClean="0"/>
              <a:t> דומים אבל בנויים מעט אחרת. העקרונות שנלמד פה מספיקים כדי להבין על מודלים אחרים של </a:t>
            </a:r>
            <a:r>
              <a:rPr lang="en-US" baseline="0" dirty="0" smtClean="0"/>
              <a:t>VM</a:t>
            </a:r>
            <a:r>
              <a:rPr lang="he-IL" baseline="0" dirty="0" smtClean="0"/>
              <a:t>.  יש לנו 3 סוגי נתונים פה, </a:t>
            </a:r>
          </a:p>
          <a:p>
            <a:r>
              <a:rPr lang="en-US" baseline="0" dirty="0" err="1" smtClean="0"/>
              <a:t>Int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bool</a:t>
            </a:r>
            <a:r>
              <a:rPr lang="en-US" baseline="0" dirty="0" smtClean="0"/>
              <a:t>, pointer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כ"ז/כסלו/תשע"ה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כ"ז/כסלו/תשע"ה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כ"ז/כסלו/תשע"ה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38920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5652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9904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42291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838200"/>
            <a:ext cx="42291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26818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26428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98260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94366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9523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כ"ז/כסלו/תשע"ה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57188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29692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76200"/>
            <a:ext cx="21907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76200"/>
            <a:ext cx="64198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1879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כ"ז/כסלו/תשע"ה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כ"ז/כסלו/תשע"ה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כ"ז/כסלו/תשע"ה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כ"ז/כסלו/תשע"ה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כ"ז/כסלו/תשע"ה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כ"ז/כסלו/תשע"ה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ציור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כ"ז/כסלו/תשע"ה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hyperlink" Target="http://www.idc.ac.il/tecs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438E1-117D-44FB-AC24-B79D899BA877}" type="datetimeFigureOut">
              <a:rPr lang="he-IL" smtClean="0"/>
              <a:t>כ"ז/כסלו/תשע"ה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38200"/>
            <a:ext cx="86106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152400" y="609600"/>
            <a:ext cx="876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he-IL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304800" y="6567488"/>
            <a:ext cx="861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he-IL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34" name="Text Box 10" descr="Bouquet"/>
          <p:cNvSpPr txBox="1">
            <a:spLocks noChangeArrowheads="1"/>
          </p:cNvSpPr>
          <p:nvPr userDrawn="1"/>
        </p:nvSpPr>
        <p:spPr bwMode="auto">
          <a:xfrm>
            <a:off x="228600" y="6613525"/>
            <a:ext cx="8686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1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000" smtClean="0">
                <a:solidFill>
                  <a:srgbClr val="000000"/>
                </a:solidFill>
                <a:latin typeface="Arial" pitchFamily="34" charset="0"/>
              </a:rPr>
              <a:t>Elements of Computing Systems, Nisan &amp; Schocken, MIT Press,  </a:t>
            </a:r>
            <a:r>
              <a:rPr lang="en-US" sz="1000" smtClean="0">
                <a:solidFill>
                  <a:srgbClr val="000099"/>
                </a:solidFill>
                <a:latin typeface="Arial" pitchFamily="34" charset="0"/>
                <a:hlinkClick r:id="rId14"/>
              </a:rPr>
              <a:t>www.idc.ac.il/tecs</a:t>
            </a:r>
            <a:r>
              <a:rPr lang="en-US" sz="1000" smtClean="0">
                <a:solidFill>
                  <a:srgbClr val="000000"/>
                </a:solidFill>
                <a:latin typeface="Arial" pitchFamily="34" charset="0"/>
              </a:rPr>
              <a:t> , Chapter 7: </a:t>
            </a:r>
            <a:r>
              <a:rPr lang="en-US" sz="1000" i="1" smtClean="0">
                <a:solidFill>
                  <a:srgbClr val="000000"/>
                </a:solidFill>
                <a:latin typeface="Arial" pitchFamily="34" charset="0"/>
              </a:rPr>
              <a:t>Virutal Machine, Part I                                    </a:t>
            </a:r>
            <a:r>
              <a:rPr lang="en-US" sz="1000" smtClean="0">
                <a:solidFill>
                  <a:srgbClr val="000000"/>
                </a:solidFill>
                <a:latin typeface="Arial" pitchFamily="34" charset="0"/>
              </a:rPr>
              <a:t>slide </a:t>
            </a:r>
            <a:fld id="{A3C41699-7C9D-45DD-AA1B-2803D90264A7}" type="slidenum">
              <a:rPr lang="he-IL" sz="10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algn="l" rtl="0"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r>
              <a:rPr lang="en-US" sz="1000" smtClean="0">
                <a:solidFill>
                  <a:srgbClr val="000000"/>
                </a:solidFill>
                <a:latin typeface="Arial" pitchFamily="34" charset="0"/>
              </a:rPr>
              <a:t>             </a:t>
            </a:r>
          </a:p>
        </p:txBody>
      </p:sp>
    </p:spTree>
    <p:extLst>
      <p:ext uri="{BB962C8B-B14F-4D97-AF65-F5344CB8AC3E}">
        <p14:creationId xmlns:p14="http://schemas.microsoft.com/office/powerpoint/2010/main" val="2805838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60000"/>
        </a:spcBef>
        <a:spcAft>
          <a:spcPct val="0"/>
        </a:spcAft>
        <a:buClr>
          <a:srgbClr val="006600"/>
        </a:buClr>
        <a:buSzPct val="10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6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75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9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79783" y="5445224"/>
            <a:ext cx="7485380" cy="1676400"/>
          </a:xfrm>
        </p:spPr>
        <p:txBody>
          <a:bodyPr/>
          <a:lstStyle/>
          <a:p>
            <a:pPr rtl="1"/>
            <a:r>
              <a:rPr lang="he-IL" sz="2400" dirty="0" smtClean="0">
                <a:solidFill>
                  <a:srgbClr val="002060"/>
                </a:solidFill>
              </a:rPr>
              <a:t>מעבדה במחשבים מחומרה לתוכנה </a:t>
            </a:r>
          </a:p>
          <a:p>
            <a:pPr rtl="1"/>
            <a:r>
              <a:rPr lang="he-IL" sz="2400" dirty="0" smtClean="0">
                <a:solidFill>
                  <a:srgbClr val="002060"/>
                </a:solidFill>
              </a:rPr>
              <a:t>קורס 10083</a:t>
            </a:r>
          </a:p>
          <a:p>
            <a:pPr rtl="1"/>
            <a:r>
              <a:rPr lang="he-IL" sz="2400" dirty="0" smtClean="0">
                <a:solidFill>
                  <a:srgbClr val="002060"/>
                </a:solidFill>
              </a:rPr>
              <a:t>אריק </a:t>
            </a:r>
            <a:r>
              <a:rPr lang="he-IL" sz="2400" dirty="0" err="1" smtClean="0">
                <a:solidFill>
                  <a:srgbClr val="002060"/>
                </a:solidFill>
              </a:rPr>
              <a:t>גיספאן</a:t>
            </a:r>
            <a:r>
              <a:rPr lang="he-IL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arikgi@post.jce.ac.il</a:t>
            </a:r>
            <a:endParaRPr lang="he-IL" sz="2400" dirty="0" smtClean="0">
              <a:solidFill>
                <a:srgbClr val="002060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-876664" y="2284142"/>
            <a:ext cx="10398274" cy="3161081"/>
          </a:xfrm>
          <a:prstGeom prst="rect">
            <a:avLst/>
          </a:prstGeom>
        </p:spPr>
        <p:txBody>
          <a:bodyPr vert="horz" lIns="104278" tIns="52139" rIns="104278" bIns="52139" rtlCol="1">
            <a:normAutofit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7500" b="1" u="sng" dirty="0" smtClean="0">
                <a:solidFill>
                  <a:schemeClr val="tx1"/>
                </a:solidFill>
              </a:rPr>
              <a:t>הרצאה </a:t>
            </a:r>
            <a:r>
              <a:rPr lang="en-US" sz="7500" b="1" u="sng" dirty="0" smtClean="0">
                <a:solidFill>
                  <a:schemeClr val="tx1"/>
                </a:solidFill>
              </a:rPr>
              <a:t>7</a:t>
            </a:r>
            <a:r>
              <a:rPr lang="he-IL" sz="7500" dirty="0" smtClean="0">
                <a:solidFill>
                  <a:schemeClr val="tx1"/>
                </a:solidFill>
              </a:rPr>
              <a:t> </a:t>
            </a:r>
          </a:p>
          <a:p>
            <a:pPr rtl="0"/>
            <a:r>
              <a:rPr lang="en-US" sz="8000" dirty="0" smtClean="0">
                <a:solidFill>
                  <a:schemeClr val="tx1"/>
                </a:solidFill>
                <a:latin typeface="Comic Sans MS" pitchFamily="66" charset="0"/>
              </a:rPr>
              <a:t>Virtual Machine I</a:t>
            </a:r>
          </a:p>
        </p:txBody>
      </p:sp>
      <p:sp>
        <p:nvSpPr>
          <p:cNvPr id="10" name="AutoShape 2" descr="תיאור: תיאור: 2011_animation"/>
          <p:cNvSpPr>
            <a:spLocks noChangeAspect="1" noChangeArrowheads="1"/>
          </p:cNvSpPr>
          <p:nvPr/>
        </p:nvSpPr>
        <p:spPr bwMode="auto">
          <a:xfrm>
            <a:off x="9739338" y="-708295"/>
            <a:ext cx="885825" cy="6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6" name="Picture 5" descr="עזריאלי – מכללה אקדמית להנדסה ירושלי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389" y="1196752"/>
            <a:ext cx="4339219" cy="88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63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plan</a:t>
            </a:r>
          </a:p>
        </p:txBody>
      </p:sp>
      <p:sp>
        <p:nvSpPr>
          <p:cNvPr id="463875" name="Text Box 3"/>
          <p:cNvSpPr txBox="1">
            <a:spLocks noChangeArrowheads="1"/>
          </p:cNvSpPr>
          <p:nvPr/>
        </p:nvSpPr>
        <p:spPr bwMode="auto">
          <a:xfrm>
            <a:off x="682625" y="1268413"/>
            <a:ext cx="3529013" cy="4321175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201600" tIns="190800" rIns="93600" bIns="1908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rtl="0" fontAlgn="base">
              <a:lnSpc>
                <a:spcPct val="65000"/>
              </a:lnSpc>
              <a:spcBef>
                <a:spcPct val="100000"/>
              </a:spcBef>
              <a:spcAft>
                <a:spcPct val="0"/>
              </a:spcAft>
            </a:pPr>
            <a:r>
              <a:rPr lang="en-US" sz="1600" u="sng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Arithmetic / Boolean commands</a:t>
            </a:r>
          </a:p>
          <a:p>
            <a:pPr algn="l" rtl="0" fontAlgn="base">
              <a:spcBef>
                <a:spcPct val="30000"/>
              </a:spcBef>
              <a:spcAft>
                <a:spcPct val="0"/>
              </a:spcAft>
            </a:pPr>
            <a:r>
              <a:rPr lang="en-US" sz="16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add	</a:t>
            </a:r>
          </a:p>
          <a:p>
            <a:pPr algn="l" rtl="0" fontAlgn="base">
              <a:spcBef>
                <a:spcPct val="30000"/>
              </a:spcBef>
              <a:spcAft>
                <a:spcPct val="0"/>
              </a:spcAft>
            </a:pPr>
            <a:r>
              <a:rPr lang="en-US" sz="16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sub</a:t>
            </a:r>
          </a:p>
          <a:p>
            <a:pPr algn="l" rtl="0" fontAlgn="base">
              <a:spcBef>
                <a:spcPct val="30000"/>
              </a:spcBef>
              <a:spcAft>
                <a:spcPct val="0"/>
              </a:spcAft>
            </a:pPr>
            <a:r>
              <a:rPr lang="en-US" sz="16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neg</a:t>
            </a:r>
          </a:p>
          <a:p>
            <a:pPr algn="l" rtl="0" fontAlgn="base">
              <a:spcBef>
                <a:spcPct val="30000"/>
              </a:spcBef>
              <a:spcAft>
                <a:spcPct val="0"/>
              </a:spcAft>
            </a:pPr>
            <a:r>
              <a:rPr lang="en-US" sz="16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eq</a:t>
            </a:r>
          </a:p>
          <a:p>
            <a:pPr algn="l" rtl="0" fontAlgn="base">
              <a:spcBef>
                <a:spcPct val="30000"/>
              </a:spcBef>
              <a:spcAft>
                <a:spcPct val="0"/>
              </a:spcAft>
            </a:pPr>
            <a:r>
              <a:rPr lang="en-US" sz="16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gt</a:t>
            </a:r>
          </a:p>
          <a:p>
            <a:pPr algn="l" rtl="0" fontAlgn="base">
              <a:spcBef>
                <a:spcPct val="30000"/>
              </a:spcBef>
              <a:spcAft>
                <a:spcPct val="0"/>
              </a:spcAft>
            </a:pPr>
            <a:r>
              <a:rPr lang="en-US" sz="16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lt</a:t>
            </a:r>
          </a:p>
          <a:p>
            <a:pPr algn="l" rtl="0" fontAlgn="base">
              <a:spcBef>
                <a:spcPct val="30000"/>
              </a:spcBef>
              <a:spcAft>
                <a:spcPct val="0"/>
              </a:spcAft>
            </a:pPr>
            <a:r>
              <a:rPr lang="en-US" sz="16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and</a:t>
            </a:r>
          </a:p>
          <a:p>
            <a:pPr algn="l" rtl="0" fontAlgn="base">
              <a:spcBef>
                <a:spcPct val="30000"/>
              </a:spcBef>
              <a:spcAft>
                <a:spcPct val="0"/>
              </a:spcAft>
            </a:pPr>
            <a:r>
              <a:rPr lang="en-US" sz="16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or</a:t>
            </a:r>
          </a:p>
          <a:p>
            <a:pPr algn="l" rtl="0" fontAlgn="base">
              <a:spcBef>
                <a:spcPct val="30000"/>
              </a:spcBef>
              <a:spcAft>
                <a:spcPct val="30000"/>
              </a:spcAft>
            </a:pPr>
            <a:r>
              <a:rPr lang="en-US" sz="16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not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u="sng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Memory access commands</a:t>
            </a:r>
          </a:p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16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pop	x </a:t>
            </a:r>
            <a:r>
              <a:rPr lang="en-US" sz="1200" smtClean="0">
                <a:solidFill>
                  <a:srgbClr val="000000"/>
                </a:solidFill>
                <a:cs typeface="Times New Roman" pitchFamily="18" charset="0"/>
              </a:rPr>
              <a:t>(variable)</a:t>
            </a:r>
          </a:p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16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push	y </a:t>
            </a:r>
            <a:r>
              <a:rPr lang="en-US" sz="1200" smtClean="0">
                <a:solidFill>
                  <a:srgbClr val="000000"/>
                </a:solidFill>
                <a:cs typeface="Times New Roman" pitchFamily="18" charset="0"/>
              </a:rPr>
              <a:t>(variable or constant)</a:t>
            </a:r>
          </a:p>
          <a:p>
            <a:pPr algn="l" rtl="0" fontAlgn="base">
              <a:lnSpc>
                <a:spcPct val="65000"/>
              </a:lnSpc>
              <a:spcBef>
                <a:spcPct val="100000"/>
              </a:spcBef>
              <a:spcAft>
                <a:spcPct val="30000"/>
              </a:spcAft>
            </a:pPr>
            <a:endParaRPr lang="en-US" sz="1200" smtClean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463876" name="Text Box 4"/>
          <p:cNvSpPr txBox="1">
            <a:spLocks noChangeArrowheads="1"/>
          </p:cNvSpPr>
          <p:nvPr/>
        </p:nvSpPr>
        <p:spPr bwMode="auto">
          <a:xfrm>
            <a:off x="4705350" y="1268413"/>
            <a:ext cx="3538538" cy="4321175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201600" tIns="190800" rIns="93600" bIns="1908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rtl="0" fontAlgn="base">
              <a:lnSpc>
                <a:spcPct val="65000"/>
              </a:lnSpc>
              <a:spcBef>
                <a:spcPct val="100000"/>
              </a:spcBef>
              <a:spcAft>
                <a:spcPct val="0"/>
              </a:spcAft>
            </a:pPr>
            <a:r>
              <a:rPr lang="en-US" sz="1600" u="sng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Program flow commands</a:t>
            </a:r>
          </a:p>
          <a:p>
            <a:pPr algn="l" rtl="0" fontAlgn="base">
              <a:lnSpc>
                <a:spcPct val="65000"/>
              </a:lnSpc>
              <a:spcBef>
                <a:spcPct val="100000"/>
              </a:spcBef>
              <a:spcAft>
                <a:spcPct val="0"/>
              </a:spcAft>
            </a:pPr>
            <a:r>
              <a:rPr lang="en-US" sz="16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label     </a:t>
            </a:r>
            <a:r>
              <a:rPr lang="en-US" sz="14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(declaration)</a:t>
            </a:r>
          </a:p>
          <a:p>
            <a:pPr algn="l" rtl="0" fontAlgn="base">
              <a:lnSpc>
                <a:spcPct val="65000"/>
              </a:lnSpc>
              <a:spcBef>
                <a:spcPct val="100000"/>
              </a:spcBef>
              <a:spcAft>
                <a:spcPct val="0"/>
              </a:spcAft>
            </a:pPr>
            <a:r>
              <a:rPr lang="en-US" sz="16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goto      </a:t>
            </a:r>
            <a:r>
              <a:rPr lang="en-US" sz="14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(label)</a:t>
            </a:r>
          </a:p>
          <a:p>
            <a:pPr algn="l" rtl="0" fontAlgn="base">
              <a:lnSpc>
                <a:spcPct val="65000"/>
              </a:lnSpc>
              <a:spcBef>
                <a:spcPct val="100000"/>
              </a:spcBef>
              <a:spcAft>
                <a:spcPct val="30000"/>
              </a:spcAft>
            </a:pPr>
            <a:r>
              <a:rPr lang="en-US" sz="16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if-goto   </a:t>
            </a:r>
            <a:r>
              <a:rPr lang="en-US" sz="14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(label)</a:t>
            </a:r>
          </a:p>
          <a:p>
            <a:pPr algn="l" rtl="0" fontAlgn="base">
              <a:lnSpc>
                <a:spcPct val="65000"/>
              </a:lnSpc>
              <a:spcBef>
                <a:spcPct val="100000"/>
              </a:spcBef>
              <a:spcAft>
                <a:spcPct val="30000"/>
              </a:spcAft>
            </a:pPr>
            <a:endParaRPr lang="en-US" sz="140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l" rtl="0" fontAlgn="base">
              <a:lnSpc>
                <a:spcPct val="65000"/>
              </a:lnSpc>
              <a:spcBef>
                <a:spcPct val="100000"/>
              </a:spcBef>
              <a:spcAft>
                <a:spcPct val="30000"/>
              </a:spcAft>
            </a:pPr>
            <a:r>
              <a:rPr lang="en-US" sz="1600" u="sng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Function calling commands</a:t>
            </a:r>
          </a:p>
          <a:p>
            <a:pPr algn="l" rtl="0" fontAlgn="base">
              <a:lnSpc>
                <a:spcPct val="65000"/>
              </a:lnSpc>
              <a:spcBef>
                <a:spcPct val="100000"/>
              </a:spcBef>
              <a:spcAft>
                <a:spcPct val="30000"/>
              </a:spcAft>
            </a:pPr>
            <a:r>
              <a:rPr lang="en-US" sz="16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function  </a:t>
            </a:r>
            <a:r>
              <a:rPr lang="en-US" sz="14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(declaration)</a:t>
            </a:r>
          </a:p>
          <a:p>
            <a:pPr algn="l" rtl="0" fontAlgn="base">
              <a:lnSpc>
                <a:spcPct val="65000"/>
              </a:lnSpc>
              <a:spcBef>
                <a:spcPct val="100000"/>
              </a:spcBef>
              <a:spcAft>
                <a:spcPct val="30000"/>
              </a:spcAft>
            </a:pPr>
            <a:r>
              <a:rPr lang="en-US" sz="16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call      </a:t>
            </a:r>
            <a:r>
              <a:rPr lang="en-US" sz="14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(a function)</a:t>
            </a:r>
          </a:p>
          <a:p>
            <a:pPr algn="l" rtl="0" fontAlgn="base">
              <a:lnSpc>
                <a:spcPct val="65000"/>
              </a:lnSpc>
              <a:spcBef>
                <a:spcPct val="100000"/>
              </a:spcBef>
              <a:spcAft>
                <a:spcPct val="30000"/>
              </a:spcAft>
            </a:pPr>
            <a:r>
              <a:rPr lang="en-US" sz="16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return    </a:t>
            </a:r>
            <a:r>
              <a:rPr lang="en-US" sz="14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(from a function)</a:t>
            </a:r>
          </a:p>
          <a:p>
            <a:pPr algn="l" rtl="0" fontAlgn="base">
              <a:lnSpc>
                <a:spcPct val="65000"/>
              </a:lnSpc>
              <a:spcBef>
                <a:spcPct val="100000"/>
              </a:spcBef>
              <a:spcAft>
                <a:spcPct val="30000"/>
              </a:spcAft>
            </a:pPr>
            <a:endParaRPr lang="en-US" sz="1600" b="1" smtClean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</p:txBody>
      </p:sp>
      <p:grpSp>
        <p:nvGrpSpPr>
          <p:cNvPr id="463877" name="Group 5"/>
          <p:cNvGrpSpPr>
            <a:grpSpLocks/>
          </p:cNvGrpSpPr>
          <p:nvPr/>
        </p:nvGrpSpPr>
        <p:grpSpPr bwMode="auto">
          <a:xfrm>
            <a:off x="2627313" y="2924175"/>
            <a:ext cx="5400675" cy="576263"/>
            <a:chOff x="1746" y="1570"/>
            <a:chExt cx="3402" cy="363"/>
          </a:xfrm>
        </p:grpSpPr>
        <p:sp>
          <p:nvSpPr>
            <p:cNvPr id="463878" name="Oval 6"/>
            <p:cNvSpPr>
              <a:spLocks noChangeArrowheads="1"/>
            </p:cNvSpPr>
            <p:nvPr/>
          </p:nvSpPr>
          <p:spPr bwMode="auto">
            <a:xfrm>
              <a:off x="1746" y="1616"/>
              <a:ext cx="771" cy="317"/>
            </a:xfrm>
            <a:prstGeom prst="ellipse">
              <a:avLst/>
            </a:prstGeom>
            <a:solidFill>
              <a:srgbClr val="99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smtClean="0">
                  <a:solidFill>
                    <a:srgbClr val="FFFFFF"/>
                  </a:solidFill>
                  <a:latin typeface="Arial" pitchFamily="34" charset="0"/>
                </a:rPr>
                <a:t>This lecture</a:t>
              </a:r>
            </a:p>
          </p:txBody>
        </p:sp>
        <p:sp>
          <p:nvSpPr>
            <p:cNvPr id="463879" name="Oval 7"/>
            <p:cNvSpPr>
              <a:spLocks noChangeArrowheads="1"/>
            </p:cNvSpPr>
            <p:nvPr/>
          </p:nvSpPr>
          <p:spPr bwMode="auto">
            <a:xfrm>
              <a:off x="4377" y="1570"/>
              <a:ext cx="771" cy="317"/>
            </a:xfrm>
            <a:prstGeom prst="ellipse">
              <a:avLst/>
            </a:prstGeom>
            <a:solidFill>
              <a:srgbClr val="99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smtClean="0">
                  <a:solidFill>
                    <a:srgbClr val="FFFFFF"/>
                  </a:solidFill>
                  <a:latin typeface="Arial" pitchFamily="34" charset="0"/>
                </a:rPr>
                <a:t>Next lecture</a:t>
              </a:r>
            </a:p>
          </p:txBody>
        </p:sp>
      </p:grpSp>
      <p:sp>
        <p:nvSpPr>
          <p:cNvPr id="46388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11188" y="693738"/>
            <a:ext cx="7777162" cy="431800"/>
          </a:xfrm>
          <a:noFill/>
          <a:ln/>
        </p:spPr>
        <p:txBody>
          <a:bodyPr/>
          <a:lstStyle/>
          <a:p>
            <a:pPr>
              <a:spcBef>
                <a:spcPct val="100000"/>
              </a:spcBef>
              <a:buFont typeface="Wingdings" pitchFamily="2" charset="2"/>
              <a:buNone/>
            </a:pPr>
            <a:r>
              <a:rPr lang="en-US" u="sng"/>
              <a:t>Goal:</a:t>
            </a:r>
            <a:r>
              <a:rPr lang="en-US"/>
              <a:t> Specify and implement a VM model and language</a:t>
            </a:r>
          </a:p>
        </p:txBody>
      </p:sp>
      <p:sp>
        <p:nvSpPr>
          <p:cNvPr id="463881" name="Rectangle 9"/>
          <p:cNvSpPr>
            <a:spLocks noChangeArrowheads="1"/>
          </p:cNvSpPr>
          <p:nvPr/>
        </p:nvSpPr>
        <p:spPr bwMode="auto">
          <a:xfrm>
            <a:off x="395288" y="5734050"/>
            <a:ext cx="8748712" cy="93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 rtl="0" eaLnBrk="0" fontAlgn="base" hangingPunct="0">
              <a:spcBef>
                <a:spcPct val="10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None/>
            </a:pPr>
            <a:r>
              <a:rPr lang="en-US" sz="2000" u="sng" smtClean="0">
                <a:solidFill>
                  <a:srgbClr val="000000"/>
                </a:solidFill>
              </a:rPr>
              <a:t>Method:</a:t>
            </a:r>
            <a:r>
              <a:rPr lang="en-US" sz="2000" smtClean="0">
                <a:solidFill>
                  <a:srgbClr val="000000"/>
                </a:solidFill>
              </a:rPr>
              <a:t> (a) specify the abstraction (model’s constructs and commands)</a:t>
            </a:r>
            <a:br>
              <a:rPr lang="en-US" sz="2000" smtClean="0">
                <a:solidFill>
                  <a:srgbClr val="000000"/>
                </a:solidFill>
              </a:rPr>
            </a:br>
            <a:r>
              <a:rPr lang="en-US" sz="2000" smtClean="0">
                <a:solidFill>
                  <a:srgbClr val="000000"/>
                </a:solidFill>
              </a:rPr>
              <a:t>          (b) propose how to implement it over the Hack platform.</a:t>
            </a:r>
          </a:p>
        </p:txBody>
      </p:sp>
    </p:spTree>
    <p:extLst>
      <p:ext uri="{BB962C8B-B14F-4D97-AF65-F5344CB8AC3E}">
        <p14:creationId xmlns:p14="http://schemas.microsoft.com/office/powerpoint/2010/main" val="138438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8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5" grpId="0" animBg="1" autoUpdateAnimBg="0"/>
      <p:bldP spid="463876" grpId="0" animBg="1" autoUpdateAnimBg="0"/>
      <p:bldP spid="463880" grpId="0" build="p" autoUpdateAnimBg="0"/>
      <p:bldP spid="46388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פעולות אריתמטיות \ בוליאניות</a:t>
            </a:r>
            <a:endParaRPr lang="en-US" dirty="0"/>
          </a:p>
        </p:txBody>
      </p:sp>
      <p:pic>
        <p:nvPicPr>
          <p:cNvPr id="478211" name="Picture 3" descr="Bouqu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t="35484" r="20313" b="29031"/>
          <a:stretch>
            <a:fillRect/>
          </a:stretch>
        </p:blipFill>
        <p:spPr bwMode="auto">
          <a:xfrm>
            <a:off x="304800" y="1295400"/>
            <a:ext cx="8610600" cy="364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 l="18750" t="35484" r="20313" b="29031"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1547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פעולות אריתמטיות \ בוליאניות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50825" y="836613"/>
            <a:ext cx="8642350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75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ct val="100000"/>
              </a:spcBef>
            </a:pPr>
            <a:r>
              <a:rPr lang="en-US" sz="1600" kern="0" dirty="0"/>
              <a:t>Unary operations (</a:t>
            </a:r>
            <a:r>
              <a:rPr lang="en-US" sz="1600" kern="0" dirty="0" err="1"/>
              <a:t>neg</a:t>
            </a:r>
            <a:r>
              <a:rPr lang="en-US" sz="1600" kern="0" dirty="0"/>
              <a:t>, not) don’t change stack size.</a:t>
            </a:r>
          </a:p>
          <a:p>
            <a:pPr>
              <a:spcBef>
                <a:spcPct val="100000"/>
              </a:spcBef>
            </a:pPr>
            <a:r>
              <a:rPr lang="en-US" sz="1600" kern="0" dirty="0" smtClean="0"/>
              <a:t>Binary operations (all but </a:t>
            </a:r>
            <a:r>
              <a:rPr lang="en-US" sz="1600" kern="0" dirty="0" err="1" smtClean="0"/>
              <a:t>neg,not</a:t>
            </a:r>
            <a:r>
              <a:rPr lang="en-US" sz="1600" kern="0" dirty="0" smtClean="0"/>
              <a:t>) change stack size in -1.</a:t>
            </a:r>
          </a:p>
          <a:p>
            <a:pPr>
              <a:spcBef>
                <a:spcPct val="100000"/>
              </a:spcBef>
            </a:pPr>
            <a:r>
              <a:rPr lang="en-US" sz="1600" kern="0" dirty="0" smtClean="0"/>
              <a:t>Boolean operations (</a:t>
            </a:r>
            <a:r>
              <a:rPr lang="en-US" sz="1600" kern="0" dirty="0" err="1" smtClean="0"/>
              <a:t>eq,gt,lt</a:t>
            </a:r>
            <a:r>
              <a:rPr lang="en-US" sz="1600" kern="0" dirty="0" smtClean="0"/>
              <a:t>) result in true(-1) or false (0) values in the stack.</a:t>
            </a:r>
          </a:p>
          <a:p>
            <a:pPr>
              <a:spcBef>
                <a:spcPct val="100000"/>
              </a:spcBef>
            </a:pPr>
            <a:r>
              <a:rPr lang="en-US" sz="1600" kern="0" dirty="0" smtClean="0"/>
              <a:t>Boolean operations require label usage.</a:t>
            </a:r>
          </a:p>
          <a:p>
            <a:pPr>
              <a:spcBef>
                <a:spcPct val="100000"/>
              </a:spcBef>
            </a:pPr>
            <a:endParaRPr lang="en-US" sz="1600" kern="0" dirty="0" smtClean="0"/>
          </a:p>
          <a:p>
            <a:pPr>
              <a:spcBef>
                <a:spcPct val="100000"/>
              </a:spcBef>
            </a:pPr>
            <a:endParaRPr lang="en-US" sz="1600" kern="0" dirty="0" smtClean="0"/>
          </a:p>
        </p:txBody>
      </p:sp>
    </p:spTree>
    <p:extLst>
      <p:ext uri="{BB962C8B-B14F-4D97-AF65-F5344CB8AC3E}">
        <p14:creationId xmlns:p14="http://schemas.microsoft.com/office/powerpoint/2010/main" val="292299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arithmetic</a:t>
            </a:r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779713"/>
            <a:ext cx="8642350" cy="345757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00000"/>
              </a:spcBef>
            </a:pPr>
            <a:r>
              <a:rPr lang="en-US" sz="1800"/>
              <a:t>Typical operation:</a:t>
            </a:r>
          </a:p>
          <a:p>
            <a:pPr lvl="1">
              <a:lnSpc>
                <a:spcPct val="80000"/>
              </a:lnSpc>
              <a:spcBef>
                <a:spcPct val="100000"/>
              </a:spcBef>
            </a:pPr>
            <a:r>
              <a:rPr lang="en-US" sz="1800"/>
              <a:t>Pops topmost values x,y from the stack</a:t>
            </a:r>
          </a:p>
          <a:p>
            <a:pPr lvl="1">
              <a:lnSpc>
                <a:spcPct val="80000"/>
              </a:lnSpc>
              <a:spcBef>
                <a:spcPct val="100000"/>
              </a:spcBef>
            </a:pPr>
            <a:r>
              <a:rPr lang="en-US" sz="1800"/>
              <a:t>Computes the value of some function f(x,y)</a:t>
            </a:r>
          </a:p>
          <a:p>
            <a:pPr lvl="1">
              <a:lnSpc>
                <a:spcPct val="80000"/>
              </a:lnSpc>
              <a:spcBef>
                <a:spcPct val="100000"/>
              </a:spcBef>
            </a:pPr>
            <a:r>
              <a:rPr lang="en-US" sz="1800"/>
              <a:t>Pushes the result onto the stack</a:t>
            </a:r>
          </a:p>
          <a:p>
            <a:pPr lvl="1">
              <a:lnSpc>
                <a:spcPct val="80000"/>
              </a:lnSpc>
              <a:spcBef>
                <a:spcPct val="100000"/>
              </a:spcBef>
              <a:buFont typeface="Wingdings" pitchFamily="2" charset="2"/>
              <a:buNone/>
            </a:pPr>
            <a:r>
              <a:rPr lang="en-US" sz="1800"/>
              <a:t>(Unary operations are similar, using x and f(x) instead)</a:t>
            </a:r>
            <a:endParaRPr lang="en-US" sz="1800">
              <a:solidFill>
                <a:srgbClr val="000099"/>
              </a:solidFill>
            </a:endParaRPr>
          </a:p>
          <a:p>
            <a:pPr>
              <a:lnSpc>
                <a:spcPct val="80000"/>
              </a:lnSpc>
              <a:spcBef>
                <a:spcPct val="100000"/>
              </a:spcBef>
            </a:pPr>
            <a:r>
              <a:rPr lang="en-US" sz="1800" u="sng"/>
              <a:t>Impact:</a:t>
            </a:r>
            <a:r>
              <a:rPr lang="en-US" sz="1800"/>
              <a:t> the operands are replaced with the operation’s result</a:t>
            </a:r>
          </a:p>
          <a:p>
            <a:pPr>
              <a:lnSpc>
                <a:spcPct val="80000"/>
              </a:lnSpc>
              <a:spcBef>
                <a:spcPct val="100000"/>
              </a:spcBef>
            </a:pPr>
            <a:r>
              <a:rPr lang="en-US" sz="1800" u="sng"/>
              <a:t>In general:</a:t>
            </a:r>
            <a:r>
              <a:rPr lang="en-US" sz="1800"/>
              <a:t> all arithmetic and Boolean operations are implemented similarly.</a:t>
            </a:r>
          </a:p>
        </p:txBody>
      </p:sp>
      <p:graphicFrame>
        <p:nvGraphicFramePr>
          <p:cNvPr id="467972" name="Object 4"/>
          <p:cNvGraphicFramePr>
            <a:graphicFrameLocks noChangeAspect="1"/>
          </p:cNvGraphicFramePr>
          <p:nvPr/>
        </p:nvGraphicFramePr>
        <p:xfrm>
          <a:off x="1692275" y="836613"/>
          <a:ext cx="5181600" cy="143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8" name="Visio" r:id="rId4" imgW="6050280" imgH="5919216" progId="Visio.Drawing.11">
                  <p:embed/>
                </p:oleObj>
              </mc:Choice>
              <mc:Fallback>
                <p:oleObj name="Visio" r:id="rId4" imgW="6050280" imgH="591921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7608" t="7039" r="39435" b="78127"/>
                      <a:stretch>
                        <a:fillRect/>
                      </a:stretch>
                    </p:blipFill>
                    <p:spPr bwMode="auto">
                      <a:xfrm>
                        <a:off x="1692275" y="836613"/>
                        <a:ext cx="5181600" cy="1433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652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971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access </a:t>
            </a:r>
            <a:r>
              <a:rPr lang="en-US" sz="1400"/>
              <a:t>(first approximation)</a:t>
            </a:r>
          </a:p>
        </p:txBody>
      </p:sp>
      <p:graphicFrame>
        <p:nvGraphicFramePr>
          <p:cNvPr id="470019" name="Object 3"/>
          <p:cNvGraphicFramePr>
            <a:graphicFrameLocks noChangeAspect="1"/>
          </p:cNvGraphicFramePr>
          <p:nvPr/>
        </p:nvGraphicFramePr>
        <p:xfrm>
          <a:off x="457200" y="839788"/>
          <a:ext cx="8229600" cy="230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1" name="Visio" r:id="rId4" imgW="6050280" imgH="5919216" progId="Visio.Drawing.11">
                  <p:embed/>
                </p:oleObj>
              </mc:Choice>
              <mc:Fallback>
                <p:oleObj name="Visio" r:id="rId4" imgW="6050280" imgH="591921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4660" b="66949"/>
                      <a:stretch>
                        <a:fillRect/>
                      </a:stretch>
                    </p:blipFill>
                    <p:spPr bwMode="auto">
                      <a:xfrm>
                        <a:off x="457200" y="839788"/>
                        <a:ext cx="8229600" cy="2301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744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5334000"/>
            <a:ext cx="5105400" cy="9906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/>
              <a:t>Classical data structure</a:t>
            </a:r>
          </a:p>
          <a:p>
            <a:pPr>
              <a:lnSpc>
                <a:spcPct val="90000"/>
              </a:lnSpc>
            </a:pPr>
            <a:r>
              <a:rPr lang="en-US" sz="1800"/>
              <a:t>Elegant and powerful</a:t>
            </a:r>
          </a:p>
          <a:p>
            <a:pPr>
              <a:lnSpc>
                <a:spcPct val="90000"/>
              </a:lnSpc>
            </a:pPr>
            <a:r>
              <a:rPr lang="en-US" sz="1800"/>
              <a:t>Many implementation options.</a:t>
            </a:r>
          </a:p>
        </p:txBody>
      </p:sp>
      <p:graphicFrame>
        <p:nvGraphicFramePr>
          <p:cNvPr id="472067" name="Object 3"/>
          <p:cNvGraphicFramePr>
            <a:graphicFrameLocks noChangeAspect="1"/>
          </p:cNvGraphicFramePr>
          <p:nvPr/>
        </p:nvGraphicFramePr>
        <p:xfrm>
          <a:off x="457200" y="839788"/>
          <a:ext cx="8229600" cy="434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5" name="Visio" r:id="rId4" imgW="6050280" imgH="5919216" progId="Visio.Drawing.11">
                  <p:embed/>
                </p:oleObj>
              </mc:Choice>
              <mc:Fallback>
                <p:oleObj name="Visio" r:id="rId4" imgW="6050280" imgH="591921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4660" b="41789"/>
                      <a:stretch>
                        <a:fillRect/>
                      </a:stretch>
                    </p:blipFill>
                    <p:spPr bwMode="auto">
                      <a:xfrm>
                        <a:off x="457200" y="839788"/>
                        <a:ext cx="8229600" cy="434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206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Memory access </a:t>
            </a:r>
            <a:r>
              <a:rPr lang="en-US" sz="1400"/>
              <a:t>(first approximation)</a:t>
            </a:r>
          </a:p>
        </p:txBody>
      </p:sp>
    </p:spTree>
    <p:extLst>
      <p:ext uri="{BB962C8B-B14F-4D97-AF65-F5344CB8AC3E}">
        <p14:creationId xmlns:p14="http://schemas.microsoft.com/office/powerpoint/2010/main" val="606547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2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2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2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066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 of arithmetic expressions</a:t>
            </a:r>
          </a:p>
        </p:txBody>
      </p:sp>
      <p:graphicFrame>
        <p:nvGraphicFramePr>
          <p:cNvPr id="474115" name="Object 3"/>
          <p:cNvGraphicFramePr>
            <a:graphicFrameLocks noChangeAspect="1"/>
          </p:cNvGraphicFramePr>
          <p:nvPr/>
        </p:nvGraphicFramePr>
        <p:xfrm>
          <a:off x="1295400" y="609600"/>
          <a:ext cx="6629400" cy="217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6" name="Visio" r:id="rId4" imgW="6879336" imgH="5919216" progId="Visio.Drawing.11">
                  <p:embed/>
                </p:oleObj>
              </mc:Choice>
              <mc:Fallback>
                <p:oleObj name="Visio" r:id="rId4" imgW="6879336" imgH="591921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932" t="10065" r="-633" b="57332"/>
                      <a:stretch>
                        <a:fillRect/>
                      </a:stretch>
                    </p:blipFill>
                    <p:spPr bwMode="auto">
                      <a:xfrm>
                        <a:off x="1295400" y="609600"/>
                        <a:ext cx="6629400" cy="217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4116" name="Object 4"/>
          <p:cNvGraphicFramePr>
            <a:graphicFrameLocks noChangeAspect="1"/>
          </p:cNvGraphicFramePr>
          <p:nvPr/>
        </p:nvGraphicFramePr>
        <p:xfrm>
          <a:off x="1295400" y="609600"/>
          <a:ext cx="6629400" cy="582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7" name="Visio" r:id="rId6" imgW="6879336" imgH="5919216" progId="Visio.Drawing.11">
                  <p:embed/>
                </p:oleObj>
              </mc:Choice>
              <mc:Fallback>
                <p:oleObj name="Visio" r:id="rId6" imgW="6879336" imgH="591921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932" t="10065" r="-633" b="2518"/>
                      <a:stretch>
                        <a:fillRect/>
                      </a:stretch>
                    </p:blipFill>
                    <p:spPr bwMode="auto">
                      <a:xfrm>
                        <a:off x="1295400" y="609600"/>
                        <a:ext cx="6629400" cy="582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801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 of Boolean expressions</a:t>
            </a:r>
          </a:p>
        </p:txBody>
      </p:sp>
      <p:graphicFrame>
        <p:nvGraphicFramePr>
          <p:cNvPr id="476163" name="Object 3"/>
          <p:cNvGraphicFramePr>
            <a:graphicFrameLocks noChangeAspect="1"/>
          </p:cNvGraphicFramePr>
          <p:nvPr/>
        </p:nvGraphicFramePr>
        <p:xfrm>
          <a:off x="1155700" y="762000"/>
          <a:ext cx="6781800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0" name="Visio" r:id="rId4" imgW="6879336" imgH="5919216" progId="Visio.Drawing.11">
                  <p:embed/>
                </p:oleObj>
              </mc:Choice>
              <mc:Fallback>
                <p:oleObj name="Visio" r:id="rId4" imgW="6879336" imgH="591921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932" t="21460" r="1454" b="49507"/>
                      <a:stretch>
                        <a:fillRect/>
                      </a:stretch>
                    </p:blipFill>
                    <p:spPr bwMode="auto">
                      <a:xfrm>
                        <a:off x="1155700" y="762000"/>
                        <a:ext cx="6781800" cy="201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6164" name="Object 4"/>
          <p:cNvGraphicFramePr>
            <a:graphicFrameLocks noChangeAspect="1"/>
          </p:cNvGraphicFramePr>
          <p:nvPr/>
        </p:nvGraphicFramePr>
        <p:xfrm>
          <a:off x="1155700" y="2852738"/>
          <a:ext cx="6781800" cy="324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1" name="Visio" r:id="rId6" imgW="6879336" imgH="5919216" progId="Visio.Drawing.11">
                  <p:embed/>
                </p:oleObj>
              </mc:Choice>
              <mc:Fallback>
                <p:oleObj name="Visio" r:id="rId6" imgW="6879336" imgH="591921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932" t="51521" r="1454" b="1848"/>
                      <a:stretch>
                        <a:fillRect/>
                      </a:stretch>
                    </p:blipFill>
                    <p:spPr bwMode="auto">
                      <a:xfrm>
                        <a:off x="1155700" y="2852738"/>
                        <a:ext cx="6781800" cy="3243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463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en-US" dirty="0" smtClean="0"/>
              <a:t>Memory access (motivation)</a:t>
            </a:r>
            <a:endParaRPr lang="en-US" dirty="0"/>
          </a:p>
        </p:txBody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836613"/>
            <a:ext cx="8642350" cy="5400675"/>
          </a:xfrm>
        </p:spPr>
        <p:txBody>
          <a:bodyPr/>
          <a:lstStyle/>
          <a:p>
            <a:pPr>
              <a:spcBef>
                <a:spcPct val="100000"/>
              </a:spcBef>
              <a:buFont typeface="Wingdings" pitchFamily="2" charset="2"/>
              <a:buNone/>
            </a:pPr>
            <a:r>
              <a:rPr lang="en-US" sz="1600" dirty="0"/>
              <a:t>Modern programming languages normally feature the following variable kinds:</a:t>
            </a:r>
          </a:p>
          <a:p>
            <a:pPr>
              <a:spcBef>
                <a:spcPct val="100000"/>
              </a:spcBef>
            </a:pPr>
            <a:r>
              <a:rPr lang="en-US" sz="1600" u="sng" dirty="0"/>
              <a:t>Class level</a:t>
            </a:r>
            <a:r>
              <a:rPr lang="en-US" sz="1600" dirty="0"/>
              <a:t> </a:t>
            </a:r>
          </a:p>
          <a:p>
            <a:pPr lvl="1">
              <a:spcBef>
                <a:spcPct val="75000"/>
              </a:spcBef>
            </a:pPr>
            <a:r>
              <a:rPr lang="en-US" sz="1600" dirty="0"/>
              <a:t>Static variables</a:t>
            </a:r>
          </a:p>
          <a:p>
            <a:pPr lvl="1">
              <a:spcBef>
                <a:spcPct val="75000"/>
              </a:spcBef>
            </a:pPr>
            <a:r>
              <a:rPr lang="en-US" sz="1600" dirty="0"/>
              <a:t>Private variables (AKA “object </a:t>
            </a:r>
            <a:r>
              <a:rPr lang="en-US" sz="1600" dirty="0" err="1"/>
              <a:t>variabls</a:t>
            </a:r>
            <a:r>
              <a:rPr lang="en-US" sz="1600" dirty="0"/>
              <a:t>” / “fields” / “properties”)</a:t>
            </a:r>
          </a:p>
          <a:p>
            <a:pPr>
              <a:spcBef>
                <a:spcPct val="100000"/>
              </a:spcBef>
            </a:pPr>
            <a:r>
              <a:rPr lang="en-US" sz="1600" u="sng" dirty="0"/>
              <a:t>Method level:</a:t>
            </a:r>
          </a:p>
          <a:p>
            <a:pPr lvl="1">
              <a:spcBef>
                <a:spcPct val="75000"/>
              </a:spcBef>
            </a:pPr>
            <a:r>
              <a:rPr lang="en-US" sz="1600" dirty="0"/>
              <a:t>Local variables</a:t>
            </a:r>
          </a:p>
          <a:p>
            <a:pPr lvl="1">
              <a:spcBef>
                <a:spcPct val="75000"/>
              </a:spcBef>
            </a:pPr>
            <a:r>
              <a:rPr lang="en-US" sz="1600" dirty="0"/>
              <a:t>Argument variables</a:t>
            </a:r>
          </a:p>
          <a:p>
            <a:pPr>
              <a:spcBef>
                <a:spcPct val="200000"/>
              </a:spcBef>
              <a:buFont typeface="Wingdings" pitchFamily="2" charset="2"/>
              <a:buNone/>
            </a:pPr>
            <a:r>
              <a:rPr lang="en-US" sz="1600" dirty="0"/>
              <a:t>A VM abstraction must support (at least) all these variable kinds.</a:t>
            </a:r>
          </a:p>
          <a:p>
            <a:pPr>
              <a:spcBef>
                <a:spcPct val="200000"/>
              </a:spcBef>
              <a:buFont typeface="Wingdings" pitchFamily="2" charset="2"/>
              <a:buNone/>
            </a:pPr>
            <a:r>
              <a:rPr lang="en-US" sz="1600" dirty="0"/>
              <a:t>The memory of our VM model consists of 8 memory segments:</a:t>
            </a:r>
            <a:br>
              <a:rPr lang="en-US" sz="1600" dirty="0"/>
            </a:br>
            <a:r>
              <a:rPr lang="en-US" sz="14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600" dirty="0"/>
              <a:t>,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argument</a:t>
            </a:r>
            <a:r>
              <a:rPr lang="en-US" sz="1600" dirty="0"/>
              <a:t>,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local</a:t>
            </a:r>
            <a:r>
              <a:rPr lang="en-US" sz="1600" dirty="0"/>
              <a:t>,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600" dirty="0"/>
              <a:t>,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that</a:t>
            </a:r>
            <a:r>
              <a:rPr lang="en-US" sz="1600" dirty="0"/>
              <a:t>,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constant</a:t>
            </a:r>
            <a:r>
              <a:rPr lang="en-US" sz="1600" dirty="0"/>
              <a:t>,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pointer</a:t>
            </a:r>
            <a:r>
              <a:rPr lang="en-US" sz="1600" dirty="0"/>
              <a:t>, and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temp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342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59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access commands</a:t>
            </a:r>
          </a:p>
        </p:txBody>
      </p:sp>
      <p:sp>
        <p:nvSpPr>
          <p:cNvPr id="482307" name="Rectangle 3"/>
          <p:cNvSpPr>
            <a:spLocks noChangeArrowheads="1"/>
          </p:cNvSpPr>
          <p:nvPr/>
        </p:nvSpPr>
        <p:spPr bwMode="auto">
          <a:xfrm>
            <a:off x="323850" y="2276475"/>
            <a:ext cx="8610600" cy="403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 rtl="0" eaLnBrk="0" fontAlgn="base" hangingPunct="0">
              <a:spcBef>
                <a:spcPct val="75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None/>
            </a:pPr>
            <a:r>
              <a:rPr lang="en-US" sz="1600" u="sng" dirty="0" smtClean="0">
                <a:solidFill>
                  <a:srgbClr val="000000"/>
                </a:solidFill>
              </a:rPr>
              <a:t>Where </a:t>
            </a:r>
            <a:r>
              <a:rPr lang="en-US" i="1" u="sng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u="sng" dirty="0" smtClean="0">
                <a:solidFill>
                  <a:srgbClr val="000000"/>
                </a:solidFill>
              </a:rPr>
              <a:t> is a non-negative integer and </a:t>
            </a:r>
            <a:r>
              <a:rPr lang="en-US" i="1" u="sng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segment</a:t>
            </a:r>
            <a:r>
              <a:rPr lang="en-US" sz="1600" u="sng" dirty="0" smtClean="0">
                <a:solidFill>
                  <a:srgbClr val="000000"/>
                </a:solidFill>
              </a:rPr>
              <a:t> is one of the following:</a:t>
            </a:r>
          </a:p>
          <a:p>
            <a:pPr marL="342900" indent="-342900" algn="l" rtl="0" eaLnBrk="0" fontAlgn="base" hangingPunct="0">
              <a:spcBef>
                <a:spcPct val="75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sz="1600" b="1" dirty="0" smtClean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600" dirty="0" smtClean="0">
                <a:solidFill>
                  <a:srgbClr val="000000"/>
                </a:solidFill>
              </a:rPr>
              <a:t>:      holds values of global variables, shared by all functions in the same class</a:t>
            </a:r>
          </a:p>
          <a:p>
            <a:pPr marL="342900" indent="-342900" algn="l" rtl="0" eaLnBrk="0" fontAlgn="base" hangingPunct="0">
              <a:spcBef>
                <a:spcPct val="75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sz="1600" b="1" dirty="0" smtClean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argument</a:t>
            </a:r>
            <a:r>
              <a:rPr lang="en-US" sz="1600" dirty="0" smtClean="0">
                <a:solidFill>
                  <a:srgbClr val="000000"/>
                </a:solidFill>
              </a:rPr>
              <a:t>:  holds values of the argument variables of the current function</a:t>
            </a:r>
          </a:p>
          <a:p>
            <a:pPr marL="342900" indent="-342900" algn="l" rtl="0" eaLnBrk="0" fontAlgn="base" hangingPunct="0">
              <a:spcBef>
                <a:spcPct val="75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sz="1600" b="1" dirty="0" smtClean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local</a:t>
            </a:r>
            <a:r>
              <a:rPr lang="en-US" sz="1600" dirty="0" smtClean="0">
                <a:solidFill>
                  <a:srgbClr val="000000"/>
                </a:solidFill>
              </a:rPr>
              <a:t>:        holds values of the local variables of the current function</a:t>
            </a:r>
          </a:p>
          <a:p>
            <a:pPr marL="342900" indent="-342900" algn="l" rtl="0" eaLnBrk="0" fontAlgn="base" hangingPunct="0">
              <a:spcBef>
                <a:spcPct val="75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sz="1600" b="1" dirty="0" smtClean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600" dirty="0" smtClean="0">
                <a:solidFill>
                  <a:srgbClr val="000000"/>
                </a:solidFill>
              </a:rPr>
              <a:t>:          holds values of the private (“object”) variables of the current object</a:t>
            </a:r>
          </a:p>
          <a:p>
            <a:pPr marL="342900" indent="-342900" algn="l" rtl="0" eaLnBrk="0" fontAlgn="base" hangingPunct="0">
              <a:spcBef>
                <a:spcPct val="75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sz="1600" b="1" dirty="0" smtClean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that</a:t>
            </a:r>
            <a:r>
              <a:rPr lang="en-US" sz="1600" dirty="0" smtClean="0">
                <a:solidFill>
                  <a:srgbClr val="000000"/>
                </a:solidFill>
              </a:rPr>
              <a:t>:          holds array values </a:t>
            </a:r>
          </a:p>
          <a:p>
            <a:pPr marL="342900" indent="-342900" algn="l" rtl="0" eaLnBrk="0" fontAlgn="base" hangingPunct="0">
              <a:spcBef>
                <a:spcPct val="75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sz="1600" b="1" dirty="0" smtClean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constant</a:t>
            </a:r>
            <a:r>
              <a:rPr lang="en-US" sz="1600" dirty="0" smtClean="0">
                <a:solidFill>
                  <a:srgbClr val="000000"/>
                </a:solidFill>
              </a:rPr>
              <a:t>:  holds all the constants in the range 0…32767</a:t>
            </a:r>
            <a:r>
              <a:rPr lang="en-US" sz="1600" b="1" dirty="0" smtClean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dirty="0" smtClean="0">
                <a:solidFill>
                  <a:srgbClr val="000000"/>
                </a:solidFill>
              </a:rPr>
              <a:t>pseudo memory segment) </a:t>
            </a:r>
            <a:endParaRPr lang="en-US" sz="1600" b="1" dirty="0" smtClean="0">
              <a:solidFill>
                <a:srgbClr val="000066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l" rtl="0" eaLnBrk="0" fontAlgn="base" hangingPunct="0">
              <a:spcBef>
                <a:spcPct val="75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sz="1600" b="1" dirty="0" smtClean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pointer</a:t>
            </a:r>
            <a:r>
              <a:rPr lang="en-US" sz="1600" dirty="0" smtClean="0">
                <a:solidFill>
                  <a:srgbClr val="000000"/>
                </a:solidFill>
              </a:rPr>
              <a:t>:    used to align 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600" dirty="0" smtClean="0">
                <a:solidFill>
                  <a:srgbClr val="000000"/>
                </a:solidFill>
              </a:rPr>
              <a:t> and 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that</a:t>
            </a:r>
            <a:r>
              <a:rPr lang="en-US" sz="1600" dirty="0" smtClean="0">
                <a:solidFill>
                  <a:srgbClr val="000000"/>
                </a:solidFill>
                <a:cs typeface="Courier New" pitchFamily="49" charset="0"/>
              </a:rPr>
              <a:t> with </a:t>
            </a:r>
            <a:r>
              <a:rPr lang="en-US" sz="1600" dirty="0" smtClean="0">
                <a:solidFill>
                  <a:srgbClr val="000000"/>
                </a:solidFill>
              </a:rPr>
              <a:t>different areas in the heap</a:t>
            </a:r>
            <a:endParaRPr lang="en-US" sz="1600" dirty="0" smtClean="0">
              <a:solidFill>
                <a:srgbClr val="000000"/>
              </a:solidFill>
              <a:cs typeface="Courier New" pitchFamily="49" charset="0"/>
            </a:endParaRPr>
          </a:p>
          <a:p>
            <a:pPr marL="342900" indent="-342900" algn="l" rtl="0" eaLnBrk="0" fontAlgn="base" hangingPunct="0">
              <a:spcBef>
                <a:spcPct val="75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sz="1600" b="1" dirty="0" smtClean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temp</a:t>
            </a:r>
            <a:r>
              <a:rPr lang="en-US" sz="1600" dirty="0" smtClean="0">
                <a:solidFill>
                  <a:srgbClr val="000000"/>
                </a:solidFill>
              </a:rPr>
              <a:t>:          fixed 8-entry segment that holds temporary variables for general</a:t>
            </a:r>
            <a:br>
              <a:rPr lang="en-US" sz="1600" dirty="0" smtClean="0">
                <a:solidFill>
                  <a:srgbClr val="000000"/>
                </a:solidFill>
              </a:rPr>
            </a:br>
            <a:r>
              <a:rPr lang="en-US" sz="1600" dirty="0" smtClean="0">
                <a:solidFill>
                  <a:srgbClr val="000000"/>
                </a:solidFill>
              </a:rPr>
              <a:t>                   use; Shared by all VM functions in the program.</a:t>
            </a:r>
          </a:p>
        </p:txBody>
      </p:sp>
      <p:sp>
        <p:nvSpPr>
          <p:cNvPr id="482308" name="Text Box 4"/>
          <p:cNvSpPr txBox="1">
            <a:spLocks noChangeArrowheads="1"/>
          </p:cNvSpPr>
          <p:nvPr/>
        </p:nvSpPr>
        <p:spPr bwMode="auto">
          <a:xfrm>
            <a:off x="250825" y="836613"/>
            <a:ext cx="2808288" cy="1225550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201600" tIns="190800" rIns="93600" bIns="190800" anchor="ctr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u="sng" smtClean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Command format:</a:t>
            </a:r>
          </a:p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6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</a:t>
            </a:r>
            <a:r>
              <a:rPr lang="en-US" sz="1600" b="1" smtClean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pop </a:t>
            </a:r>
            <a:r>
              <a:rPr lang="en-US" sz="1800" i="1" smtClean="0">
                <a:solidFill>
                  <a:srgbClr val="000066"/>
                </a:solidFill>
                <a:cs typeface="Times New Roman" pitchFamily="18" charset="0"/>
              </a:rPr>
              <a:t>segment  i</a:t>
            </a:r>
          </a:p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6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</a:t>
            </a:r>
            <a:r>
              <a:rPr lang="en-US" sz="1600" b="1" smtClean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sz="1800" i="1" smtClean="0">
                <a:solidFill>
                  <a:srgbClr val="000066"/>
                </a:solidFill>
                <a:cs typeface="Times New Roman" pitchFamily="18" charset="0"/>
              </a:rPr>
              <a:t>segment  i</a:t>
            </a:r>
          </a:p>
        </p:txBody>
      </p:sp>
      <p:sp>
        <p:nvSpPr>
          <p:cNvPr id="4823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492500" y="981075"/>
            <a:ext cx="4751388" cy="1150938"/>
          </a:xfrm>
          <a:noFill/>
          <a:ln/>
        </p:spPr>
        <p:txBody>
          <a:bodyPr/>
          <a:lstStyle/>
          <a:p>
            <a:pPr marL="90488" indent="14288">
              <a:buFont typeface="Wingdings" pitchFamily="2" charset="2"/>
              <a:buNone/>
            </a:pPr>
            <a:r>
              <a:rPr lang="en-US" sz="1600"/>
              <a:t>(Rather than </a:t>
            </a:r>
            <a:r>
              <a:rPr lang="en-US" sz="1600" b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pop</a:t>
            </a:r>
            <a:r>
              <a:rPr lang="en-US" sz="1600">
                <a:cs typeface="Courier New" pitchFamily="49" charset="0"/>
              </a:rPr>
              <a:t> </a:t>
            </a:r>
            <a:r>
              <a:rPr lang="en-US" sz="1800" i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600"/>
              <a:t> and </a:t>
            </a:r>
            <a:r>
              <a:rPr lang="en-US" sz="1600" b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sz="1600">
                <a:cs typeface="Courier New" pitchFamily="49" charset="0"/>
              </a:rPr>
              <a:t> </a:t>
            </a:r>
            <a:r>
              <a:rPr lang="en-US" sz="1800" i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1600"/>
              <a:t>, </a:t>
            </a:r>
            <a:br>
              <a:rPr lang="en-US" sz="1600"/>
            </a:br>
            <a:r>
              <a:rPr lang="en-US" sz="1600"/>
              <a:t>as was shown in previous slides, </a:t>
            </a:r>
            <a:br>
              <a:rPr lang="en-US" sz="1600"/>
            </a:br>
            <a:r>
              <a:rPr lang="en-US" sz="1600"/>
              <a:t>which was a conceptual simplification)</a:t>
            </a:r>
          </a:p>
        </p:txBody>
      </p:sp>
    </p:spTree>
    <p:extLst>
      <p:ext uri="{BB962C8B-B14F-4D97-AF65-F5344CB8AC3E}">
        <p14:creationId xmlns:p14="http://schemas.microsoft.com/office/powerpoint/2010/main" val="37377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7" grpId="0" build="p" autoUpdateAnimBg="0"/>
      <p:bldP spid="482308" grpId="0" animBg="1" autoUpdateAnimBg="0"/>
      <p:bldP spid="482309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we are at:</a:t>
            </a:r>
          </a:p>
        </p:txBody>
      </p:sp>
      <p:grpSp>
        <p:nvGrpSpPr>
          <p:cNvPr id="453635" name="Group 3"/>
          <p:cNvGrpSpPr>
            <a:grpSpLocks/>
          </p:cNvGrpSpPr>
          <p:nvPr/>
        </p:nvGrpSpPr>
        <p:grpSpPr bwMode="auto">
          <a:xfrm>
            <a:off x="258763" y="1006475"/>
            <a:ext cx="8809037" cy="4867275"/>
            <a:chOff x="163" y="634"/>
            <a:chExt cx="5549" cy="3066"/>
          </a:xfrm>
        </p:grpSpPr>
        <p:grpSp>
          <p:nvGrpSpPr>
            <p:cNvPr id="453636" name="Group 4"/>
            <p:cNvGrpSpPr>
              <a:grpSpLocks/>
            </p:cNvGrpSpPr>
            <p:nvPr/>
          </p:nvGrpSpPr>
          <p:grpSpPr bwMode="auto">
            <a:xfrm>
              <a:off x="833" y="1955"/>
              <a:ext cx="4051" cy="445"/>
              <a:chOff x="833" y="1955"/>
              <a:chExt cx="4051" cy="445"/>
            </a:xfrm>
          </p:grpSpPr>
          <p:sp>
            <p:nvSpPr>
              <p:cNvPr id="453637" name="Rectangle 5"/>
              <p:cNvSpPr>
                <a:spLocks noChangeArrowheads="1"/>
              </p:cNvSpPr>
              <p:nvPr/>
            </p:nvSpPr>
            <p:spPr bwMode="auto">
              <a:xfrm>
                <a:off x="2562" y="2073"/>
                <a:ext cx="454" cy="8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638" name="Rectangle 6"/>
              <p:cNvSpPr>
                <a:spLocks noChangeArrowheads="1"/>
              </p:cNvSpPr>
              <p:nvPr/>
            </p:nvSpPr>
            <p:spPr bwMode="auto">
              <a:xfrm>
                <a:off x="2590" y="2065"/>
                <a:ext cx="457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smtClean="0">
                    <a:solidFill>
                      <a:srgbClr val="000000"/>
                    </a:solidFill>
                    <a:latin typeface="Arial" pitchFamily="34" charset="0"/>
                  </a:rPr>
                  <a:t>Assembler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639" name="Freeform 7"/>
              <p:cNvSpPr>
                <a:spLocks/>
              </p:cNvSpPr>
              <p:nvPr/>
            </p:nvSpPr>
            <p:spPr bwMode="auto">
              <a:xfrm>
                <a:off x="2533" y="2239"/>
                <a:ext cx="483" cy="140"/>
              </a:xfrm>
              <a:custGeom>
                <a:avLst/>
                <a:gdLst>
                  <a:gd name="T0" fmla="*/ 0 w 483"/>
                  <a:gd name="T1" fmla="*/ 71 h 140"/>
                  <a:gd name="T2" fmla="*/ 3 w 483"/>
                  <a:gd name="T3" fmla="*/ 59 h 140"/>
                  <a:gd name="T4" fmla="*/ 13 w 483"/>
                  <a:gd name="T5" fmla="*/ 48 h 140"/>
                  <a:gd name="T6" fmla="*/ 26 w 483"/>
                  <a:gd name="T7" fmla="*/ 38 h 140"/>
                  <a:gd name="T8" fmla="*/ 47 w 483"/>
                  <a:gd name="T9" fmla="*/ 28 h 140"/>
                  <a:gd name="T10" fmla="*/ 72 w 483"/>
                  <a:gd name="T11" fmla="*/ 20 h 140"/>
                  <a:gd name="T12" fmla="*/ 99 w 483"/>
                  <a:gd name="T13" fmla="*/ 13 h 140"/>
                  <a:gd name="T14" fmla="*/ 132 w 483"/>
                  <a:gd name="T15" fmla="*/ 9 h 140"/>
                  <a:gd name="T16" fmla="*/ 166 w 483"/>
                  <a:gd name="T17" fmla="*/ 4 h 140"/>
                  <a:gd name="T18" fmla="*/ 204 w 483"/>
                  <a:gd name="T19" fmla="*/ 0 h 140"/>
                  <a:gd name="T20" fmla="*/ 241 w 483"/>
                  <a:gd name="T21" fmla="*/ 0 h 140"/>
                  <a:gd name="T22" fmla="*/ 279 w 483"/>
                  <a:gd name="T23" fmla="*/ 0 h 140"/>
                  <a:gd name="T24" fmla="*/ 317 w 483"/>
                  <a:gd name="T25" fmla="*/ 4 h 140"/>
                  <a:gd name="T26" fmla="*/ 351 w 483"/>
                  <a:gd name="T27" fmla="*/ 9 h 140"/>
                  <a:gd name="T28" fmla="*/ 383 w 483"/>
                  <a:gd name="T29" fmla="*/ 13 h 140"/>
                  <a:gd name="T30" fmla="*/ 411 w 483"/>
                  <a:gd name="T31" fmla="*/ 20 h 140"/>
                  <a:gd name="T32" fmla="*/ 436 w 483"/>
                  <a:gd name="T33" fmla="*/ 28 h 140"/>
                  <a:gd name="T34" fmla="*/ 457 w 483"/>
                  <a:gd name="T35" fmla="*/ 38 h 140"/>
                  <a:gd name="T36" fmla="*/ 470 w 483"/>
                  <a:gd name="T37" fmla="*/ 48 h 140"/>
                  <a:gd name="T38" fmla="*/ 480 w 483"/>
                  <a:gd name="T39" fmla="*/ 59 h 140"/>
                  <a:gd name="T40" fmla="*/ 483 w 483"/>
                  <a:gd name="T41" fmla="*/ 71 h 140"/>
                  <a:gd name="T42" fmla="*/ 480 w 483"/>
                  <a:gd name="T43" fmla="*/ 81 h 140"/>
                  <a:gd name="T44" fmla="*/ 470 w 483"/>
                  <a:gd name="T45" fmla="*/ 92 h 140"/>
                  <a:gd name="T46" fmla="*/ 457 w 483"/>
                  <a:gd name="T47" fmla="*/ 102 h 140"/>
                  <a:gd name="T48" fmla="*/ 436 w 483"/>
                  <a:gd name="T49" fmla="*/ 112 h 140"/>
                  <a:gd name="T50" fmla="*/ 411 w 483"/>
                  <a:gd name="T51" fmla="*/ 120 h 140"/>
                  <a:gd name="T52" fmla="*/ 383 w 483"/>
                  <a:gd name="T53" fmla="*/ 127 h 140"/>
                  <a:gd name="T54" fmla="*/ 351 w 483"/>
                  <a:gd name="T55" fmla="*/ 133 h 140"/>
                  <a:gd name="T56" fmla="*/ 317 w 483"/>
                  <a:gd name="T57" fmla="*/ 137 h 140"/>
                  <a:gd name="T58" fmla="*/ 279 w 483"/>
                  <a:gd name="T59" fmla="*/ 140 h 140"/>
                  <a:gd name="T60" fmla="*/ 241 w 483"/>
                  <a:gd name="T61" fmla="*/ 140 h 140"/>
                  <a:gd name="T62" fmla="*/ 204 w 483"/>
                  <a:gd name="T63" fmla="*/ 140 h 140"/>
                  <a:gd name="T64" fmla="*/ 166 w 483"/>
                  <a:gd name="T65" fmla="*/ 137 h 140"/>
                  <a:gd name="T66" fmla="*/ 132 w 483"/>
                  <a:gd name="T67" fmla="*/ 133 h 140"/>
                  <a:gd name="T68" fmla="*/ 99 w 483"/>
                  <a:gd name="T69" fmla="*/ 127 h 140"/>
                  <a:gd name="T70" fmla="*/ 72 w 483"/>
                  <a:gd name="T71" fmla="*/ 120 h 140"/>
                  <a:gd name="T72" fmla="*/ 47 w 483"/>
                  <a:gd name="T73" fmla="*/ 112 h 140"/>
                  <a:gd name="T74" fmla="*/ 26 w 483"/>
                  <a:gd name="T75" fmla="*/ 102 h 140"/>
                  <a:gd name="T76" fmla="*/ 13 w 483"/>
                  <a:gd name="T77" fmla="*/ 92 h 140"/>
                  <a:gd name="T78" fmla="*/ 3 w 483"/>
                  <a:gd name="T79" fmla="*/ 81 h 140"/>
                  <a:gd name="T80" fmla="*/ 0 w 483"/>
                  <a:gd name="T81" fmla="*/ 7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83" h="140">
                    <a:moveTo>
                      <a:pt x="0" y="71"/>
                    </a:moveTo>
                    <a:lnTo>
                      <a:pt x="3" y="59"/>
                    </a:lnTo>
                    <a:lnTo>
                      <a:pt x="13" y="48"/>
                    </a:lnTo>
                    <a:lnTo>
                      <a:pt x="26" y="38"/>
                    </a:lnTo>
                    <a:lnTo>
                      <a:pt x="47" y="28"/>
                    </a:lnTo>
                    <a:lnTo>
                      <a:pt x="72" y="20"/>
                    </a:lnTo>
                    <a:lnTo>
                      <a:pt x="99" y="13"/>
                    </a:lnTo>
                    <a:lnTo>
                      <a:pt x="132" y="9"/>
                    </a:lnTo>
                    <a:lnTo>
                      <a:pt x="166" y="4"/>
                    </a:lnTo>
                    <a:lnTo>
                      <a:pt x="204" y="0"/>
                    </a:lnTo>
                    <a:lnTo>
                      <a:pt x="241" y="0"/>
                    </a:lnTo>
                    <a:lnTo>
                      <a:pt x="279" y="0"/>
                    </a:lnTo>
                    <a:lnTo>
                      <a:pt x="317" y="4"/>
                    </a:lnTo>
                    <a:lnTo>
                      <a:pt x="351" y="9"/>
                    </a:lnTo>
                    <a:lnTo>
                      <a:pt x="383" y="13"/>
                    </a:lnTo>
                    <a:lnTo>
                      <a:pt x="411" y="20"/>
                    </a:lnTo>
                    <a:lnTo>
                      <a:pt x="436" y="28"/>
                    </a:lnTo>
                    <a:lnTo>
                      <a:pt x="457" y="38"/>
                    </a:lnTo>
                    <a:lnTo>
                      <a:pt x="470" y="48"/>
                    </a:lnTo>
                    <a:lnTo>
                      <a:pt x="480" y="59"/>
                    </a:lnTo>
                    <a:lnTo>
                      <a:pt x="483" y="71"/>
                    </a:lnTo>
                    <a:lnTo>
                      <a:pt x="480" y="81"/>
                    </a:lnTo>
                    <a:lnTo>
                      <a:pt x="470" y="92"/>
                    </a:lnTo>
                    <a:lnTo>
                      <a:pt x="457" y="102"/>
                    </a:lnTo>
                    <a:lnTo>
                      <a:pt x="436" y="112"/>
                    </a:lnTo>
                    <a:lnTo>
                      <a:pt x="411" y="120"/>
                    </a:lnTo>
                    <a:lnTo>
                      <a:pt x="383" y="127"/>
                    </a:lnTo>
                    <a:lnTo>
                      <a:pt x="351" y="133"/>
                    </a:lnTo>
                    <a:lnTo>
                      <a:pt x="317" y="137"/>
                    </a:lnTo>
                    <a:lnTo>
                      <a:pt x="279" y="140"/>
                    </a:lnTo>
                    <a:lnTo>
                      <a:pt x="241" y="140"/>
                    </a:lnTo>
                    <a:lnTo>
                      <a:pt x="204" y="140"/>
                    </a:lnTo>
                    <a:lnTo>
                      <a:pt x="166" y="137"/>
                    </a:lnTo>
                    <a:lnTo>
                      <a:pt x="132" y="133"/>
                    </a:lnTo>
                    <a:lnTo>
                      <a:pt x="99" y="127"/>
                    </a:lnTo>
                    <a:lnTo>
                      <a:pt x="72" y="120"/>
                    </a:lnTo>
                    <a:lnTo>
                      <a:pt x="47" y="112"/>
                    </a:lnTo>
                    <a:lnTo>
                      <a:pt x="26" y="102"/>
                    </a:lnTo>
                    <a:lnTo>
                      <a:pt x="13" y="92"/>
                    </a:lnTo>
                    <a:lnTo>
                      <a:pt x="3" y="81"/>
                    </a:lnTo>
                    <a:lnTo>
                      <a:pt x="0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640" name="Rectangle 8"/>
              <p:cNvSpPr>
                <a:spLocks noChangeArrowheads="1"/>
              </p:cNvSpPr>
              <p:nvPr/>
            </p:nvSpPr>
            <p:spPr bwMode="auto">
              <a:xfrm>
                <a:off x="2626" y="2268"/>
                <a:ext cx="345" cy="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smtClean="0">
                    <a:solidFill>
                      <a:srgbClr val="000000"/>
                    </a:solidFill>
                    <a:latin typeface="Arial" pitchFamily="34" charset="0"/>
                  </a:rPr>
                  <a:t>Chapter 6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641" name="Freeform 9"/>
              <p:cNvSpPr>
                <a:spLocks/>
              </p:cNvSpPr>
              <p:nvPr/>
            </p:nvSpPr>
            <p:spPr bwMode="auto">
              <a:xfrm>
                <a:off x="856" y="1955"/>
                <a:ext cx="4028" cy="404"/>
              </a:xfrm>
              <a:custGeom>
                <a:avLst/>
                <a:gdLst>
                  <a:gd name="T0" fmla="*/ 0 w 4028"/>
                  <a:gd name="T1" fmla="*/ 404 h 404"/>
                  <a:gd name="T2" fmla="*/ 0 w 4028"/>
                  <a:gd name="T3" fmla="*/ 232 h 404"/>
                  <a:gd name="T4" fmla="*/ 4028 w 4028"/>
                  <a:gd name="T5" fmla="*/ 232 h 404"/>
                  <a:gd name="T6" fmla="*/ 4028 w 4028"/>
                  <a:gd name="T7" fmla="*/ 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28" h="404">
                    <a:moveTo>
                      <a:pt x="0" y="404"/>
                    </a:moveTo>
                    <a:lnTo>
                      <a:pt x="0" y="232"/>
                    </a:lnTo>
                    <a:lnTo>
                      <a:pt x="4028" y="232"/>
                    </a:lnTo>
                    <a:lnTo>
                      <a:pt x="4028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642" name="Freeform 10"/>
              <p:cNvSpPr>
                <a:spLocks/>
              </p:cNvSpPr>
              <p:nvPr/>
            </p:nvSpPr>
            <p:spPr bwMode="auto">
              <a:xfrm>
                <a:off x="833" y="2353"/>
                <a:ext cx="47" cy="47"/>
              </a:xfrm>
              <a:custGeom>
                <a:avLst/>
                <a:gdLst>
                  <a:gd name="T0" fmla="*/ 47 w 47"/>
                  <a:gd name="T1" fmla="*/ 0 h 47"/>
                  <a:gd name="T2" fmla="*/ 23 w 47"/>
                  <a:gd name="T3" fmla="*/ 47 h 47"/>
                  <a:gd name="T4" fmla="*/ 0 w 47"/>
                  <a:gd name="T5" fmla="*/ 0 h 47"/>
                  <a:gd name="T6" fmla="*/ 47 w 47"/>
                  <a:gd name="T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" h="47">
                    <a:moveTo>
                      <a:pt x="47" y="0"/>
                    </a:moveTo>
                    <a:lnTo>
                      <a:pt x="23" y="47"/>
                    </a:lnTo>
                    <a:lnTo>
                      <a:pt x="0" y="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453643" name="Group 11"/>
            <p:cNvGrpSpPr>
              <a:grpSpLocks/>
            </p:cNvGrpSpPr>
            <p:nvPr/>
          </p:nvGrpSpPr>
          <p:grpSpPr bwMode="auto">
            <a:xfrm>
              <a:off x="1752" y="778"/>
              <a:ext cx="776" cy="641"/>
              <a:chOff x="1752" y="778"/>
              <a:chExt cx="776" cy="641"/>
            </a:xfrm>
          </p:grpSpPr>
          <p:sp>
            <p:nvSpPr>
              <p:cNvPr id="453644" name="Rectangle 12"/>
              <p:cNvSpPr>
                <a:spLocks noChangeArrowheads="1"/>
              </p:cNvSpPr>
              <p:nvPr/>
            </p:nvSpPr>
            <p:spPr bwMode="auto">
              <a:xfrm>
                <a:off x="1752" y="933"/>
                <a:ext cx="753" cy="486"/>
              </a:xfrm>
              <a:prstGeom prst="rect">
                <a:avLst/>
              </a:prstGeom>
              <a:solidFill>
                <a:srgbClr val="EFEFE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645" name="Rectangle 13"/>
              <p:cNvSpPr>
                <a:spLocks noChangeArrowheads="1"/>
              </p:cNvSpPr>
              <p:nvPr/>
            </p:nvSpPr>
            <p:spPr bwMode="auto">
              <a:xfrm>
                <a:off x="1804" y="984"/>
                <a:ext cx="692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A0"/>
                    </a:solidFill>
                    <a:latin typeface="Arial" pitchFamily="34" charset="0"/>
                  </a:rPr>
                  <a:t>H.L. Language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646" name="Rectangle 14"/>
              <p:cNvSpPr>
                <a:spLocks noChangeArrowheads="1"/>
              </p:cNvSpPr>
              <p:nvPr/>
            </p:nvSpPr>
            <p:spPr bwMode="auto">
              <a:xfrm>
                <a:off x="2093" y="1115"/>
                <a:ext cx="114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A0"/>
                    </a:solidFill>
                    <a:latin typeface="Arial" pitchFamily="34" charset="0"/>
                  </a:rPr>
                  <a:t>&amp;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647" name="Rectangle 15"/>
              <p:cNvSpPr>
                <a:spLocks noChangeArrowheads="1"/>
              </p:cNvSpPr>
              <p:nvPr/>
            </p:nvSpPr>
            <p:spPr bwMode="auto">
              <a:xfrm>
                <a:off x="1798" y="1247"/>
                <a:ext cx="707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A0"/>
                    </a:solidFill>
                    <a:latin typeface="Arial" pitchFamily="34" charset="0"/>
                  </a:rPr>
                  <a:t>Operating Sys.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648" name="Rectangle 16"/>
              <p:cNvSpPr>
                <a:spLocks noChangeArrowheads="1"/>
              </p:cNvSpPr>
              <p:nvPr/>
            </p:nvSpPr>
            <p:spPr bwMode="auto">
              <a:xfrm>
                <a:off x="1752" y="778"/>
                <a:ext cx="753" cy="155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649" name="Rectangle 17"/>
              <p:cNvSpPr>
                <a:spLocks noChangeArrowheads="1"/>
              </p:cNvSpPr>
              <p:nvPr/>
            </p:nvSpPr>
            <p:spPr bwMode="auto">
              <a:xfrm>
                <a:off x="1813" y="804"/>
                <a:ext cx="715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smtClean="0">
                    <a:solidFill>
                      <a:srgbClr val="000000"/>
                    </a:solidFill>
                    <a:latin typeface="Arial" pitchFamily="34" charset="0"/>
                  </a:rPr>
                  <a:t>abstract interface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453650" name="Group 18"/>
            <p:cNvGrpSpPr>
              <a:grpSpLocks/>
            </p:cNvGrpSpPr>
            <p:nvPr/>
          </p:nvGrpSpPr>
          <p:grpSpPr bwMode="auto">
            <a:xfrm>
              <a:off x="2513" y="960"/>
              <a:ext cx="655" cy="336"/>
              <a:chOff x="2332" y="1488"/>
              <a:chExt cx="655" cy="336"/>
            </a:xfrm>
          </p:grpSpPr>
          <p:sp>
            <p:nvSpPr>
              <p:cNvPr id="453651" name="Rectangle 19"/>
              <p:cNvSpPr>
                <a:spLocks noChangeArrowheads="1"/>
              </p:cNvSpPr>
              <p:nvPr/>
            </p:nvSpPr>
            <p:spPr bwMode="auto">
              <a:xfrm>
                <a:off x="2433" y="1550"/>
                <a:ext cx="466" cy="8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652" name="Rectangle 20"/>
              <p:cNvSpPr>
                <a:spLocks noChangeArrowheads="1"/>
              </p:cNvSpPr>
              <p:nvPr/>
            </p:nvSpPr>
            <p:spPr bwMode="auto">
              <a:xfrm>
                <a:off x="2461" y="1488"/>
                <a:ext cx="41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00"/>
                    </a:solidFill>
                    <a:latin typeface="Arial" pitchFamily="34" charset="0"/>
                  </a:rPr>
                  <a:t>Compiler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653" name="Rectangle 21"/>
              <p:cNvSpPr>
                <a:spLocks noChangeArrowheads="1"/>
              </p:cNvSpPr>
              <p:nvPr/>
            </p:nvSpPr>
            <p:spPr bwMode="auto">
              <a:xfrm>
                <a:off x="2392" y="1738"/>
                <a:ext cx="536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smtClean="0">
                    <a:solidFill>
                      <a:srgbClr val="000000"/>
                    </a:solidFill>
                    <a:latin typeface="Arial" pitchFamily="34" charset="0"/>
                  </a:rPr>
                  <a:t>Chapters 10 - 11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654" name="Line 22"/>
              <p:cNvSpPr>
                <a:spLocks noChangeShapeType="1"/>
              </p:cNvSpPr>
              <p:nvPr/>
            </p:nvSpPr>
            <p:spPr bwMode="auto">
              <a:xfrm>
                <a:off x="2332" y="1669"/>
                <a:ext cx="614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655" name="Freeform 23"/>
              <p:cNvSpPr>
                <a:spLocks/>
              </p:cNvSpPr>
              <p:nvPr/>
            </p:nvSpPr>
            <p:spPr bwMode="auto">
              <a:xfrm>
                <a:off x="2939" y="1646"/>
                <a:ext cx="48" cy="47"/>
              </a:xfrm>
              <a:custGeom>
                <a:avLst/>
                <a:gdLst>
                  <a:gd name="T0" fmla="*/ 0 w 48"/>
                  <a:gd name="T1" fmla="*/ 0 h 47"/>
                  <a:gd name="T2" fmla="*/ 48 w 48"/>
                  <a:gd name="T3" fmla="*/ 23 h 47"/>
                  <a:gd name="T4" fmla="*/ 0 w 48"/>
                  <a:gd name="T5" fmla="*/ 47 h 47"/>
                  <a:gd name="T6" fmla="*/ 0 w 48"/>
                  <a:gd name="T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7">
                    <a:moveTo>
                      <a:pt x="0" y="0"/>
                    </a:moveTo>
                    <a:lnTo>
                      <a:pt x="48" y="23"/>
                    </a:lnTo>
                    <a:lnTo>
                      <a:pt x="0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453656" name="Group 24"/>
            <p:cNvGrpSpPr>
              <a:grpSpLocks/>
            </p:cNvGrpSpPr>
            <p:nvPr/>
          </p:nvGrpSpPr>
          <p:grpSpPr bwMode="auto">
            <a:xfrm>
              <a:off x="3913" y="1337"/>
              <a:ext cx="810" cy="339"/>
              <a:chOff x="3913" y="1337"/>
              <a:chExt cx="810" cy="339"/>
            </a:xfrm>
          </p:grpSpPr>
          <p:sp>
            <p:nvSpPr>
              <p:cNvPr id="453657" name="Rectangle 25"/>
              <p:cNvSpPr>
                <a:spLocks noChangeArrowheads="1"/>
              </p:cNvSpPr>
              <p:nvPr/>
            </p:nvSpPr>
            <p:spPr bwMode="auto">
              <a:xfrm>
                <a:off x="3970" y="1352"/>
                <a:ext cx="733" cy="8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658" name="Rectangle 26"/>
              <p:cNvSpPr>
                <a:spLocks noChangeArrowheads="1"/>
              </p:cNvSpPr>
              <p:nvPr/>
            </p:nvSpPr>
            <p:spPr bwMode="auto">
              <a:xfrm>
                <a:off x="3997" y="1337"/>
                <a:ext cx="676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00"/>
                    </a:solidFill>
                    <a:latin typeface="Arial" pitchFamily="34" charset="0"/>
                  </a:rPr>
                  <a:t>VM Translator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659" name="Freeform 27"/>
              <p:cNvSpPr>
                <a:spLocks/>
              </p:cNvSpPr>
              <p:nvPr/>
            </p:nvSpPr>
            <p:spPr bwMode="auto">
              <a:xfrm>
                <a:off x="3942" y="1534"/>
                <a:ext cx="558" cy="142"/>
              </a:xfrm>
              <a:custGeom>
                <a:avLst/>
                <a:gdLst>
                  <a:gd name="T0" fmla="*/ 0 w 558"/>
                  <a:gd name="T1" fmla="*/ 71 h 142"/>
                  <a:gd name="T2" fmla="*/ 3 w 558"/>
                  <a:gd name="T3" fmla="*/ 61 h 142"/>
                  <a:gd name="T4" fmla="*/ 11 w 558"/>
                  <a:gd name="T5" fmla="*/ 50 h 142"/>
                  <a:gd name="T6" fmla="*/ 28 w 558"/>
                  <a:gd name="T7" fmla="*/ 40 h 142"/>
                  <a:gd name="T8" fmla="*/ 47 w 558"/>
                  <a:gd name="T9" fmla="*/ 31 h 142"/>
                  <a:gd name="T10" fmla="*/ 73 w 558"/>
                  <a:gd name="T11" fmla="*/ 23 h 142"/>
                  <a:gd name="T12" fmla="*/ 104 w 558"/>
                  <a:gd name="T13" fmla="*/ 17 h 142"/>
                  <a:gd name="T14" fmla="*/ 139 w 558"/>
                  <a:gd name="T15" fmla="*/ 10 h 142"/>
                  <a:gd name="T16" fmla="*/ 176 w 558"/>
                  <a:gd name="T17" fmla="*/ 5 h 142"/>
                  <a:gd name="T18" fmla="*/ 217 w 558"/>
                  <a:gd name="T19" fmla="*/ 2 h 142"/>
                  <a:gd name="T20" fmla="*/ 258 w 558"/>
                  <a:gd name="T21" fmla="*/ 0 h 142"/>
                  <a:gd name="T22" fmla="*/ 300 w 558"/>
                  <a:gd name="T23" fmla="*/ 0 h 142"/>
                  <a:gd name="T24" fmla="*/ 341 w 558"/>
                  <a:gd name="T25" fmla="*/ 2 h 142"/>
                  <a:gd name="T26" fmla="*/ 382 w 558"/>
                  <a:gd name="T27" fmla="*/ 5 h 142"/>
                  <a:gd name="T28" fmla="*/ 420 w 558"/>
                  <a:gd name="T29" fmla="*/ 10 h 142"/>
                  <a:gd name="T30" fmla="*/ 454 w 558"/>
                  <a:gd name="T31" fmla="*/ 17 h 142"/>
                  <a:gd name="T32" fmla="*/ 485 w 558"/>
                  <a:gd name="T33" fmla="*/ 23 h 142"/>
                  <a:gd name="T34" fmla="*/ 511 w 558"/>
                  <a:gd name="T35" fmla="*/ 31 h 142"/>
                  <a:gd name="T36" fmla="*/ 531 w 558"/>
                  <a:gd name="T37" fmla="*/ 40 h 142"/>
                  <a:gd name="T38" fmla="*/ 547 w 558"/>
                  <a:gd name="T39" fmla="*/ 50 h 142"/>
                  <a:gd name="T40" fmla="*/ 555 w 558"/>
                  <a:gd name="T41" fmla="*/ 61 h 142"/>
                  <a:gd name="T42" fmla="*/ 558 w 558"/>
                  <a:gd name="T43" fmla="*/ 71 h 142"/>
                  <a:gd name="T44" fmla="*/ 555 w 558"/>
                  <a:gd name="T45" fmla="*/ 81 h 142"/>
                  <a:gd name="T46" fmla="*/ 547 w 558"/>
                  <a:gd name="T47" fmla="*/ 92 h 142"/>
                  <a:gd name="T48" fmla="*/ 531 w 558"/>
                  <a:gd name="T49" fmla="*/ 102 h 142"/>
                  <a:gd name="T50" fmla="*/ 511 w 558"/>
                  <a:gd name="T51" fmla="*/ 110 h 142"/>
                  <a:gd name="T52" fmla="*/ 485 w 558"/>
                  <a:gd name="T53" fmla="*/ 119 h 142"/>
                  <a:gd name="T54" fmla="*/ 454 w 558"/>
                  <a:gd name="T55" fmla="*/ 125 h 142"/>
                  <a:gd name="T56" fmla="*/ 420 w 558"/>
                  <a:gd name="T57" fmla="*/ 132 h 142"/>
                  <a:gd name="T58" fmla="*/ 382 w 558"/>
                  <a:gd name="T59" fmla="*/ 137 h 142"/>
                  <a:gd name="T60" fmla="*/ 341 w 558"/>
                  <a:gd name="T61" fmla="*/ 140 h 142"/>
                  <a:gd name="T62" fmla="*/ 300 w 558"/>
                  <a:gd name="T63" fmla="*/ 142 h 142"/>
                  <a:gd name="T64" fmla="*/ 258 w 558"/>
                  <a:gd name="T65" fmla="*/ 142 h 142"/>
                  <a:gd name="T66" fmla="*/ 217 w 558"/>
                  <a:gd name="T67" fmla="*/ 140 h 142"/>
                  <a:gd name="T68" fmla="*/ 176 w 558"/>
                  <a:gd name="T69" fmla="*/ 137 h 142"/>
                  <a:gd name="T70" fmla="*/ 139 w 558"/>
                  <a:gd name="T71" fmla="*/ 132 h 142"/>
                  <a:gd name="T72" fmla="*/ 104 w 558"/>
                  <a:gd name="T73" fmla="*/ 125 h 142"/>
                  <a:gd name="T74" fmla="*/ 73 w 558"/>
                  <a:gd name="T75" fmla="*/ 119 h 142"/>
                  <a:gd name="T76" fmla="*/ 47 w 558"/>
                  <a:gd name="T77" fmla="*/ 110 h 142"/>
                  <a:gd name="T78" fmla="*/ 28 w 558"/>
                  <a:gd name="T79" fmla="*/ 102 h 142"/>
                  <a:gd name="T80" fmla="*/ 11 w 558"/>
                  <a:gd name="T81" fmla="*/ 92 h 142"/>
                  <a:gd name="T82" fmla="*/ 3 w 558"/>
                  <a:gd name="T83" fmla="*/ 81 h 142"/>
                  <a:gd name="T84" fmla="*/ 0 w 558"/>
                  <a:gd name="T85" fmla="*/ 71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58" h="142">
                    <a:moveTo>
                      <a:pt x="0" y="71"/>
                    </a:moveTo>
                    <a:lnTo>
                      <a:pt x="3" y="61"/>
                    </a:lnTo>
                    <a:lnTo>
                      <a:pt x="11" y="50"/>
                    </a:lnTo>
                    <a:lnTo>
                      <a:pt x="28" y="40"/>
                    </a:lnTo>
                    <a:lnTo>
                      <a:pt x="47" y="31"/>
                    </a:lnTo>
                    <a:lnTo>
                      <a:pt x="73" y="23"/>
                    </a:lnTo>
                    <a:lnTo>
                      <a:pt x="104" y="17"/>
                    </a:lnTo>
                    <a:lnTo>
                      <a:pt x="139" y="10"/>
                    </a:lnTo>
                    <a:lnTo>
                      <a:pt x="176" y="5"/>
                    </a:lnTo>
                    <a:lnTo>
                      <a:pt x="217" y="2"/>
                    </a:lnTo>
                    <a:lnTo>
                      <a:pt x="258" y="0"/>
                    </a:lnTo>
                    <a:lnTo>
                      <a:pt x="300" y="0"/>
                    </a:lnTo>
                    <a:lnTo>
                      <a:pt x="341" y="2"/>
                    </a:lnTo>
                    <a:lnTo>
                      <a:pt x="382" y="5"/>
                    </a:lnTo>
                    <a:lnTo>
                      <a:pt x="420" y="10"/>
                    </a:lnTo>
                    <a:lnTo>
                      <a:pt x="454" y="17"/>
                    </a:lnTo>
                    <a:lnTo>
                      <a:pt x="485" y="23"/>
                    </a:lnTo>
                    <a:lnTo>
                      <a:pt x="511" y="31"/>
                    </a:lnTo>
                    <a:lnTo>
                      <a:pt x="531" y="40"/>
                    </a:lnTo>
                    <a:lnTo>
                      <a:pt x="547" y="50"/>
                    </a:lnTo>
                    <a:lnTo>
                      <a:pt x="555" y="61"/>
                    </a:lnTo>
                    <a:lnTo>
                      <a:pt x="558" y="71"/>
                    </a:lnTo>
                    <a:lnTo>
                      <a:pt x="555" y="81"/>
                    </a:lnTo>
                    <a:lnTo>
                      <a:pt x="547" y="92"/>
                    </a:lnTo>
                    <a:lnTo>
                      <a:pt x="531" y="102"/>
                    </a:lnTo>
                    <a:lnTo>
                      <a:pt x="511" y="110"/>
                    </a:lnTo>
                    <a:lnTo>
                      <a:pt x="485" y="119"/>
                    </a:lnTo>
                    <a:lnTo>
                      <a:pt x="454" y="125"/>
                    </a:lnTo>
                    <a:lnTo>
                      <a:pt x="420" y="132"/>
                    </a:lnTo>
                    <a:lnTo>
                      <a:pt x="382" y="137"/>
                    </a:lnTo>
                    <a:lnTo>
                      <a:pt x="341" y="140"/>
                    </a:lnTo>
                    <a:lnTo>
                      <a:pt x="300" y="142"/>
                    </a:lnTo>
                    <a:lnTo>
                      <a:pt x="258" y="142"/>
                    </a:lnTo>
                    <a:lnTo>
                      <a:pt x="217" y="140"/>
                    </a:lnTo>
                    <a:lnTo>
                      <a:pt x="176" y="137"/>
                    </a:lnTo>
                    <a:lnTo>
                      <a:pt x="139" y="132"/>
                    </a:lnTo>
                    <a:lnTo>
                      <a:pt x="104" y="125"/>
                    </a:lnTo>
                    <a:lnTo>
                      <a:pt x="73" y="119"/>
                    </a:lnTo>
                    <a:lnTo>
                      <a:pt x="47" y="110"/>
                    </a:lnTo>
                    <a:lnTo>
                      <a:pt x="28" y="102"/>
                    </a:lnTo>
                    <a:lnTo>
                      <a:pt x="11" y="92"/>
                    </a:lnTo>
                    <a:lnTo>
                      <a:pt x="3" y="81"/>
                    </a:lnTo>
                    <a:lnTo>
                      <a:pt x="0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660" name="Rectangle 28"/>
              <p:cNvSpPr>
                <a:spLocks noChangeArrowheads="1"/>
              </p:cNvSpPr>
              <p:nvPr/>
            </p:nvSpPr>
            <p:spPr bwMode="auto">
              <a:xfrm>
                <a:off x="4004" y="1563"/>
                <a:ext cx="483" cy="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smtClean="0">
                    <a:solidFill>
                      <a:srgbClr val="000000"/>
                    </a:solidFill>
                    <a:latin typeface="Arial" pitchFamily="34" charset="0"/>
                  </a:rPr>
                  <a:t>Chapters 7 - 8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661" name="Line 29"/>
              <p:cNvSpPr>
                <a:spLocks noChangeShapeType="1"/>
              </p:cNvSpPr>
              <p:nvPr/>
            </p:nvSpPr>
            <p:spPr bwMode="auto">
              <a:xfrm>
                <a:off x="3913" y="1498"/>
                <a:ext cx="769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662" name="Freeform 30"/>
              <p:cNvSpPr>
                <a:spLocks/>
              </p:cNvSpPr>
              <p:nvPr/>
            </p:nvSpPr>
            <p:spPr bwMode="auto">
              <a:xfrm>
                <a:off x="4675" y="1475"/>
                <a:ext cx="48" cy="48"/>
              </a:xfrm>
              <a:custGeom>
                <a:avLst/>
                <a:gdLst>
                  <a:gd name="T0" fmla="*/ 0 w 48"/>
                  <a:gd name="T1" fmla="*/ 0 h 48"/>
                  <a:gd name="T2" fmla="*/ 48 w 48"/>
                  <a:gd name="T3" fmla="*/ 23 h 48"/>
                  <a:gd name="T4" fmla="*/ 0 w 48"/>
                  <a:gd name="T5" fmla="*/ 48 h 48"/>
                  <a:gd name="T6" fmla="*/ 0 w 48"/>
                  <a:gd name="T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lnTo>
                      <a:pt x="48" y="23"/>
                    </a:lnTo>
                    <a:lnTo>
                      <a:pt x="0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453663" name="Group 31"/>
            <p:cNvGrpSpPr>
              <a:grpSpLocks/>
            </p:cNvGrpSpPr>
            <p:nvPr/>
          </p:nvGrpSpPr>
          <p:grpSpPr bwMode="auto">
            <a:xfrm>
              <a:off x="1233" y="2522"/>
              <a:ext cx="751" cy="470"/>
              <a:chOff x="1233" y="2522"/>
              <a:chExt cx="751" cy="470"/>
            </a:xfrm>
          </p:grpSpPr>
          <p:sp>
            <p:nvSpPr>
              <p:cNvPr id="453664" name="Rectangle 32"/>
              <p:cNvSpPr>
                <a:spLocks noChangeArrowheads="1"/>
              </p:cNvSpPr>
              <p:nvPr/>
            </p:nvSpPr>
            <p:spPr bwMode="auto">
              <a:xfrm>
                <a:off x="1328" y="2522"/>
                <a:ext cx="650" cy="24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665" name="Rectangle 33"/>
              <p:cNvSpPr>
                <a:spLocks noChangeArrowheads="1"/>
              </p:cNvSpPr>
              <p:nvPr/>
            </p:nvSpPr>
            <p:spPr bwMode="auto">
              <a:xfrm>
                <a:off x="1355" y="2527"/>
                <a:ext cx="492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00"/>
                    </a:solidFill>
                    <a:latin typeface="Arial" pitchFamily="34" charset="0"/>
                  </a:rPr>
                  <a:t>Computer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666" name="Rectangle 34"/>
              <p:cNvSpPr>
                <a:spLocks noChangeArrowheads="1"/>
              </p:cNvSpPr>
              <p:nvPr/>
            </p:nvSpPr>
            <p:spPr bwMode="auto">
              <a:xfrm>
                <a:off x="1355" y="2642"/>
                <a:ext cx="599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00"/>
                    </a:solidFill>
                    <a:latin typeface="Arial" pitchFamily="34" charset="0"/>
                  </a:rPr>
                  <a:t>Architecture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667" name="Freeform 35"/>
              <p:cNvSpPr>
                <a:spLocks/>
              </p:cNvSpPr>
              <p:nvPr/>
            </p:nvSpPr>
            <p:spPr bwMode="auto">
              <a:xfrm>
                <a:off x="1295" y="2852"/>
                <a:ext cx="580" cy="140"/>
              </a:xfrm>
              <a:custGeom>
                <a:avLst/>
                <a:gdLst>
                  <a:gd name="T0" fmla="*/ 0 w 580"/>
                  <a:gd name="T1" fmla="*/ 71 h 140"/>
                  <a:gd name="T2" fmla="*/ 3 w 580"/>
                  <a:gd name="T3" fmla="*/ 59 h 140"/>
                  <a:gd name="T4" fmla="*/ 13 w 580"/>
                  <a:gd name="T5" fmla="*/ 50 h 140"/>
                  <a:gd name="T6" fmla="*/ 29 w 580"/>
                  <a:gd name="T7" fmla="*/ 40 h 140"/>
                  <a:gd name="T8" fmla="*/ 51 w 580"/>
                  <a:gd name="T9" fmla="*/ 32 h 140"/>
                  <a:gd name="T10" fmla="*/ 77 w 580"/>
                  <a:gd name="T11" fmla="*/ 23 h 140"/>
                  <a:gd name="T12" fmla="*/ 109 w 580"/>
                  <a:gd name="T13" fmla="*/ 15 h 140"/>
                  <a:gd name="T14" fmla="*/ 145 w 580"/>
                  <a:gd name="T15" fmla="*/ 10 h 140"/>
                  <a:gd name="T16" fmla="*/ 184 w 580"/>
                  <a:gd name="T17" fmla="*/ 5 h 140"/>
                  <a:gd name="T18" fmla="*/ 225 w 580"/>
                  <a:gd name="T19" fmla="*/ 2 h 140"/>
                  <a:gd name="T20" fmla="*/ 268 w 580"/>
                  <a:gd name="T21" fmla="*/ 0 h 140"/>
                  <a:gd name="T22" fmla="*/ 312 w 580"/>
                  <a:gd name="T23" fmla="*/ 0 h 140"/>
                  <a:gd name="T24" fmla="*/ 354 w 580"/>
                  <a:gd name="T25" fmla="*/ 2 h 140"/>
                  <a:gd name="T26" fmla="*/ 395 w 580"/>
                  <a:gd name="T27" fmla="*/ 5 h 140"/>
                  <a:gd name="T28" fmla="*/ 434 w 580"/>
                  <a:gd name="T29" fmla="*/ 10 h 140"/>
                  <a:gd name="T30" fmla="*/ 470 w 580"/>
                  <a:gd name="T31" fmla="*/ 15 h 140"/>
                  <a:gd name="T32" fmla="*/ 501 w 580"/>
                  <a:gd name="T33" fmla="*/ 23 h 140"/>
                  <a:gd name="T34" fmla="*/ 529 w 580"/>
                  <a:gd name="T35" fmla="*/ 32 h 140"/>
                  <a:gd name="T36" fmla="*/ 550 w 580"/>
                  <a:gd name="T37" fmla="*/ 40 h 140"/>
                  <a:gd name="T38" fmla="*/ 567 w 580"/>
                  <a:gd name="T39" fmla="*/ 50 h 140"/>
                  <a:gd name="T40" fmla="*/ 576 w 580"/>
                  <a:gd name="T41" fmla="*/ 59 h 140"/>
                  <a:gd name="T42" fmla="*/ 580 w 580"/>
                  <a:gd name="T43" fmla="*/ 71 h 140"/>
                  <a:gd name="T44" fmla="*/ 576 w 580"/>
                  <a:gd name="T45" fmla="*/ 81 h 140"/>
                  <a:gd name="T46" fmla="*/ 567 w 580"/>
                  <a:gd name="T47" fmla="*/ 91 h 140"/>
                  <a:gd name="T48" fmla="*/ 550 w 580"/>
                  <a:gd name="T49" fmla="*/ 101 h 140"/>
                  <a:gd name="T50" fmla="*/ 529 w 580"/>
                  <a:gd name="T51" fmla="*/ 110 h 140"/>
                  <a:gd name="T52" fmla="*/ 501 w 580"/>
                  <a:gd name="T53" fmla="*/ 119 h 140"/>
                  <a:gd name="T54" fmla="*/ 470 w 580"/>
                  <a:gd name="T55" fmla="*/ 125 h 140"/>
                  <a:gd name="T56" fmla="*/ 434 w 580"/>
                  <a:gd name="T57" fmla="*/ 132 h 140"/>
                  <a:gd name="T58" fmla="*/ 395 w 580"/>
                  <a:gd name="T59" fmla="*/ 137 h 140"/>
                  <a:gd name="T60" fmla="*/ 354 w 580"/>
                  <a:gd name="T61" fmla="*/ 140 h 140"/>
                  <a:gd name="T62" fmla="*/ 312 w 580"/>
                  <a:gd name="T63" fmla="*/ 140 h 140"/>
                  <a:gd name="T64" fmla="*/ 268 w 580"/>
                  <a:gd name="T65" fmla="*/ 140 h 140"/>
                  <a:gd name="T66" fmla="*/ 225 w 580"/>
                  <a:gd name="T67" fmla="*/ 140 h 140"/>
                  <a:gd name="T68" fmla="*/ 184 w 580"/>
                  <a:gd name="T69" fmla="*/ 137 h 140"/>
                  <a:gd name="T70" fmla="*/ 145 w 580"/>
                  <a:gd name="T71" fmla="*/ 132 h 140"/>
                  <a:gd name="T72" fmla="*/ 109 w 580"/>
                  <a:gd name="T73" fmla="*/ 125 h 140"/>
                  <a:gd name="T74" fmla="*/ 77 w 580"/>
                  <a:gd name="T75" fmla="*/ 119 h 140"/>
                  <a:gd name="T76" fmla="*/ 51 w 580"/>
                  <a:gd name="T77" fmla="*/ 110 h 140"/>
                  <a:gd name="T78" fmla="*/ 29 w 580"/>
                  <a:gd name="T79" fmla="*/ 101 h 140"/>
                  <a:gd name="T80" fmla="*/ 13 w 580"/>
                  <a:gd name="T81" fmla="*/ 91 h 140"/>
                  <a:gd name="T82" fmla="*/ 3 w 580"/>
                  <a:gd name="T83" fmla="*/ 81 h 140"/>
                  <a:gd name="T84" fmla="*/ 0 w 580"/>
                  <a:gd name="T85" fmla="*/ 7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80" h="140">
                    <a:moveTo>
                      <a:pt x="0" y="71"/>
                    </a:moveTo>
                    <a:lnTo>
                      <a:pt x="3" y="59"/>
                    </a:lnTo>
                    <a:lnTo>
                      <a:pt x="13" y="50"/>
                    </a:lnTo>
                    <a:lnTo>
                      <a:pt x="29" y="40"/>
                    </a:lnTo>
                    <a:lnTo>
                      <a:pt x="51" y="32"/>
                    </a:lnTo>
                    <a:lnTo>
                      <a:pt x="77" y="23"/>
                    </a:lnTo>
                    <a:lnTo>
                      <a:pt x="109" y="15"/>
                    </a:lnTo>
                    <a:lnTo>
                      <a:pt x="145" y="10"/>
                    </a:lnTo>
                    <a:lnTo>
                      <a:pt x="184" y="5"/>
                    </a:lnTo>
                    <a:lnTo>
                      <a:pt x="225" y="2"/>
                    </a:lnTo>
                    <a:lnTo>
                      <a:pt x="268" y="0"/>
                    </a:lnTo>
                    <a:lnTo>
                      <a:pt x="312" y="0"/>
                    </a:lnTo>
                    <a:lnTo>
                      <a:pt x="354" y="2"/>
                    </a:lnTo>
                    <a:lnTo>
                      <a:pt x="395" y="5"/>
                    </a:lnTo>
                    <a:lnTo>
                      <a:pt x="434" y="10"/>
                    </a:lnTo>
                    <a:lnTo>
                      <a:pt x="470" y="15"/>
                    </a:lnTo>
                    <a:lnTo>
                      <a:pt x="501" y="23"/>
                    </a:lnTo>
                    <a:lnTo>
                      <a:pt x="529" y="32"/>
                    </a:lnTo>
                    <a:lnTo>
                      <a:pt x="550" y="40"/>
                    </a:lnTo>
                    <a:lnTo>
                      <a:pt x="567" y="50"/>
                    </a:lnTo>
                    <a:lnTo>
                      <a:pt x="576" y="59"/>
                    </a:lnTo>
                    <a:lnTo>
                      <a:pt x="580" y="71"/>
                    </a:lnTo>
                    <a:lnTo>
                      <a:pt x="576" y="81"/>
                    </a:lnTo>
                    <a:lnTo>
                      <a:pt x="567" y="91"/>
                    </a:lnTo>
                    <a:lnTo>
                      <a:pt x="550" y="101"/>
                    </a:lnTo>
                    <a:lnTo>
                      <a:pt x="529" y="110"/>
                    </a:lnTo>
                    <a:lnTo>
                      <a:pt x="501" y="119"/>
                    </a:lnTo>
                    <a:lnTo>
                      <a:pt x="470" y="125"/>
                    </a:lnTo>
                    <a:lnTo>
                      <a:pt x="434" y="132"/>
                    </a:lnTo>
                    <a:lnTo>
                      <a:pt x="395" y="137"/>
                    </a:lnTo>
                    <a:lnTo>
                      <a:pt x="354" y="140"/>
                    </a:lnTo>
                    <a:lnTo>
                      <a:pt x="312" y="140"/>
                    </a:lnTo>
                    <a:lnTo>
                      <a:pt x="268" y="140"/>
                    </a:lnTo>
                    <a:lnTo>
                      <a:pt x="225" y="140"/>
                    </a:lnTo>
                    <a:lnTo>
                      <a:pt x="184" y="137"/>
                    </a:lnTo>
                    <a:lnTo>
                      <a:pt x="145" y="132"/>
                    </a:lnTo>
                    <a:lnTo>
                      <a:pt x="109" y="125"/>
                    </a:lnTo>
                    <a:lnTo>
                      <a:pt x="77" y="119"/>
                    </a:lnTo>
                    <a:lnTo>
                      <a:pt x="51" y="110"/>
                    </a:lnTo>
                    <a:lnTo>
                      <a:pt x="29" y="101"/>
                    </a:lnTo>
                    <a:lnTo>
                      <a:pt x="13" y="91"/>
                    </a:lnTo>
                    <a:lnTo>
                      <a:pt x="3" y="81"/>
                    </a:lnTo>
                    <a:lnTo>
                      <a:pt x="0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668" name="Rectangle 36"/>
              <p:cNvSpPr>
                <a:spLocks noChangeArrowheads="1"/>
              </p:cNvSpPr>
              <p:nvPr/>
            </p:nvSpPr>
            <p:spPr bwMode="auto">
              <a:xfrm>
                <a:off x="1359" y="2881"/>
                <a:ext cx="503" cy="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smtClean="0">
                    <a:solidFill>
                      <a:srgbClr val="000000"/>
                    </a:solidFill>
                    <a:latin typeface="Arial" pitchFamily="34" charset="0"/>
                  </a:rPr>
                  <a:t>Chapters  4 - 5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669" name="Line 37"/>
              <p:cNvSpPr>
                <a:spLocks noChangeShapeType="1"/>
              </p:cNvSpPr>
              <p:nvPr/>
            </p:nvSpPr>
            <p:spPr bwMode="auto">
              <a:xfrm>
                <a:off x="1233" y="2798"/>
                <a:ext cx="709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670" name="Freeform 38"/>
              <p:cNvSpPr>
                <a:spLocks/>
              </p:cNvSpPr>
              <p:nvPr/>
            </p:nvSpPr>
            <p:spPr bwMode="auto">
              <a:xfrm>
                <a:off x="1937" y="2775"/>
                <a:ext cx="47" cy="48"/>
              </a:xfrm>
              <a:custGeom>
                <a:avLst/>
                <a:gdLst>
                  <a:gd name="T0" fmla="*/ 0 w 47"/>
                  <a:gd name="T1" fmla="*/ 0 h 48"/>
                  <a:gd name="T2" fmla="*/ 47 w 47"/>
                  <a:gd name="T3" fmla="*/ 23 h 48"/>
                  <a:gd name="T4" fmla="*/ 0 w 47"/>
                  <a:gd name="T5" fmla="*/ 48 h 48"/>
                  <a:gd name="T6" fmla="*/ 0 w 47"/>
                  <a:gd name="T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" h="48">
                    <a:moveTo>
                      <a:pt x="0" y="0"/>
                    </a:moveTo>
                    <a:lnTo>
                      <a:pt x="47" y="23"/>
                    </a:lnTo>
                    <a:lnTo>
                      <a:pt x="0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453671" name="Group 39"/>
            <p:cNvGrpSpPr>
              <a:grpSpLocks/>
            </p:cNvGrpSpPr>
            <p:nvPr/>
          </p:nvGrpSpPr>
          <p:grpSpPr bwMode="auto">
            <a:xfrm>
              <a:off x="2735" y="2938"/>
              <a:ext cx="745" cy="336"/>
              <a:chOff x="2735" y="2938"/>
              <a:chExt cx="745" cy="336"/>
            </a:xfrm>
          </p:grpSpPr>
          <p:sp>
            <p:nvSpPr>
              <p:cNvPr id="453672" name="Rectangle 40"/>
              <p:cNvSpPr>
                <a:spLocks noChangeArrowheads="1"/>
              </p:cNvSpPr>
              <p:nvPr/>
            </p:nvSpPr>
            <p:spPr bwMode="auto">
              <a:xfrm>
                <a:off x="2814" y="2938"/>
                <a:ext cx="566" cy="13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673" name="Rectangle 41"/>
              <p:cNvSpPr>
                <a:spLocks noChangeArrowheads="1"/>
              </p:cNvSpPr>
              <p:nvPr/>
            </p:nvSpPr>
            <p:spPr bwMode="auto">
              <a:xfrm>
                <a:off x="2841" y="2946"/>
                <a:ext cx="531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00"/>
                    </a:solidFill>
                    <a:latin typeface="Arial" pitchFamily="34" charset="0"/>
                  </a:rPr>
                  <a:t>Gate Logic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674" name="Freeform 42"/>
              <p:cNvSpPr>
                <a:spLocks/>
              </p:cNvSpPr>
              <p:nvPr/>
            </p:nvSpPr>
            <p:spPr bwMode="auto">
              <a:xfrm>
                <a:off x="2786" y="3176"/>
                <a:ext cx="602" cy="82"/>
              </a:xfrm>
              <a:custGeom>
                <a:avLst/>
                <a:gdLst>
                  <a:gd name="T0" fmla="*/ 0 w 602"/>
                  <a:gd name="T1" fmla="*/ 41 h 82"/>
                  <a:gd name="T2" fmla="*/ 3 w 602"/>
                  <a:gd name="T3" fmla="*/ 35 h 82"/>
                  <a:gd name="T4" fmla="*/ 11 w 602"/>
                  <a:gd name="T5" fmla="*/ 30 h 82"/>
                  <a:gd name="T6" fmla="*/ 26 w 602"/>
                  <a:gd name="T7" fmla="*/ 25 h 82"/>
                  <a:gd name="T8" fmla="*/ 47 w 602"/>
                  <a:gd name="T9" fmla="*/ 18 h 82"/>
                  <a:gd name="T10" fmla="*/ 73 w 602"/>
                  <a:gd name="T11" fmla="*/ 13 h 82"/>
                  <a:gd name="T12" fmla="*/ 103 w 602"/>
                  <a:gd name="T13" fmla="*/ 10 h 82"/>
                  <a:gd name="T14" fmla="*/ 137 w 602"/>
                  <a:gd name="T15" fmla="*/ 7 h 82"/>
                  <a:gd name="T16" fmla="*/ 176 w 602"/>
                  <a:gd name="T17" fmla="*/ 3 h 82"/>
                  <a:gd name="T18" fmla="*/ 215 w 602"/>
                  <a:gd name="T19" fmla="*/ 2 h 82"/>
                  <a:gd name="T20" fmla="*/ 258 w 602"/>
                  <a:gd name="T21" fmla="*/ 0 h 82"/>
                  <a:gd name="T22" fmla="*/ 300 w 602"/>
                  <a:gd name="T23" fmla="*/ 0 h 82"/>
                  <a:gd name="T24" fmla="*/ 344 w 602"/>
                  <a:gd name="T25" fmla="*/ 0 h 82"/>
                  <a:gd name="T26" fmla="*/ 385 w 602"/>
                  <a:gd name="T27" fmla="*/ 2 h 82"/>
                  <a:gd name="T28" fmla="*/ 426 w 602"/>
                  <a:gd name="T29" fmla="*/ 3 h 82"/>
                  <a:gd name="T30" fmla="*/ 464 w 602"/>
                  <a:gd name="T31" fmla="*/ 7 h 82"/>
                  <a:gd name="T32" fmla="*/ 498 w 602"/>
                  <a:gd name="T33" fmla="*/ 10 h 82"/>
                  <a:gd name="T34" fmla="*/ 529 w 602"/>
                  <a:gd name="T35" fmla="*/ 13 h 82"/>
                  <a:gd name="T36" fmla="*/ 555 w 602"/>
                  <a:gd name="T37" fmla="*/ 18 h 82"/>
                  <a:gd name="T38" fmla="*/ 575 w 602"/>
                  <a:gd name="T39" fmla="*/ 25 h 82"/>
                  <a:gd name="T40" fmla="*/ 589 w 602"/>
                  <a:gd name="T41" fmla="*/ 30 h 82"/>
                  <a:gd name="T42" fmla="*/ 599 w 602"/>
                  <a:gd name="T43" fmla="*/ 35 h 82"/>
                  <a:gd name="T44" fmla="*/ 602 w 602"/>
                  <a:gd name="T45" fmla="*/ 41 h 82"/>
                  <a:gd name="T46" fmla="*/ 599 w 602"/>
                  <a:gd name="T47" fmla="*/ 48 h 82"/>
                  <a:gd name="T48" fmla="*/ 589 w 602"/>
                  <a:gd name="T49" fmla="*/ 53 h 82"/>
                  <a:gd name="T50" fmla="*/ 575 w 602"/>
                  <a:gd name="T51" fmla="*/ 58 h 82"/>
                  <a:gd name="T52" fmla="*/ 555 w 602"/>
                  <a:gd name="T53" fmla="*/ 64 h 82"/>
                  <a:gd name="T54" fmla="*/ 529 w 602"/>
                  <a:gd name="T55" fmla="*/ 67 h 82"/>
                  <a:gd name="T56" fmla="*/ 498 w 602"/>
                  <a:gd name="T57" fmla="*/ 72 h 82"/>
                  <a:gd name="T58" fmla="*/ 464 w 602"/>
                  <a:gd name="T59" fmla="*/ 76 h 82"/>
                  <a:gd name="T60" fmla="*/ 426 w 602"/>
                  <a:gd name="T61" fmla="*/ 79 h 82"/>
                  <a:gd name="T62" fmla="*/ 385 w 602"/>
                  <a:gd name="T63" fmla="*/ 81 h 82"/>
                  <a:gd name="T64" fmla="*/ 344 w 602"/>
                  <a:gd name="T65" fmla="*/ 82 h 82"/>
                  <a:gd name="T66" fmla="*/ 300 w 602"/>
                  <a:gd name="T67" fmla="*/ 82 h 82"/>
                  <a:gd name="T68" fmla="*/ 258 w 602"/>
                  <a:gd name="T69" fmla="*/ 82 h 82"/>
                  <a:gd name="T70" fmla="*/ 215 w 602"/>
                  <a:gd name="T71" fmla="*/ 81 h 82"/>
                  <a:gd name="T72" fmla="*/ 176 w 602"/>
                  <a:gd name="T73" fmla="*/ 79 h 82"/>
                  <a:gd name="T74" fmla="*/ 137 w 602"/>
                  <a:gd name="T75" fmla="*/ 76 h 82"/>
                  <a:gd name="T76" fmla="*/ 103 w 602"/>
                  <a:gd name="T77" fmla="*/ 72 h 82"/>
                  <a:gd name="T78" fmla="*/ 73 w 602"/>
                  <a:gd name="T79" fmla="*/ 67 h 82"/>
                  <a:gd name="T80" fmla="*/ 47 w 602"/>
                  <a:gd name="T81" fmla="*/ 64 h 82"/>
                  <a:gd name="T82" fmla="*/ 26 w 602"/>
                  <a:gd name="T83" fmla="*/ 58 h 82"/>
                  <a:gd name="T84" fmla="*/ 11 w 602"/>
                  <a:gd name="T85" fmla="*/ 53 h 82"/>
                  <a:gd name="T86" fmla="*/ 3 w 602"/>
                  <a:gd name="T87" fmla="*/ 48 h 82"/>
                  <a:gd name="T88" fmla="*/ 0 w 602"/>
                  <a:gd name="T89" fmla="*/ 41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02" h="82">
                    <a:moveTo>
                      <a:pt x="0" y="41"/>
                    </a:moveTo>
                    <a:lnTo>
                      <a:pt x="3" y="35"/>
                    </a:lnTo>
                    <a:lnTo>
                      <a:pt x="11" y="30"/>
                    </a:lnTo>
                    <a:lnTo>
                      <a:pt x="26" y="25"/>
                    </a:lnTo>
                    <a:lnTo>
                      <a:pt x="47" y="18"/>
                    </a:lnTo>
                    <a:lnTo>
                      <a:pt x="73" y="13"/>
                    </a:lnTo>
                    <a:lnTo>
                      <a:pt x="103" y="10"/>
                    </a:lnTo>
                    <a:lnTo>
                      <a:pt x="137" y="7"/>
                    </a:lnTo>
                    <a:lnTo>
                      <a:pt x="176" y="3"/>
                    </a:lnTo>
                    <a:lnTo>
                      <a:pt x="215" y="2"/>
                    </a:lnTo>
                    <a:lnTo>
                      <a:pt x="258" y="0"/>
                    </a:lnTo>
                    <a:lnTo>
                      <a:pt x="300" y="0"/>
                    </a:lnTo>
                    <a:lnTo>
                      <a:pt x="344" y="0"/>
                    </a:lnTo>
                    <a:lnTo>
                      <a:pt x="385" y="2"/>
                    </a:lnTo>
                    <a:lnTo>
                      <a:pt x="426" y="3"/>
                    </a:lnTo>
                    <a:lnTo>
                      <a:pt x="464" y="7"/>
                    </a:lnTo>
                    <a:lnTo>
                      <a:pt x="498" y="10"/>
                    </a:lnTo>
                    <a:lnTo>
                      <a:pt x="529" y="13"/>
                    </a:lnTo>
                    <a:lnTo>
                      <a:pt x="555" y="18"/>
                    </a:lnTo>
                    <a:lnTo>
                      <a:pt x="575" y="25"/>
                    </a:lnTo>
                    <a:lnTo>
                      <a:pt x="589" y="30"/>
                    </a:lnTo>
                    <a:lnTo>
                      <a:pt x="599" y="35"/>
                    </a:lnTo>
                    <a:lnTo>
                      <a:pt x="602" y="41"/>
                    </a:lnTo>
                    <a:lnTo>
                      <a:pt x="599" y="48"/>
                    </a:lnTo>
                    <a:lnTo>
                      <a:pt x="589" y="53"/>
                    </a:lnTo>
                    <a:lnTo>
                      <a:pt x="575" y="58"/>
                    </a:lnTo>
                    <a:lnTo>
                      <a:pt x="555" y="64"/>
                    </a:lnTo>
                    <a:lnTo>
                      <a:pt x="529" y="67"/>
                    </a:lnTo>
                    <a:lnTo>
                      <a:pt x="498" y="72"/>
                    </a:lnTo>
                    <a:lnTo>
                      <a:pt x="464" y="76"/>
                    </a:lnTo>
                    <a:lnTo>
                      <a:pt x="426" y="79"/>
                    </a:lnTo>
                    <a:lnTo>
                      <a:pt x="385" y="81"/>
                    </a:lnTo>
                    <a:lnTo>
                      <a:pt x="344" y="82"/>
                    </a:lnTo>
                    <a:lnTo>
                      <a:pt x="300" y="82"/>
                    </a:lnTo>
                    <a:lnTo>
                      <a:pt x="258" y="82"/>
                    </a:lnTo>
                    <a:lnTo>
                      <a:pt x="215" y="81"/>
                    </a:lnTo>
                    <a:lnTo>
                      <a:pt x="176" y="79"/>
                    </a:lnTo>
                    <a:lnTo>
                      <a:pt x="137" y="76"/>
                    </a:lnTo>
                    <a:lnTo>
                      <a:pt x="103" y="72"/>
                    </a:lnTo>
                    <a:lnTo>
                      <a:pt x="73" y="67"/>
                    </a:lnTo>
                    <a:lnTo>
                      <a:pt x="47" y="64"/>
                    </a:lnTo>
                    <a:lnTo>
                      <a:pt x="26" y="58"/>
                    </a:lnTo>
                    <a:lnTo>
                      <a:pt x="11" y="53"/>
                    </a:lnTo>
                    <a:lnTo>
                      <a:pt x="3" y="48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675" name="Rectangle 43"/>
              <p:cNvSpPr>
                <a:spLocks noChangeArrowheads="1"/>
              </p:cNvSpPr>
              <p:nvPr/>
            </p:nvSpPr>
            <p:spPr bwMode="auto">
              <a:xfrm>
                <a:off x="2851" y="3175"/>
                <a:ext cx="503" cy="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smtClean="0">
                    <a:solidFill>
                      <a:srgbClr val="000000"/>
                    </a:solidFill>
                    <a:latin typeface="Arial" pitchFamily="34" charset="0"/>
                  </a:rPr>
                  <a:t>Chapters  1 - 3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676" name="Line 44"/>
              <p:cNvSpPr>
                <a:spLocks noChangeShapeType="1"/>
              </p:cNvSpPr>
              <p:nvPr/>
            </p:nvSpPr>
            <p:spPr bwMode="auto">
              <a:xfrm>
                <a:off x="2735" y="3119"/>
                <a:ext cx="704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677" name="Freeform 45"/>
              <p:cNvSpPr>
                <a:spLocks/>
              </p:cNvSpPr>
              <p:nvPr/>
            </p:nvSpPr>
            <p:spPr bwMode="auto">
              <a:xfrm>
                <a:off x="3432" y="3096"/>
                <a:ext cx="48" cy="47"/>
              </a:xfrm>
              <a:custGeom>
                <a:avLst/>
                <a:gdLst>
                  <a:gd name="T0" fmla="*/ 0 w 48"/>
                  <a:gd name="T1" fmla="*/ 0 h 47"/>
                  <a:gd name="T2" fmla="*/ 48 w 48"/>
                  <a:gd name="T3" fmla="*/ 23 h 47"/>
                  <a:gd name="T4" fmla="*/ 0 w 48"/>
                  <a:gd name="T5" fmla="*/ 47 h 47"/>
                  <a:gd name="T6" fmla="*/ 0 w 48"/>
                  <a:gd name="T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7">
                    <a:moveTo>
                      <a:pt x="0" y="0"/>
                    </a:moveTo>
                    <a:lnTo>
                      <a:pt x="48" y="23"/>
                    </a:lnTo>
                    <a:lnTo>
                      <a:pt x="0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453678" name="Group 46"/>
            <p:cNvGrpSpPr>
              <a:grpSpLocks/>
            </p:cNvGrpSpPr>
            <p:nvPr/>
          </p:nvGrpSpPr>
          <p:grpSpPr bwMode="auto">
            <a:xfrm>
              <a:off x="4233" y="3175"/>
              <a:ext cx="1479" cy="525"/>
              <a:chOff x="4233" y="3175"/>
              <a:chExt cx="1479" cy="525"/>
            </a:xfrm>
          </p:grpSpPr>
          <p:sp>
            <p:nvSpPr>
              <p:cNvPr id="453679" name="Rectangle 47"/>
              <p:cNvSpPr>
                <a:spLocks noChangeArrowheads="1"/>
              </p:cNvSpPr>
              <p:nvPr/>
            </p:nvSpPr>
            <p:spPr bwMode="auto">
              <a:xfrm>
                <a:off x="4318" y="3179"/>
                <a:ext cx="610" cy="22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680" name="Rectangle 48"/>
              <p:cNvSpPr>
                <a:spLocks noChangeArrowheads="1"/>
              </p:cNvSpPr>
              <p:nvPr/>
            </p:nvSpPr>
            <p:spPr bwMode="auto">
              <a:xfrm>
                <a:off x="4345" y="3175"/>
                <a:ext cx="465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00"/>
                    </a:solidFill>
                    <a:latin typeface="Arial" pitchFamily="34" charset="0"/>
                  </a:rPr>
                  <a:t>Electrical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681" name="Rectangle 49"/>
              <p:cNvSpPr>
                <a:spLocks noChangeArrowheads="1"/>
              </p:cNvSpPr>
              <p:nvPr/>
            </p:nvSpPr>
            <p:spPr bwMode="auto">
              <a:xfrm>
                <a:off x="4345" y="3290"/>
                <a:ext cx="589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00"/>
                    </a:solidFill>
                    <a:latin typeface="Arial" pitchFamily="34" charset="0"/>
                  </a:rPr>
                  <a:t>Engineering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682" name="Freeform 50"/>
              <p:cNvSpPr>
                <a:spLocks/>
              </p:cNvSpPr>
              <p:nvPr/>
            </p:nvSpPr>
            <p:spPr bwMode="auto">
              <a:xfrm>
                <a:off x="5015" y="3322"/>
                <a:ext cx="697" cy="378"/>
              </a:xfrm>
              <a:custGeom>
                <a:avLst/>
                <a:gdLst>
                  <a:gd name="T0" fmla="*/ 64 w 697"/>
                  <a:gd name="T1" fmla="*/ 162 h 378"/>
                  <a:gd name="T2" fmla="*/ 5 w 697"/>
                  <a:gd name="T3" fmla="*/ 179 h 378"/>
                  <a:gd name="T4" fmla="*/ 72 w 697"/>
                  <a:gd name="T5" fmla="*/ 199 h 378"/>
                  <a:gd name="T6" fmla="*/ 18 w 697"/>
                  <a:gd name="T7" fmla="*/ 245 h 378"/>
                  <a:gd name="T8" fmla="*/ 90 w 697"/>
                  <a:gd name="T9" fmla="*/ 266 h 378"/>
                  <a:gd name="T10" fmla="*/ 49 w 697"/>
                  <a:gd name="T11" fmla="*/ 312 h 378"/>
                  <a:gd name="T12" fmla="*/ 142 w 697"/>
                  <a:gd name="T13" fmla="*/ 319 h 378"/>
                  <a:gd name="T14" fmla="*/ 157 w 697"/>
                  <a:gd name="T15" fmla="*/ 371 h 378"/>
                  <a:gd name="T16" fmla="*/ 237 w 697"/>
                  <a:gd name="T17" fmla="*/ 351 h 378"/>
                  <a:gd name="T18" fmla="*/ 294 w 697"/>
                  <a:gd name="T19" fmla="*/ 378 h 378"/>
                  <a:gd name="T20" fmla="*/ 340 w 697"/>
                  <a:gd name="T21" fmla="*/ 353 h 378"/>
                  <a:gd name="T22" fmla="*/ 387 w 697"/>
                  <a:gd name="T23" fmla="*/ 378 h 378"/>
                  <a:gd name="T24" fmla="*/ 426 w 697"/>
                  <a:gd name="T25" fmla="*/ 348 h 378"/>
                  <a:gd name="T26" fmla="*/ 488 w 697"/>
                  <a:gd name="T27" fmla="*/ 368 h 378"/>
                  <a:gd name="T28" fmla="*/ 542 w 697"/>
                  <a:gd name="T29" fmla="*/ 328 h 378"/>
                  <a:gd name="T30" fmla="*/ 644 w 697"/>
                  <a:gd name="T31" fmla="*/ 340 h 378"/>
                  <a:gd name="T32" fmla="*/ 617 w 697"/>
                  <a:gd name="T33" fmla="*/ 292 h 378"/>
                  <a:gd name="T34" fmla="*/ 688 w 697"/>
                  <a:gd name="T35" fmla="*/ 287 h 378"/>
                  <a:gd name="T36" fmla="*/ 640 w 697"/>
                  <a:gd name="T37" fmla="*/ 233 h 378"/>
                  <a:gd name="T38" fmla="*/ 697 w 697"/>
                  <a:gd name="T39" fmla="*/ 204 h 378"/>
                  <a:gd name="T40" fmla="*/ 624 w 697"/>
                  <a:gd name="T41" fmla="*/ 169 h 378"/>
                  <a:gd name="T42" fmla="*/ 665 w 697"/>
                  <a:gd name="T43" fmla="*/ 121 h 378"/>
                  <a:gd name="T44" fmla="*/ 586 w 697"/>
                  <a:gd name="T45" fmla="*/ 120 h 378"/>
                  <a:gd name="T46" fmla="*/ 617 w 697"/>
                  <a:gd name="T47" fmla="*/ 66 h 378"/>
                  <a:gd name="T48" fmla="*/ 518 w 697"/>
                  <a:gd name="T49" fmla="*/ 72 h 378"/>
                  <a:gd name="T50" fmla="*/ 513 w 697"/>
                  <a:gd name="T51" fmla="*/ 16 h 378"/>
                  <a:gd name="T52" fmla="*/ 412 w 697"/>
                  <a:gd name="T53" fmla="*/ 41 h 378"/>
                  <a:gd name="T54" fmla="*/ 376 w 697"/>
                  <a:gd name="T55" fmla="*/ 0 h 378"/>
                  <a:gd name="T56" fmla="*/ 310 w 697"/>
                  <a:gd name="T57" fmla="*/ 38 h 378"/>
                  <a:gd name="T58" fmla="*/ 248 w 697"/>
                  <a:gd name="T59" fmla="*/ 0 h 378"/>
                  <a:gd name="T60" fmla="*/ 211 w 697"/>
                  <a:gd name="T61" fmla="*/ 56 h 378"/>
                  <a:gd name="T62" fmla="*/ 142 w 697"/>
                  <a:gd name="T63" fmla="*/ 26 h 378"/>
                  <a:gd name="T64" fmla="*/ 145 w 697"/>
                  <a:gd name="T65" fmla="*/ 75 h 378"/>
                  <a:gd name="T66" fmla="*/ 57 w 697"/>
                  <a:gd name="T67" fmla="*/ 62 h 378"/>
                  <a:gd name="T68" fmla="*/ 80 w 697"/>
                  <a:gd name="T69" fmla="*/ 112 h 378"/>
                  <a:gd name="T70" fmla="*/ 0 w 697"/>
                  <a:gd name="T71" fmla="*/ 110 h 378"/>
                  <a:gd name="T72" fmla="*/ 64 w 697"/>
                  <a:gd name="T73" fmla="*/ 162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97" h="378">
                    <a:moveTo>
                      <a:pt x="64" y="162"/>
                    </a:moveTo>
                    <a:lnTo>
                      <a:pt x="5" y="179"/>
                    </a:lnTo>
                    <a:lnTo>
                      <a:pt x="72" y="199"/>
                    </a:lnTo>
                    <a:lnTo>
                      <a:pt x="18" y="245"/>
                    </a:lnTo>
                    <a:lnTo>
                      <a:pt x="90" y="266"/>
                    </a:lnTo>
                    <a:lnTo>
                      <a:pt x="49" y="312"/>
                    </a:lnTo>
                    <a:lnTo>
                      <a:pt x="142" y="319"/>
                    </a:lnTo>
                    <a:lnTo>
                      <a:pt x="157" y="371"/>
                    </a:lnTo>
                    <a:lnTo>
                      <a:pt x="237" y="351"/>
                    </a:lnTo>
                    <a:lnTo>
                      <a:pt x="294" y="378"/>
                    </a:lnTo>
                    <a:lnTo>
                      <a:pt x="340" y="353"/>
                    </a:lnTo>
                    <a:lnTo>
                      <a:pt x="387" y="378"/>
                    </a:lnTo>
                    <a:lnTo>
                      <a:pt x="426" y="348"/>
                    </a:lnTo>
                    <a:lnTo>
                      <a:pt x="488" y="368"/>
                    </a:lnTo>
                    <a:lnTo>
                      <a:pt x="542" y="328"/>
                    </a:lnTo>
                    <a:lnTo>
                      <a:pt x="644" y="340"/>
                    </a:lnTo>
                    <a:lnTo>
                      <a:pt x="617" y="292"/>
                    </a:lnTo>
                    <a:lnTo>
                      <a:pt x="688" y="287"/>
                    </a:lnTo>
                    <a:lnTo>
                      <a:pt x="640" y="233"/>
                    </a:lnTo>
                    <a:lnTo>
                      <a:pt x="697" y="204"/>
                    </a:lnTo>
                    <a:lnTo>
                      <a:pt x="624" y="169"/>
                    </a:lnTo>
                    <a:lnTo>
                      <a:pt x="665" y="121"/>
                    </a:lnTo>
                    <a:lnTo>
                      <a:pt x="586" y="120"/>
                    </a:lnTo>
                    <a:lnTo>
                      <a:pt x="617" y="66"/>
                    </a:lnTo>
                    <a:lnTo>
                      <a:pt x="518" y="72"/>
                    </a:lnTo>
                    <a:lnTo>
                      <a:pt x="513" y="16"/>
                    </a:lnTo>
                    <a:lnTo>
                      <a:pt x="412" y="41"/>
                    </a:lnTo>
                    <a:lnTo>
                      <a:pt x="376" y="0"/>
                    </a:lnTo>
                    <a:lnTo>
                      <a:pt x="310" y="38"/>
                    </a:lnTo>
                    <a:lnTo>
                      <a:pt x="248" y="0"/>
                    </a:lnTo>
                    <a:lnTo>
                      <a:pt x="211" y="56"/>
                    </a:lnTo>
                    <a:lnTo>
                      <a:pt x="142" y="26"/>
                    </a:lnTo>
                    <a:lnTo>
                      <a:pt x="145" y="75"/>
                    </a:lnTo>
                    <a:lnTo>
                      <a:pt x="57" y="62"/>
                    </a:lnTo>
                    <a:lnTo>
                      <a:pt x="80" y="112"/>
                    </a:lnTo>
                    <a:lnTo>
                      <a:pt x="0" y="110"/>
                    </a:lnTo>
                    <a:lnTo>
                      <a:pt x="64" y="16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683" name="Freeform 51"/>
              <p:cNvSpPr>
                <a:spLocks/>
              </p:cNvSpPr>
              <p:nvPr/>
            </p:nvSpPr>
            <p:spPr bwMode="auto">
              <a:xfrm>
                <a:off x="5015" y="3322"/>
                <a:ext cx="697" cy="378"/>
              </a:xfrm>
              <a:custGeom>
                <a:avLst/>
                <a:gdLst>
                  <a:gd name="T0" fmla="*/ 64 w 697"/>
                  <a:gd name="T1" fmla="*/ 162 h 378"/>
                  <a:gd name="T2" fmla="*/ 5 w 697"/>
                  <a:gd name="T3" fmla="*/ 179 h 378"/>
                  <a:gd name="T4" fmla="*/ 72 w 697"/>
                  <a:gd name="T5" fmla="*/ 199 h 378"/>
                  <a:gd name="T6" fmla="*/ 18 w 697"/>
                  <a:gd name="T7" fmla="*/ 245 h 378"/>
                  <a:gd name="T8" fmla="*/ 90 w 697"/>
                  <a:gd name="T9" fmla="*/ 266 h 378"/>
                  <a:gd name="T10" fmla="*/ 49 w 697"/>
                  <a:gd name="T11" fmla="*/ 312 h 378"/>
                  <a:gd name="T12" fmla="*/ 142 w 697"/>
                  <a:gd name="T13" fmla="*/ 319 h 378"/>
                  <a:gd name="T14" fmla="*/ 157 w 697"/>
                  <a:gd name="T15" fmla="*/ 371 h 378"/>
                  <a:gd name="T16" fmla="*/ 237 w 697"/>
                  <a:gd name="T17" fmla="*/ 351 h 378"/>
                  <a:gd name="T18" fmla="*/ 294 w 697"/>
                  <a:gd name="T19" fmla="*/ 378 h 378"/>
                  <a:gd name="T20" fmla="*/ 340 w 697"/>
                  <a:gd name="T21" fmla="*/ 353 h 378"/>
                  <a:gd name="T22" fmla="*/ 387 w 697"/>
                  <a:gd name="T23" fmla="*/ 378 h 378"/>
                  <a:gd name="T24" fmla="*/ 426 w 697"/>
                  <a:gd name="T25" fmla="*/ 348 h 378"/>
                  <a:gd name="T26" fmla="*/ 488 w 697"/>
                  <a:gd name="T27" fmla="*/ 368 h 378"/>
                  <a:gd name="T28" fmla="*/ 542 w 697"/>
                  <a:gd name="T29" fmla="*/ 328 h 378"/>
                  <a:gd name="T30" fmla="*/ 644 w 697"/>
                  <a:gd name="T31" fmla="*/ 340 h 378"/>
                  <a:gd name="T32" fmla="*/ 617 w 697"/>
                  <a:gd name="T33" fmla="*/ 292 h 378"/>
                  <a:gd name="T34" fmla="*/ 688 w 697"/>
                  <a:gd name="T35" fmla="*/ 287 h 378"/>
                  <a:gd name="T36" fmla="*/ 640 w 697"/>
                  <a:gd name="T37" fmla="*/ 233 h 378"/>
                  <a:gd name="T38" fmla="*/ 697 w 697"/>
                  <a:gd name="T39" fmla="*/ 204 h 378"/>
                  <a:gd name="T40" fmla="*/ 624 w 697"/>
                  <a:gd name="T41" fmla="*/ 169 h 378"/>
                  <a:gd name="T42" fmla="*/ 665 w 697"/>
                  <a:gd name="T43" fmla="*/ 121 h 378"/>
                  <a:gd name="T44" fmla="*/ 586 w 697"/>
                  <a:gd name="T45" fmla="*/ 120 h 378"/>
                  <a:gd name="T46" fmla="*/ 617 w 697"/>
                  <a:gd name="T47" fmla="*/ 66 h 378"/>
                  <a:gd name="T48" fmla="*/ 518 w 697"/>
                  <a:gd name="T49" fmla="*/ 72 h 378"/>
                  <a:gd name="T50" fmla="*/ 513 w 697"/>
                  <a:gd name="T51" fmla="*/ 16 h 378"/>
                  <a:gd name="T52" fmla="*/ 412 w 697"/>
                  <a:gd name="T53" fmla="*/ 41 h 378"/>
                  <a:gd name="T54" fmla="*/ 376 w 697"/>
                  <a:gd name="T55" fmla="*/ 0 h 378"/>
                  <a:gd name="T56" fmla="*/ 310 w 697"/>
                  <a:gd name="T57" fmla="*/ 38 h 378"/>
                  <a:gd name="T58" fmla="*/ 248 w 697"/>
                  <a:gd name="T59" fmla="*/ 0 h 378"/>
                  <a:gd name="T60" fmla="*/ 211 w 697"/>
                  <a:gd name="T61" fmla="*/ 56 h 378"/>
                  <a:gd name="T62" fmla="*/ 142 w 697"/>
                  <a:gd name="T63" fmla="*/ 26 h 378"/>
                  <a:gd name="T64" fmla="*/ 145 w 697"/>
                  <a:gd name="T65" fmla="*/ 75 h 378"/>
                  <a:gd name="T66" fmla="*/ 57 w 697"/>
                  <a:gd name="T67" fmla="*/ 62 h 378"/>
                  <a:gd name="T68" fmla="*/ 80 w 697"/>
                  <a:gd name="T69" fmla="*/ 112 h 378"/>
                  <a:gd name="T70" fmla="*/ 0 w 697"/>
                  <a:gd name="T71" fmla="*/ 110 h 378"/>
                  <a:gd name="T72" fmla="*/ 64 w 697"/>
                  <a:gd name="T73" fmla="*/ 162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97" h="378">
                    <a:moveTo>
                      <a:pt x="64" y="162"/>
                    </a:moveTo>
                    <a:lnTo>
                      <a:pt x="5" y="179"/>
                    </a:lnTo>
                    <a:lnTo>
                      <a:pt x="72" y="199"/>
                    </a:lnTo>
                    <a:lnTo>
                      <a:pt x="18" y="245"/>
                    </a:lnTo>
                    <a:lnTo>
                      <a:pt x="90" y="266"/>
                    </a:lnTo>
                    <a:lnTo>
                      <a:pt x="49" y="312"/>
                    </a:lnTo>
                    <a:lnTo>
                      <a:pt x="142" y="319"/>
                    </a:lnTo>
                    <a:lnTo>
                      <a:pt x="157" y="371"/>
                    </a:lnTo>
                    <a:lnTo>
                      <a:pt x="237" y="351"/>
                    </a:lnTo>
                    <a:lnTo>
                      <a:pt x="294" y="378"/>
                    </a:lnTo>
                    <a:lnTo>
                      <a:pt x="340" y="353"/>
                    </a:lnTo>
                    <a:lnTo>
                      <a:pt x="387" y="378"/>
                    </a:lnTo>
                    <a:lnTo>
                      <a:pt x="426" y="348"/>
                    </a:lnTo>
                    <a:lnTo>
                      <a:pt x="488" y="368"/>
                    </a:lnTo>
                    <a:lnTo>
                      <a:pt x="542" y="328"/>
                    </a:lnTo>
                    <a:lnTo>
                      <a:pt x="644" y="340"/>
                    </a:lnTo>
                    <a:lnTo>
                      <a:pt x="617" y="292"/>
                    </a:lnTo>
                    <a:lnTo>
                      <a:pt x="688" y="287"/>
                    </a:lnTo>
                    <a:lnTo>
                      <a:pt x="640" y="233"/>
                    </a:lnTo>
                    <a:lnTo>
                      <a:pt x="697" y="204"/>
                    </a:lnTo>
                    <a:lnTo>
                      <a:pt x="624" y="169"/>
                    </a:lnTo>
                    <a:lnTo>
                      <a:pt x="665" y="121"/>
                    </a:lnTo>
                    <a:lnTo>
                      <a:pt x="586" y="120"/>
                    </a:lnTo>
                    <a:lnTo>
                      <a:pt x="617" y="66"/>
                    </a:lnTo>
                    <a:lnTo>
                      <a:pt x="518" y="72"/>
                    </a:lnTo>
                    <a:lnTo>
                      <a:pt x="513" y="16"/>
                    </a:lnTo>
                    <a:lnTo>
                      <a:pt x="412" y="41"/>
                    </a:lnTo>
                    <a:lnTo>
                      <a:pt x="376" y="0"/>
                    </a:lnTo>
                    <a:lnTo>
                      <a:pt x="310" y="38"/>
                    </a:lnTo>
                    <a:lnTo>
                      <a:pt x="248" y="0"/>
                    </a:lnTo>
                    <a:lnTo>
                      <a:pt x="211" y="56"/>
                    </a:lnTo>
                    <a:lnTo>
                      <a:pt x="142" y="26"/>
                    </a:lnTo>
                    <a:lnTo>
                      <a:pt x="145" y="75"/>
                    </a:lnTo>
                    <a:lnTo>
                      <a:pt x="57" y="62"/>
                    </a:lnTo>
                    <a:lnTo>
                      <a:pt x="80" y="112"/>
                    </a:lnTo>
                    <a:lnTo>
                      <a:pt x="0" y="110"/>
                    </a:lnTo>
                    <a:lnTo>
                      <a:pt x="64" y="162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684" name="Freeform 52"/>
              <p:cNvSpPr>
                <a:spLocks/>
              </p:cNvSpPr>
              <p:nvPr/>
            </p:nvSpPr>
            <p:spPr bwMode="auto">
              <a:xfrm>
                <a:off x="4958" y="3264"/>
                <a:ext cx="697" cy="378"/>
              </a:xfrm>
              <a:custGeom>
                <a:avLst/>
                <a:gdLst>
                  <a:gd name="T0" fmla="*/ 62 w 697"/>
                  <a:gd name="T1" fmla="*/ 163 h 378"/>
                  <a:gd name="T2" fmla="*/ 5 w 697"/>
                  <a:gd name="T3" fmla="*/ 178 h 378"/>
                  <a:gd name="T4" fmla="*/ 72 w 697"/>
                  <a:gd name="T5" fmla="*/ 199 h 378"/>
                  <a:gd name="T6" fmla="*/ 18 w 697"/>
                  <a:gd name="T7" fmla="*/ 245 h 378"/>
                  <a:gd name="T8" fmla="*/ 90 w 697"/>
                  <a:gd name="T9" fmla="*/ 266 h 378"/>
                  <a:gd name="T10" fmla="*/ 49 w 697"/>
                  <a:gd name="T11" fmla="*/ 311 h 378"/>
                  <a:gd name="T12" fmla="*/ 142 w 697"/>
                  <a:gd name="T13" fmla="*/ 319 h 378"/>
                  <a:gd name="T14" fmla="*/ 155 w 697"/>
                  <a:gd name="T15" fmla="*/ 370 h 378"/>
                  <a:gd name="T16" fmla="*/ 235 w 697"/>
                  <a:gd name="T17" fmla="*/ 352 h 378"/>
                  <a:gd name="T18" fmla="*/ 294 w 697"/>
                  <a:gd name="T19" fmla="*/ 378 h 378"/>
                  <a:gd name="T20" fmla="*/ 340 w 697"/>
                  <a:gd name="T21" fmla="*/ 352 h 378"/>
                  <a:gd name="T22" fmla="*/ 385 w 697"/>
                  <a:gd name="T23" fmla="*/ 378 h 378"/>
                  <a:gd name="T24" fmla="*/ 426 w 697"/>
                  <a:gd name="T25" fmla="*/ 347 h 378"/>
                  <a:gd name="T26" fmla="*/ 487 w 697"/>
                  <a:gd name="T27" fmla="*/ 368 h 378"/>
                  <a:gd name="T28" fmla="*/ 542 w 697"/>
                  <a:gd name="T29" fmla="*/ 327 h 378"/>
                  <a:gd name="T30" fmla="*/ 643 w 697"/>
                  <a:gd name="T31" fmla="*/ 340 h 378"/>
                  <a:gd name="T32" fmla="*/ 617 w 697"/>
                  <a:gd name="T33" fmla="*/ 293 h 378"/>
                  <a:gd name="T34" fmla="*/ 686 w 697"/>
                  <a:gd name="T35" fmla="*/ 288 h 378"/>
                  <a:gd name="T36" fmla="*/ 638 w 697"/>
                  <a:gd name="T37" fmla="*/ 234 h 378"/>
                  <a:gd name="T38" fmla="*/ 697 w 697"/>
                  <a:gd name="T39" fmla="*/ 202 h 378"/>
                  <a:gd name="T40" fmla="*/ 622 w 697"/>
                  <a:gd name="T41" fmla="*/ 170 h 378"/>
                  <a:gd name="T42" fmla="*/ 665 w 697"/>
                  <a:gd name="T43" fmla="*/ 122 h 378"/>
                  <a:gd name="T44" fmla="*/ 586 w 697"/>
                  <a:gd name="T45" fmla="*/ 120 h 378"/>
                  <a:gd name="T46" fmla="*/ 617 w 697"/>
                  <a:gd name="T47" fmla="*/ 64 h 378"/>
                  <a:gd name="T48" fmla="*/ 518 w 697"/>
                  <a:gd name="T49" fmla="*/ 73 h 378"/>
                  <a:gd name="T50" fmla="*/ 511 w 697"/>
                  <a:gd name="T51" fmla="*/ 17 h 378"/>
                  <a:gd name="T52" fmla="*/ 411 w 697"/>
                  <a:gd name="T53" fmla="*/ 41 h 378"/>
                  <a:gd name="T54" fmla="*/ 374 w 697"/>
                  <a:gd name="T55" fmla="*/ 0 h 378"/>
                  <a:gd name="T56" fmla="*/ 310 w 697"/>
                  <a:gd name="T57" fmla="*/ 36 h 378"/>
                  <a:gd name="T58" fmla="*/ 248 w 697"/>
                  <a:gd name="T59" fmla="*/ 0 h 378"/>
                  <a:gd name="T60" fmla="*/ 209 w 697"/>
                  <a:gd name="T61" fmla="*/ 56 h 378"/>
                  <a:gd name="T62" fmla="*/ 142 w 697"/>
                  <a:gd name="T63" fmla="*/ 27 h 378"/>
                  <a:gd name="T64" fmla="*/ 144 w 697"/>
                  <a:gd name="T65" fmla="*/ 76 h 378"/>
                  <a:gd name="T66" fmla="*/ 57 w 697"/>
                  <a:gd name="T67" fmla="*/ 61 h 378"/>
                  <a:gd name="T68" fmla="*/ 78 w 697"/>
                  <a:gd name="T69" fmla="*/ 112 h 378"/>
                  <a:gd name="T70" fmla="*/ 0 w 697"/>
                  <a:gd name="T71" fmla="*/ 110 h 378"/>
                  <a:gd name="T72" fmla="*/ 62 w 697"/>
                  <a:gd name="T73" fmla="*/ 163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97" h="378">
                    <a:moveTo>
                      <a:pt x="62" y="163"/>
                    </a:moveTo>
                    <a:lnTo>
                      <a:pt x="5" y="178"/>
                    </a:lnTo>
                    <a:lnTo>
                      <a:pt x="72" y="199"/>
                    </a:lnTo>
                    <a:lnTo>
                      <a:pt x="18" y="245"/>
                    </a:lnTo>
                    <a:lnTo>
                      <a:pt x="90" y="266"/>
                    </a:lnTo>
                    <a:lnTo>
                      <a:pt x="49" y="311"/>
                    </a:lnTo>
                    <a:lnTo>
                      <a:pt x="142" y="319"/>
                    </a:lnTo>
                    <a:lnTo>
                      <a:pt x="155" y="370"/>
                    </a:lnTo>
                    <a:lnTo>
                      <a:pt x="235" y="352"/>
                    </a:lnTo>
                    <a:lnTo>
                      <a:pt x="294" y="378"/>
                    </a:lnTo>
                    <a:lnTo>
                      <a:pt x="340" y="352"/>
                    </a:lnTo>
                    <a:lnTo>
                      <a:pt x="385" y="378"/>
                    </a:lnTo>
                    <a:lnTo>
                      <a:pt x="426" y="347"/>
                    </a:lnTo>
                    <a:lnTo>
                      <a:pt x="487" y="368"/>
                    </a:lnTo>
                    <a:lnTo>
                      <a:pt x="542" y="327"/>
                    </a:lnTo>
                    <a:lnTo>
                      <a:pt x="643" y="340"/>
                    </a:lnTo>
                    <a:lnTo>
                      <a:pt x="617" y="293"/>
                    </a:lnTo>
                    <a:lnTo>
                      <a:pt x="686" y="288"/>
                    </a:lnTo>
                    <a:lnTo>
                      <a:pt x="638" y="234"/>
                    </a:lnTo>
                    <a:lnTo>
                      <a:pt x="697" y="202"/>
                    </a:lnTo>
                    <a:lnTo>
                      <a:pt x="622" y="170"/>
                    </a:lnTo>
                    <a:lnTo>
                      <a:pt x="665" y="122"/>
                    </a:lnTo>
                    <a:lnTo>
                      <a:pt x="586" y="120"/>
                    </a:lnTo>
                    <a:lnTo>
                      <a:pt x="617" y="64"/>
                    </a:lnTo>
                    <a:lnTo>
                      <a:pt x="518" y="73"/>
                    </a:lnTo>
                    <a:lnTo>
                      <a:pt x="511" y="17"/>
                    </a:lnTo>
                    <a:lnTo>
                      <a:pt x="411" y="41"/>
                    </a:lnTo>
                    <a:lnTo>
                      <a:pt x="374" y="0"/>
                    </a:lnTo>
                    <a:lnTo>
                      <a:pt x="310" y="36"/>
                    </a:lnTo>
                    <a:lnTo>
                      <a:pt x="248" y="0"/>
                    </a:lnTo>
                    <a:lnTo>
                      <a:pt x="209" y="56"/>
                    </a:lnTo>
                    <a:lnTo>
                      <a:pt x="142" y="27"/>
                    </a:lnTo>
                    <a:lnTo>
                      <a:pt x="144" y="76"/>
                    </a:lnTo>
                    <a:lnTo>
                      <a:pt x="57" y="61"/>
                    </a:lnTo>
                    <a:lnTo>
                      <a:pt x="78" y="112"/>
                    </a:lnTo>
                    <a:lnTo>
                      <a:pt x="0" y="110"/>
                    </a:lnTo>
                    <a:lnTo>
                      <a:pt x="62" y="163"/>
                    </a:lnTo>
                    <a:close/>
                  </a:path>
                </a:pathLst>
              </a:custGeom>
              <a:solidFill>
                <a:srgbClr val="FFFF0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685" name="Rectangle 53"/>
              <p:cNvSpPr>
                <a:spLocks noChangeArrowheads="1"/>
              </p:cNvSpPr>
              <p:nvPr/>
            </p:nvSpPr>
            <p:spPr bwMode="auto">
              <a:xfrm>
                <a:off x="5141" y="3394"/>
                <a:ext cx="36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00"/>
                    </a:solidFill>
                    <a:latin typeface="Arial" pitchFamily="34" charset="0"/>
                  </a:rPr>
                  <a:t>Physics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686" name="Line 54"/>
              <p:cNvSpPr>
                <a:spLocks noChangeShapeType="1"/>
              </p:cNvSpPr>
              <p:nvPr/>
            </p:nvSpPr>
            <p:spPr bwMode="auto">
              <a:xfrm>
                <a:off x="4233" y="3439"/>
                <a:ext cx="674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687" name="Freeform 55"/>
              <p:cNvSpPr>
                <a:spLocks/>
              </p:cNvSpPr>
              <p:nvPr/>
            </p:nvSpPr>
            <p:spPr bwMode="auto">
              <a:xfrm>
                <a:off x="4901" y="3416"/>
                <a:ext cx="47" cy="48"/>
              </a:xfrm>
              <a:custGeom>
                <a:avLst/>
                <a:gdLst>
                  <a:gd name="T0" fmla="*/ 0 w 47"/>
                  <a:gd name="T1" fmla="*/ 0 h 48"/>
                  <a:gd name="T2" fmla="*/ 47 w 47"/>
                  <a:gd name="T3" fmla="*/ 23 h 48"/>
                  <a:gd name="T4" fmla="*/ 0 w 47"/>
                  <a:gd name="T5" fmla="*/ 48 h 48"/>
                  <a:gd name="T6" fmla="*/ 0 w 47"/>
                  <a:gd name="T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" h="48">
                    <a:moveTo>
                      <a:pt x="0" y="0"/>
                    </a:moveTo>
                    <a:lnTo>
                      <a:pt x="47" y="23"/>
                    </a:lnTo>
                    <a:lnTo>
                      <a:pt x="0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453688" name="Group 56"/>
            <p:cNvGrpSpPr>
              <a:grpSpLocks/>
            </p:cNvGrpSpPr>
            <p:nvPr/>
          </p:nvGrpSpPr>
          <p:grpSpPr bwMode="auto">
            <a:xfrm>
              <a:off x="3160" y="1100"/>
              <a:ext cx="775" cy="641"/>
              <a:chOff x="3160" y="1100"/>
              <a:chExt cx="775" cy="641"/>
            </a:xfrm>
          </p:grpSpPr>
          <p:sp>
            <p:nvSpPr>
              <p:cNvPr id="453689" name="Rectangle 57"/>
              <p:cNvSpPr>
                <a:spLocks noChangeArrowheads="1"/>
              </p:cNvSpPr>
              <p:nvPr/>
            </p:nvSpPr>
            <p:spPr bwMode="auto">
              <a:xfrm>
                <a:off x="3160" y="1255"/>
                <a:ext cx="753" cy="486"/>
              </a:xfrm>
              <a:prstGeom prst="rect">
                <a:avLst/>
              </a:prstGeom>
              <a:solidFill>
                <a:srgbClr val="EFEFE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690" name="Rectangle 58"/>
              <p:cNvSpPr>
                <a:spLocks noChangeArrowheads="1"/>
              </p:cNvSpPr>
              <p:nvPr/>
            </p:nvSpPr>
            <p:spPr bwMode="auto">
              <a:xfrm>
                <a:off x="3390" y="1372"/>
                <a:ext cx="340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A0"/>
                    </a:solidFill>
                    <a:latin typeface="Arial" pitchFamily="34" charset="0"/>
                  </a:rPr>
                  <a:t>Virtual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691" name="Rectangle 59"/>
              <p:cNvSpPr>
                <a:spLocks noChangeArrowheads="1"/>
              </p:cNvSpPr>
              <p:nvPr/>
            </p:nvSpPr>
            <p:spPr bwMode="auto">
              <a:xfrm>
                <a:off x="3348" y="1503"/>
                <a:ext cx="423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A0"/>
                    </a:solidFill>
                    <a:latin typeface="Arial" pitchFamily="34" charset="0"/>
                  </a:rPr>
                  <a:t>Machine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692" name="Rectangle 60"/>
              <p:cNvSpPr>
                <a:spLocks noChangeArrowheads="1"/>
              </p:cNvSpPr>
              <p:nvPr/>
            </p:nvSpPr>
            <p:spPr bwMode="auto">
              <a:xfrm>
                <a:off x="3160" y="1100"/>
                <a:ext cx="753" cy="155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693" name="Rectangle 61"/>
              <p:cNvSpPr>
                <a:spLocks noChangeArrowheads="1"/>
              </p:cNvSpPr>
              <p:nvPr/>
            </p:nvSpPr>
            <p:spPr bwMode="auto">
              <a:xfrm>
                <a:off x="3220" y="1126"/>
                <a:ext cx="715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smtClean="0">
                    <a:solidFill>
                      <a:srgbClr val="000000"/>
                    </a:solidFill>
                    <a:latin typeface="Arial" pitchFamily="34" charset="0"/>
                  </a:rPr>
                  <a:t>abstract interface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453694" name="Group 62"/>
            <p:cNvGrpSpPr>
              <a:grpSpLocks/>
            </p:cNvGrpSpPr>
            <p:nvPr/>
          </p:nvGrpSpPr>
          <p:grpSpPr bwMode="auto">
            <a:xfrm>
              <a:off x="3893" y="660"/>
              <a:ext cx="1605" cy="1402"/>
              <a:chOff x="3893" y="660"/>
              <a:chExt cx="1605" cy="1402"/>
            </a:xfrm>
          </p:grpSpPr>
          <p:grpSp>
            <p:nvGrpSpPr>
              <p:cNvPr id="453695" name="Group 63"/>
              <p:cNvGrpSpPr>
                <a:grpSpLocks/>
              </p:cNvGrpSpPr>
              <p:nvPr/>
            </p:nvGrpSpPr>
            <p:grpSpPr bwMode="auto">
              <a:xfrm>
                <a:off x="3893" y="660"/>
                <a:ext cx="810" cy="401"/>
                <a:chOff x="3893" y="660"/>
                <a:chExt cx="810" cy="401"/>
              </a:xfrm>
            </p:grpSpPr>
            <p:sp>
              <p:nvSpPr>
                <p:cNvPr id="453696" name="Rectangle 64"/>
                <p:cNvSpPr>
                  <a:spLocks noChangeArrowheads="1"/>
                </p:cNvSpPr>
                <p:nvPr/>
              </p:nvSpPr>
              <p:spPr bwMode="auto">
                <a:xfrm>
                  <a:off x="3893" y="660"/>
                  <a:ext cx="810" cy="40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he-IL" sz="2400" smtClean="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453697" name="Rectangle 65"/>
                <p:cNvSpPr>
                  <a:spLocks noChangeArrowheads="1"/>
                </p:cNvSpPr>
                <p:nvPr/>
              </p:nvSpPr>
              <p:spPr bwMode="auto">
                <a:xfrm>
                  <a:off x="4056" y="713"/>
                  <a:ext cx="507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500" b="1" smtClean="0">
                      <a:solidFill>
                        <a:srgbClr val="990000"/>
                      </a:solidFill>
                      <a:latin typeface="Arial" pitchFamily="34" charset="0"/>
                    </a:rPr>
                    <a:t>Software</a:t>
                  </a:r>
                  <a:endParaRPr lang="en-US" sz="2400" b="1" smtClean="0">
                    <a:solidFill>
                      <a:srgbClr val="99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453698" name="Rectangle 66"/>
                <p:cNvSpPr>
                  <a:spLocks noChangeArrowheads="1"/>
                </p:cNvSpPr>
                <p:nvPr/>
              </p:nvSpPr>
              <p:spPr bwMode="auto">
                <a:xfrm>
                  <a:off x="4045" y="861"/>
                  <a:ext cx="541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500" b="1" smtClean="0">
                      <a:solidFill>
                        <a:srgbClr val="990000"/>
                      </a:solidFill>
                      <a:latin typeface="Arial" pitchFamily="34" charset="0"/>
                    </a:rPr>
                    <a:t>hierarchy</a:t>
                  </a:r>
                  <a:endParaRPr lang="en-US" sz="2400" b="1" smtClean="0">
                    <a:solidFill>
                      <a:srgbClr val="990000"/>
                    </a:solidFill>
                    <a:latin typeface="Arial" pitchFamily="34" charset="0"/>
                  </a:endParaRPr>
                </a:p>
              </p:txBody>
            </p:sp>
          </p:grpSp>
          <p:grpSp>
            <p:nvGrpSpPr>
              <p:cNvPr id="453699" name="Group 67"/>
              <p:cNvGrpSpPr>
                <a:grpSpLocks/>
              </p:cNvGrpSpPr>
              <p:nvPr/>
            </p:nvGrpSpPr>
            <p:grpSpPr bwMode="auto">
              <a:xfrm>
                <a:off x="4723" y="1421"/>
                <a:ext cx="775" cy="641"/>
                <a:chOff x="4723" y="1421"/>
                <a:chExt cx="775" cy="641"/>
              </a:xfrm>
            </p:grpSpPr>
            <p:sp>
              <p:nvSpPr>
                <p:cNvPr id="453700" name="Rectangle 68"/>
                <p:cNvSpPr>
                  <a:spLocks noChangeArrowheads="1"/>
                </p:cNvSpPr>
                <p:nvPr/>
              </p:nvSpPr>
              <p:spPr bwMode="auto">
                <a:xfrm>
                  <a:off x="4723" y="1575"/>
                  <a:ext cx="752" cy="487"/>
                </a:xfrm>
                <a:prstGeom prst="rect">
                  <a:avLst/>
                </a:prstGeom>
                <a:solidFill>
                  <a:srgbClr val="EFEFE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he-IL" sz="2400" smtClean="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453701" name="Rectangle 69"/>
                <p:cNvSpPr>
                  <a:spLocks noChangeArrowheads="1"/>
                </p:cNvSpPr>
                <p:nvPr/>
              </p:nvSpPr>
              <p:spPr bwMode="auto">
                <a:xfrm>
                  <a:off x="4879" y="1692"/>
                  <a:ext cx="487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200" b="1" smtClean="0">
                      <a:solidFill>
                        <a:srgbClr val="0000A0"/>
                      </a:solidFill>
                      <a:latin typeface="Arial" pitchFamily="34" charset="0"/>
                    </a:rPr>
                    <a:t>Assembly</a:t>
                  </a:r>
                  <a:endParaRPr lang="en-US" sz="2400" b="1" smtClean="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453702" name="Rectangle 70"/>
                <p:cNvSpPr>
                  <a:spLocks noChangeArrowheads="1"/>
                </p:cNvSpPr>
                <p:nvPr/>
              </p:nvSpPr>
              <p:spPr bwMode="auto">
                <a:xfrm>
                  <a:off x="4878" y="1824"/>
                  <a:ext cx="488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200" b="1" smtClean="0">
                      <a:solidFill>
                        <a:srgbClr val="0000A0"/>
                      </a:solidFill>
                      <a:latin typeface="Arial" pitchFamily="34" charset="0"/>
                    </a:rPr>
                    <a:t>Language</a:t>
                  </a:r>
                  <a:endParaRPr lang="en-US" sz="2400" b="1" smtClean="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453703" name="Rectangle 71"/>
                <p:cNvSpPr>
                  <a:spLocks noChangeArrowheads="1"/>
                </p:cNvSpPr>
                <p:nvPr/>
              </p:nvSpPr>
              <p:spPr bwMode="auto">
                <a:xfrm>
                  <a:off x="4723" y="1421"/>
                  <a:ext cx="752" cy="154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he-IL" sz="2400" smtClean="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453704" name="Rectangle 72"/>
                <p:cNvSpPr>
                  <a:spLocks noChangeArrowheads="1"/>
                </p:cNvSpPr>
                <p:nvPr/>
              </p:nvSpPr>
              <p:spPr bwMode="auto">
                <a:xfrm>
                  <a:off x="4783" y="1447"/>
                  <a:ext cx="715" cy="1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smtClean="0">
                      <a:solidFill>
                        <a:srgbClr val="000000"/>
                      </a:solidFill>
                      <a:latin typeface="Arial" pitchFamily="34" charset="0"/>
                    </a:rPr>
                    <a:t>abstract interface</a:t>
                  </a:r>
                  <a:endParaRPr lang="en-US" sz="2400" b="1" smtClean="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</p:grpSp>
        </p:grpSp>
        <p:grpSp>
          <p:nvGrpSpPr>
            <p:cNvPr id="453705" name="Group 73"/>
            <p:cNvGrpSpPr>
              <a:grpSpLocks/>
            </p:cNvGrpSpPr>
            <p:nvPr/>
          </p:nvGrpSpPr>
          <p:grpSpPr bwMode="auto">
            <a:xfrm>
              <a:off x="480" y="2400"/>
              <a:ext cx="1272" cy="1271"/>
              <a:chOff x="480" y="2400"/>
              <a:chExt cx="1272" cy="1271"/>
            </a:xfrm>
          </p:grpSpPr>
          <p:grpSp>
            <p:nvGrpSpPr>
              <p:cNvPr id="453706" name="Group 74"/>
              <p:cNvGrpSpPr>
                <a:grpSpLocks/>
              </p:cNvGrpSpPr>
              <p:nvPr/>
            </p:nvGrpSpPr>
            <p:grpSpPr bwMode="auto">
              <a:xfrm>
                <a:off x="942" y="3294"/>
                <a:ext cx="810" cy="377"/>
                <a:chOff x="942" y="3294"/>
                <a:chExt cx="810" cy="377"/>
              </a:xfrm>
            </p:grpSpPr>
            <p:sp>
              <p:nvSpPr>
                <p:cNvPr id="453707" name="Rectangle 75"/>
                <p:cNvSpPr>
                  <a:spLocks noChangeArrowheads="1"/>
                </p:cNvSpPr>
                <p:nvPr/>
              </p:nvSpPr>
              <p:spPr bwMode="auto">
                <a:xfrm>
                  <a:off x="942" y="3294"/>
                  <a:ext cx="810" cy="37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he-IL" sz="2400" smtClean="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453708" name="Rectangle 76"/>
                <p:cNvSpPr>
                  <a:spLocks noChangeArrowheads="1"/>
                </p:cNvSpPr>
                <p:nvPr/>
              </p:nvSpPr>
              <p:spPr bwMode="auto">
                <a:xfrm>
                  <a:off x="1083" y="3336"/>
                  <a:ext cx="548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500" b="1" smtClean="0">
                      <a:solidFill>
                        <a:srgbClr val="990000"/>
                      </a:solidFill>
                      <a:latin typeface="Arial" pitchFamily="34" charset="0"/>
                    </a:rPr>
                    <a:t>Hardware</a:t>
                  </a:r>
                  <a:endParaRPr lang="en-US" sz="2400" b="1" smtClean="0">
                    <a:solidFill>
                      <a:srgbClr val="99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453709" name="Rectangle 77"/>
                <p:cNvSpPr>
                  <a:spLocks noChangeArrowheads="1"/>
                </p:cNvSpPr>
                <p:nvPr/>
              </p:nvSpPr>
              <p:spPr bwMode="auto">
                <a:xfrm>
                  <a:off x="1094" y="3484"/>
                  <a:ext cx="541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500" b="1" smtClean="0">
                      <a:solidFill>
                        <a:srgbClr val="990000"/>
                      </a:solidFill>
                      <a:latin typeface="Arial" pitchFamily="34" charset="0"/>
                    </a:rPr>
                    <a:t>hierarchy</a:t>
                  </a:r>
                  <a:endParaRPr lang="en-US" sz="2400" b="1" smtClean="0">
                    <a:solidFill>
                      <a:srgbClr val="990000"/>
                    </a:solidFill>
                    <a:latin typeface="Arial" pitchFamily="34" charset="0"/>
                  </a:endParaRPr>
                </a:p>
              </p:txBody>
            </p:sp>
          </p:grpSp>
          <p:grpSp>
            <p:nvGrpSpPr>
              <p:cNvPr id="453710" name="Group 78"/>
              <p:cNvGrpSpPr>
                <a:grpSpLocks/>
              </p:cNvGrpSpPr>
              <p:nvPr/>
            </p:nvGrpSpPr>
            <p:grpSpPr bwMode="auto">
              <a:xfrm>
                <a:off x="480" y="2400"/>
                <a:ext cx="776" cy="641"/>
                <a:chOff x="480" y="2400"/>
                <a:chExt cx="776" cy="641"/>
              </a:xfrm>
            </p:grpSpPr>
            <p:sp>
              <p:nvSpPr>
                <p:cNvPr id="453711" name="Rectangle 79"/>
                <p:cNvSpPr>
                  <a:spLocks noChangeArrowheads="1"/>
                </p:cNvSpPr>
                <p:nvPr/>
              </p:nvSpPr>
              <p:spPr bwMode="auto">
                <a:xfrm>
                  <a:off x="480" y="2556"/>
                  <a:ext cx="753" cy="485"/>
                </a:xfrm>
                <a:prstGeom prst="rect">
                  <a:avLst/>
                </a:prstGeom>
                <a:solidFill>
                  <a:srgbClr val="EFEFE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he-IL" sz="2400" smtClean="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453712" name="Rectangle 80"/>
                <p:cNvSpPr>
                  <a:spLocks noChangeArrowheads="1"/>
                </p:cNvSpPr>
                <p:nvPr/>
              </p:nvSpPr>
              <p:spPr bwMode="auto">
                <a:xfrm>
                  <a:off x="668" y="2672"/>
                  <a:ext cx="423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200" b="1" smtClean="0">
                      <a:solidFill>
                        <a:srgbClr val="0000A0"/>
                      </a:solidFill>
                      <a:latin typeface="Arial" pitchFamily="34" charset="0"/>
                    </a:rPr>
                    <a:t>Machine</a:t>
                  </a:r>
                  <a:endParaRPr lang="en-US" sz="2400" b="1" smtClean="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453713" name="Rectangle 81"/>
                <p:cNvSpPr>
                  <a:spLocks noChangeArrowheads="1"/>
                </p:cNvSpPr>
                <p:nvPr/>
              </p:nvSpPr>
              <p:spPr bwMode="auto">
                <a:xfrm>
                  <a:off x="635" y="2803"/>
                  <a:ext cx="488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200" b="1" smtClean="0">
                      <a:solidFill>
                        <a:srgbClr val="0000A0"/>
                      </a:solidFill>
                      <a:latin typeface="Arial" pitchFamily="34" charset="0"/>
                    </a:rPr>
                    <a:t>Language</a:t>
                  </a:r>
                  <a:endParaRPr lang="en-US" sz="2400" b="1" smtClean="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453714" name="Rectangle 82"/>
                <p:cNvSpPr>
                  <a:spLocks noChangeArrowheads="1"/>
                </p:cNvSpPr>
                <p:nvPr/>
              </p:nvSpPr>
              <p:spPr bwMode="auto">
                <a:xfrm>
                  <a:off x="480" y="2400"/>
                  <a:ext cx="753" cy="156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he-IL" sz="2400" smtClean="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453715" name="Rectangle 83"/>
                <p:cNvSpPr>
                  <a:spLocks noChangeArrowheads="1"/>
                </p:cNvSpPr>
                <p:nvPr/>
              </p:nvSpPr>
              <p:spPr bwMode="auto">
                <a:xfrm>
                  <a:off x="541" y="2428"/>
                  <a:ext cx="715" cy="1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smtClean="0">
                      <a:solidFill>
                        <a:srgbClr val="000000"/>
                      </a:solidFill>
                      <a:latin typeface="Arial" pitchFamily="34" charset="0"/>
                    </a:rPr>
                    <a:t>abstract interface</a:t>
                  </a:r>
                  <a:endParaRPr lang="en-US" sz="2400" b="1" smtClean="0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</p:grpSp>
        </p:grpSp>
        <p:grpSp>
          <p:nvGrpSpPr>
            <p:cNvPr id="453716" name="Group 84"/>
            <p:cNvGrpSpPr>
              <a:grpSpLocks/>
            </p:cNvGrpSpPr>
            <p:nvPr/>
          </p:nvGrpSpPr>
          <p:grpSpPr bwMode="auto">
            <a:xfrm>
              <a:off x="1984" y="2721"/>
              <a:ext cx="775" cy="641"/>
              <a:chOff x="1984" y="2721"/>
              <a:chExt cx="775" cy="641"/>
            </a:xfrm>
          </p:grpSpPr>
          <p:sp>
            <p:nvSpPr>
              <p:cNvPr id="453717" name="Rectangle 85"/>
              <p:cNvSpPr>
                <a:spLocks noChangeArrowheads="1"/>
              </p:cNvSpPr>
              <p:nvPr/>
            </p:nvSpPr>
            <p:spPr bwMode="auto">
              <a:xfrm>
                <a:off x="1984" y="2877"/>
                <a:ext cx="751" cy="485"/>
              </a:xfrm>
              <a:prstGeom prst="rect">
                <a:avLst/>
              </a:prstGeom>
              <a:solidFill>
                <a:srgbClr val="EFEFE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718" name="Rectangle 86"/>
              <p:cNvSpPr>
                <a:spLocks noChangeArrowheads="1"/>
              </p:cNvSpPr>
              <p:nvPr/>
            </p:nvSpPr>
            <p:spPr bwMode="auto">
              <a:xfrm>
                <a:off x="2144" y="2992"/>
                <a:ext cx="477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A0"/>
                    </a:solidFill>
                    <a:latin typeface="Arial" pitchFamily="34" charset="0"/>
                  </a:rPr>
                  <a:t>Hardware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719" name="Rectangle 87"/>
              <p:cNvSpPr>
                <a:spLocks noChangeArrowheads="1"/>
              </p:cNvSpPr>
              <p:nvPr/>
            </p:nvSpPr>
            <p:spPr bwMode="auto">
              <a:xfrm>
                <a:off x="2169" y="3124"/>
                <a:ext cx="429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A0"/>
                    </a:solidFill>
                    <a:latin typeface="Arial" pitchFamily="34" charset="0"/>
                  </a:rPr>
                  <a:t>Platform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720" name="Rectangle 88"/>
              <p:cNvSpPr>
                <a:spLocks noChangeArrowheads="1"/>
              </p:cNvSpPr>
              <p:nvPr/>
            </p:nvSpPr>
            <p:spPr bwMode="auto">
              <a:xfrm>
                <a:off x="1984" y="2721"/>
                <a:ext cx="751" cy="15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721" name="Rectangle 89"/>
              <p:cNvSpPr>
                <a:spLocks noChangeArrowheads="1"/>
              </p:cNvSpPr>
              <p:nvPr/>
            </p:nvSpPr>
            <p:spPr bwMode="auto">
              <a:xfrm>
                <a:off x="2044" y="2747"/>
                <a:ext cx="715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smtClean="0">
                    <a:solidFill>
                      <a:srgbClr val="000000"/>
                    </a:solidFill>
                    <a:latin typeface="Arial" pitchFamily="34" charset="0"/>
                  </a:rPr>
                  <a:t>abstract interface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453722" name="Group 90"/>
            <p:cNvGrpSpPr>
              <a:grpSpLocks/>
            </p:cNvGrpSpPr>
            <p:nvPr/>
          </p:nvGrpSpPr>
          <p:grpSpPr bwMode="auto">
            <a:xfrm>
              <a:off x="3480" y="3041"/>
              <a:ext cx="775" cy="641"/>
              <a:chOff x="3480" y="3041"/>
              <a:chExt cx="775" cy="641"/>
            </a:xfrm>
          </p:grpSpPr>
          <p:sp>
            <p:nvSpPr>
              <p:cNvPr id="453723" name="Rectangle 91"/>
              <p:cNvSpPr>
                <a:spLocks noChangeArrowheads="1"/>
              </p:cNvSpPr>
              <p:nvPr/>
            </p:nvSpPr>
            <p:spPr bwMode="auto">
              <a:xfrm>
                <a:off x="3480" y="3197"/>
                <a:ext cx="753" cy="485"/>
              </a:xfrm>
              <a:prstGeom prst="rect">
                <a:avLst/>
              </a:prstGeom>
              <a:solidFill>
                <a:srgbClr val="EFEFE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724" name="Rectangle 92"/>
              <p:cNvSpPr>
                <a:spLocks noChangeArrowheads="1"/>
              </p:cNvSpPr>
              <p:nvPr/>
            </p:nvSpPr>
            <p:spPr bwMode="auto">
              <a:xfrm>
                <a:off x="3677" y="3313"/>
                <a:ext cx="402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A0"/>
                    </a:solidFill>
                    <a:latin typeface="Arial" pitchFamily="34" charset="0"/>
                  </a:rPr>
                  <a:t>Chips &amp;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725" name="Rectangle 93"/>
              <p:cNvSpPr>
                <a:spLocks noChangeArrowheads="1"/>
              </p:cNvSpPr>
              <p:nvPr/>
            </p:nvSpPr>
            <p:spPr bwMode="auto">
              <a:xfrm>
                <a:off x="3588" y="3444"/>
                <a:ext cx="583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A0"/>
                    </a:solidFill>
                    <a:latin typeface="Arial" pitchFamily="34" charset="0"/>
                  </a:rPr>
                  <a:t>Logic Gates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726" name="Rectangle 94"/>
              <p:cNvSpPr>
                <a:spLocks noChangeArrowheads="1"/>
              </p:cNvSpPr>
              <p:nvPr/>
            </p:nvSpPr>
            <p:spPr bwMode="auto">
              <a:xfrm>
                <a:off x="3480" y="3041"/>
                <a:ext cx="753" cy="15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727" name="Rectangle 95"/>
              <p:cNvSpPr>
                <a:spLocks noChangeArrowheads="1"/>
              </p:cNvSpPr>
              <p:nvPr/>
            </p:nvSpPr>
            <p:spPr bwMode="auto">
              <a:xfrm>
                <a:off x="3540" y="3067"/>
                <a:ext cx="715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smtClean="0">
                    <a:solidFill>
                      <a:srgbClr val="000000"/>
                    </a:solidFill>
                    <a:latin typeface="Arial" pitchFamily="34" charset="0"/>
                  </a:rPr>
                  <a:t>abstract interface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453728" name="Group 96"/>
            <p:cNvGrpSpPr>
              <a:grpSpLocks/>
            </p:cNvGrpSpPr>
            <p:nvPr/>
          </p:nvGrpSpPr>
          <p:grpSpPr bwMode="auto">
            <a:xfrm>
              <a:off x="163" y="634"/>
              <a:ext cx="1589" cy="503"/>
              <a:chOff x="163" y="634"/>
              <a:chExt cx="1589" cy="503"/>
            </a:xfrm>
          </p:grpSpPr>
          <p:sp>
            <p:nvSpPr>
              <p:cNvPr id="453729" name="Freeform 97"/>
              <p:cNvSpPr>
                <a:spLocks/>
              </p:cNvSpPr>
              <p:nvPr/>
            </p:nvSpPr>
            <p:spPr bwMode="auto">
              <a:xfrm>
                <a:off x="220" y="693"/>
                <a:ext cx="748" cy="444"/>
              </a:xfrm>
              <a:custGeom>
                <a:avLst/>
                <a:gdLst>
                  <a:gd name="T0" fmla="*/ 67 w 748"/>
                  <a:gd name="T1" fmla="*/ 190 h 444"/>
                  <a:gd name="T2" fmla="*/ 7 w 748"/>
                  <a:gd name="T3" fmla="*/ 209 h 444"/>
                  <a:gd name="T4" fmla="*/ 79 w 748"/>
                  <a:gd name="T5" fmla="*/ 233 h 444"/>
                  <a:gd name="T6" fmla="*/ 20 w 748"/>
                  <a:gd name="T7" fmla="*/ 287 h 444"/>
                  <a:gd name="T8" fmla="*/ 97 w 748"/>
                  <a:gd name="T9" fmla="*/ 312 h 444"/>
                  <a:gd name="T10" fmla="*/ 53 w 748"/>
                  <a:gd name="T11" fmla="*/ 366 h 444"/>
                  <a:gd name="T12" fmla="*/ 152 w 748"/>
                  <a:gd name="T13" fmla="*/ 375 h 444"/>
                  <a:gd name="T14" fmla="*/ 167 w 748"/>
                  <a:gd name="T15" fmla="*/ 435 h 444"/>
                  <a:gd name="T16" fmla="*/ 254 w 748"/>
                  <a:gd name="T17" fmla="*/ 412 h 444"/>
                  <a:gd name="T18" fmla="*/ 316 w 748"/>
                  <a:gd name="T19" fmla="*/ 444 h 444"/>
                  <a:gd name="T20" fmla="*/ 365 w 748"/>
                  <a:gd name="T21" fmla="*/ 414 h 444"/>
                  <a:gd name="T22" fmla="*/ 415 w 748"/>
                  <a:gd name="T23" fmla="*/ 444 h 444"/>
                  <a:gd name="T24" fmla="*/ 458 w 748"/>
                  <a:gd name="T25" fmla="*/ 409 h 444"/>
                  <a:gd name="T26" fmla="*/ 523 w 748"/>
                  <a:gd name="T27" fmla="*/ 432 h 444"/>
                  <a:gd name="T28" fmla="*/ 582 w 748"/>
                  <a:gd name="T29" fmla="*/ 384 h 444"/>
                  <a:gd name="T30" fmla="*/ 690 w 748"/>
                  <a:gd name="T31" fmla="*/ 399 h 444"/>
                  <a:gd name="T32" fmla="*/ 662 w 748"/>
                  <a:gd name="T33" fmla="*/ 343 h 444"/>
                  <a:gd name="T34" fmla="*/ 737 w 748"/>
                  <a:gd name="T35" fmla="*/ 338 h 444"/>
                  <a:gd name="T36" fmla="*/ 686 w 748"/>
                  <a:gd name="T37" fmla="*/ 274 h 444"/>
                  <a:gd name="T38" fmla="*/ 748 w 748"/>
                  <a:gd name="T39" fmla="*/ 238 h 444"/>
                  <a:gd name="T40" fmla="*/ 668 w 748"/>
                  <a:gd name="T41" fmla="*/ 199 h 444"/>
                  <a:gd name="T42" fmla="*/ 714 w 748"/>
                  <a:gd name="T43" fmla="*/ 143 h 444"/>
                  <a:gd name="T44" fmla="*/ 629 w 748"/>
                  <a:gd name="T45" fmla="*/ 141 h 444"/>
                  <a:gd name="T46" fmla="*/ 662 w 748"/>
                  <a:gd name="T47" fmla="*/ 77 h 444"/>
                  <a:gd name="T48" fmla="*/ 556 w 748"/>
                  <a:gd name="T49" fmla="*/ 85 h 444"/>
                  <a:gd name="T50" fmla="*/ 549 w 748"/>
                  <a:gd name="T51" fmla="*/ 18 h 444"/>
                  <a:gd name="T52" fmla="*/ 441 w 748"/>
                  <a:gd name="T53" fmla="*/ 47 h 444"/>
                  <a:gd name="T54" fmla="*/ 402 w 748"/>
                  <a:gd name="T55" fmla="*/ 0 h 444"/>
                  <a:gd name="T56" fmla="*/ 334 w 748"/>
                  <a:gd name="T57" fmla="*/ 44 h 444"/>
                  <a:gd name="T58" fmla="*/ 267 w 748"/>
                  <a:gd name="T59" fmla="*/ 0 h 444"/>
                  <a:gd name="T60" fmla="*/ 226 w 748"/>
                  <a:gd name="T61" fmla="*/ 66 h 444"/>
                  <a:gd name="T62" fmla="*/ 154 w 748"/>
                  <a:gd name="T63" fmla="*/ 31 h 444"/>
                  <a:gd name="T64" fmla="*/ 156 w 748"/>
                  <a:gd name="T65" fmla="*/ 89 h 444"/>
                  <a:gd name="T66" fmla="*/ 63 w 748"/>
                  <a:gd name="T67" fmla="*/ 72 h 444"/>
                  <a:gd name="T68" fmla="*/ 85 w 748"/>
                  <a:gd name="T69" fmla="*/ 131 h 444"/>
                  <a:gd name="T70" fmla="*/ 0 w 748"/>
                  <a:gd name="T71" fmla="*/ 130 h 444"/>
                  <a:gd name="T72" fmla="*/ 67 w 748"/>
                  <a:gd name="T73" fmla="*/ 190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48" h="444">
                    <a:moveTo>
                      <a:pt x="67" y="190"/>
                    </a:moveTo>
                    <a:lnTo>
                      <a:pt x="7" y="209"/>
                    </a:lnTo>
                    <a:lnTo>
                      <a:pt x="79" y="233"/>
                    </a:lnTo>
                    <a:lnTo>
                      <a:pt x="20" y="287"/>
                    </a:lnTo>
                    <a:lnTo>
                      <a:pt x="97" y="312"/>
                    </a:lnTo>
                    <a:lnTo>
                      <a:pt x="53" y="366"/>
                    </a:lnTo>
                    <a:lnTo>
                      <a:pt x="152" y="375"/>
                    </a:lnTo>
                    <a:lnTo>
                      <a:pt x="167" y="435"/>
                    </a:lnTo>
                    <a:lnTo>
                      <a:pt x="254" y="412"/>
                    </a:lnTo>
                    <a:lnTo>
                      <a:pt x="316" y="444"/>
                    </a:lnTo>
                    <a:lnTo>
                      <a:pt x="365" y="414"/>
                    </a:lnTo>
                    <a:lnTo>
                      <a:pt x="415" y="444"/>
                    </a:lnTo>
                    <a:lnTo>
                      <a:pt x="458" y="409"/>
                    </a:lnTo>
                    <a:lnTo>
                      <a:pt x="523" y="432"/>
                    </a:lnTo>
                    <a:lnTo>
                      <a:pt x="582" y="384"/>
                    </a:lnTo>
                    <a:lnTo>
                      <a:pt x="690" y="399"/>
                    </a:lnTo>
                    <a:lnTo>
                      <a:pt x="662" y="343"/>
                    </a:lnTo>
                    <a:lnTo>
                      <a:pt x="737" y="338"/>
                    </a:lnTo>
                    <a:lnTo>
                      <a:pt x="686" y="274"/>
                    </a:lnTo>
                    <a:lnTo>
                      <a:pt x="748" y="238"/>
                    </a:lnTo>
                    <a:lnTo>
                      <a:pt x="668" y="199"/>
                    </a:lnTo>
                    <a:lnTo>
                      <a:pt x="714" y="143"/>
                    </a:lnTo>
                    <a:lnTo>
                      <a:pt x="629" y="141"/>
                    </a:lnTo>
                    <a:lnTo>
                      <a:pt x="662" y="77"/>
                    </a:lnTo>
                    <a:lnTo>
                      <a:pt x="556" y="85"/>
                    </a:lnTo>
                    <a:lnTo>
                      <a:pt x="549" y="18"/>
                    </a:lnTo>
                    <a:lnTo>
                      <a:pt x="441" y="47"/>
                    </a:lnTo>
                    <a:lnTo>
                      <a:pt x="402" y="0"/>
                    </a:lnTo>
                    <a:lnTo>
                      <a:pt x="334" y="44"/>
                    </a:lnTo>
                    <a:lnTo>
                      <a:pt x="267" y="0"/>
                    </a:lnTo>
                    <a:lnTo>
                      <a:pt x="226" y="66"/>
                    </a:lnTo>
                    <a:lnTo>
                      <a:pt x="154" y="31"/>
                    </a:lnTo>
                    <a:lnTo>
                      <a:pt x="156" y="89"/>
                    </a:lnTo>
                    <a:lnTo>
                      <a:pt x="63" y="72"/>
                    </a:lnTo>
                    <a:lnTo>
                      <a:pt x="85" y="131"/>
                    </a:lnTo>
                    <a:lnTo>
                      <a:pt x="0" y="130"/>
                    </a:lnTo>
                    <a:lnTo>
                      <a:pt x="67" y="19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730" name="Freeform 98"/>
              <p:cNvSpPr>
                <a:spLocks/>
              </p:cNvSpPr>
              <p:nvPr/>
            </p:nvSpPr>
            <p:spPr bwMode="auto">
              <a:xfrm>
                <a:off x="220" y="693"/>
                <a:ext cx="748" cy="444"/>
              </a:xfrm>
              <a:custGeom>
                <a:avLst/>
                <a:gdLst>
                  <a:gd name="T0" fmla="*/ 67 w 748"/>
                  <a:gd name="T1" fmla="*/ 190 h 444"/>
                  <a:gd name="T2" fmla="*/ 7 w 748"/>
                  <a:gd name="T3" fmla="*/ 209 h 444"/>
                  <a:gd name="T4" fmla="*/ 79 w 748"/>
                  <a:gd name="T5" fmla="*/ 233 h 444"/>
                  <a:gd name="T6" fmla="*/ 20 w 748"/>
                  <a:gd name="T7" fmla="*/ 287 h 444"/>
                  <a:gd name="T8" fmla="*/ 97 w 748"/>
                  <a:gd name="T9" fmla="*/ 312 h 444"/>
                  <a:gd name="T10" fmla="*/ 53 w 748"/>
                  <a:gd name="T11" fmla="*/ 366 h 444"/>
                  <a:gd name="T12" fmla="*/ 152 w 748"/>
                  <a:gd name="T13" fmla="*/ 375 h 444"/>
                  <a:gd name="T14" fmla="*/ 167 w 748"/>
                  <a:gd name="T15" fmla="*/ 435 h 444"/>
                  <a:gd name="T16" fmla="*/ 254 w 748"/>
                  <a:gd name="T17" fmla="*/ 412 h 444"/>
                  <a:gd name="T18" fmla="*/ 316 w 748"/>
                  <a:gd name="T19" fmla="*/ 444 h 444"/>
                  <a:gd name="T20" fmla="*/ 365 w 748"/>
                  <a:gd name="T21" fmla="*/ 414 h 444"/>
                  <a:gd name="T22" fmla="*/ 415 w 748"/>
                  <a:gd name="T23" fmla="*/ 444 h 444"/>
                  <a:gd name="T24" fmla="*/ 458 w 748"/>
                  <a:gd name="T25" fmla="*/ 409 h 444"/>
                  <a:gd name="T26" fmla="*/ 523 w 748"/>
                  <a:gd name="T27" fmla="*/ 432 h 444"/>
                  <a:gd name="T28" fmla="*/ 582 w 748"/>
                  <a:gd name="T29" fmla="*/ 384 h 444"/>
                  <a:gd name="T30" fmla="*/ 690 w 748"/>
                  <a:gd name="T31" fmla="*/ 399 h 444"/>
                  <a:gd name="T32" fmla="*/ 662 w 748"/>
                  <a:gd name="T33" fmla="*/ 343 h 444"/>
                  <a:gd name="T34" fmla="*/ 737 w 748"/>
                  <a:gd name="T35" fmla="*/ 338 h 444"/>
                  <a:gd name="T36" fmla="*/ 686 w 748"/>
                  <a:gd name="T37" fmla="*/ 274 h 444"/>
                  <a:gd name="T38" fmla="*/ 748 w 748"/>
                  <a:gd name="T39" fmla="*/ 238 h 444"/>
                  <a:gd name="T40" fmla="*/ 668 w 748"/>
                  <a:gd name="T41" fmla="*/ 199 h 444"/>
                  <a:gd name="T42" fmla="*/ 714 w 748"/>
                  <a:gd name="T43" fmla="*/ 143 h 444"/>
                  <a:gd name="T44" fmla="*/ 629 w 748"/>
                  <a:gd name="T45" fmla="*/ 141 h 444"/>
                  <a:gd name="T46" fmla="*/ 662 w 748"/>
                  <a:gd name="T47" fmla="*/ 77 h 444"/>
                  <a:gd name="T48" fmla="*/ 556 w 748"/>
                  <a:gd name="T49" fmla="*/ 85 h 444"/>
                  <a:gd name="T50" fmla="*/ 549 w 748"/>
                  <a:gd name="T51" fmla="*/ 18 h 444"/>
                  <a:gd name="T52" fmla="*/ 441 w 748"/>
                  <a:gd name="T53" fmla="*/ 47 h 444"/>
                  <a:gd name="T54" fmla="*/ 402 w 748"/>
                  <a:gd name="T55" fmla="*/ 0 h 444"/>
                  <a:gd name="T56" fmla="*/ 334 w 748"/>
                  <a:gd name="T57" fmla="*/ 44 h 444"/>
                  <a:gd name="T58" fmla="*/ 267 w 748"/>
                  <a:gd name="T59" fmla="*/ 0 h 444"/>
                  <a:gd name="T60" fmla="*/ 226 w 748"/>
                  <a:gd name="T61" fmla="*/ 66 h 444"/>
                  <a:gd name="T62" fmla="*/ 154 w 748"/>
                  <a:gd name="T63" fmla="*/ 31 h 444"/>
                  <a:gd name="T64" fmla="*/ 156 w 748"/>
                  <a:gd name="T65" fmla="*/ 89 h 444"/>
                  <a:gd name="T66" fmla="*/ 63 w 748"/>
                  <a:gd name="T67" fmla="*/ 72 h 444"/>
                  <a:gd name="T68" fmla="*/ 85 w 748"/>
                  <a:gd name="T69" fmla="*/ 131 h 444"/>
                  <a:gd name="T70" fmla="*/ 0 w 748"/>
                  <a:gd name="T71" fmla="*/ 130 h 444"/>
                  <a:gd name="T72" fmla="*/ 67 w 748"/>
                  <a:gd name="T73" fmla="*/ 190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48" h="444">
                    <a:moveTo>
                      <a:pt x="67" y="190"/>
                    </a:moveTo>
                    <a:lnTo>
                      <a:pt x="7" y="209"/>
                    </a:lnTo>
                    <a:lnTo>
                      <a:pt x="79" y="233"/>
                    </a:lnTo>
                    <a:lnTo>
                      <a:pt x="20" y="287"/>
                    </a:lnTo>
                    <a:lnTo>
                      <a:pt x="97" y="312"/>
                    </a:lnTo>
                    <a:lnTo>
                      <a:pt x="53" y="366"/>
                    </a:lnTo>
                    <a:lnTo>
                      <a:pt x="152" y="375"/>
                    </a:lnTo>
                    <a:lnTo>
                      <a:pt x="167" y="435"/>
                    </a:lnTo>
                    <a:lnTo>
                      <a:pt x="254" y="412"/>
                    </a:lnTo>
                    <a:lnTo>
                      <a:pt x="316" y="444"/>
                    </a:lnTo>
                    <a:lnTo>
                      <a:pt x="365" y="414"/>
                    </a:lnTo>
                    <a:lnTo>
                      <a:pt x="415" y="444"/>
                    </a:lnTo>
                    <a:lnTo>
                      <a:pt x="458" y="409"/>
                    </a:lnTo>
                    <a:lnTo>
                      <a:pt x="523" y="432"/>
                    </a:lnTo>
                    <a:lnTo>
                      <a:pt x="582" y="384"/>
                    </a:lnTo>
                    <a:lnTo>
                      <a:pt x="690" y="399"/>
                    </a:lnTo>
                    <a:lnTo>
                      <a:pt x="662" y="343"/>
                    </a:lnTo>
                    <a:lnTo>
                      <a:pt x="737" y="338"/>
                    </a:lnTo>
                    <a:lnTo>
                      <a:pt x="686" y="274"/>
                    </a:lnTo>
                    <a:lnTo>
                      <a:pt x="748" y="238"/>
                    </a:lnTo>
                    <a:lnTo>
                      <a:pt x="668" y="199"/>
                    </a:lnTo>
                    <a:lnTo>
                      <a:pt x="714" y="143"/>
                    </a:lnTo>
                    <a:lnTo>
                      <a:pt x="629" y="141"/>
                    </a:lnTo>
                    <a:lnTo>
                      <a:pt x="662" y="77"/>
                    </a:lnTo>
                    <a:lnTo>
                      <a:pt x="556" y="85"/>
                    </a:lnTo>
                    <a:lnTo>
                      <a:pt x="549" y="18"/>
                    </a:lnTo>
                    <a:lnTo>
                      <a:pt x="441" y="47"/>
                    </a:lnTo>
                    <a:lnTo>
                      <a:pt x="402" y="0"/>
                    </a:lnTo>
                    <a:lnTo>
                      <a:pt x="334" y="44"/>
                    </a:lnTo>
                    <a:lnTo>
                      <a:pt x="267" y="0"/>
                    </a:lnTo>
                    <a:lnTo>
                      <a:pt x="226" y="66"/>
                    </a:lnTo>
                    <a:lnTo>
                      <a:pt x="154" y="31"/>
                    </a:lnTo>
                    <a:lnTo>
                      <a:pt x="156" y="89"/>
                    </a:lnTo>
                    <a:lnTo>
                      <a:pt x="63" y="72"/>
                    </a:lnTo>
                    <a:lnTo>
                      <a:pt x="85" y="131"/>
                    </a:lnTo>
                    <a:lnTo>
                      <a:pt x="0" y="130"/>
                    </a:lnTo>
                    <a:lnTo>
                      <a:pt x="67" y="19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731" name="Freeform 99"/>
              <p:cNvSpPr>
                <a:spLocks/>
              </p:cNvSpPr>
              <p:nvPr/>
            </p:nvSpPr>
            <p:spPr bwMode="auto">
              <a:xfrm>
                <a:off x="163" y="634"/>
                <a:ext cx="748" cy="445"/>
              </a:xfrm>
              <a:custGeom>
                <a:avLst/>
                <a:gdLst>
                  <a:gd name="T0" fmla="*/ 67 w 748"/>
                  <a:gd name="T1" fmla="*/ 192 h 445"/>
                  <a:gd name="T2" fmla="*/ 5 w 748"/>
                  <a:gd name="T3" fmla="*/ 210 h 445"/>
                  <a:gd name="T4" fmla="*/ 77 w 748"/>
                  <a:gd name="T5" fmla="*/ 235 h 445"/>
                  <a:gd name="T6" fmla="*/ 18 w 748"/>
                  <a:gd name="T7" fmla="*/ 289 h 445"/>
                  <a:gd name="T8" fmla="*/ 97 w 748"/>
                  <a:gd name="T9" fmla="*/ 314 h 445"/>
                  <a:gd name="T10" fmla="*/ 53 w 748"/>
                  <a:gd name="T11" fmla="*/ 366 h 445"/>
                  <a:gd name="T12" fmla="*/ 152 w 748"/>
                  <a:gd name="T13" fmla="*/ 376 h 445"/>
                  <a:gd name="T14" fmla="*/ 167 w 748"/>
                  <a:gd name="T15" fmla="*/ 437 h 445"/>
                  <a:gd name="T16" fmla="*/ 252 w 748"/>
                  <a:gd name="T17" fmla="*/ 414 h 445"/>
                  <a:gd name="T18" fmla="*/ 316 w 748"/>
                  <a:gd name="T19" fmla="*/ 445 h 445"/>
                  <a:gd name="T20" fmla="*/ 363 w 748"/>
                  <a:gd name="T21" fmla="*/ 415 h 445"/>
                  <a:gd name="T22" fmla="*/ 413 w 748"/>
                  <a:gd name="T23" fmla="*/ 445 h 445"/>
                  <a:gd name="T24" fmla="*/ 458 w 748"/>
                  <a:gd name="T25" fmla="*/ 409 h 445"/>
                  <a:gd name="T26" fmla="*/ 523 w 748"/>
                  <a:gd name="T27" fmla="*/ 434 h 445"/>
                  <a:gd name="T28" fmla="*/ 582 w 748"/>
                  <a:gd name="T29" fmla="*/ 386 h 445"/>
                  <a:gd name="T30" fmla="*/ 689 w 748"/>
                  <a:gd name="T31" fmla="*/ 401 h 445"/>
                  <a:gd name="T32" fmla="*/ 662 w 748"/>
                  <a:gd name="T33" fmla="*/ 345 h 445"/>
                  <a:gd name="T34" fmla="*/ 735 w 748"/>
                  <a:gd name="T35" fmla="*/ 338 h 445"/>
                  <a:gd name="T36" fmla="*/ 685 w 748"/>
                  <a:gd name="T37" fmla="*/ 274 h 445"/>
                  <a:gd name="T38" fmla="*/ 748 w 748"/>
                  <a:gd name="T39" fmla="*/ 240 h 445"/>
                  <a:gd name="T40" fmla="*/ 667 w 748"/>
                  <a:gd name="T41" fmla="*/ 200 h 445"/>
                  <a:gd name="T42" fmla="*/ 712 w 748"/>
                  <a:gd name="T43" fmla="*/ 144 h 445"/>
                  <a:gd name="T44" fmla="*/ 627 w 748"/>
                  <a:gd name="T45" fmla="*/ 141 h 445"/>
                  <a:gd name="T46" fmla="*/ 662 w 748"/>
                  <a:gd name="T47" fmla="*/ 77 h 445"/>
                  <a:gd name="T48" fmla="*/ 556 w 748"/>
                  <a:gd name="T49" fmla="*/ 85 h 445"/>
                  <a:gd name="T50" fmla="*/ 549 w 748"/>
                  <a:gd name="T51" fmla="*/ 19 h 445"/>
                  <a:gd name="T52" fmla="*/ 441 w 748"/>
                  <a:gd name="T53" fmla="*/ 49 h 445"/>
                  <a:gd name="T54" fmla="*/ 402 w 748"/>
                  <a:gd name="T55" fmla="*/ 0 h 445"/>
                  <a:gd name="T56" fmla="*/ 333 w 748"/>
                  <a:gd name="T57" fmla="*/ 44 h 445"/>
                  <a:gd name="T58" fmla="*/ 267 w 748"/>
                  <a:gd name="T59" fmla="*/ 0 h 445"/>
                  <a:gd name="T60" fmla="*/ 226 w 748"/>
                  <a:gd name="T61" fmla="*/ 67 h 445"/>
                  <a:gd name="T62" fmla="*/ 152 w 748"/>
                  <a:gd name="T63" fmla="*/ 31 h 445"/>
                  <a:gd name="T64" fmla="*/ 155 w 748"/>
                  <a:gd name="T65" fmla="*/ 90 h 445"/>
                  <a:gd name="T66" fmla="*/ 62 w 748"/>
                  <a:gd name="T67" fmla="*/ 72 h 445"/>
                  <a:gd name="T68" fmla="*/ 85 w 748"/>
                  <a:gd name="T69" fmla="*/ 133 h 445"/>
                  <a:gd name="T70" fmla="*/ 0 w 748"/>
                  <a:gd name="T71" fmla="*/ 129 h 445"/>
                  <a:gd name="T72" fmla="*/ 67 w 748"/>
                  <a:gd name="T73" fmla="*/ 192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48" h="445">
                    <a:moveTo>
                      <a:pt x="67" y="192"/>
                    </a:moveTo>
                    <a:lnTo>
                      <a:pt x="5" y="210"/>
                    </a:lnTo>
                    <a:lnTo>
                      <a:pt x="77" y="235"/>
                    </a:lnTo>
                    <a:lnTo>
                      <a:pt x="18" y="289"/>
                    </a:lnTo>
                    <a:lnTo>
                      <a:pt x="97" y="314"/>
                    </a:lnTo>
                    <a:lnTo>
                      <a:pt x="53" y="366"/>
                    </a:lnTo>
                    <a:lnTo>
                      <a:pt x="152" y="376"/>
                    </a:lnTo>
                    <a:lnTo>
                      <a:pt x="167" y="437"/>
                    </a:lnTo>
                    <a:lnTo>
                      <a:pt x="252" y="414"/>
                    </a:lnTo>
                    <a:lnTo>
                      <a:pt x="316" y="445"/>
                    </a:lnTo>
                    <a:lnTo>
                      <a:pt x="363" y="415"/>
                    </a:lnTo>
                    <a:lnTo>
                      <a:pt x="413" y="445"/>
                    </a:lnTo>
                    <a:lnTo>
                      <a:pt x="458" y="409"/>
                    </a:lnTo>
                    <a:lnTo>
                      <a:pt x="523" y="434"/>
                    </a:lnTo>
                    <a:lnTo>
                      <a:pt x="582" y="386"/>
                    </a:lnTo>
                    <a:lnTo>
                      <a:pt x="689" y="401"/>
                    </a:lnTo>
                    <a:lnTo>
                      <a:pt x="662" y="345"/>
                    </a:lnTo>
                    <a:lnTo>
                      <a:pt x="735" y="338"/>
                    </a:lnTo>
                    <a:lnTo>
                      <a:pt x="685" y="274"/>
                    </a:lnTo>
                    <a:lnTo>
                      <a:pt x="748" y="240"/>
                    </a:lnTo>
                    <a:lnTo>
                      <a:pt x="667" y="200"/>
                    </a:lnTo>
                    <a:lnTo>
                      <a:pt x="712" y="144"/>
                    </a:lnTo>
                    <a:lnTo>
                      <a:pt x="627" y="141"/>
                    </a:lnTo>
                    <a:lnTo>
                      <a:pt x="662" y="77"/>
                    </a:lnTo>
                    <a:lnTo>
                      <a:pt x="556" y="85"/>
                    </a:lnTo>
                    <a:lnTo>
                      <a:pt x="549" y="19"/>
                    </a:lnTo>
                    <a:lnTo>
                      <a:pt x="441" y="49"/>
                    </a:lnTo>
                    <a:lnTo>
                      <a:pt x="402" y="0"/>
                    </a:lnTo>
                    <a:lnTo>
                      <a:pt x="333" y="44"/>
                    </a:lnTo>
                    <a:lnTo>
                      <a:pt x="267" y="0"/>
                    </a:lnTo>
                    <a:lnTo>
                      <a:pt x="226" y="67"/>
                    </a:lnTo>
                    <a:lnTo>
                      <a:pt x="152" y="31"/>
                    </a:lnTo>
                    <a:lnTo>
                      <a:pt x="155" y="90"/>
                    </a:lnTo>
                    <a:lnTo>
                      <a:pt x="62" y="72"/>
                    </a:lnTo>
                    <a:lnTo>
                      <a:pt x="85" y="133"/>
                    </a:lnTo>
                    <a:lnTo>
                      <a:pt x="0" y="129"/>
                    </a:lnTo>
                    <a:lnTo>
                      <a:pt x="67" y="192"/>
                    </a:lnTo>
                    <a:close/>
                  </a:path>
                </a:pathLst>
              </a:custGeom>
              <a:solidFill>
                <a:srgbClr val="FFFF0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732" name="Rectangle 100"/>
              <p:cNvSpPr>
                <a:spLocks noChangeArrowheads="1"/>
              </p:cNvSpPr>
              <p:nvPr/>
            </p:nvSpPr>
            <p:spPr bwMode="auto">
              <a:xfrm>
                <a:off x="389" y="741"/>
                <a:ext cx="366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00"/>
                    </a:solidFill>
                    <a:latin typeface="Arial" pitchFamily="34" charset="0"/>
                  </a:rPr>
                  <a:t>Human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733" name="Rectangle 101"/>
              <p:cNvSpPr>
                <a:spLocks noChangeArrowheads="1"/>
              </p:cNvSpPr>
              <p:nvPr/>
            </p:nvSpPr>
            <p:spPr bwMode="auto">
              <a:xfrm>
                <a:off x="363" y="856"/>
                <a:ext cx="420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00"/>
                    </a:solidFill>
                    <a:latin typeface="Arial" pitchFamily="34" charset="0"/>
                  </a:rPr>
                  <a:t>Thought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734" name="Rectangle 102"/>
              <p:cNvSpPr>
                <a:spLocks noChangeArrowheads="1"/>
              </p:cNvSpPr>
              <p:nvPr/>
            </p:nvSpPr>
            <p:spPr bwMode="auto">
              <a:xfrm>
                <a:off x="962" y="673"/>
                <a:ext cx="771" cy="1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735" name="Rectangle 103"/>
              <p:cNvSpPr>
                <a:spLocks noChangeArrowheads="1"/>
              </p:cNvSpPr>
              <p:nvPr/>
            </p:nvSpPr>
            <p:spPr bwMode="auto">
              <a:xfrm>
                <a:off x="990" y="696"/>
                <a:ext cx="754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smtClean="0">
                    <a:solidFill>
                      <a:srgbClr val="000000"/>
                    </a:solidFill>
                    <a:latin typeface="Arial" pitchFamily="34" charset="0"/>
                  </a:rPr>
                  <a:t>Abstract design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736" name="Freeform 104"/>
              <p:cNvSpPr>
                <a:spLocks/>
              </p:cNvSpPr>
              <p:nvPr/>
            </p:nvSpPr>
            <p:spPr bwMode="auto">
              <a:xfrm>
                <a:off x="942" y="936"/>
                <a:ext cx="578" cy="95"/>
              </a:xfrm>
              <a:custGeom>
                <a:avLst/>
                <a:gdLst>
                  <a:gd name="T0" fmla="*/ 0 w 578"/>
                  <a:gd name="T1" fmla="*/ 48 h 95"/>
                  <a:gd name="T2" fmla="*/ 4 w 578"/>
                  <a:gd name="T3" fmla="*/ 41 h 95"/>
                  <a:gd name="T4" fmla="*/ 13 w 578"/>
                  <a:gd name="T5" fmla="*/ 33 h 95"/>
                  <a:gd name="T6" fmla="*/ 28 w 578"/>
                  <a:gd name="T7" fmla="*/ 26 h 95"/>
                  <a:gd name="T8" fmla="*/ 51 w 578"/>
                  <a:gd name="T9" fmla="*/ 20 h 95"/>
                  <a:gd name="T10" fmla="*/ 77 w 578"/>
                  <a:gd name="T11" fmla="*/ 15 h 95"/>
                  <a:gd name="T12" fmla="*/ 108 w 578"/>
                  <a:gd name="T13" fmla="*/ 10 h 95"/>
                  <a:gd name="T14" fmla="*/ 144 w 578"/>
                  <a:gd name="T15" fmla="*/ 5 h 95"/>
                  <a:gd name="T16" fmla="*/ 183 w 578"/>
                  <a:gd name="T17" fmla="*/ 2 h 95"/>
                  <a:gd name="T18" fmla="*/ 226 w 578"/>
                  <a:gd name="T19" fmla="*/ 0 h 95"/>
                  <a:gd name="T20" fmla="*/ 268 w 578"/>
                  <a:gd name="T21" fmla="*/ 0 h 95"/>
                  <a:gd name="T22" fmla="*/ 311 w 578"/>
                  <a:gd name="T23" fmla="*/ 0 h 95"/>
                  <a:gd name="T24" fmla="*/ 353 w 578"/>
                  <a:gd name="T25" fmla="*/ 0 h 95"/>
                  <a:gd name="T26" fmla="*/ 395 w 578"/>
                  <a:gd name="T27" fmla="*/ 2 h 95"/>
                  <a:gd name="T28" fmla="*/ 435 w 578"/>
                  <a:gd name="T29" fmla="*/ 5 h 95"/>
                  <a:gd name="T30" fmla="*/ 469 w 578"/>
                  <a:gd name="T31" fmla="*/ 10 h 95"/>
                  <a:gd name="T32" fmla="*/ 502 w 578"/>
                  <a:gd name="T33" fmla="*/ 15 h 95"/>
                  <a:gd name="T34" fmla="*/ 528 w 578"/>
                  <a:gd name="T35" fmla="*/ 20 h 95"/>
                  <a:gd name="T36" fmla="*/ 551 w 578"/>
                  <a:gd name="T37" fmla="*/ 26 h 95"/>
                  <a:gd name="T38" fmla="*/ 565 w 578"/>
                  <a:gd name="T39" fmla="*/ 33 h 95"/>
                  <a:gd name="T40" fmla="*/ 575 w 578"/>
                  <a:gd name="T41" fmla="*/ 41 h 95"/>
                  <a:gd name="T42" fmla="*/ 578 w 578"/>
                  <a:gd name="T43" fmla="*/ 48 h 95"/>
                  <a:gd name="T44" fmla="*/ 575 w 578"/>
                  <a:gd name="T45" fmla="*/ 54 h 95"/>
                  <a:gd name="T46" fmla="*/ 565 w 578"/>
                  <a:gd name="T47" fmla="*/ 62 h 95"/>
                  <a:gd name="T48" fmla="*/ 551 w 578"/>
                  <a:gd name="T49" fmla="*/ 69 h 95"/>
                  <a:gd name="T50" fmla="*/ 528 w 578"/>
                  <a:gd name="T51" fmla="*/ 76 h 95"/>
                  <a:gd name="T52" fmla="*/ 502 w 578"/>
                  <a:gd name="T53" fmla="*/ 81 h 95"/>
                  <a:gd name="T54" fmla="*/ 469 w 578"/>
                  <a:gd name="T55" fmla="*/ 85 h 95"/>
                  <a:gd name="T56" fmla="*/ 435 w 578"/>
                  <a:gd name="T57" fmla="*/ 90 h 95"/>
                  <a:gd name="T58" fmla="*/ 395 w 578"/>
                  <a:gd name="T59" fmla="*/ 92 h 95"/>
                  <a:gd name="T60" fmla="*/ 353 w 578"/>
                  <a:gd name="T61" fmla="*/ 95 h 95"/>
                  <a:gd name="T62" fmla="*/ 311 w 578"/>
                  <a:gd name="T63" fmla="*/ 95 h 95"/>
                  <a:gd name="T64" fmla="*/ 268 w 578"/>
                  <a:gd name="T65" fmla="*/ 95 h 95"/>
                  <a:gd name="T66" fmla="*/ 226 w 578"/>
                  <a:gd name="T67" fmla="*/ 95 h 95"/>
                  <a:gd name="T68" fmla="*/ 183 w 578"/>
                  <a:gd name="T69" fmla="*/ 92 h 95"/>
                  <a:gd name="T70" fmla="*/ 144 w 578"/>
                  <a:gd name="T71" fmla="*/ 90 h 95"/>
                  <a:gd name="T72" fmla="*/ 108 w 578"/>
                  <a:gd name="T73" fmla="*/ 85 h 95"/>
                  <a:gd name="T74" fmla="*/ 77 w 578"/>
                  <a:gd name="T75" fmla="*/ 81 h 95"/>
                  <a:gd name="T76" fmla="*/ 51 w 578"/>
                  <a:gd name="T77" fmla="*/ 76 h 95"/>
                  <a:gd name="T78" fmla="*/ 28 w 578"/>
                  <a:gd name="T79" fmla="*/ 69 h 95"/>
                  <a:gd name="T80" fmla="*/ 13 w 578"/>
                  <a:gd name="T81" fmla="*/ 62 h 95"/>
                  <a:gd name="T82" fmla="*/ 4 w 578"/>
                  <a:gd name="T83" fmla="*/ 54 h 95"/>
                  <a:gd name="T84" fmla="*/ 0 w 578"/>
                  <a:gd name="T85" fmla="*/ 48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78" h="95">
                    <a:moveTo>
                      <a:pt x="0" y="48"/>
                    </a:moveTo>
                    <a:lnTo>
                      <a:pt x="4" y="41"/>
                    </a:lnTo>
                    <a:lnTo>
                      <a:pt x="13" y="33"/>
                    </a:lnTo>
                    <a:lnTo>
                      <a:pt x="28" y="26"/>
                    </a:lnTo>
                    <a:lnTo>
                      <a:pt x="51" y="20"/>
                    </a:lnTo>
                    <a:lnTo>
                      <a:pt x="77" y="15"/>
                    </a:lnTo>
                    <a:lnTo>
                      <a:pt x="108" y="10"/>
                    </a:lnTo>
                    <a:lnTo>
                      <a:pt x="144" y="5"/>
                    </a:lnTo>
                    <a:lnTo>
                      <a:pt x="183" y="2"/>
                    </a:lnTo>
                    <a:lnTo>
                      <a:pt x="226" y="0"/>
                    </a:lnTo>
                    <a:lnTo>
                      <a:pt x="268" y="0"/>
                    </a:lnTo>
                    <a:lnTo>
                      <a:pt x="311" y="0"/>
                    </a:lnTo>
                    <a:lnTo>
                      <a:pt x="353" y="0"/>
                    </a:lnTo>
                    <a:lnTo>
                      <a:pt x="395" y="2"/>
                    </a:lnTo>
                    <a:lnTo>
                      <a:pt x="435" y="5"/>
                    </a:lnTo>
                    <a:lnTo>
                      <a:pt x="469" y="10"/>
                    </a:lnTo>
                    <a:lnTo>
                      <a:pt x="502" y="15"/>
                    </a:lnTo>
                    <a:lnTo>
                      <a:pt x="528" y="20"/>
                    </a:lnTo>
                    <a:lnTo>
                      <a:pt x="551" y="26"/>
                    </a:lnTo>
                    <a:lnTo>
                      <a:pt x="565" y="33"/>
                    </a:lnTo>
                    <a:lnTo>
                      <a:pt x="575" y="41"/>
                    </a:lnTo>
                    <a:lnTo>
                      <a:pt x="578" y="48"/>
                    </a:lnTo>
                    <a:lnTo>
                      <a:pt x="575" y="54"/>
                    </a:lnTo>
                    <a:lnTo>
                      <a:pt x="565" y="62"/>
                    </a:lnTo>
                    <a:lnTo>
                      <a:pt x="551" y="69"/>
                    </a:lnTo>
                    <a:lnTo>
                      <a:pt x="528" y="76"/>
                    </a:lnTo>
                    <a:lnTo>
                      <a:pt x="502" y="81"/>
                    </a:lnTo>
                    <a:lnTo>
                      <a:pt x="469" y="85"/>
                    </a:lnTo>
                    <a:lnTo>
                      <a:pt x="435" y="90"/>
                    </a:lnTo>
                    <a:lnTo>
                      <a:pt x="395" y="92"/>
                    </a:lnTo>
                    <a:lnTo>
                      <a:pt x="353" y="95"/>
                    </a:lnTo>
                    <a:lnTo>
                      <a:pt x="311" y="95"/>
                    </a:lnTo>
                    <a:lnTo>
                      <a:pt x="268" y="95"/>
                    </a:lnTo>
                    <a:lnTo>
                      <a:pt x="226" y="95"/>
                    </a:lnTo>
                    <a:lnTo>
                      <a:pt x="183" y="92"/>
                    </a:lnTo>
                    <a:lnTo>
                      <a:pt x="144" y="90"/>
                    </a:lnTo>
                    <a:lnTo>
                      <a:pt x="108" y="85"/>
                    </a:lnTo>
                    <a:lnTo>
                      <a:pt x="77" y="81"/>
                    </a:lnTo>
                    <a:lnTo>
                      <a:pt x="51" y="76"/>
                    </a:lnTo>
                    <a:lnTo>
                      <a:pt x="28" y="69"/>
                    </a:lnTo>
                    <a:lnTo>
                      <a:pt x="13" y="62"/>
                    </a:lnTo>
                    <a:lnTo>
                      <a:pt x="4" y="5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737" name="Rectangle 105"/>
              <p:cNvSpPr>
                <a:spLocks noChangeArrowheads="1"/>
              </p:cNvSpPr>
              <p:nvPr/>
            </p:nvSpPr>
            <p:spPr bwMode="auto">
              <a:xfrm>
                <a:off x="1009" y="941"/>
                <a:ext cx="498" cy="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smtClean="0">
                    <a:solidFill>
                      <a:srgbClr val="000000"/>
                    </a:solidFill>
                    <a:latin typeface="Arial" pitchFamily="34" charset="0"/>
                  </a:rPr>
                  <a:t>Chapters 9, 12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738" name="Line 106"/>
              <p:cNvSpPr>
                <a:spLocks noChangeShapeType="1"/>
              </p:cNvSpPr>
              <p:nvPr/>
            </p:nvSpPr>
            <p:spPr bwMode="auto">
              <a:xfrm>
                <a:off x="980" y="855"/>
                <a:ext cx="731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53739" name="Freeform 107"/>
              <p:cNvSpPr>
                <a:spLocks/>
              </p:cNvSpPr>
              <p:nvPr/>
            </p:nvSpPr>
            <p:spPr bwMode="auto">
              <a:xfrm>
                <a:off x="1705" y="832"/>
                <a:ext cx="47" cy="48"/>
              </a:xfrm>
              <a:custGeom>
                <a:avLst/>
                <a:gdLst>
                  <a:gd name="T0" fmla="*/ 0 w 47"/>
                  <a:gd name="T1" fmla="*/ 0 h 48"/>
                  <a:gd name="T2" fmla="*/ 47 w 47"/>
                  <a:gd name="T3" fmla="*/ 23 h 48"/>
                  <a:gd name="T4" fmla="*/ 0 w 47"/>
                  <a:gd name="T5" fmla="*/ 48 h 48"/>
                  <a:gd name="T6" fmla="*/ 0 w 47"/>
                  <a:gd name="T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" h="48">
                    <a:moveTo>
                      <a:pt x="0" y="0"/>
                    </a:moveTo>
                    <a:lnTo>
                      <a:pt x="47" y="23"/>
                    </a:lnTo>
                    <a:lnTo>
                      <a:pt x="0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</p:grpSp>
      <p:sp>
        <p:nvSpPr>
          <p:cNvPr id="453740" name="AutoShape 108"/>
          <p:cNvSpPr>
            <a:spLocks noChangeArrowheads="1"/>
          </p:cNvSpPr>
          <p:nvPr/>
        </p:nvSpPr>
        <p:spPr bwMode="auto">
          <a:xfrm rot="-2531323">
            <a:off x="5105400" y="838200"/>
            <a:ext cx="381000" cy="762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C012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he-IL" sz="240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73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פעולות זיכרון </a:t>
            </a:r>
            <a:r>
              <a:rPr lang="en-US" dirty="0" smtClean="0"/>
              <a:t>push/pop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50825" y="620589"/>
            <a:ext cx="8642350" cy="5688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75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ct val="100000"/>
              </a:spcBef>
            </a:pPr>
            <a:r>
              <a:rPr lang="en-US" sz="1600" kern="0" dirty="0" smtClean="0"/>
              <a:t>Push command changes stack size in +</a:t>
            </a:r>
            <a:r>
              <a:rPr lang="en-US" sz="1600" kern="0" dirty="0" smtClean="0"/>
              <a:t>1</a:t>
            </a:r>
            <a:r>
              <a:rPr lang="en-US" sz="1600" kern="0" dirty="0" smtClean="0"/>
              <a:t>, while pop is -1.</a:t>
            </a:r>
            <a:endParaRPr lang="en-US" sz="1600" kern="0" dirty="0" smtClean="0"/>
          </a:p>
          <a:p>
            <a:pPr>
              <a:spcBef>
                <a:spcPct val="100000"/>
              </a:spcBef>
            </a:pPr>
            <a:r>
              <a:rPr lang="en-US" sz="1600" kern="0" dirty="0" smtClean="0"/>
              <a:t>Push X  = stack &lt;- X(memory)</a:t>
            </a:r>
            <a:endParaRPr lang="en-US" sz="1600" kern="0" dirty="0"/>
          </a:p>
          <a:p>
            <a:pPr>
              <a:spcBef>
                <a:spcPct val="100000"/>
              </a:spcBef>
            </a:pPr>
            <a:r>
              <a:rPr lang="en-US" sz="1600" kern="0" dirty="0" smtClean="0"/>
              <a:t>Pop X  </a:t>
            </a:r>
            <a:r>
              <a:rPr lang="en-US" sz="1600" kern="0" dirty="0"/>
              <a:t>= stack </a:t>
            </a:r>
            <a:r>
              <a:rPr lang="en-US" sz="1600" kern="0" dirty="0" smtClean="0"/>
              <a:t>-&gt; </a:t>
            </a:r>
            <a:r>
              <a:rPr lang="en-US" sz="1600" kern="0" dirty="0"/>
              <a:t>X(memory)</a:t>
            </a:r>
          </a:p>
          <a:p>
            <a:pPr>
              <a:spcBef>
                <a:spcPct val="100000"/>
              </a:spcBef>
            </a:pPr>
            <a:r>
              <a:rPr lang="en-US" sz="1600" kern="0" dirty="0"/>
              <a:t>local </a:t>
            </a:r>
            <a:r>
              <a:rPr lang="en-US" sz="1600" kern="0" dirty="0" err="1"/>
              <a:t>i</a:t>
            </a:r>
            <a:r>
              <a:rPr lang="en-US" sz="1600" kern="0" dirty="0"/>
              <a:t> = RAM</a:t>
            </a:r>
            <a:r>
              <a:rPr lang="en-US" sz="1600" kern="0" dirty="0" smtClean="0"/>
              <a:t>[ RAM[LCL</a:t>
            </a:r>
            <a:r>
              <a:rPr lang="en-US" sz="1600" kern="0" dirty="0"/>
              <a:t>] </a:t>
            </a:r>
            <a:r>
              <a:rPr lang="en-US" sz="1600" kern="0" dirty="0" smtClean="0"/>
              <a:t>+</a:t>
            </a:r>
            <a:r>
              <a:rPr lang="en-US" sz="1600" kern="0" dirty="0" err="1" smtClean="0"/>
              <a:t>i</a:t>
            </a:r>
            <a:r>
              <a:rPr lang="en-US" sz="1600" kern="0" dirty="0" smtClean="0"/>
              <a:t> ]</a:t>
            </a:r>
            <a:endParaRPr lang="en-US" sz="1600" kern="0" dirty="0"/>
          </a:p>
          <a:p>
            <a:pPr>
              <a:spcBef>
                <a:spcPct val="100000"/>
              </a:spcBef>
            </a:pPr>
            <a:r>
              <a:rPr lang="en-US" sz="1600" kern="0" dirty="0" smtClean="0"/>
              <a:t>argument </a:t>
            </a:r>
            <a:r>
              <a:rPr lang="en-US" sz="1600" kern="0" dirty="0" err="1" smtClean="0"/>
              <a:t>i</a:t>
            </a:r>
            <a:r>
              <a:rPr lang="en-US" sz="1600" kern="0" dirty="0" smtClean="0"/>
              <a:t> = RAM[ RAM[ARG] +</a:t>
            </a:r>
            <a:r>
              <a:rPr lang="en-US" sz="1600" kern="0" dirty="0" err="1" smtClean="0"/>
              <a:t>i</a:t>
            </a:r>
            <a:r>
              <a:rPr lang="en-US" sz="1600" kern="0" dirty="0" smtClean="0"/>
              <a:t>]</a:t>
            </a:r>
          </a:p>
          <a:p>
            <a:pPr>
              <a:spcBef>
                <a:spcPct val="100000"/>
              </a:spcBef>
            </a:pPr>
            <a:r>
              <a:rPr lang="en-US" sz="1600" kern="0" dirty="0" smtClean="0"/>
              <a:t>this </a:t>
            </a:r>
            <a:r>
              <a:rPr lang="en-US" sz="1600" kern="0" dirty="0" err="1"/>
              <a:t>i</a:t>
            </a:r>
            <a:r>
              <a:rPr lang="en-US" sz="1600" kern="0" dirty="0"/>
              <a:t> = </a:t>
            </a:r>
            <a:r>
              <a:rPr lang="en-US" sz="1600" kern="0" dirty="0" smtClean="0"/>
              <a:t>RAM[ RAM[THIS] </a:t>
            </a:r>
            <a:r>
              <a:rPr lang="en-US" sz="1600" kern="0" dirty="0"/>
              <a:t>+</a:t>
            </a:r>
            <a:r>
              <a:rPr lang="en-US" sz="1600" kern="0" dirty="0" err="1"/>
              <a:t>i</a:t>
            </a:r>
            <a:r>
              <a:rPr lang="en-US" sz="1600" kern="0" dirty="0"/>
              <a:t>]</a:t>
            </a:r>
          </a:p>
          <a:p>
            <a:pPr>
              <a:spcBef>
                <a:spcPct val="100000"/>
              </a:spcBef>
            </a:pPr>
            <a:r>
              <a:rPr lang="en-US" sz="1600" kern="0" dirty="0" smtClean="0"/>
              <a:t>that </a:t>
            </a:r>
            <a:r>
              <a:rPr lang="en-US" sz="1600" kern="0" dirty="0" err="1" smtClean="0"/>
              <a:t>i</a:t>
            </a:r>
            <a:r>
              <a:rPr lang="en-US" sz="1600" kern="0" dirty="0" smtClean="0"/>
              <a:t> </a:t>
            </a:r>
            <a:r>
              <a:rPr lang="en-US" sz="1600" kern="0" dirty="0"/>
              <a:t>= </a:t>
            </a:r>
            <a:r>
              <a:rPr lang="en-US" sz="1600" kern="0" dirty="0" smtClean="0"/>
              <a:t>RAM[ RAM[THAT] </a:t>
            </a:r>
            <a:r>
              <a:rPr lang="en-US" sz="1600" kern="0" dirty="0"/>
              <a:t>+</a:t>
            </a:r>
            <a:r>
              <a:rPr lang="en-US" sz="1600" kern="0" dirty="0" err="1"/>
              <a:t>i</a:t>
            </a:r>
            <a:r>
              <a:rPr lang="en-US" sz="1600" kern="0" dirty="0"/>
              <a:t>]</a:t>
            </a:r>
          </a:p>
          <a:p>
            <a:pPr>
              <a:spcBef>
                <a:spcPct val="100000"/>
              </a:spcBef>
            </a:pPr>
            <a:r>
              <a:rPr lang="en-US" sz="1600" kern="0" dirty="0" smtClean="0"/>
              <a:t>temp </a:t>
            </a:r>
            <a:r>
              <a:rPr lang="en-US" sz="1600" kern="0" dirty="0" err="1"/>
              <a:t>i</a:t>
            </a:r>
            <a:r>
              <a:rPr lang="en-US" sz="1600" kern="0" dirty="0"/>
              <a:t> = </a:t>
            </a:r>
            <a:r>
              <a:rPr lang="en-US" sz="1600" kern="0" dirty="0" smtClean="0"/>
              <a:t>RAM[5 </a:t>
            </a:r>
            <a:r>
              <a:rPr lang="en-US" sz="1600" kern="0" dirty="0"/>
              <a:t>+</a:t>
            </a:r>
            <a:r>
              <a:rPr lang="en-US" sz="1600" kern="0" dirty="0" err="1"/>
              <a:t>i</a:t>
            </a:r>
            <a:r>
              <a:rPr lang="en-US" sz="1600" kern="0" dirty="0"/>
              <a:t>]</a:t>
            </a:r>
          </a:p>
          <a:p>
            <a:pPr>
              <a:spcBef>
                <a:spcPct val="100000"/>
              </a:spcBef>
            </a:pPr>
            <a:r>
              <a:rPr lang="en-US" sz="1600" kern="0" dirty="0" smtClean="0"/>
              <a:t>pointer </a:t>
            </a:r>
            <a:r>
              <a:rPr lang="en-US" sz="1600" kern="0" dirty="0" err="1" smtClean="0"/>
              <a:t>i</a:t>
            </a:r>
            <a:r>
              <a:rPr lang="en-US" sz="1600" kern="0" dirty="0" smtClean="0"/>
              <a:t> </a:t>
            </a:r>
            <a:r>
              <a:rPr lang="en-US" sz="1600" kern="0" dirty="0"/>
              <a:t>= </a:t>
            </a:r>
            <a:r>
              <a:rPr lang="en-US" sz="1600" kern="0" dirty="0" smtClean="0"/>
              <a:t>RAM[3 </a:t>
            </a:r>
            <a:r>
              <a:rPr lang="en-US" sz="1600" kern="0" dirty="0"/>
              <a:t>+</a:t>
            </a:r>
            <a:r>
              <a:rPr lang="en-US" sz="1600" kern="0" dirty="0" err="1"/>
              <a:t>i</a:t>
            </a:r>
            <a:r>
              <a:rPr lang="en-US" sz="1600" kern="0" dirty="0" smtClean="0"/>
              <a:t>]</a:t>
            </a:r>
          </a:p>
          <a:p>
            <a:pPr>
              <a:spcBef>
                <a:spcPct val="100000"/>
              </a:spcBef>
            </a:pPr>
            <a:r>
              <a:rPr lang="en-US" sz="1600" kern="0" dirty="0" smtClean="0"/>
              <a:t>constant </a:t>
            </a:r>
            <a:r>
              <a:rPr lang="en-US" sz="1600" kern="0" dirty="0" err="1" smtClean="0"/>
              <a:t>i</a:t>
            </a:r>
            <a:r>
              <a:rPr lang="en-US" sz="1600" kern="0" dirty="0" smtClean="0"/>
              <a:t> = </a:t>
            </a:r>
            <a:r>
              <a:rPr lang="en-US" sz="1600" kern="0" dirty="0" err="1" smtClean="0"/>
              <a:t>i</a:t>
            </a:r>
            <a:endParaRPr lang="en-US" sz="1600" kern="0" dirty="0" smtClean="0"/>
          </a:p>
          <a:p>
            <a:pPr>
              <a:spcBef>
                <a:spcPct val="100000"/>
              </a:spcBef>
            </a:pPr>
            <a:r>
              <a:rPr lang="en-US" sz="1600" kern="0" dirty="0" smtClean="0"/>
              <a:t>static </a:t>
            </a:r>
            <a:r>
              <a:rPr lang="en-US" sz="1600" kern="0" dirty="0" err="1" smtClean="0"/>
              <a:t>i</a:t>
            </a:r>
            <a:r>
              <a:rPr lang="en-US" sz="1600" kern="0" dirty="0" smtClean="0"/>
              <a:t> (assume file name is File.asm) = @</a:t>
            </a:r>
            <a:r>
              <a:rPr lang="en-US" sz="1600" kern="0" dirty="0" err="1" smtClean="0"/>
              <a:t>File.i</a:t>
            </a:r>
            <a:r>
              <a:rPr lang="en-US" sz="1600" kern="0" dirty="0" smtClean="0"/>
              <a:t>. </a:t>
            </a:r>
          </a:p>
          <a:p>
            <a:pPr>
              <a:spcBef>
                <a:spcPct val="100000"/>
              </a:spcBef>
            </a:pPr>
            <a:r>
              <a:rPr lang="en-US" sz="1600" kern="0" dirty="0" smtClean="0"/>
              <a:t>Static memory allocation in the </a:t>
            </a:r>
            <a:r>
              <a:rPr lang="en-US" sz="1600" kern="0" dirty="0" err="1" smtClean="0"/>
              <a:t>VMEmulator</a:t>
            </a:r>
            <a:r>
              <a:rPr lang="en-US" sz="1600" kern="0" dirty="0" smtClean="0"/>
              <a:t>, is different from what we have learned</a:t>
            </a:r>
            <a:endParaRPr lang="en-US" sz="1600" kern="0" dirty="0" smtClean="0"/>
          </a:p>
          <a:p>
            <a:pPr>
              <a:spcBef>
                <a:spcPct val="100000"/>
              </a:spcBef>
            </a:pPr>
            <a:endParaRPr lang="en-US" sz="1600" kern="0" dirty="0"/>
          </a:p>
          <a:p>
            <a:pPr>
              <a:spcBef>
                <a:spcPct val="100000"/>
              </a:spcBef>
            </a:pPr>
            <a:endParaRPr lang="en-US" sz="1600" kern="0" dirty="0" smtClean="0"/>
          </a:p>
        </p:txBody>
      </p:sp>
    </p:spTree>
    <p:extLst>
      <p:ext uri="{BB962C8B-B14F-4D97-AF65-F5344CB8AC3E}">
        <p14:creationId xmlns:p14="http://schemas.microsoft.com/office/powerpoint/2010/main" val="366177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 descr="Bouquet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he-IL" sz="2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9869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VM implementation on the Hack platform</a:t>
            </a:r>
          </a:p>
        </p:txBody>
      </p:sp>
      <p:sp>
        <p:nvSpPr>
          <p:cNvPr id="498692" name="Rectangle 4"/>
          <p:cNvSpPr>
            <a:spLocks noChangeArrowheads="1"/>
          </p:cNvSpPr>
          <p:nvPr/>
        </p:nvSpPr>
        <p:spPr bwMode="auto">
          <a:xfrm>
            <a:off x="3851275" y="692150"/>
            <a:ext cx="5292725" cy="547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250825" algn="l" rtl="0" eaLnBrk="0" fontAlgn="base" hangingPunct="0">
              <a:spcBef>
                <a:spcPct val="55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None/>
            </a:pPr>
            <a:r>
              <a:rPr lang="en-US" sz="1600" b="1" dirty="0" smtClean="0">
                <a:solidFill>
                  <a:srgbClr val="000000"/>
                </a:solidFill>
                <a:cs typeface="Courier New" pitchFamily="49" charset="0"/>
              </a:rPr>
              <a:t>The challenge:</a:t>
            </a:r>
            <a:r>
              <a:rPr lang="en-US" sz="1600" dirty="0" smtClean="0">
                <a:solidFill>
                  <a:srgbClr val="000000"/>
                </a:solidFill>
                <a:cs typeface="Courier New" pitchFamily="49" charset="0"/>
              </a:rPr>
              <a:t> (</a:t>
            </a:r>
            <a:r>
              <a:rPr lang="en-US" sz="1600" dirty="0" err="1" smtClean="0">
                <a:solidFill>
                  <a:srgbClr val="000000"/>
                </a:solidFill>
                <a:cs typeface="Courier New" pitchFamily="49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cs typeface="Courier New" pitchFamily="49" charset="0"/>
              </a:rPr>
              <a:t>) map the VM constructs on the host RAM, and (ii) given this mapping, figure out how to implement each VM command using assembly commands that operate on the RAM</a:t>
            </a:r>
            <a:endParaRPr lang="en-US" sz="1600" b="1" u="sng" dirty="0" smtClean="0">
              <a:solidFill>
                <a:srgbClr val="000066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250825" algn="l" rtl="0" eaLnBrk="0" fontAlgn="base" hangingPunct="0">
              <a:spcBef>
                <a:spcPct val="55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sz="1600" b="1" u="sng" dirty="0" err="1" smtClean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local,argument,this,that</a:t>
            </a:r>
            <a:r>
              <a:rPr lang="en-US" sz="1600" u="sng" dirty="0" smtClean="0">
                <a:solidFill>
                  <a:srgbClr val="000000"/>
                </a:solidFill>
              </a:rPr>
              <a:t>: </a:t>
            </a:r>
            <a:r>
              <a:rPr lang="en-US" sz="1600" dirty="0" smtClean="0">
                <a:solidFill>
                  <a:srgbClr val="000000"/>
                </a:solidFill>
              </a:rPr>
              <a:t> mapped on the heap. The base addresses of these segments are kept in </a:t>
            </a:r>
            <a:r>
              <a:rPr lang="en-US" sz="1600" b="1" dirty="0" smtClean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LCL,ARG,THIS,THAT. </a:t>
            </a:r>
            <a:r>
              <a:rPr lang="en-US" sz="1600" dirty="0" smtClean="0">
                <a:solidFill>
                  <a:srgbClr val="000000"/>
                </a:solidFill>
                <a:cs typeface="Courier New" pitchFamily="49" charset="0"/>
              </a:rPr>
              <a:t>Access to the </a:t>
            </a:r>
            <a:r>
              <a:rPr lang="en-US" sz="16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 err="1" smtClean="0">
                <a:solidFill>
                  <a:srgbClr val="000000"/>
                </a:solidFill>
                <a:cs typeface="Courier New" pitchFamily="49" charset="0"/>
              </a:rPr>
              <a:t>-th</a:t>
            </a:r>
            <a:r>
              <a:rPr lang="en-US" sz="1600" dirty="0" smtClean="0">
                <a:solidFill>
                  <a:srgbClr val="000000"/>
                </a:solidFill>
                <a:cs typeface="Courier New" pitchFamily="49" charset="0"/>
              </a:rPr>
              <a:t> entry of a segment is implemented by accessing the segment’s (base + </a:t>
            </a:r>
            <a:r>
              <a:rPr lang="en-US" sz="16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cs typeface="Courier New" pitchFamily="49" charset="0"/>
              </a:rPr>
              <a:t>) word in the RAM</a:t>
            </a:r>
          </a:p>
          <a:p>
            <a:pPr marL="342900" indent="-250825" algn="l" rtl="0" eaLnBrk="0" fontAlgn="base" hangingPunct="0">
              <a:spcBef>
                <a:spcPct val="55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sz="1600" b="1" u="sng" dirty="0" smtClean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600" u="sng" dirty="0" smtClean="0">
                <a:solidFill>
                  <a:srgbClr val="000000"/>
                </a:solidFill>
              </a:rPr>
              <a:t>:</a:t>
            </a:r>
            <a:r>
              <a:rPr lang="en-US" sz="1600" dirty="0" smtClean="0">
                <a:solidFill>
                  <a:srgbClr val="000000"/>
                </a:solidFill>
              </a:rPr>
              <a:t> static variable number </a:t>
            </a:r>
            <a:r>
              <a:rPr lang="en-US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1600" dirty="0" smtClean="0">
                <a:solidFill>
                  <a:srgbClr val="000000"/>
                </a:solidFill>
              </a:rPr>
              <a:t> in a VM file </a:t>
            </a:r>
            <a:r>
              <a:rPr lang="en-US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1600" dirty="0" smtClean="0">
                <a:solidFill>
                  <a:srgbClr val="000000"/>
                </a:solidFill>
              </a:rPr>
              <a:t>is implemented by the assembly language symbol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f.j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(and recall that the assembler maps such symbols to the RAM starting from address 16)</a:t>
            </a:r>
          </a:p>
          <a:p>
            <a:pPr marL="342900" indent="-250825" algn="l" rtl="0" eaLnBrk="0" fontAlgn="base" hangingPunct="0">
              <a:spcBef>
                <a:spcPct val="55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sz="1600" b="1" u="sng" dirty="0" smtClean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constant</a:t>
            </a:r>
            <a:r>
              <a:rPr lang="en-US" sz="1600" u="sng" dirty="0" smtClean="0">
                <a:solidFill>
                  <a:srgbClr val="000000"/>
                </a:solidFill>
              </a:rPr>
              <a:t>:</a:t>
            </a:r>
            <a:r>
              <a:rPr lang="en-US" sz="1600" dirty="0" smtClean="0">
                <a:solidFill>
                  <a:srgbClr val="000000"/>
                </a:solidFill>
              </a:rPr>
              <a:t>  truly a virtual segment.  Access to </a:t>
            </a:r>
            <a:r>
              <a:rPr lang="en-US" sz="1600" b="1" dirty="0" smtClean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constant</a:t>
            </a:r>
            <a:r>
              <a:rPr lang="en-US" sz="1600" b="1" dirty="0" smtClean="0">
                <a:solidFill>
                  <a:srgbClr val="000066"/>
                </a:solidFill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cs typeface="Courier New" pitchFamily="49" charset="0"/>
              </a:rPr>
              <a:t>is implemente</a:t>
            </a:r>
            <a:r>
              <a:rPr lang="en-US" sz="1600" i="1" dirty="0" smtClean="0">
                <a:solidFill>
                  <a:srgbClr val="000000"/>
                </a:solidFill>
                <a:cs typeface="Courier New" pitchFamily="49" charset="0"/>
              </a:rPr>
              <a:t>d</a:t>
            </a:r>
            <a:r>
              <a:rPr lang="en-US" sz="1600" dirty="0" smtClean="0">
                <a:solidFill>
                  <a:srgbClr val="000000"/>
                </a:solidFill>
                <a:cs typeface="Courier New" pitchFamily="49" charset="0"/>
              </a:rPr>
              <a:t> by supplying the constant </a:t>
            </a:r>
            <a:r>
              <a:rPr lang="en-US" sz="16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US" sz="1600" i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250825" algn="l" rtl="0" eaLnBrk="0" fontAlgn="base" hangingPunct="0">
              <a:spcBef>
                <a:spcPct val="55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Char char="n"/>
            </a:pPr>
            <a:r>
              <a:rPr lang="en-US" sz="1600" b="1" u="sng" dirty="0" err="1" smtClean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pointer,temp</a:t>
            </a:r>
            <a:r>
              <a:rPr lang="en-US" sz="1600" b="1" u="sng" dirty="0" smtClean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600" b="1" dirty="0" smtClean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see the book</a:t>
            </a:r>
          </a:p>
          <a:p>
            <a:pPr marL="342900" indent="-250825" algn="l" rtl="0" eaLnBrk="0" fontAlgn="base" hangingPunct="0">
              <a:spcBef>
                <a:spcPct val="55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None/>
            </a:pPr>
            <a:r>
              <a:rPr lang="en-US" sz="1600" b="1" dirty="0" smtClean="0">
                <a:solidFill>
                  <a:srgbClr val="000000"/>
                </a:solidFill>
                <a:cs typeface="Courier New" pitchFamily="49" charset="0"/>
              </a:rPr>
              <a:t>Exercise:</a:t>
            </a:r>
            <a:r>
              <a:rPr lang="en-US" sz="1600" dirty="0" smtClean="0">
                <a:solidFill>
                  <a:srgbClr val="000000"/>
                </a:solidFill>
              </a:rPr>
              <a:t> given the above game rules, write the Hack commands that implement, say,</a:t>
            </a:r>
            <a:br>
              <a:rPr lang="en-US" sz="1600" dirty="0" smtClean="0">
                <a:solidFill>
                  <a:srgbClr val="000000"/>
                </a:solidFill>
              </a:rPr>
            </a:br>
            <a:r>
              <a:rPr lang="en-US" sz="1600" b="1" dirty="0" smtClean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b="1" dirty="0" smtClean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constant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b="1" dirty="0" smtClean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600" dirty="0" smtClean="0">
                <a:solidFill>
                  <a:srgbClr val="000000"/>
                </a:solidFill>
                <a:cs typeface="Courier New" pitchFamily="49" charset="0"/>
              </a:rPr>
              <a:t> and  </a:t>
            </a:r>
            <a:r>
              <a:rPr lang="en-US" sz="1600" b="1" dirty="0" smtClean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pop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b="1" dirty="0" smtClean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local 2</a:t>
            </a:r>
            <a:r>
              <a:rPr lang="en-US" sz="1600" dirty="0" smtClean="0">
                <a:solidFill>
                  <a:srgbClr val="000000"/>
                </a:solidFill>
                <a:cs typeface="Courier New" pitchFamily="49" charset="0"/>
              </a:rPr>
              <a:t>.</a:t>
            </a:r>
          </a:p>
        </p:txBody>
      </p:sp>
      <p:grpSp>
        <p:nvGrpSpPr>
          <p:cNvPr id="498693" name="Group 5"/>
          <p:cNvGrpSpPr>
            <a:grpSpLocks/>
          </p:cNvGrpSpPr>
          <p:nvPr/>
        </p:nvGrpSpPr>
        <p:grpSpPr bwMode="auto">
          <a:xfrm>
            <a:off x="111125" y="693738"/>
            <a:ext cx="3884613" cy="5684837"/>
            <a:chOff x="116" y="437"/>
            <a:chExt cx="2447" cy="3581"/>
          </a:xfrm>
        </p:grpSpPr>
        <p:graphicFrame>
          <p:nvGraphicFramePr>
            <p:cNvPr id="498694" name="Object 6"/>
            <p:cNvGraphicFramePr>
              <a:graphicFrameLocks noChangeAspect="1"/>
            </p:cNvGraphicFramePr>
            <p:nvPr/>
          </p:nvGraphicFramePr>
          <p:xfrm>
            <a:off x="116" y="437"/>
            <a:ext cx="2447" cy="35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889" name="VISIO" r:id="rId5" imgW="6513840" imgH="5922360" progId="Visio.Drawing.6">
                    <p:embed/>
                  </p:oleObj>
                </mc:Choice>
                <mc:Fallback>
                  <p:oleObj name="VISIO" r:id="rId5" imgW="6513840" imgH="5922360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9782" t="-365" r="29457" b="2614"/>
                        <a:stretch>
                          <a:fillRect/>
                        </a:stretch>
                      </p:blipFill>
                      <p:spPr bwMode="auto">
                        <a:xfrm>
                          <a:off x="116" y="437"/>
                          <a:ext cx="2447" cy="358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8695" name="Rectangle 7"/>
            <p:cNvSpPr>
              <a:spLocks noChangeArrowheads="1"/>
            </p:cNvSpPr>
            <p:nvPr/>
          </p:nvSpPr>
          <p:spPr bwMode="auto">
            <a:xfrm>
              <a:off x="1202" y="1117"/>
              <a:ext cx="1043" cy="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smtClean="0">
                  <a:solidFill>
                    <a:srgbClr val="000000"/>
                  </a:solidFill>
                  <a:latin typeface="Arial" pitchFamily="34" charset="0"/>
                </a:rPr>
                <a:t>Host</a:t>
              </a:r>
              <a:br>
                <a:rPr lang="en-US" sz="2400" smtClean="0">
                  <a:solidFill>
                    <a:srgbClr val="000000"/>
                  </a:solidFill>
                  <a:latin typeface="Arial" pitchFamily="34" charset="0"/>
                </a:rPr>
              </a:br>
              <a:r>
                <a:rPr lang="en-US" sz="2400" smtClean="0">
                  <a:solidFill>
                    <a:srgbClr val="000000"/>
                  </a:solidFill>
                  <a:latin typeface="Arial" pitchFamily="34" charset="0"/>
                </a:rPr>
                <a:t>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17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8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86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8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86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86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86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2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82" t="42047" r="17072" b="24877"/>
          <a:stretch/>
        </p:blipFill>
        <p:spPr bwMode="auto">
          <a:xfrm>
            <a:off x="539552" y="836712"/>
            <a:ext cx="5650788" cy="1613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97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3" t="39519" r="10676" b="18767"/>
          <a:stretch/>
        </p:blipFill>
        <p:spPr bwMode="auto">
          <a:xfrm>
            <a:off x="611560" y="2636912"/>
            <a:ext cx="6472719" cy="2034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039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22" t="28775" r="18019" b="13290"/>
          <a:stretch/>
        </p:blipFill>
        <p:spPr bwMode="auto">
          <a:xfrm>
            <a:off x="1907704" y="2564904"/>
            <a:ext cx="5435029" cy="2825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638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VM emulator </a:t>
            </a:r>
            <a:r>
              <a:rPr lang="en-US" sz="1400"/>
              <a:t>(part of the course software suite)</a:t>
            </a:r>
          </a:p>
        </p:txBody>
      </p:sp>
      <p:pic>
        <p:nvPicPr>
          <p:cNvPr id="496643" name="Picture 3" descr="fig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620713"/>
            <a:ext cx="8137525" cy="588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569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Parser module </a:t>
            </a:r>
            <a:r>
              <a:rPr lang="en-US" sz="1400"/>
              <a:t>(proposed design)</a:t>
            </a:r>
          </a:p>
        </p:txBody>
      </p:sp>
      <p:graphicFrame>
        <p:nvGraphicFramePr>
          <p:cNvPr id="500739" name="Group 3"/>
          <p:cNvGraphicFramePr>
            <a:graphicFrameLocks noGrp="1"/>
          </p:cNvGraphicFramePr>
          <p:nvPr/>
        </p:nvGraphicFramePr>
        <p:xfrm>
          <a:off x="285750" y="765175"/>
          <a:ext cx="8678863" cy="5327653"/>
        </p:xfrm>
        <a:graphic>
          <a:graphicData uri="http://schemas.openxmlformats.org/drawingml/2006/table">
            <a:tbl>
              <a:tblPr/>
              <a:tblGrid>
                <a:gridCol w="1884363"/>
                <a:gridCol w="1330325"/>
                <a:gridCol w="1844675"/>
                <a:gridCol w="3619500"/>
              </a:tblGrid>
              <a:tr h="469900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Parser: 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Handles the parsing of a single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.vm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file, and encapsulates access to the input code. It reads VM commands, parses them, and provides convenient access to their components. In addition, it removes all white space and comments.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Routine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Arguments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Returns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Function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8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Constructor</a:t>
                      </a:r>
                      <a:b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Input file / stream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--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Opens the input file/stream and gets ready to parse it.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hasMoreCommands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--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boolean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Are there more commands in the input?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6138"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advance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--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--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Reads the next command from the input and makes it the current command. Should be called only if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hasMoreCommands()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is true. Initially there is no current command.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5050"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commandType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--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400300" algn="r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C_ARITHMETIC, C_PUSH, C_POP, C_LABEL, C_GOTO, C_IF, C_FUNCTION, C_RETURN, C_CALL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Returns the type of the current VM command.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C_ARITHMETIC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is returned for all the arithmetic commands.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6138"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arg1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--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string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Returns the first argument of the current command. In the case of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C_ARITHMETIC,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the command itself (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add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sub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etc.) is returned. Should not be called if the current command is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C_RETURN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6138">
                <a:tc>
                  <a:txBody>
                    <a:bodyPr/>
                    <a:lstStyle/>
                    <a:p>
                      <a:pPr marL="0" marR="0" lvl="0" indent="0" algn="l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arg2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--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Returns the second argument of the current command. Should be called only if the current command is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C_PUSH, C_POP, C_FUNCTION, or C_CALL.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33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CodeWriter module </a:t>
            </a:r>
            <a:r>
              <a:rPr lang="en-US" sz="1400"/>
              <a:t>(proposed design)</a:t>
            </a:r>
          </a:p>
        </p:txBody>
      </p:sp>
      <p:graphicFrame>
        <p:nvGraphicFramePr>
          <p:cNvPr id="502787" name="Group 3"/>
          <p:cNvGraphicFramePr>
            <a:graphicFrameLocks noGrp="1"/>
          </p:cNvGraphicFramePr>
          <p:nvPr/>
        </p:nvGraphicFramePr>
        <p:xfrm>
          <a:off x="395288" y="765175"/>
          <a:ext cx="8424862" cy="4851719"/>
        </p:xfrm>
        <a:graphic>
          <a:graphicData uri="http://schemas.openxmlformats.org/drawingml/2006/table">
            <a:tbl>
              <a:tblPr/>
              <a:tblGrid>
                <a:gridCol w="1793875"/>
                <a:gridCol w="2085975"/>
                <a:gridCol w="925512"/>
                <a:gridCol w="3619500"/>
              </a:tblGrid>
              <a:tr h="390525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CodeWriter: Translates VM commands into Hack assembly code.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Routine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Arguments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Returns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Function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Constructor</a:t>
                      </a:r>
                      <a:b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Output file / stream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--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Opens the output file/stream and gets ready to write into it.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setFileName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fileName (string)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--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Informs the code writer that the translation of a new VM file is started.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writeArithmetic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command (string)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--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Writes the assembly code that is the translation of the given arithmetic command.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7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WritePushPop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Command (C_PUSH or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         C_POP),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segment (string),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index (int)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--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Writes the assembly code that is the translation of the given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command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where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command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is either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C_PUSH or C_POP.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Close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--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--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Closes the output file.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Comment: More routines will be added to this module in chapter 8.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587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4624"/>
            <a:ext cx="8229600" cy="1143000"/>
          </a:xfrm>
        </p:spPr>
        <p:txBody>
          <a:bodyPr/>
          <a:lstStyle/>
          <a:p>
            <a:r>
              <a:rPr lang="he-IL" dirty="0" smtClean="0">
                <a:cs typeface="+mn-cs"/>
              </a:rPr>
              <a:t>שלבי הקומפילציה</a:t>
            </a:r>
            <a:endParaRPr lang="he-IL" dirty="0"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5" t="20650" r="17209" b="12694"/>
          <a:stretch/>
        </p:blipFill>
        <p:spPr bwMode="auto">
          <a:xfrm>
            <a:off x="1417212" y="1124744"/>
            <a:ext cx="6480720" cy="5187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906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550" y="188640"/>
            <a:ext cx="8229600" cy="1143000"/>
          </a:xfrm>
        </p:spPr>
        <p:txBody>
          <a:bodyPr/>
          <a:lstStyle/>
          <a:p>
            <a:r>
              <a:rPr lang="he-IL" dirty="0" smtClean="0">
                <a:cs typeface="+mn-cs"/>
              </a:rPr>
              <a:t>תרגיל </a:t>
            </a:r>
            <a:r>
              <a:rPr lang="en-US" smtClean="0">
                <a:cs typeface="+mn-cs"/>
              </a:rPr>
              <a:t>7</a:t>
            </a:r>
            <a:r>
              <a:rPr lang="he-IL" smtClean="0">
                <a:cs typeface="+mn-cs"/>
              </a:rPr>
              <a:t> </a:t>
            </a:r>
            <a:r>
              <a:rPr lang="he-IL" dirty="0" smtClean="0">
                <a:cs typeface="+mn-cs"/>
              </a:rPr>
              <a:t>–</a:t>
            </a:r>
            <a:r>
              <a:rPr lang="en-US" dirty="0" smtClean="0">
                <a:latin typeface="Comic Sans MS" pitchFamily="66" charset="0"/>
                <a:cs typeface="+mn-cs"/>
              </a:rPr>
              <a:t>Translator</a:t>
            </a:r>
            <a:endParaRPr lang="he-IL" dirty="0">
              <a:latin typeface="Comic Sans MS" pitchFamily="66" charset="0"/>
              <a:cs typeface="+mn-cs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5941021" y="1412776"/>
            <a:ext cx="935235" cy="4753074"/>
          </a:xfrm>
          <a:prstGeom prst="rect">
            <a:avLst/>
          </a:prstGeom>
          <a:solidFill>
            <a:srgbClr val="F3F3FF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dist="89803" dir="2700000" algn="ctr" rotWithShape="0">
              <a:srgbClr val="293973"/>
            </a:outerShdw>
          </a:effectLst>
        </p:spPr>
        <p:txBody>
          <a:bodyPr lIns="201600" tIns="190800" rIns="0" bIns="190800"/>
          <a:lstStyle>
            <a:lvl1pPr marL="342900" indent="-3429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rtl="1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...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@a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M=D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@b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M=0 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(LOOP) 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@a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D=M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@b 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D=D-A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@END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D;JGT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@j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D=M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@temp 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M=D+M 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@j 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M=M+1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@LOOP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0;JMP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(END)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@END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0;JMP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...</a:t>
            </a:r>
            <a:endParaRPr lang="en-US" b="1" dirty="0" smtClean="0">
              <a:solidFill>
                <a:srgbClr val="000000"/>
              </a:solidFill>
              <a:latin typeface="Arial" pitchFamily="34" charset="0"/>
            </a:endParaRPr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1259632" y="919648"/>
            <a:ext cx="2514600" cy="5715000"/>
            <a:chOff x="3840" y="432"/>
            <a:chExt cx="1584" cy="3600"/>
          </a:xfrm>
        </p:grpSpPr>
        <p:sp>
          <p:nvSpPr>
            <p:cNvPr id="6" name="Text Box 10"/>
            <p:cNvSpPr txBox="1">
              <a:spLocks noChangeArrowheads="1"/>
            </p:cNvSpPr>
            <p:nvPr/>
          </p:nvSpPr>
          <p:spPr bwMode="auto">
            <a:xfrm>
              <a:off x="3888" y="624"/>
              <a:ext cx="1536" cy="3408"/>
            </a:xfrm>
            <a:prstGeom prst="rect">
              <a:avLst/>
            </a:prstGeom>
            <a:solidFill>
              <a:srgbClr val="F3F3FF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293973"/>
              </a:outerShdw>
            </a:effectLst>
          </p:spPr>
          <p:txBody>
            <a:bodyPr lIns="201600" tIns="118800" rIns="93600" bIns="118800"/>
            <a:lstStyle>
              <a:lvl1pPr marL="342900" indent="-342900" algn="r" rtl="1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r" rtl="1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r" rtl="1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r" rtl="1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r" rtl="1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rtl="0"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sz="14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mult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2  </a:t>
              </a:r>
              <a:endParaRPr lang="en-US" sz="1400" b="1" dirty="0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push   constant 0</a:t>
              </a:r>
              <a:endParaRPr lang="en-US" sz="1400" b="1" dirty="0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pop    local 0</a:t>
              </a:r>
              <a:endParaRPr lang="en-US" sz="1400" b="1" dirty="0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push   argument 1</a:t>
              </a:r>
              <a:endParaRPr lang="en-US" sz="1400" b="1" dirty="0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pop    local 1</a:t>
              </a:r>
              <a:endParaRPr lang="en-US" sz="1400" b="1" dirty="0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label    loop</a:t>
              </a:r>
              <a:endParaRPr lang="en-US" sz="1400" b="1" dirty="0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push   local 1</a:t>
              </a:r>
              <a:endParaRPr lang="en-US" sz="1400" b="1" dirty="0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push   constant 0</a:t>
              </a:r>
              <a:endParaRPr lang="en-US" sz="1400" b="1" dirty="0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4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eq</a:t>
              </a:r>
              <a:endParaRPr lang="en-US" sz="1400" b="1" dirty="0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if-</a:t>
              </a:r>
              <a:r>
                <a:rPr lang="en-US" sz="14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goto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end</a:t>
              </a:r>
              <a:endParaRPr lang="en-US" sz="1400" b="1" dirty="0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push   local 0</a:t>
              </a:r>
              <a:endParaRPr lang="en-US" sz="1400" b="1" dirty="0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push   argument 0</a:t>
              </a:r>
              <a:endParaRPr lang="en-US" sz="1400" b="1" dirty="0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add</a:t>
              </a:r>
              <a:endParaRPr lang="en-US" sz="1400" b="1" dirty="0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pop    local 0</a:t>
              </a:r>
              <a:endParaRPr lang="en-US" sz="1400" b="1" dirty="0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push   local 1</a:t>
              </a:r>
              <a:endParaRPr lang="en-US" sz="1400" b="1" dirty="0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push   constant 1</a:t>
              </a:r>
              <a:endParaRPr lang="en-US" sz="1400" b="1" dirty="0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sub</a:t>
              </a:r>
              <a:endParaRPr lang="en-US" sz="1400" b="1" dirty="0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pop    local 1</a:t>
              </a:r>
              <a:endParaRPr lang="en-US" sz="1400" b="1" dirty="0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400" b="1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goto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loop</a:t>
              </a:r>
              <a:endParaRPr lang="en-US" sz="1400" b="1" dirty="0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label    end</a:t>
              </a:r>
              <a:endParaRPr lang="en-US" sz="1400" b="1" dirty="0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push   local 0</a:t>
              </a:r>
              <a:endParaRPr lang="en-US" sz="1400" b="1" dirty="0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  <a:p>
              <a:pPr algn="l" rtl="0" fontAlgn="base">
                <a:lnSpc>
                  <a:spcPct val="50000"/>
                </a:lnSpc>
                <a:spcBef>
                  <a:spcPct val="65000"/>
                </a:spcBef>
                <a:spcAft>
                  <a:spcPct val="0"/>
                </a:spcAft>
              </a:pP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return</a:t>
              </a:r>
            </a:p>
          </p:txBody>
        </p:sp>
        <p:sp>
          <p:nvSpPr>
            <p:cNvPr id="7" name="Rectangle 11"/>
            <p:cNvSpPr>
              <a:spLocks noChangeArrowheads="1"/>
            </p:cNvSpPr>
            <p:nvPr/>
          </p:nvSpPr>
          <p:spPr bwMode="auto">
            <a:xfrm>
              <a:off x="3840" y="432"/>
              <a:ext cx="14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 algn="just" rtl="0" eaLnBrk="0" fontAlgn="base" hangingPunct="0">
                <a:spcBef>
                  <a:spcPct val="15000"/>
                </a:spcBef>
                <a:spcAft>
                  <a:spcPct val="0"/>
                </a:spcAft>
                <a:buClr>
                  <a:srgbClr val="006600"/>
                </a:buClr>
                <a:buSzPct val="85000"/>
                <a:buFont typeface="Wingdings" pitchFamily="2" charset="2"/>
                <a:buNone/>
              </a:pPr>
              <a:r>
                <a:rPr lang="en-US" sz="1600" dirty="0" smtClean="0">
                  <a:solidFill>
                    <a:srgbClr val="000099"/>
                  </a:solidFill>
                  <a:ea typeface="Arial Unicode MS" pitchFamily="34" charset="-128"/>
                  <a:cs typeface="Arial Unicode MS" pitchFamily="34" charset="-128"/>
                </a:rPr>
                <a:t>VM code</a:t>
              </a:r>
            </a:p>
          </p:txBody>
        </p:sp>
      </p:grp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5940152" y="1031776"/>
            <a:ext cx="2362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just" rtl="0" eaLnBrk="0" fontAlgn="base" hangingPunct="0">
              <a:spcBef>
                <a:spcPct val="1500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</a:pPr>
            <a:r>
              <a:rPr lang="en-US" sz="1600" dirty="0" smtClean="0">
                <a:solidFill>
                  <a:srgbClr val="000099"/>
                </a:solidFill>
                <a:ea typeface="Arial Unicode MS" pitchFamily="34" charset="-128"/>
                <a:cs typeface="Arial Unicode MS" pitchFamily="34" charset="-128"/>
              </a:rPr>
              <a:t>ASM code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4067944" y="2924944"/>
            <a:ext cx="1584176" cy="129614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5078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Compilation models</a:t>
            </a:r>
          </a:p>
        </p:txBody>
      </p:sp>
      <p:graphicFrame>
        <p:nvGraphicFramePr>
          <p:cNvPr id="457731" name="Object 3"/>
          <p:cNvGraphicFramePr>
            <a:graphicFrameLocks noChangeAspect="1"/>
          </p:cNvGraphicFramePr>
          <p:nvPr/>
        </p:nvGraphicFramePr>
        <p:xfrm>
          <a:off x="395288" y="765175"/>
          <a:ext cx="3956050" cy="395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8" name="VISIO" r:id="rId4" imgW="8313840" imgH="6534360" progId="Visio.Drawing.6">
                  <p:embed/>
                </p:oleObj>
              </mc:Choice>
              <mc:Fallback>
                <p:oleObj name="VISIO" r:id="rId4" imgW="8313840" imgH="6534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46" t="26227" r="57375" b="19778"/>
                      <a:stretch>
                        <a:fillRect/>
                      </a:stretch>
                    </p:blipFill>
                    <p:spPr bwMode="auto">
                      <a:xfrm>
                        <a:off x="395288" y="765175"/>
                        <a:ext cx="3956050" cy="395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32" name="Object 4"/>
          <p:cNvGraphicFramePr>
            <a:graphicFrameLocks noChangeAspect="1"/>
          </p:cNvGraphicFramePr>
          <p:nvPr/>
        </p:nvGraphicFramePr>
        <p:xfrm>
          <a:off x="4802188" y="620713"/>
          <a:ext cx="4111625" cy="416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9" name="VISIO" r:id="rId6" imgW="8313840" imgH="6534360" progId="Visio.Drawing.6">
                  <p:embed/>
                </p:oleObj>
              </mc:Choice>
              <mc:Fallback>
                <p:oleObj name="VISIO" r:id="rId6" imgW="8313840" imgH="6534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55643" t="23380" r="433" b="19833"/>
                      <a:stretch>
                        <a:fillRect/>
                      </a:stretch>
                    </p:blipFill>
                    <p:spPr bwMode="auto">
                      <a:xfrm>
                        <a:off x="4802188" y="620713"/>
                        <a:ext cx="4111625" cy="416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77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0825" y="4868863"/>
            <a:ext cx="9072563" cy="17272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u="sng"/>
              <a:t>Two-tier compilation:</a:t>
            </a:r>
            <a:br>
              <a:rPr lang="en-US" sz="1800" u="sng"/>
            </a:br>
            <a:endParaRPr lang="en-US" sz="1800" u="sng"/>
          </a:p>
          <a:p>
            <a:pPr>
              <a:lnSpc>
                <a:spcPct val="80000"/>
              </a:lnSpc>
            </a:pPr>
            <a:r>
              <a:rPr lang="en-US" sz="1800"/>
              <a:t>First compilation stage depends only on the details of the source language</a:t>
            </a:r>
          </a:p>
          <a:p>
            <a:pPr>
              <a:lnSpc>
                <a:spcPct val="80000"/>
              </a:lnSpc>
            </a:pPr>
            <a:r>
              <a:rPr lang="en-US" sz="1800"/>
              <a:t>Second compilation stage depends only on the details of the target platform.</a:t>
            </a:r>
          </a:p>
        </p:txBody>
      </p:sp>
    </p:spTree>
    <p:extLst>
      <p:ext uri="{BB962C8B-B14F-4D97-AF65-F5344CB8AC3E}">
        <p14:creationId xmlns:p14="http://schemas.microsoft.com/office/powerpoint/2010/main" val="295407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3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big picture</a:t>
            </a:r>
          </a:p>
        </p:txBody>
      </p:sp>
      <p:graphicFrame>
        <p:nvGraphicFramePr>
          <p:cNvPr id="459779" name="Object 3"/>
          <p:cNvGraphicFramePr>
            <a:graphicFrameLocks noChangeAspect="1"/>
          </p:cNvGraphicFramePr>
          <p:nvPr/>
        </p:nvGraphicFramePr>
        <p:xfrm>
          <a:off x="182563" y="685800"/>
          <a:ext cx="8205787" cy="570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4" name="VISIO" r:id="rId4" imgW="9033840" imgH="6534360" progId="Visio.Drawing.6">
                  <p:embed/>
                </p:oleObj>
              </mc:Choice>
              <mc:Fallback>
                <p:oleObj name="VISIO" r:id="rId4" imgW="9033840" imgH="6534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31" t="2548" r="438" b="1427"/>
                      <a:stretch>
                        <a:fillRect/>
                      </a:stretch>
                    </p:blipFill>
                    <p:spPr bwMode="auto">
                      <a:xfrm>
                        <a:off x="182563" y="685800"/>
                        <a:ext cx="8205787" cy="5707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97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156325" y="692150"/>
            <a:ext cx="3168650" cy="360045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 u="sng"/>
              <a:t>The intermediate code:</a:t>
            </a:r>
          </a:p>
          <a:p>
            <a:pPr>
              <a:lnSpc>
                <a:spcPct val="80000"/>
              </a:lnSpc>
            </a:pPr>
            <a:r>
              <a:rPr lang="en-US" sz="1700"/>
              <a:t>The interface between</a:t>
            </a:r>
            <a:br>
              <a:rPr lang="en-US" sz="1700"/>
            </a:br>
            <a:r>
              <a:rPr lang="en-US" sz="1700"/>
              <a:t>the 2 compilation stages</a:t>
            </a:r>
          </a:p>
          <a:p>
            <a:pPr>
              <a:lnSpc>
                <a:spcPct val="80000"/>
              </a:lnSpc>
            </a:pPr>
            <a:r>
              <a:rPr lang="en-US" sz="1700"/>
              <a:t>Must be sufficiently general to support many &lt;high-level language, machine language&gt; pairs</a:t>
            </a:r>
          </a:p>
          <a:p>
            <a:pPr>
              <a:lnSpc>
                <a:spcPct val="80000"/>
              </a:lnSpc>
            </a:pPr>
            <a:r>
              <a:rPr lang="en-US" sz="1700"/>
              <a:t>Can be modeled as the language of an abstract virtual machine (VM)</a:t>
            </a:r>
          </a:p>
          <a:p>
            <a:pPr>
              <a:lnSpc>
                <a:spcPct val="80000"/>
              </a:lnSpc>
            </a:pPr>
            <a:r>
              <a:rPr lang="en-US" sz="1700"/>
              <a:t>Can be implemented in many different ways.</a:t>
            </a:r>
          </a:p>
          <a:p>
            <a:pPr>
              <a:lnSpc>
                <a:spcPct val="80000"/>
              </a:lnSpc>
            </a:pPr>
            <a:endParaRPr lang="en-US" sz="1700"/>
          </a:p>
        </p:txBody>
      </p:sp>
      <p:sp>
        <p:nvSpPr>
          <p:cNvPr id="459781" name="AutoShape 5"/>
          <p:cNvSpPr>
            <a:spLocks noChangeArrowheads="1"/>
          </p:cNvSpPr>
          <p:nvPr/>
        </p:nvSpPr>
        <p:spPr bwMode="auto">
          <a:xfrm rot="16200000">
            <a:off x="1809750" y="2446338"/>
            <a:ext cx="381000" cy="762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C012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he-IL" sz="240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173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9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9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9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9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97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97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80" grpId="0" build="p" autoUpdateAnimBg="0"/>
      <p:bldP spid="45978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big picture</a:t>
            </a:r>
          </a:p>
        </p:txBody>
      </p:sp>
      <p:grpSp>
        <p:nvGrpSpPr>
          <p:cNvPr id="461827" name="Group 3"/>
          <p:cNvGrpSpPr>
            <a:grpSpLocks/>
          </p:cNvGrpSpPr>
          <p:nvPr/>
        </p:nvGrpSpPr>
        <p:grpSpPr bwMode="auto">
          <a:xfrm>
            <a:off x="182563" y="685800"/>
            <a:ext cx="8205787" cy="5707063"/>
            <a:chOff x="115" y="432"/>
            <a:chExt cx="5169" cy="3595"/>
          </a:xfrm>
        </p:grpSpPr>
        <p:sp>
          <p:nvSpPr>
            <p:cNvPr id="461828" name="AutoShape 4"/>
            <p:cNvSpPr>
              <a:spLocks noChangeAspect="1" noChangeArrowheads="1" noTextEdit="1"/>
            </p:cNvSpPr>
            <p:nvPr/>
          </p:nvSpPr>
          <p:spPr bwMode="auto">
            <a:xfrm>
              <a:off x="115" y="432"/>
              <a:ext cx="5169" cy="3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grpSp>
          <p:nvGrpSpPr>
            <p:cNvPr id="461829" name="Group 5"/>
            <p:cNvGrpSpPr>
              <a:grpSpLocks/>
            </p:cNvGrpSpPr>
            <p:nvPr/>
          </p:nvGrpSpPr>
          <p:grpSpPr bwMode="auto">
            <a:xfrm>
              <a:off x="116" y="1677"/>
              <a:ext cx="4229" cy="2306"/>
              <a:chOff x="116" y="1677"/>
              <a:chExt cx="4229" cy="2306"/>
            </a:xfrm>
          </p:grpSpPr>
          <p:sp>
            <p:nvSpPr>
              <p:cNvPr id="461830" name="Rectangle 6"/>
              <p:cNvSpPr>
                <a:spLocks noChangeArrowheads="1"/>
              </p:cNvSpPr>
              <p:nvPr/>
            </p:nvSpPr>
            <p:spPr bwMode="auto">
              <a:xfrm>
                <a:off x="1351" y="3432"/>
                <a:ext cx="414" cy="15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831" name="Rectangle 7"/>
              <p:cNvSpPr>
                <a:spLocks noChangeArrowheads="1"/>
              </p:cNvSpPr>
              <p:nvPr/>
            </p:nvSpPr>
            <p:spPr bwMode="auto">
              <a:xfrm>
                <a:off x="1463" y="3379"/>
                <a:ext cx="300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700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. . .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832" name="Rectangle 8"/>
              <p:cNvSpPr>
                <a:spLocks noChangeArrowheads="1"/>
              </p:cNvSpPr>
              <p:nvPr/>
            </p:nvSpPr>
            <p:spPr bwMode="auto">
              <a:xfrm>
                <a:off x="866" y="3767"/>
                <a:ext cx="415" cy="20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833" name="Rectangle 9"/>
              <p:cNvSpPr>
                <a:spLocks noChangeArrowheads="1"/>
              </p:cNvSpPr>
              <p:nvPr/>
            </p:nvSpPr>
            <p:spPr bwMode="auto">
              <a:xfrm>
                <a:off x="987" y="3765"/>
                <a:ext cx="211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RISC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834" name="Rectangle 10"/>
              <p:cNvSpPr>
                <a:spLocks noChangeArrowheads="1"/>
              </p:cNvSpPr>
              <p:nvPr/>
            </p:nvSpPr>
            <p:spPr bwMode="auto">
              <a:xfrm>
                <a:off x="926" y="3870"/>
                <a:ext cx="33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machine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835" name="Rectangle 11"/>
              <p:cNvSpPr>
                <a:spLocks noChangeArrowheads="1"/>
              </p:cNvSpPr>
              <p:nvPr/>
            </p:nvSpPr>
            <p:spPr bwMode="auto">
              <a:xfrm>
                <a:off x="1589" y="1677"/>
                <a:ext cx="1297" cy="206"/>
              </a:xfrm>
              <a:prstGeom prst="rect">
                <a:avLst/>
              </a:prstGeom>
              <a:solidFill>
                <a:srgbClr val="FFFF8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836" name="Rectangle 12"/>
              <p:cNvSpPr>
                <a:spLocks noChangeArrowheads="1"/>
              </p:cNvSpPr>
              <p:nvPr/>
            </p:nvSpPr>
            <p:spPr bwMode="auto">
              <a:xfrm>
                <a:off x="1989" y="1725"/>
                <a:ext cx="54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 b="1" smtClean="0">
                    <a:solidFill>
                      <a:srgbClr val="800000"/>
                    </a:solidFill>
                    <a:latin typeface="Arial" pitchFamily="34" charset="0"/>
                    <a:cs typeface="Arial" pitchFamily="34" charset="0"/>
                  </a:rPr>
                  <a:t>VM language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837" name="Rectangle 13"/>
              <p:cNvSpPr>
                <a:spLocks noChangeArrowheads="1"/>
              </p:cNvSpPr>
              <p:nvPr/>
            </p:nvSpPr>
            <p:spPr bwMode="auto">
              <a:xfrm>
                <a:off x="1371" y="3767"/>
                <a:ext cx="1743" cy="2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838" name="Rectangle 14"/>
              <p:cNvSpPr>
                <a:spLocks noChangeArrowheads="1"/>
              </p:cNvSpPr>
              <p:nvPr/>
            </p:nvSpPr>
            <p:spPr bwMode="auto">
              <a:xfrm>
                <a:off x="1527" y="3770"/>
                <a:ext cx="1466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other digital platforms, each equipped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839" name="Rectangle 15"/>
              <p:cNvSpPr>
                <a:spLocks noChangeArrowheads="1"/>
              </p:cNvSpPr>
              <p:nvPr/>
            </p:nvSpPr>
            <p:spPr bwMode="auto">
              <a:xfrm>
                <a:off x="1738" y="3875"/>
                <a:ext cx="1046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with its VM implementation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840" name="Rectangle 16"/>
              <p:cNvSpPr>
                <a:spLocks noChangeArrowheads="1"/>
              </p:cNvSpPr>
              <p:nvPr/>
            </p:nvSpPr>
            <p:spPr bwMode="auto">
              <a:xfrm>
                <a:off x="864" y="2830"/>
                <a:ext cx="446" cy="412"/>
              </a:xfrm>
              <a:prstGeom prst="rect">
                <a:avLst/>
              </a:prstGeom>
              <a:solidFill>
                <a:srgbClr val="E6E6E6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841" name="Rectangle 17"/>
              <p:cNvSpPr>
                <a:spLocks noChangeArrowheads="1"/>
              </p:cNvSpPr>
              <p:nvPr/>
            </p:nvSpPr>
            <p:spPr bwMode="auto">
              <a:xfrm>
                <a:off x="1000" y="2879"/>
                <a:ext cx="211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RISC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842" name="Rectangle 18"/>
              <p:cNvSpPr>
                <a:spLocks noChangeArrowheads="1"/>
              </p:cNvSpPr>
              <p:nvPr/>
            </p:nvSpPr>
            <p:spPr bwMode="auto">
              <a:xfrm>
                <a:off x="938" y="2984"/>
                <a:ext cx="33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machine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843" name="Rectangle 19"/>
              <p:cNvSpPr>
                <a:spLocks noChangeArrowheads="1"/>
              </p:cNvSpPr>
              <p:nvPr/>
            </p:nvSpPr>
            <p:spPr bwMode="auto">
              <a:xfrm>
                <a:off x="924" y="3088"/>
                <a:ext cx="36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language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844" name="Freeform 20"/>
              <p:cNvSpPr>
                <a:spLocks/>
              </p:cNvSpPr>
              <p:nvPr/>
            </p:nvSpPr>
            <p:spPr bwMode="auto">
              <a:xfrm>
                <a:off x="1017" y="3242"/>
                <a:ext cx="138" cy="103"/>
              </a:xfrm>
              <a:custGeom>
                <a:avLst/>
                <a:gdLst>
                  <a:gd name="T0" fmla="*/ 70 w 138"/>
                  <a:gd name="T1" fmla="*/ 103 h 103"/>
                  <a:gd name="T2" fmla="*/ 138 w 138"/>
                  <a:gd name="T3" fmla="*/ 63 h 103"/>
                  <a:gd name="T4" fmla="*/ 93 w 138"/>
                  <a:gd name="T5" fmla="*/ 63 h 103"/>
                  <a:gd name="T6" fmla="*/ 93 w 138"/>
                  <a:gd name="T7" fmla="*/ 0 h 103"/>
                  <a:gd name="T8" fmla="*/ 46 w 138"/>
                  <a:gd name="T9" fmla="*/ 0 h 103"/>
                  <a:gd name="T10" fmla="*/ 46 w 138"/>
                  <a:gd name="T11" fmla="*/ 63 h 103"/>
                  <a:gd name="T12" fmla="*/ 0 w 138"/>
                  <a:gd name="T13" fmla="*/ 63 h 103"/>
                  <a:gd name="T14" fmla="*/ 70 w 138"/>
                  <a:gd name="T15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8" h="103">
                    <a:moveTo>
                      <a:pt x="70" y="103"/>
                    </a:moveTo>
                    <a:lnTo>
                      <a:pt x="138" y="63"/>
                    </a:lnTo>
                    <a:lnTo>
                      <a:pt x="93" y="63"/>
                    </a:lnTo>
                    <a:lnTo>
                      <a:pt x="93" y="0"/>
                    </a:lnTo>
                    <a:lnTo>
                      <a:pt x="46" y="0"/>
                    </a:lnTo>
                    <a:lnTo>
                      <a:pt x="46" y="63"/>
                    </a:lnTo>
                    <a:lnTo>
                      <a:pt x="0" y="63"/>
                    </a:lnTo>
                    <a:lnTo>
                      <a:pt x="70" y="103"/>
                    </a:lnTo>
                    <a:close/>
                  </a:path>
                </a:pathLst>
              </a:custGeom>
              <a:solidFill>
                <a:srgbClr val="E6E6E6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845" name="Rectangle 21"/>
              <p:cNvSpPr>
                <a:spLocks noChangeArrowheads="1"/>
              </p:cNvSpPr>
              <p:nvPr/>
            </p:nvSpPr>
            <p:spPr bwMode="auto">
              <a:xfrm>
                <a:off x="3814" y="3767"/>
                <a:ext cx="529" cy="20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846" name="Rectangle 22"/>
              <p:cNvSpPr>
                <a:spLocks noChangeArrowheads="1"/>
              </p:cNvSpPr>
              <p:nvPr/>
            </p:nvSpPr>
            <p:spPr bwMode="auto">
              <a:xfrm>
                <a:off x="3981" y="3749"/>
                <a:ext cx="249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Hack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847" name="Rectangle 23"/>
              <p:cNvSpPr>
                <a:spLocks noChangeArrowheads="1"/>
              </p:cNvSpPr>
              <p:nvPr/>
            </p:nvSpPr>
            <p:spPr bwMode="auto">
              <a:xfrm>
                <a:off x="3870" y="3851"/>
                <a:ext cx="475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b="1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computer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848" name="Rectangle 24"/>
              <p:cNvSpPr>
                <a:spLocks noChangeArrowheads="1"/>
              </p:cNvSpPr>
              <p:nvPr/>
            </p:nvSpPr>
            <p:spPr bwMode="auto">
              <a:xfrm>
                <a:off x="3793" y="2830"/>
                <a:ext cx="488" cy="427"/>
              </a:xfrm>
              <a:prstGeom prst="rect">
                <a:avLst/>
              </a:prstGeom>
              <a:solidFill>
                <a:srgbClr val="E6E6E6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849" name="Rectangle 25"/>
              <p:cNvSpPr>
                <a:spLocks noChangeArrowheads="1"/>
              </p:cNvSpPr>
              <p:nvPr/>
            </p:nvSpPr>
            <p:spPr bwMode="auto">
              <a:xfrm>
                <a:off x="3953" y="2884"/>
                <a:ext cx="211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 b="1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Hack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850" name="Rectangle 26"/>
              <p:cNvSpPr>
                <a:spLocks noChangeArrowheads="1"/>
              </p:cNvSpPr>
              <p:nvPr/>
            </p:nvSpPr>
            <p:spPr bwMode="auto">
              <a:xfrm>
                <a:off x="3879" y="2988"/>
                <a:ext cx="357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 b="1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machine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851" name="Rectangle 27"/>
              <p:cNvSpPr>
                <a:spLocks noChangeArrowheads="1"/>
              </p:cNvSpPr>
              <p:nvPr/>
            </p:nvSpPr>
            <p:spPr bwMode="auto">
              <a:xfrm>
                <a:off x="3865" y="3093"/>
                <a:ext cx="387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 b="1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language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852" name="Freeform 28"/>
              <p:cNvSpPr>
                <a:spLocks/>
              </p:cNvSpPr>
              <p:nvPr/>
            </p:nvSpPr>
            <p:spPr bwMode="auto">
              <a:xfrm>
                <a:off x="3968" y="3257"/>
                <a:ext cx="138" cy="103"/>
              </a:xfrm>
              <a:custGeom>
                <a:avLst/>
                <a:gdLst>
                  <a:gd name="T0" fmla="*/ 69 w 138"/>
                  <a:gd name="T1" fmla="*/ 103 h 103"/>
                  <a:gd name="T2" fmla="*/ 138 w 138"/>
                  <a:gd name="T3" fmla="*/ 63 h 103"/>
                  <a:gd name="T4" fmla="*/ 93 w 138"/>
                  <a:gd name="T5" fmla="*/ 63 h 103"/>
                  <a:gd name="T6" fmla="*/ 93 w 138"/>
                  <a:gd name="T7" fmla="*/ 0 h 103"/>
                  <a:gd name="T8" fmla="*/ 45 w 138"/>
                  <a:gd name="T9" fmla="*/ 0 h 103"/>
                  <a:gd name="T10" fmla="*/ 45 w 138"/>
                  <a:gd name="T11" fmla="*/ 63 h 103"/>
                  <a:gd name="T12" fmla="*/ 0 w 138"/>
                  <a:gd name="T13" fmla="*/ 63 h 103"/>
                  <a:gd name="T14" fmla="*/ 69 w 138"/>
                  <a:gd name="T15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8" h="103">
                    <a:moveTo>
                      <a:pt x="69" y="103"/>
                    </a:moveTo>
                    <a:lnTo>
                      <a:pt x="138" y="63"/>
                    </a:lnTo>
                    <a:lnTo>
                      <a:pt x="93" y="63"/>
                    </a:lnTo>
                    <a:lnTo>
                      <a:pt x="93" y="0"/>
                    </a:lnTo>
                    <a:lnTo>
                      <a:pt x="45" y="0"/>
                    </a:lnTo>
                    <a:lnTo>
                      <a:pt x="45" y="63"/>
                    </a:lnTo>
                    <a:lnTo>
                      <a:pt x="0" y="63"/>
                    </a:lnTo>
                    <a:lnTo>
                      <a:pt x="69" y="103"/>
                    </a:lnTo>
                    <a:close/>
                  </a:path>
                </a:pathLst>
              </a:custGeom>
              <a:solidFill>
                <a:srgbClr val="E6E6E6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853" name="Rectangle 29"/>
              <p:cNvSpPr>
                <a:spLocks noChangeArrowheads="1"/>
              </p:cNvSpPr>
              <p:nvPr/>
            </p:nvSpPr>
            <p:spPr bwMode="auto">
              <a:xfrm>
                <a:off x="174" y="2830"/>
                <a:ext cx="446" cy="412"/>
              </a:xfrm>
              <a:prstGeom prst="rect">
                <a:avLst/>
              </a:prstGeom>
              <a:solidFill>
                <a:srgbClr val="E6E6E6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854" name="Rectangle 30"/>
              <p:cNvSpPr>
                <a:spLocks noChangeArrowheads="1"/>
              </p:cNvSpPr>
              <p:nvPr/>
            </p:nvSpPr>
            <p:spPr bwMode="auto">
              <a:xfrm>
                <a:off x="310" y="2879"/>
                <a:ext cx="211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CISC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855" name="Rectangle 31"/>
              <p:cNvSpPr>
                <a:spLocks noChangeArrowheads="1"/>
              </p:cNvSpPr>
              <p:nvPr/>
            </p:nvSpPr>
            <p:spPr bwMode="auto">
              <a:xfrm>
                <a:off x="249" y="2984"/>
                <a:ext cx="33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machine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856" name="Rectangle 32"/>
              <p:cNvSpPr>
                <a:spLocks noChangeArrowheads="1"/>
              </p:cNvSpPr>
              <p:nvPr/>
            </p:nvSpPr>
            <p:spPr bwMode="auto">
              <a:xfrm>
                <a:off x="235" y="3088"/>
                <a:ext cx="36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language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857" name="Freeform 33"/>
              <p:cNvSpPr>
                <a:spLocks/>
              </p:cNvSpPr>
              <p:nvPr/>
            </p:nvSpPr>
            <p:spPr bwMode="auto">
              <a:xfrm>
                <a:off x="327" y="3242"/>
                <a:ext cx="139" cy="103"/>
              </a:xfrm>
              <a:custGeom>
                <a:avLst/>
                <a:gdLst>
                  <a:gd name="T0" fmla="*/ 70 w 139"/>
                  <a:gd name="T1" fmla="*/ 103 h 103"/>
                  <a:gd name="T2" fmla="*/ 139 w 139"/>
                  <a:gd name="T3" fmla="*/ 63 h 103"/>
                  <a:gd name="T4" fmla="*/ 93 w 139"/>
                  <a:gd name="T5" fmla="*/ 63 h 103"/>
                  <a:gd name="T6" fmla="*/ 93 w 139"/>
                  <a:gd name="T7" fmla="*/ 0 h 103"/>
                  <a:gd name="T8" fmla="*/ 46 w 139"/>
                  <a:gd name="T9" fmla="*/ 0 h 103"/>
                  <a:gd name="T10" fmla="*/ 46 w 139"/>
                  <a:gd name="T11" fmla="*/ 63 h 103"/>
                  <a:gd name="T12" fmla="*/ 0 w 139"/>
                  <a:gd name="T13" fmla="*/ 63 h 103"/>
                  <a:gd name="T14" fmla="*/ 70 w 139"/>
                  <a:gd name="T15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9" h="103">
                    <a:moveTo>
                      <a:pt x="70" y="103"/>
                    </a:moveTo>
                    <a:lnTo>
                      <a:pt x="139" y="63"/>
                    </a:lnTo>
                    <a:lnTo>
                      <a:pt x="93" y="63"/>
                    </a:lnTo>
                    <a:lnTo>
                      <a:pt x="93" y="0"/>
                    </a:lnTo>
                    <a:lnTo>
                      <a:pt x="46" y="0"/>
                    </a:lnTo>
                    <a:lnTo>
                      <a:pt x="46" y="63"/>
                    </a:lnTo>
                    <a:lnTo>
                      <a:pt x="0" y="63"/>
                    </a:lnTo>
                    <a:lnTo>
                      <a:pt x="70" y="103"/>
                    </a:lnTo>
                    <a:close/>
                  </a:path>
                </a:pathLst>
              </a:custGeom>
              <a:solidFill>
                <a:srgbClr val="E6E6E6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858" name="Rectangle 34"/>
              <p:cNvSpPr>
                <a:spLocks noChangeArrowheads="1"/>
              </p:cNvSpPr>
              <p:nvPr/>
            </p:nvSpPr>
            <p:spPr bwMode="auto">
              <a:xfrm>
                <a:off x="2122" y="3450"/>
                <a:ext cx="200" cy="154"/>
              </a:xfrm>
              <a:prstGeom prst="rect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859" name="Rectangle 35"/>
              <p:cNvSpPr>
                <a:spLocks noChangeArrowheads="1"/>
              </p:cNvSpPr>
              <p:nvPr/>
            </p:nvSpPr>
            <p:spPr bwMode="auto">
              <a:xfrm>
                <a:off x="2141" y="3458"/>
                <a:ext cx="162" cy="122"/>
              </a:xfrm>
              <a:prstGeom prst="rect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860" name="Rectangle 36"/>
              <p:cNvSpPr>
                <a:spLocks noChangeArrowheads="1"/>
              </p:cNvSpPr>
              <p:nvPr/>
            </p:nvSpPr>
            <p:spPr bwMode="auto">
              <a:xfrm>
                <a:off x="2147" y="3462"/>
                <a:ext cx="151" cy="113"/>
              </a:xfrm>
              <a:prstGeom prst="rect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861" name="Rectangle 37"/>
              <p:cNvSpPr>
                <a:spLocks noChangeArrowheads="1"/>
              </p:cNvSpPr>
              <p:nvPr/>
            </p:nvSpPr>
            <p:spPr bwMode="auto">
              <a:xfrm>
                <a:off x="2132" y="3604"/>
                <a:ext cx="180" cy="6"/>
              </a:xfrm>
              <a:prstGeom prst="rect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862" name="Freeform 38"/>
              <p:cNvSpPr>
                <a:spLocks/>
              </p:cNvSpPr>
              <p:nvPr/>
            </p:nvSpPr>
            <p:spPr bwMode="auto">
              <a:xfrm>
                <a:off x="2212" y="3445"/>
                <a:ext cx="20" cy="5"/>
              </a:xfrm>
              <a:custGeom>
                <a:avLst/>
                <a:gdLst>
                  <a:gd name="T0" fmla="*/ 20 w 20"/>
                  <a:gd name="T1" fmla="*/ 5 h 5"/>
                  <a:gd name="T2" fmla="*/ 19 w 20"/>
                  <a:gd name="T3" fmla="*/ 3 h 5"/>
                  <a:gd name="T4" fmla="*/ 15 w 20"/>
                  <a:gd name="T5" fmla="*/ 1 h 5"/>
                  <a:gd name="T6" fmla="*/ 10 w 20"/>
                  <a:gd name="T7" fmla="*/ 0 h 5"/>
                  <a:gd name="T8" fmla="*/ 5 w 20"/>
                  <a:gd name="T9" fmla="*/ 1 h 5"/>
                  <a:gd name="T10" fmla="*/ 1 w 20"/>
                  <a:gd name="T11" fmla="*/ 3 h 5"/>
                  <a:gd name="T12" fmla="*/ 0 w 20"/>
                  <a:gd name="T13" fmla="*/ 5 h 5"/>
                  <a:gd name="T14" fmla="*/ 20 w 20"/>
                  <a:gd name="T1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" h="5">
                    <a:moveTo>
                      <a:pt x="20" y="5"/>
                    </a:moveTo>
                    <a:lnTo>
                      <a:pt x="19" y="3"/>
                    </a:lnTo>
                    <a:lnTo>
                      <a:pt x="15" y="1"/>
                    </a:lnTo>
                    <a:lnTo>
                      <a:pt x="10" y="0"/>
                    </a:lnTo>
                    <a:lnTo>
                      <a:pt x="5" y="1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20" y="5"/>
                    </a:ln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863" name="Line 39"/>
              <p:cNvSpPr>
                <a:spLocks noChangeShapeType="1"/>
              </p:cNvSpPr>
              <p:nvPr/>
            </p:nvSpPr>
            <p:spPr bwMode="auto">
              <a:xfrm flipV="1">
                <a:off x="2222" y="3371"/>
                <a:ext cx="61" cy="79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864" name="Line 40"/>
              <p:cNvSpPr>
                <a:spLocks noChangeShapeType="1"/>
              </p:cNvSpPr>
              <p:nvPr/>
            </p:nvSpPr>
            <p:spPr bwMode="auto">
              <a:xfrm flipH="1" flipV="1">
                <a:off x="2161" y="3371"/>
                <a:ext cx="61" cy="79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865" name="Freeform 41"/>
              <p:cNvSpPr>
                <a:spLocks/>
              </p:cNvSpPr>
              <p:nvPr/>
            </p:nvSpPr>
            <p:spPr bwMode="auto">
              <a:xfrm>
                <a:off x="2161" y="3369"/>
                <a:ext cx="2" cy="3"/>
              </a:xfrm>
              <a:custGeom>
                <a:avLst/>
                <a:gdLst>
                  <a:gd name="T0" fmla="*/ 0 w 2"/>
                  <a:gd name="T1" fmla="*/ 2 h 3"/>
                  <a:gd name="T2" fmla="*/ 0 w 2"/>
                  <a:gd name="T3" fmla="*/ 0 h 3"/>
                  <a:gd name="T4" fmla="*/ 1 w 2"/>
                  <a:gd name="T5" fmla="*/ 0 h 3"/>
                  <a:gd name="T6" fmla="*/ 2 w 2"/>
                  <a:gd name="T7" fmla="*/ 2 h 3"/>
                  <a:gd name="T8" fmla="*/ 1 w 2"/>
                  <a:gd name="T9" fmla="*/ 3 h 3"/>
                  <a:gd name="T10" fmla="*/ 0 w 2"/>
                  <a:gd name="T11" fmla="*/ 3 h 3"/>
                  <a:gd name="T12" fmla="*/ 0 w 2"/>
                  <a:gd name="T13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3">
                    <a:moveTo>
                      <a:pt x="0" y="2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2" y="2"/>
                    </a:lnTo>
                    <a:lnTo>
                      <a:pt x="1" y="3"/>
                    </a:lnTo>
                    <a:lnTo>
                      <a:pt x="0" y="3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866" name="Freeform 42"/>
              <p:cNvSpPr>
                <a:spLocks/>
              </p:cNvSpPr>
              <p:nvPr/>
            </p:nvSpPr>
            <p:spPr bwMode="auto">
              <a:xfrm>
                <a:off x="2281" y="3369"/>
                <a:ext cx="3" cy="3"/>
              </a:xfrm>
              <a:custGeom>
                <a:avLst/>
                <a:gdLst>
                  <a:gd name="T0" fmla="*/ 0 w 3"/>
                  <a:gd name="T1" fmla="*/ 2 h 3"/>
                  <a:gd name="T2" fmla="*/ 1 w 3"/>
                  <a:gd name="T3" fmla="*/ 0 h 3"/>
                  <a:gd name="T4" fmla="*/ 3 w 3"/>
                  <a:gd name="T5" fmla="*/ 0 h 3"/>
                  <a:gd name="T6" fmla="*/ 3 w 3"/>
                  <a:gd name="T7" fmla="*/ 2 h 3"/>
                  <a:gd name="T8" fmla="*/ 3 w 3"/>
                  <a:gd name="T9" fmla="*/ 3 h 3"/>
                  <a:gd name="T10" fmla="*/ 1 w 3"/>
                  <a:gd name="T11" fmla="*/ 3 h 3"/>
                  <a:gd name="T12" fmla="*/ 0 w 3"/>
                  <a:gd name="T13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3">
                    <a:moveTo>
                      <a:pt x="0" y="2"/>
                    </a:moveTo>
                    <a:lnTo>
                      <a:pt x="1" y="0"/>
                    </a:lnTo>
                    <a:lnTo>
                      <a:pt x="3" y="0"/>
                    </a:lnTo>
                    <a:lnTo>
                      <a:pt x="3" y="2"/>
                    </a:lnTo>
                    <a:lnTo>
                      <a:pt x="3" y="3"/>
                    </a:lnTo>
                    <a:lnTo>
                      <a:pt x="1" y="3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867" name="Freeform 43"/>
              <p:cNvSpPr>
                <a:spLocks/>
              </p:cNvSpPr>
              <p:nvPr/>
            </p:nvSpPr>
            <p:spPr bwMode="auto">
              <a:xfrm>
                <a:off x="2132" y="3585"/>
                <a:ext cx="180" cy="10"/>
              </a:xfrm>
              <a:custGeom>
                <a:avLst/>
                <a:gdLst>
                  <a:gd name="T0" fmla="*/ 9 w 180"/>
                  <a:gd name="T1" fmla="*/ 0 h 10"/>
                  <a:gd name="T2" fmla="*/ 171 w 180"/>
                  <a:gd name="T3" fmla="*/ 0 h 10"/>
                  <a:gd name="T4" fmla="*/ 175 w 180"/>
                  <a:gd name="T5" fmla="*/ 0 h 10"/>
                  <a:gd name="T6" fmla="*/ 179 w 180"/>
                  <a:gd name="T7" fmla="*/ 2 h 10"/>
                  <a:gd name="T8" fmla="*/ 180 w 180"/>
                  <a:gd name="T9" fmla="*/ 5 h 10"/>
                  <a:gd name="T10" fmla="*/ 179 w 180"/>
                  <a:gd name="T11" fmla="*/ 7 h 10"/>
                  <a:gd name="T12" fmla="*/ 175 w 180"/>
                  <a:gd name="T13" fmla="*/ 9 h 10"/>
                  <a:gd name="T14" fmla="*/ 171 w 180"/>
                  <a:gd name="T15" fmla="*/ 10 h 10"/>
                  <a:gd name="T16" fmla="*/ 9 w 180"/>
                  <a:gd name="T17" fmla="*/ 10 h 10"/>
                  <a:gd name="T18" fmla="*/ 5 w 180"/>
                  <a:gd name="T19" fmla="*/ 9 h 10"/>
                  <a:gd name="T20" fmla="*/ 1 w 180"/>
                  <a:gd name="T21" fmla="*/ 7 h 10"/>
                  <a:gd name="T22" fmla="*/ 0 w 180"/>
                  <a:gd name="T23" fmla="*/ 5 h 10"/>
                  <a:gd name="T24" fmla="*/ 1 w 180"/>
                  <a:gd name="T25" fmla="*/ 2 h 10"/>
                  <a:gd name="T26" fmla="*/ 5 w 180"/>
                  <a:gd name="T27" fmla="*/ 0 h 10"/>
                  <a:gd name="T28" fmla="*/ 9 w 180"/>
                  <a:gd name="T2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0" h="10">
                    <a:moveTo>
                      <a:pt x="9" y="0"/>
                    </a:moveTo>
                    <a:lnTo>
                      <a:pt x="171" y="0"/>
                    </a:lnTo>
                    <a:lnTo>
                      <a:pt x="175" y="0"/>
                    </a:lnTo>
                    <a:lnTo>
                      <a:pt x="179" y="2"/>
                    </a:lnTo>
                    <a:lnTo>
                      <a:pt x="180" y="5"/>
                    </a:lnTo>
                    <a:lnTo>
                      <a:pt x="179" y="7"/>
                    </a:lnTo>
                    <a:lnTo>
                      <a:pt x="175" y="9"/>
                    </a:lnTo>
                    <a:lnTo>
                      <a:pt x="171" y="10"/>
                    </a:lnTo>
                    <a:lnTo>
                      <a:pt x="9" y="10"/>
                    </a:lnTo>
                    <a:lnTo>
                      <a:pt x="5" y="9"/>
                    </a:lnTo>
                    <a:lnTo>
                      <a:pt x="1" y="7"/>
                    </a:lnTo>
                    <a:lnTo>
                      <a:pt x="0" y="5"/>
                    </a:lnTo>
                    <a:lnTo>
                      <a:pt x="1" y="2"/>
                    </a:lnTo>
                    <a:lnTo>
                      <a:pt x="5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868" name="Freeform 44"/>
              <p:cNvSpPr>
                <a:spLocks/>
              </p:cNvSpPr>
              <p:nvPr/>
            </p:nvSpPr>
            <p:spPr bwMode="auto">
              <a:xfrm>
                <a:off x="2140" y="3586"/>
                <a:ext cx="10" cy="8"/>
              </a:xfrm>
              <a:custGeom>
                <a:avLst/>
                <a:gdLst>
                  <a:gd name="T0" fmla="*/ 0 w 10"/>
                  <a:gd name="T1" fmla="*/ 4 h 8"/>
                  <a:gd name="T2" fmla="*/ 2 w 10"/>
                  <a:gd name="T3" fmla="*/ 1 h 8"/>
                  <a:gd name="T4" fmla="*/ 6 w 10"/>
                  <a:gd name="T5" fmla="*/ 0 h 8"/>
                  <a:gd name="T6" fmla="*/ 9 w 10"/>
                  <a:gd name="T7" fmla="*/ 1 h 8"/>
                  <a:gd name="T8" fmla="*/ 10 w 10"/>
                  <a:gd name="T9" fmla="*/ 4 h 8"/>
                  <a:gd name="T10" fmla="*/ 9 w 10"/>
                  <a:gd name="T11" fmla="*/ 6 h 8"/>
                  <a:gd name="T12" fmla="*/ 6 w 10"/>
                  <a:gd name="T13" fmla="*/ 8 h 8"/>
                  <a:gd name="T14" fmla="*/ 2 w 10"/>
                  <a:gd name="T15" fmla="*/ 6 h 8"/>
                  <a:gd name="T16" fmla="*/ 0 w 10"/>
                  <a:gd name="T17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8">
                    <a:moveTo>
                      <a:pt x="0" y="4"/>
                    </a:moveTo>
                    <a:lnTo>
                      <a:pt x="2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0" y="4"/>
                    </a:lnTo>
                    <a:lnTo>
                      <a:pt x="9" y="6"/>
                    </a:lnTo>
                    <a:lnTo>
                      <a:pt x="6" y="8"/>
                    </a:lnTo>
                    <a:lnTo>
                      <a:pt x="2" y="6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869" name="Rectangle 45"/>
              <p:cNvSpPr>
                <a:spLocks noChangeArrowheads="1"/>
              </p:cNvSpPr>
              <p:nvPr/>
            </p:nvSpPr>
            <p:spPr bwMode="auto">
              <a:xfrm>
                <a:off x="2284" y="3586"/>
                <a:ext cx="6" cy="8"/>
              </a:xfrm>
              <a:prstGeom prst="rect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870" name="Rectangle 46"/>
              <p:cNvSpPr>
                <a:spLocks noChangeArrowheads="1"/>
              </p:cNvSpPr>
              <p:nvPr/>
            </p:nvSpPr>
            <p:spPr bwMode="auto">
              <a:xfrm>
                <a:off x="2277" y="3586"/>
                <a:ext cx="6" cy="8"/>
              </a:xfrm>
              <a:prstGeom prst="rect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871" name="Rectangle 47"/>
              <p:cNvSpPr>
                <a:spLocks noChangeArrowheads="1"/>
              </p:cNvSpPr>
              <p:nvPr/>
            </p:nvSpPr>
            <p:spPr bwMode="auto">
              <a:xfrm>
                <a:off x="2269" y="3586"/>
                <a:ext cx="6" cy="8"/>
              </a:xfrm>
              <a:prstGeom prst="rect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872" name="Rectangle 48"/>
              <p:cNvSpPr>
                <a:spLocks noChangeArrowheads="1"/>
              </p:cNvSpPr>
              <p:nvPr/>
            </p:nvSpPr>
            <p:spPr bwMode="auto">
              <a:xfrm>
                <a:off x="3812" y="3483"/>
                <a:ext cx="463" cy="157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873" name="Freeform 49"/>
              <p:cNvSpPr>
                <a:spLocks noEditPoints="1"/>
              </p:cNvSpPr>
              <p:nvPr/>
            </p:nvSpPr>
            <p:spPr bwMode="auto">
              <a:xfrm>
                <a:off x="3812" y="3483"/>
                <a:ext cx="489" cy="165"/>
              </a:xfrm>
              <a:custGeom>
                <a:avLst/>
                <a:gdLst>
                  <a:gd name="T0" fmla="*/ 325 w 489"/>
                  <a:gd name="T1" fmla="*/ 130 h 165"/>
                  <a:gd name="T2" fmla="*/ 280 w 489"/>
                  <a:gd name="T3" fmla="*/ 71 h 165"/>
                  <a:gd name="T4" fmla="*/ 296 w 489"/>
                  <a:gd name="T5" fmla="*/ 55 h 165"/>
                  <a:gd name="T6" fmla="*/ 309 w 489"/>
                  <a:gd name="T7" fmla="*/ 16 h 165"/>
                  <a:gd name="T8" fmla="*/ 296 w 489"/>
                  <a:gd name="T9" fmla="*/ 55 h 165"/>
                  <a:gd name="T10" fmla="*/ 289 w 489"/>
                  <a:gd name="T11" fmla="*/ 55 h 165"/>
                  <a:gd name="T12" fmla="*/ 276 w 489"/>
                  <a:gd name="T13" fmla="*/ 16 h 165"/>
                  <a:gd name="T14" fmla="*/ 245 w 489"/>
                  <a:gd name="T15" fmla="*/ 55 h 165"/>
                  <a:gd name="T16" fmla="*/ 263 w 489"/>
                  <a:gd name="T17" fmla="*/ 13 h 165"/>
                  <a:gd name="T18" fmla="*/ 245 w 489"/>
                  <a:gd name="T19" fmla="*/ 55 h 165"/>
                  <a:gd name="T20" fmla="*/ 258 w 489"/>
                  <a:gd name="T21" fmla="*/ 102 h 165"/>
                  <a:gd name="T22" fmla="*/ 232 w 489"/>
                  <a:gd name="T23" fmla="*/ 79 h 165"/>
                  <a:gd name="T24" fmla="*/ 196 w 489"/>
                  <a:gd name="T25" fmla="*/ 126 h 165"/>
                  <a:gd name="T26" fmla="*/ 250 w 489"/>
                  <a:gd name="T27" fmla="*/ 118 h 165"/>
                  <a:gd name="T28" fmla="*/ 196 w 489"/>
                  <a:gd name="T29" fmla="*/ 126 h 165"/>
                  <a:gd name="T30" fmla="*/ 170 w 489"/>
                  <a:gd name="T31" fmla="*/ 138 h 165"/>
                  <a:gd name="T32" fmla="*/ 142 w 489"/>
                  <a:gd name="T33" fmla="*/ 115 h 165"/>
                  <a:gd name="T34" fmla="*/ 187 w 489"/>
                  <a:gd name="T35" fmla="*/ 102 h 165"/>
                  <a:gd name="T36" fmla="*/ 214 w 489"/>
                  <a:gd name="T37" fmla="*/ 79 h 165"/>
                  <a:gd name="T38" fmla="*/ 187 w 489"/>
                  <a:gd name="T39" fmla="*/ 102 h 165"/>
                  <a:gd name="T40" fmla="*/ 170 w 489"/>
                  <a:gd name="T41" fmla="*/ 102 h 165"/>
                  <a:gd name="T42" fmla="*/ 142 w 489"/>
                  <a:gd name="T43" fmla="*/ 79 h 165"/>
                  <a:gd name="T44" fmla="*/ 27 w 489"/>
                  <a:gd name="T45" fmla="*/ 63 h 165"/>
                  <a:gd name="T46" fmla="*/ 99 w 489"/>
                  <a:gd name="T47" fmla="*/ 32 h 165"/>
                  <a:gd name="T48" fmla="*/ 27 w 489"/>
                  <a:gd name="T49" fmla="*/ 63 h 165"/>
                  <a:gd name="T50" fmla="*/ 71 w 489"/>
                  <a:gd name="T51" fmla="*/ 16 h 165"/>
                  <a:gd name="T52" fmla="*/ 19 w 489"/>
                  <a:gd name="T53" fmla="*/ 8 h 165"/>
                  <a:gd name="T54" fmla="*/ 71 w 489"/>
                  <a:gd name="T55" fmla="*/ 118 h 165"/>
                  <a:gd name="T56" fmla="*/ 116 w 489"/>
                  <a:gd name="T57" fmla="*/ 94 h 165"/>
                  <a:gd name="T58" fmla="*/ 71 w 489"/>
                  <a:gd name="T59" fmla="*/ 118 h 165"/>
                  <a:gd name="T60" fmla="*/ 116 w 489"/>
                  <a:gd name="T61" fmla="*/ 149 h 165"/>
                  <a:gd name="T62" fmla="*/ 71 w 489"/>
                  <a:gd name="T63" fmla="*/ 126 h 165"/>
                  <a:gd name="T64" fmla="*/ 14 w 489"/>
                  <a:gd name="T65" fmla="*/ 149 h 165"/>
                  <a:gd name="T66" fmla="*/ 58 w 489"/>
                  <a:gd name="T67" fmla="*/ 126 h 165"/>
                  <a:gd name="T68" fmla="*/ 14 w 489"/>
                  <a:gd name="T69" fmla="*/ 149 h 165"/>
                  <a:gd name="T70" fmla="*/ 58 w 489"/>
                  <a:gd name="T71" fmla="*/ 118 h 165"/>
                  <a:gd name="T72" fmla="*/ 14 w 489"/>
                  <a:gd name="T73" fmla="*/ 94 h 165"/>
                  <a:gd name="T74" fmla="*/ 161 w 489"/>
                  <a:gd name="T75" fmla="*/ 63 h 165"/>
                  <a:gd name="T76" fmla="*/ 214 w 489"/>
                  <a:gd name="T77" fmla="*/ 16 h 165"/>
                  <a:gd name="T78" fmla="*/ 161 w 489"/>
                  <a:gd name="T79" fmla="*/ 63 h 165"/>
                  <a:gd name="T80" fmla="*/ 450 w 489"/>
                  <a:gd name="T81" fmla="*/ 142 h 165"/>
                  <a:gd name="T82" fmla="*/ 441 w 489"/>
                  <a:gd name="T83" fmla="*/ 16 h 165"/>
                  <a:gd name="T84" fmla="*/ 423 w 489"/>
                  <a:gd name="T85" fmla="*/ 142 h 165"/>
                  <a:gd name="T86" fmla="*/ 431 w 489"/>
                  <a:gd name="T87" fmla="*/ 16 h 165"/>
                  <a:gd name="T88" fmla="*/ 423 w 489"/>
                  <a:gd name="T89" fmla="*/ 142 h 165"/>
                  <a:gd name="T90" fmla="*/ 414 w 489"/>
                  <a:gd name="T91" fmla="*/ 142 h 165"/>
                  <a:gd name="T92" fmla="*/ 405 w 489"/>
                  <a:gd name="T93" fmla="*/ 16 h 165"/>
                  <a:gd name="T94" fmla="*/ 387 w 489"/>
                  <a:gd name="T95" fmla="*/ 142 h 165"/>
                  <a:gd name="T96" fmla="*/ 396 w 489"/>
                  <a:gd name="T97" fmla="*/ 16 h 165"/>
                  <a:gd name="T98" fmla="*/ 387 w 489"/>
                  <a:gd name="T99" fmla="*/ 142 h 165"/>
                  <a:gd name="T100" fmla="*/ 379 w 489"/>
                  <a:gd name="T101" fmla="*/ 142 h 165"/>
                  <a:gd name="T102" fmla="*/ 370 w 489"/>
                  <a:gd name="T103" fmla="*/ 16 h 165"/>
                  <a:gd name="T104" fmla="*/ 351 w 489"/>
                  <a:gd name="T105" fmla="*/ 142 h 165"/>
                  <a:gd name="T106" fmla="*/ 360 w 489"/>
                  <a:gd name="T107" fmla="*/ 16 h 165"/>
                  <a:gd name="T108" fmla="*/ 351 w 489"/>
                  <a:gd name="T109" fmla="*/ 142 h 165"/>
                  <a:gd name="T110" fmla="*/ 0 w 489"/>
                  <a:gd name="T111" fmla="*/ 157 h 165"/>
                  <a:gd name="T112" fmla="*/ 463 w 489"/>
                  <a:gd name="T113" fmla="*/ 0 h 165"/>
                  <a:gd name="T114" fmla="*/ 463 w 489"/>
                  <a:gd name="T115" fmla="*/ 13 h 165"/>
                  <a:gd name="T116" fmla="*/ 489 w 489"/>
                  <a:gd name="T117" fmla="*/ 24 h 165"/>
                  <a:gd name="T118" fmla="*/ 472 w 489"/>
                  <a:gd name="T119" fmla="*/ 165 h 165"/>
                  <a:gd name="T120" fmla="*/ 463 w 489"/>
                  <a:gd name="T121" fmla="*/ 13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89" h="165">
                    <a:moveTo>
                      <a:pt x="280" y="130"/>
                    </a:moveTo>
                    <a:lnTo>
                      <a:pt x="325" y="130"/>
                    </a:lnTo>
                    <a:lnTo>
                      <a:pt x="325" y="71"/>
                    </a:lnTo>
                    <a:lnTo>
                      <a:pt x="280" y="71"/>
                    </a:lnTo>
                    <a:lnTo>
                      <a:pt x="280" y="130"/>
                    </a:lnTo>
                    <a:close/>
                    <a:moveTo>
                      <a:pt x="296" y="55"/>
                    </a:moveTo>
                    <a:lnTo>
                      <a:pt x="309" y="55"/>
                    </a:lnTo>
                    <a:lnTo>
                      <a:pt x="309" y="16"/>
                    </a:lnTo>
                    <a:lnTo>
                      <a:pt x="296" y="16"/>
                    </a:lnTo>
                    <a:lnTo>
                      <a:pt x="296" y="55"/>
                    </a:lnTo>
                    <a:close/>
                    <a:moveTo>
                      <a:pt x="276" y="55"/>
                    </a:moveTo>
                    <a:lnTo>
                      <a:pt x="289" y="55"/>
                    </a:lnTo>
                    <a:lnTo>
                      <a:pt x="289" y="16"/>
                    </a:lnTo>
                    <a:lnTo>
                      <a:pt x="276" y="16"/>
                    </a:lnTo>
                    <a:lnTo>
                      <a:pt x="276" y="55"/>
                    </a:lnTo>
                    <a:close/>
                    <a:moveTo>
                      <a:pt x="245" y="55"/>
                    </a:moveTo>
                    <a:lnTo>
                      <a:pt x="263" y="55"/>
                    </a:lnTo>
                    <a:lnTo>
                      <a:pt x="263" y="13"/>
                    </a:lnTo>
                    <a:lnTo>
                      <a:pt x="245" y="13"/>
                    </a:lnTo>
                    <a:lnTo>
                      <a:pt x="245" y="55"/>
                    </a:lnTo>
                    <a:close/>
                    <a:moveTo>
                      <a:pt x="232" y="102"/>
                    </a:moveTo>
                    <a:lnTo>
                      <a:pt x="258" y="102"/>
                    </a:lnTo>
                    <a:lnTo>
                      <a:pt x="258" y="79"/>
                    </a:lnTo>
                    <a:lnTo>
                      <a:pt x="232" y="79"/>
                    </a:lnTo>
                    <a:lnTo>
                      <a:pt x="232" y="102"/>
                    </a:lnTo>
                    <a:close/>
                    <a:moveTo>
                      <a:pt x="196" y="126"/>
                    </a:moveTo>
                    <a:lnTo>
                      <a:pt x="250" y="126"/>
                    </a:lnTo>
                    <a:lnTo>
                      <a:pt x="250" y="118"/>
                    </a:lnTo>
                    <a:lnTo>
                      <a:pt x="196" y="118"/>
                    </a:lnTo>
                    <a:lnTo>
                      <a:pt x="196" y="126"/>
                    </a:lnTo>
                    <a:close/>
                    <a:moveTo>
                      <a:pt x="142" y="138"/>
                    </a:moveTo>
                    <a:lnTo>
                      <a:pt x="170" y="138"/>
                    </a:lnTo>
                    <a:lnTo>
                      <a:pt x="170" y="115"/>
                    </a:lnTo>
                    <a:lnTo>
                      <a:pt x="142" y="115"/>
                    </a:lnTo>
                    <a:lnTo>
                      <a:pt x="142" y="138"/>
                    </a:lnTo>
                    <a:close/>
                    <a:moveTo>
                      <a:pt x="187" y="102"/>
                    </a:moveTo>
                    <a:lnTo>
                      <a:pt x="214" y="102"/>
                    </a:lnTo>
                    <a:lnTo>
                      <a:pt x="214" y="79"/>
                    </a:lnTo>
                    <a:lnTo>
                      <a:pt x="187" y="79"/>
                    </a:lnTo>
                    <a:lnTo>
                      <a:pt x="187" y="102"/>
                    </a:lnTo>
                    <a:close/>
                    <a:moveTo>
                      <a:pt x="142" y="102"/>
                    </a:moveTo>
                    <a:lnTo>
                      <a:pt x="170" y="102"/>
                    </a:lnTo>
                    <a:lnTo>
                      <a:pt x="170" y="79"/>
                    </a:lnTo>
                    <a:lnTo>
                      <a:pt x="142" y="79"/>
                    </a:lnTo>
                    <a:lnTo>
                      <a:pt x="142" y="102"/>
                    </a:lnTo>
                    <a:close/>
                    <a:moveTo>
                      <a:pt x="27" y="63"/>
                    </a:moveTo>
                    <a:lnTo>
                      <a:pt x="99" y="63"/>
                    </a:lnTo>
                    <a:lnTo>
                      <a:pt x="99" y="32"/>
                    </a:lnTo>
                    <a:lnTo>
                      <a:pt x="27" y="32"/>
                    </a:lnTo>
                    <a:lnTo>
                      <a:pt x="27" y="63"/>
                    </a:lnTo>
                    <a:close/>
                    <a:moveTo>
                      <a:pt x="19" y="16"/>
                    </a:moveTo>
                    <a:lnTo>
                      <a:pt x="71" y="16"/>
                    </a:lnTo>
                    <a:lnTo>
                      <a:pt x="71" y="8"/>
                    </a:lnTo>
                    <a:lnTo>
                      <a:pt x="19" y="8"/>
                    </a:lnTo>
                    <a:lnTo>
                      <a:pt x="19" y="16"/>
                    </a:lnTo>
                    <a:close/>
                    <a:moveTo>
                      <a:pt x="71" y="118"/>
                    </a:moveTo>
                    <a:lnTo>
                      <a:pt x="116" y="118"/>
                    </a:lnTo>
                    <a:lnTo>
                      <a:pt x="116" y="94"/>
                    </a:lnTo>
                    <a:lnTo>
                      <a:pt x="71" y="94"/>
                    </a:lnTo>
                    <a:lnTo>
                      <a:pt x="71" y="118"/>
                    </a:lnTo>
                    <a:close/>
                    <a:moveTo>
                      <a:pt x="71" y="149"/>
                    </a:moveTo>
                    <a:lnTo>
                      <a:pt x="116" y="149"/>
                    </a:lnTo>
                    <a:lnTo>
                      <a:pt x="116" y="126"/>
                    </a:lnTo>
                    <a:lnTo>
                      <a:pt x="71" y="126"/>
                    </a:lnTo>
                    <a:lnTo>
                      <a:pt x="71" y="149"/>
                    </a:lnTo>
                    <a:close/>
                    <a:moveTo>
                      <a:pt x="14" y="149"/>
                    </a:moveTo>
                    <a:lnTo>
                      <a:pt x="58" y="149"/>
                    </a:lnTo>
                    <a:lnTo>
                      <a:pt x="58" y="126"/>
                    </a:lnTo>
                    <a:lnTo>
                      <a:pt x="14" y="126"/>
                    </a:lnTo>
                    <a:lnTo>
                      <a:pt x="14" y="149"/>
                    </a:lnTo>
                    <a:close/>
                    <a:moveTo>
                      <a:pt x="14" y="118"/>
                    </a:moveTo>
                    <a:lnTo>
                      <a:pt x="58" y="118"/>
                    </a:lnTo>
                    <a:lnTo>
                      <a:pt x="58" y="94"/>
                    </a:lnTo>
                    <a:lnTo>
                      <a:pt x="14" y="94"/>
                    </a:lnTo>
                    <a:lnTo>
                      <a:pt x="14" y="118"/>
                    </a:lnTo>
                    <a:close/>
                    <a:moveTo>
                      <a:pt x="161" y="63"/>
                    </a:moveTo>
                    <a:lnTo>
                      <a:pt x="214" y="63"/>
                    </a:lnTo>
                    <a:lnTo>
                      <a:pt x="214" y="16"/>
                    </a:lnTo>
                    <a:lnTo>
                      <a:pt x="161" y="16"/>
                    </a:lnTo>
                    <a:lnTo>
                      <a:pt x="161" y="63"/>
                    </a:lnTo>
                    <a:close/>
                    <a:moveTo>
                      <a:pt x="441" y="142"/>
                    </a:moveTo>
                    <a:lnTo>
                      <a:pt x="450" y="142"/>
                    </a:lnTo>
                    <a:lnTo>
                      <a:pt x="450" y="16"/>
                    </a:lnTo>
                    <a:lnTo>
                      <a:pt x="441" y="16"/>
                    </a:lnTo>
                    <a:lnTo>
                      <a:pt x="441" y="142"/>
                    </a:lnTo>
                    <a:close/>
                    <a:moveTo>
                      <a:pt x="423" y="142"/>
                    </a:moveTo>
                    <a:lnTo>
                      <a:pt x="431" y="142"/>
                    </a:lnTo>
                    <a:lnTo>
                      <a:pt x="431" y="16"/>
                    </a:lnTo>
                    <a:lnTo>
                      <a:pt x="423" y="16"/>
                    </a:lnTo>
                    <a:lnTo>
                      <a:pt x="423" y="142"/>
                    </a:lnTo>
                    <a:close/>
                    <a:moveTo>
                      <a:pt x="405" y="142"/>
                    </a:moveTo>
                    <a:lnTo>
                      <a:pt x="414" y="142"/>
                    </a:lnTo>
                    <a:lnTo>
                      <a:pt x="414" y="16"/>
                    </a:lnTo>
                    <a:lnTo>
                      <a:pt x="405" y="16"/>
                    </a:lnTo>
                    <a:lnTo>
                      <a:pt x="405" y="142"/>
                    </a:lnTo>
                    <a:close/>
                    <a:moveTo>
                      <a:pt x="387" y="142"/>
                    </a:moveTo>
                    <a:lnTo>
                      <a:pt x="396" y="142"/>
                    </a:lnTo>
                    <a:lnTo>
                      <a:pt x="396" y="16"/>
                    </a:lnTo>
                    <a:lnTo>
                      <a:pt x="387" y="16"/>
                    </a:lnTo>
                    <a:lnTo>
                      <a:pt x="387" y="142"/>
                    </a:lnTo>
                    <a:close/>
                    <a:moveTo>
                      <a:pt x="370" y="142"/>
                    </a:moveTo>
                    <a:lnTo>
                      <a:pt x="379" y="142"/>
                    </a:lnTo>
                    <a:lnTo>
                      <a:pt x="379" y="16"/>
                    </a:lnTo>
                    <a:lnTo>
                      <a:pt x="370" y="16"/>
                    </a:lnTo>
                    <a:lnTo>
                      <a:pt x="370" y="142"/>
                    </a:lnTo>
                    <a:close/>
                    <a:moveTo>
                      <a:pt x="351" y="142"/>
                    </a:moveTo>
                    <a:lnTo>
                      <a:pt x="360" y="142"/>
                    </a:lnTo>
                    <a:lnTo>
                      <a:pt x="360" y="16"/>
                    </a:lnTo>
                    <a:lnTo>
                      <a:pt x="351" y="16"/>
                    </a:lnTo>
                    <a:lnTo>
                      <a:pt x="351" y="142"/>
                    </a:lnTo>
                    <a:close/>
                    <a:moveTo>
                      <a:pt x="0" y="0"/>
                    </a:moveTo>
                    <a:lnTo>
                      <a:pt x="0" y="157"/>
                    </a:lnTo>
                    <a:lnTo>
                      <a:pt x="463" y="157"/>
                    </a:lnTo>
                    <a:lnTo>
                      <a:pt x="463" y="0"/>
                    </a:lnTo>
                    <a:lnTo>
                      <a:pt x="0" y="0"/>
                    </a:lnTo>
                    <a:close/>
                    <a:moveTo>
                      <a:pt x="463" y="13"/>
                    </a:moveTo>
                    <a:lnTo>
                      <a:pt x="489" y="13"/>
                    </a:lnTo>
                    <a:lnTo>
                      <a:pt x="489" y="24"/>
                    </a:lnTo>
                    <a:lnTo>
                      <a:pt x="472" y="24"/>
                    </a:lnTo>
                    <a:lnTo>
                      <a:pt x="472" y="165"/>
                    </a:lnTo>
                    <a:lnTo>
                      <a:pt x="463" y="165"/>
                    </a:lnTo>
                    <a:lnTo>
                      <a:pt x="463" y="13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874" name="Rectangle 50"/>
              <p:cNvSpPr>
                <a:spLocks noChangeArrowheads="1"/>
              </p:cNvSpPr>
              <p:nvPr/>
            </p:nvSpPr>
            <p:spPr bwMode="auto">
              <a:xfrm>
                <a:off x="4133" y="3632"/>
                <a:ext cx="115" cy="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875" name="Line 51"/>
              <p:cNvSpPr>
                <a:spLocks noChangeShapeType="1"/>
              </p:cNvSpPr>
              <p:nvPr/>
            </p:nvSpPr>
            <p:spPr bwMode="auto">
              <a:xfrm flipV="1">
                <a:off x="4239" y="3638"/>
                <a:ext cx="1" cy="10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876" name="Line 52"/>
              <p:cNvSpPr>
                <a:spLocks noChangeShapeType="1"/>
              </p:cNvSpPr>
              <p:nvPr/>
            </p:nvSpPr>
            <p:spPr bwMode="auto">
              <a:xfrm flipV="1">
                <a:off x="4228" y="3642"/>
                <a:ext cx="1" cy="6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877" name="Line 53"/>
              <p:cNvSpPr>
                <a:spLocks noChangeShapeType="1"/>
              </p:cNvSpPr>
              <p:nvPr/>
            </p:nvSpPr>
            <p:spPr bwMode="auto">
              <a:xfrm flipV="1">
                <a:off x="4216" y="3637"/>
                <a:ext cx="1" cy="1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878" name="Line 54"/>
              <p:cNvSpPr>
                <a:spLocks noChangeShapeType="1"/>
              </p:cNvSpPr>
              <p:nvPr/>
            </p:nvSpPr>
            <p:spPr bwMode="auto">
              <a:xfrm flipV="1">
                <a:off x="4206" y="3637"/>
                <a:ext cx="1" cy="1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879" name="Line 55"/>
              <p:cNvSpPr>
                <a:spLocks noChangeShapeType="1"/>
              </p:cNvSpPr>
              <p:nvPr/>
            </p:nvSpPr>
            <p:spPr bwMode="auto">
              <a:xfrm flipV="1">
                <a:off x="4197" y="3638"/>
                <a:ext cx="1" cy="10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880" name="Line 56"/>
              <p:cNvSpPr>
                <a:spLocks noChangeShapeType="1"/>
              </p:cNvSpPr>
              <p:nvPr/>
            </p:nvSpPr>
            <p:spPr bwMode="auto">
              <a:xfrm flipV="1">
                <a:off x="4187" y="3634"/>
                <a:ext cx="1" cy="14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881" name="Line 57"/>
              <p:cNvSpPr>
                <a:spLocks noChangeShapeType="1"/>
              </p:cNvSpPr>
              <p:nvPr/>
            </p:nvSpPr>
            <p:spPr bwMode="auto">
              <a:xfrm flipV="1">
                <a:off x="4178" y="3637"/>
                <a:ext cx="1" cy="1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882" name="Line 58"/>
              <p:cNvSpPr>
                <a:spLocks noChangeShapeType="1"/>
              </p:cNvSpPr>
              <p:nvPr/>
            </p:nvSpPr>
            <p:spPr bwMode="auto">
              <a:xfrm flipV="1">
                <a:off x="4168" y="3638"/>
                <a:ext cx="1" cy="10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883" name="Line 59"/>
              <p:cNvSpPr>
                <a:spLocks noChangeShapeType="1"/>
              </p:cNvSpPr>
              <p:nvPr/>
            </p:nvSpPr>
            <p:spPr bwMode="auto">
              <a:xfrm flipV="1">
                <a:off x="4158" y="3640"/>
                <a:ext cx="1" cy="8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884" name="Line 60"/>
              <p:cNvSpPr>
                <a:spLocks noChangeShapeType="1"/>
              </p:cNvSpPr>
              <p:nvPr/>
            </p:nvSpPr>
            <p:spPr bwMode="auto">
              <a:xfrm flipV="1">
                <a:off x="4149" y="3634"/>
                <a:ext cx="1" cy="14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885" name="Line 61"/>
              <p:cNvSpPr>
                <a:spLocks noChangeShapeType="1"/>
              </p:cNvSpPr>
              <p:nvPr/>
            </p:nvSpPr>
            <p:spPr bwMode="auto">
              <a:xfrm flipV="1">
                <a:off x="4139" y="3638"/>
                <a:ext cx="1" cy="10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886" name="Rectangle 62"/>
              <p:cNvSpPr>
                <a:spLocks noChangeArrowheads="1"/>
              </p:cNvSpPr>
              <p:nvPr/>
            </p:nvSpPr>
            <p:spPr bwMode="auto">
              <a:xfrm>
                <a:off x="4133" y="3632"/>
                <a:ext cx="115" cy="16"/>
              </a:xfrm>
              <a:prstGeom prst="rect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887" name="Rectangle 63"/>
              <p:cNvSpPr>
                <a:spLocks noChangeArrowheads="1"/>
              </p:cNvSpPr>
              <p:nvPr/>
            </p:nvSpPr>
            <p:spPr bwMode="auto">
              <a:xfrm>
                <a:off x="116" y="3767"/>
                <a:ext cx="478" cy="19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888" name="Rectangle 64"/>
              <p:cNvSpPr>
                <a:spLocks noChangeArrowheads="1"/>
              </p:cNvSpPr>
              <p:nvPr/>
            </p:nvSpPr>
            <p:spPr bwMode="auto">
              <a:xfrm>
                <a:off x="269" y="3760"/>
                <a:ext cx="211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CISC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889" name="Rectangle 65"/>
              <p:cNvSpPr>
                <a:spLocks noChangeArrowheads="1"/>
              </p:cNvSpPr>
              <p:nvPr/>
            </p:nvSpPr>
            <p:spPr bwMode="auto">
              <a:xfrm>
                <a:off x="207" y="3865"/>
                <a:ext cx="33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machine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890" name="Freeform 66"/>
              <p:cNvSpPr>
                <a:spLocks/>
              </p:cNvSpPr>
              <p:nvPr/>
            </p:nvSpPr>
            <p:spPr bwMode="auto">
              <a:xfrm>
                <a:off x="185" y="3571"/>
                <a:ext cx="332" cy="41"/>
              </a:xfrm>
              <a:custGeom>
                <a:avLst/>
                <a:gdLst>
                  <a:gd name="T0" fmla="*/ 0 w 332"/>
                  <a:gd name="T1" fmla="*/ 41 h 41"/>
                  <a:gd name="T2" fmla="*/ 83 w 332"/>
                  <a:gd name="T3" fmla="*/ 0 h 41"/>
                  <a:gd name="T4" fmla="*/ 332 w 332"/>
                  <a:gd name="T5" fmla="*/ 0 h 41"/>
                  <a:gd name="T6" fmla="*/ 249 w 332"/>
                  <a:gd name="T7" fmla="*/ 41 h 41"/>
                  <a:gd name="T8" fmla="*/ 0 w 332"/>
                  <a:gd name="T9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2" h="41">
                    <a:moveTo>
                      <a:pt x="0" y="41"/>
                    </a:moveTo>
                    <a:lnTo>
                      <a:pt x="83" y="0"/>
                    </a:lnTo>
                    <a:lnTo>
                      <a:pt x="332" y="0"/>
                    </a:lnTo>
                    <a:lnTo>
                      <a:pt x="249" y="41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9A9A9A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891" name="Freeform 67"/>
              <p:cNvSpPr>
                <a:spLocks/>
              </p:cNvSpPr>
              <p:nvPr/>
            </p:nvSpPr>
            <p:spPr bwMode="auto">
              <a:xfrm>
                <a:off x="434" y="3571"/>
                <a:ext cx="83" cy="61"/>
              </a:xfrm>
              <a:custGeom>
                <a:avLst/>
                <a:gdLst>
                  <a:gd name="T0" fmla="*/ 0 w 83"/>
                  <a:gd name="T1" fmla="*/ 61 h 61"/>
                  <a:gd name="T2" fmla="*/ 83 w 83"/>
                  <a:gd name="T3" fmla="*/ 20 h 61"/>
                  <a:gd name="T4" fmla="*/ 83 w 83"/>
                  <a:gd name="T5" fmla="*/ 0 h 61"/>
                  <a:gd name="T6" fmla="*/ 0 w 83"/>
                  <a:gd name="T7" fmla="*/ 41 h 61"/>
                  <a:gd name="T8" fmla="*/ 0 w 83"/>
                  <a:gd name="T9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61">
                    <a:moveTo>
                      <a:pt x="0" y="61"/>
                    </a:moveTo>
                    <a:lnTo>
                      <a:pt x="83" y="20"/>
                    </a:lnTo>
                    <a:lnTo>
                      <a:pt x="83" y="0"/>
                    </a:lnTo>
                    <a:lnTo>
                      <a:pt x="0" y="4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666666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892" name="Freeform 68"/>
              <p:cNvSpPr>
                <a:spLocks/>
              </p:cNvSpPr>
              <p:nvPr/>
            </p:nvSpPr>
            <p:spPr bwMode="auto">
              <a:xfrm>
                <a:off x="272" y="3427"/>
                <a:ext cx="312" cy="134"/>
              </a:xfrm>
              <a:custGeom>
                <a:avLst/>
                <a:gdLst>
                  <a:gd name="T0" fmla="*/ 0 w 312"/>
                  <a:gd name="T1" fmla="*/ 134 h 134"/>
                  <a:gd name="T2" fmla="*/ 67 w 312"/>
                  <a:gd name="T3" fmla="*/ 0 h 134"/>
                  <a:gd name="T4" fmla="*/ 312 w 312"/>
                  <a:gd name="T5" fmla="*/ 0 h 134"/>
                  <a:gd name="T6" fmla="*/ 244 w 312"/>
                  <a:gd name="T7" fmla="*/ 134 h 134"/>
                  <a:gd name="T8" fmla="*/ 0 w 312"/>
                  <a:gd name="T9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2" h="134">
                    <a:moveTo>
                      <a:pt x="0" y="134"/>
                    </a:moveTo>
                    <a:lnTo>
                      <a:pt x="67" y="0"/>
                    </a:lnTo>
                    <a:lnTo>
                      <a:pt x="312" y="0"/>
                    </a:lnTo>
                    <a:lnTo>
                      <a:pt x="244" y="134"/>
                    </a:lnTo>
                    <a:lnTo>
                      <a:pt x="0" y="134"/>
                    </a:lnTo>
                    <a:close/>
                  </a:path>
                </a:pathLst>
              </a:custGeom>
              <a:solidFill>
                <a:srgbClr val="9A9A9A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893" name="Rectangle 69"/>
              <p:cNvSpPr>
                <a:spLocks noChangeArrowheads="1"/>
              </p:cNvSpPr>
              <p:nvPr/>
            </p:nvSpPr>
            <p:spPr bwMode="auto">
              <a:xfrm>
                <a:off x="303" y="3562"/>
                <a:ext cx="39" cy="8"/>
              </a:xfrm>
              <a:prstGeom prst="rect">
                <a:avLst/>
              </a:prstGeom>
              <a:solidFill>
                <a:srgbClr val="9A9A9A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894" name="Rectangle 70"/>
              <p:cNvSpPr>
                <a:spLocks noChangeArrowheads="1"/>
              </p:cNvSpPr>
              <p:nvPr/>
            </p:nvSpPr>
            <p:spPr bwMode="auto">
              <a:xfrm>
                <a:off x="445" y="3562"/>
                <a:ext cx="38" cy="8"/>
              </a:xfrm>
              <a:prstGeom prst="rect">
                <a:avLst/>
              </a:prstGeom>
              <a:solidFill>
                <a:srgbClr val="9A9A9A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895" name="Freeform 71"/>
              <p:cNvSpPr>
                <a:spLocks/>
              </p:cNvSpPr>
              <p:nvPr/>
            </p:nvSpPr>
            <p:spPr bwMode="auto">
              <a:xfrm>
                <a:off x="237" y="3578"/>
                <a:ext cx="244" cy="19"/>
              </a:xfrm>
              <a:custGeom>
                <a:avLst/>
                <a:gdLst>
                  <a:gd name="T0" fmla="*/ 37 w 244"/>
                  <a:gd name="T1" fmla="*/ 0 h 19"/>
                  <a:gd name="T2" fmla="*/ 244 w 244"/>
                  <a:gd name="T3" fmla="*/ 0 h 19"/>
                  <a:gd name="T4" fmla="*/ 208 w 244"/>
                  <a:gd name="T5" fmla="*/ 19 h 19"/>
                  <a:gd name="T6" fmla="*/ 0 w 244"/>
                  <a:gd name="T7" fmla="*/ 19 h 19"/>
                  <a:gd name="T8" fmla="*/ 37 w 244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4" h="19">
                    <a:moveTo>
                      <a:pt x="37" y="0"/>
                    </a:moveTo>
                    <a:lnTo>
                      <a:pt x="244" y="0"/>
                    </a:lnTo>
                    <a:lnTo>
                      <a:pt x="208" y="19"/>
                    </a:lnTo>
                    <a:lnTo>
                      <a:pt x="0" y="19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666666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896" name="Rectangle 72"/>
              <p:cNvSpPr>
                <a:spLocks noChangeArrowheads="1"/>
              </p:cNvSpPr>
              <p:nvPr/>
            </p:nvSpPr>
            <p:spPr bwMode="auto">
              <a:xfrm>
                <a:off x="185" y="3612"/>
                <a:ext cx="249" cy="20"/>
              </a:xfrm>
              <a:prstGeom prst="rect">
                <a:avLst/>
              </a:prstGeom>
              <a:solidFill>
                <a:srgbClr val="666666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897" name="Freeform 73"/>
              <p:cNvSpPr>
                <a:spLocks noEditPoints="1"/>
              </p:cNvSpPr>
              <p:nvPr/>
            </p:nvSpPr>
            <p:spPr bwMode="auto">
              <a:xfrm>
                <a:off x="307" y="3601"/>
                <a:ext cx="41" cy="5"/>
              </a:xfrm>
              <a:custGeom>
                <a:avLst/>
                <a:gdLst>
                  <a:gd name="T0" fmla="*/ 0 w 41"/>
                  <a:gd name="T1" fmla="*/ 0 h 5"/>
                  <a:gd name="T2" fmla="*/ 41 w 41"/>
                  <a:gd name="T3" fmla="*/ 0 h 5"/>
                  <a:gd name="T4" fmla="*/ 41 w 41"/>
                  <a:gd name="T5" fmla="*/ 5 h 5"/>
                  <a:gd name="T6" fmla="*/ 0 w 41"/>
                  <a:gd name="T7" fmla="*/ 5 h 5"/>
                  <a:gd name="T8" fmla="*/ 0 w 41"/>
                  <a:gd name="T9" fmla="*/ 0 h 5"/>
                  <a:gd name="T10" fmla="*/ 0 w 41"/>
                  <a:gd name="T11" fmla="*/ 0 h 5"/>
                  <a:gd name="T12" fmla="*/ 40 w 41"/>
                  <a:gd name="T13" fmla="*/ 0 h 5"/>
                  <a:gd name="T14" fmla="*/ 40 w 41"/>
                  <a:gd name="T15" fmla="*/ 5 h 5"/>
                  <a:gd name="T16" fmla="*/ 0 w 41"/>
                  <a:gd name="T17" fmla="*/ 5 h 5"/>
                  <a:gd name="T18" fmla="*/ 0 w 41"/>
                  <a:gd name="T1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5">
                    <a:moveTo>
                      <a:pt x="0" y="0"/>
                    </a:moveTo>
                    <a:lnTo>
                      <a:pt x="41" y="0"/>
                    </a:lnTo>
                    <a:lnTo>
                      <a:pt x="41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0" y="0"/>
                    </a:lnTo>
                    <a:lnTo>
                      <a:pt x="40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898" name="Freeform 74"/>
              <p:cNvSpPr>
                <a:spLocks noEditPoints="1"/>
              </p:cNvSpPr>
              <p:nvPr/>
            </p:nvSpPr>
            <p:spPr bwMode="auto">
              <a:xfrm>
                <a:off x="307" y="3601"/>
                <a:ext cx="40" cy="5"/>
              </a:xfrm>
              <a:custGeom>
                <a:avLst/>
                <a:gdLst>
                  <a:gd name="T0" fmla="*/ 0 w 40"/>
                  <a:gd name="T1" fmla="*/ 0 h 5"/>
                  <a:gd name="T2" fmla="*/ 40 w 40"/>
                  <a:gd name="T3" fmla="*/ 0 h 5"/>
                  <a:gd name="T4" fmla="*/ 40 w 40"/>
                  <a:gd name="T5" fmla="*/ 5 h 5"/>
                  <a:gd name="T6" fmla="*/ 0 w 40"/>
                  <a:gd name="T7" fmla="*/ 5 h 5"/>
                  <a:gd name="T8" fmla="*/ 0 w 40"/>
                  <a:gd name="T9" fmla="*/ 0 h 5"/>
                  <a:gd name="T10" fmla="*/ 0 w 40"/>
                  <a:gd name="T11" fmla="*/ 0 h 5"/>
                  <a:gd name="T12" fmla="*/ 39 w 40"/>
                  <a:gd name="T13" fmla="*/ 0 h 5"/>
                  <a:gd name="T14" fmla="*/ 39 w 40"/>
                  <a:gd name="T15" fmla="*/ 5 h 5"/>
                  <a:gd name="T16" fmla="*/ 0 w 40"/>
                  <a:gd name="T17" fmla="*/ 5 h 5"/>
                  <a:gd name="T18" fmla="*/ 0 w 40"/>
                  <a:gd name="T1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5">
                    <a:moveTo>
                      <a:pt x="0" y="0"/>
                    </a:moveTo>
                    <a:lnTo>
                      <a:pt x="40" y="0"/>
                    </a:lnTo>
                    <a:lnTo>
                      <a:pt x="40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9" y="0"/>
                    </a:lnTo>
                    <a:lnTo>
                      <a:pt x="39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5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899" name="Freeform 75"/>
              <p:cNvSpPr>
                <a:spLocks noEditPoints="1"/>
              </p:cNvSpPr>
              <p:nvPr/>
            </p:nvSpPr>
            <p:spPr bwMode="auto">
              <a:xfrm>
                <a:off x="307" y="3601"/>
                <a:ext cx="39" cy="5"/>
              </a:xfrm>
              <a:custGeom>
                <a:avLst/>
                <a:gdLst>
                  <a:gd name="T0" fmla="*/ 0 w 39"/>
                  <a:gd name="T1" fmla="*/ 0 h 5"/>
                  <a:gd name="T2" fmla="*/ 39 w 39"/>
                  <a:gd name="T3" fmla="*/ 0 h 5"/>
                  <a:gd name="T4" fmla="*/ 39 w 39"/>
                  <a:gd name="T5" fmla="*/ 5 h 5"/>
                  <a:gd name="T6" fmla="*/ 0 w 39"/>
                  <a:gd name="T7" fmla="*/ 5 h 5"/>
                  <a:gd name="T8" fmla="*/ 0 w 39"/>
                  <a:gd name="T9" fmla="*/ 0 h 5"/>
                  <a:gd name="T10" fmla="*/ 0 w 39"/>
                  <a:gd name="T11" fmla="*/ 0 h 5"/>
                  <a:gd name="T12" fmla="*/ 37 w 39"/>
                  <a:gd name="T13" fmla="*/ 0 h 5"/>
                  <a:gd name="T14" fmla="*/ 37 w 39"/>
                  <a:gd name="T15" fmla="*/ 5 h 5"/>
                  <a:gd name="T16" fmla="*/ 0 w 39"/>
                  <a:gd name="T17" fmla="*/ 5 h 5"/>
                  <a:gd name="T18" fmla="*/ 0 w 39"/>
                  <a:gd name="T1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5">
                    <a:moveTo>
                      <a:pt x="0" y="0"/>
                    </a:moveTo>
                    <a:lnTo>
                      <a:pt x="39" y="0"/>
                    </a:lnTo>
                    <a:lnTo>
                      <a:pt x="39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7" y="0"/>
                    </a:lnTo>
                    <a:lnTo>
                      <a:pt x="37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A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900" name="Freeform 76"/>
              <p:cNvSpPr>
                <a:spLocks noEditPoints="1"/>
              </p:cNvSpPr>
              <p:nvPr/>
            </p:nvSpPr>
            <p:spPr bwMode="auto">
              <a:xfrm>
                <a:off x="307" y="3601"/>
                <a:ext cx="37" cy="5"/>
              </a:xfrm>
              <a:custGeom>
                <a:avLst/>
                <a:gdLst>
                  <a:gd name="T0" fmla="*/ 0 w 37"/>
                  <a:gd name="T1" fmla="*/ 0 h 5"/>
                  <a:gd name="T2" fmla="*/ 37 w 37"/>
                  <a:gd name="T3" fmla="*/ 0 h 5"/>
                  <a:gd name="T4" fmla="*/ 37 w 37"/>
                  <a:gd name="T5" fmla="*/ 5 h 5"/>
                  <a:gd name="T6" fmla="*/ 0 w 37"/>
                  <a:gd name="T7" fmla="*/ 5 h 5"/>
                  <a:gd name="T8" fmla="*/ 0 w 37"/>
                  <a:gd name="T9" fmla="*/ 0 h 5"/>
                  <a:gd name="T10" fmla="*/ 0 w 37"/>
                  <a:gd name="T11" fmla="*/ 0 h 5"/>
                  <a:gd name="T12" fmla="*/ 35 w 37"/>
                  <a:gd name="T13" fmla="*/ 0 h 5"/>
                  <a:gd name="T14" fmla="*/ 35 w 37"/>
                  <a:gd name="T15" fmla="*/ 4 h 5"/>
                  <a:gd name="T16" fmla="*/ 0 w 37"/>
                  <a:gd name="T17" fmla="*/ 4 h 5"/>
                  <a:gd name="T18" fmla="*/ 0 w 37"/>
                  <a:gd name="T1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" h="5">
                    <a:moveTo>
                      <a:pt x="0" y="0"/>
                    </a:moveTo>
                    <a:lnTo>
                      <a:pt x="37" y="0"/>
                    </a:lnTo>
                    <a:lnTo>
                      <a:pt x="37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5" y="0"/>
                    </a:lnTo>
                    <a:lnTo>
                      <a:pt x="35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901" name="Freeform 77"/>
              <p:cNvSpPr>
                <a:spLocks noEditPoints="1"/>
              </p:cNvSpPr>
              <p:nvPr/>
            </p:nvSpPr>
            <p:spPr bwMode="auto">
              <a:xfrm>
                <a:off x="307" y="3601"/>
                <a:ext cx="35" cy="4"/>
              </a:xfrm>
              <a:custGeom>
                <a:avLst/>
                <a:gdLst>
                  <a:gd name="T0" fmla="*/ 0 w 35"/>
                  <a:gd name="T1" fmla="*/ 0 h 4"/>
                  <a:gd name="T2" fmla="*/ 35 w 35"/>
                  <a:gd name="T3" fmla="*/ 0 h 4"/>
                  <a:gd name="T4" fmla="*/ 35 w 35"/>
                  <a:gd name="T5" fmla="*/ 4 h 4"/>
                  <a:gd name="T6" fmla="*/ 0 w 35"/>
                  <a:gd name="T7" fmla="*/ 4 h 4"/>
                  <a:gd name="T8" fmla="*/ 0 w 35"/>
                  <a:gd name="T9" fmla="*/ 0 h 4"/>
                  <a:gd name="T10" fmla="*/ 0 w 35"/>
                  <a:gd name="T11" fmla="*/ 0 h 4"/>
                  <a:gd name="T12" fmla="*/ 33 w 35"/>
                  <a:gd name="T13" fmla="*/ 0 h 4"/>
                  <a:gd name="T14" fmla="*/ 33 w 35"/>
                  <a:gd name="T15" fmla="*/ 4 h 4"/>
                  <a:gd name="T16" fmla="*/ 0 w 35"/>
                  <a:gd name="T17" fmla="*/ 4 h 4"/>
                  <a:gd name="T18" fmla="*/ 0 w 35"/>
                  <a:gd name="T1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" h="4">
                    <a:moveTo>
                      <a:pt x="0" y="0"/>
                    </a:moveTo>
                    <a:lnTo>
                      <a:pt x="35" y="0"/>
                    </a:lnTo>
                    <a:lnTo>
                      <a:pt x="35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3" y="0"/>
                    </a:lnTo>
                    <a:lnTo>
                      <a:pt x="33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6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902" name="Freeform 78"/>
              <p:cNvSpPr>
                <a:spLocks noEditPoints="1"/>
              </p:cNvSpPr>
              <p:nvPr/>
            </p:nvSpPr>
            <p:spPr bwMode="auto">
              <a:xfrm>
                <a:off x="307" y="3601"/>
                <a:ext cx="33" cy="4"/>
              </a:xfrm>
              <a:custGeom>
                <a:avLst/>
                <a:gdLst>
                  <a:gd name="T0" fmla="*/ 0 w 33"/>
                  <a:gd name="T1" fmla="*/ 0 h 4"/>
                  <a:gd name="T2" fmla="*/ 33 w 33"/>
                  <a:gd name="T3" fmla="*/ 0 h 4"/>
                  <a:gd name="T4" fmla="*/ 33 w 33"/>
                  <a:gd name="T5" fmla="*/ 4 h 4"/>
                  <a:gd name="T6" fmla="*/ 0 w 33"/>
                  <a:gd name="T7" fmla="*/ 4 h 4"/>
                  <a:gd name="T8" fmla="*/ 0 w 33"/>
                  <a:gd name="T9" fmla="*/ 0 h 4"/>
                  <a:gd name="T10" fmla="*/ 0 w 33"/>
                  <a:gd name="T11" fmla="*/ 0 h 4"/>
                  <a:gd name="T12" fmla="*/ 32 w 33"/>
                  <a:gd name="T13" fmla="*/ 0 h 4"/>
                  <a:gd name="T14" fmla="*/ 32 w 33"/>
                  <a:gd name="T15" fmla="*/ 4 h 4"/>
                  <a:gd name="T16" fmla="*/ 0 w 33"/>
                  <a:gd name="T17" fmla="*/ 4 h 4"/>
                  <a:gd name="T18" fmla="*/ 0 w 33"/>
                  <a:gd name="T1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4">
                    <a:moveTo>
                      <a:pt x="0" y="0"/>
                    </a:moveTo>
                    <a:lnTo>
                      <a:pt x="33" y="0"/>
                    </a:lnTo>
                    <a:lnTo>
                      <a:pt x="33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2" y="0"/>
                    </a:lnTo>
                    <a:lnTo>
                      <a:pt x="32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D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903" name="Freeform 79"/>
              <p:cNvSpPr>
                <a:spLocks noEditPoints="1"/>
              </p:cNvSpPr>
              <p:nvPr/>
            </p:nvSpPr>
            <p:spPr bwMode="auto">
              <a:xfrm>
                <a:off x="307" y="3601"/>
                <a:ext cx="32" cy="4"/>
              </a:xfrm>
              <a:custGeom>
                <a:avLst/>
                <a:gdLst>
                  <a:gd name="T0" fmla="*/ 0 w 32"/>
                  <a:gd name="T1" fmla="*/ 0 h 4"/>
                  <a:gd name="T2" fmla="*/ 32 w 32"/>
                  <a:gd name="T3" fmla="*/ 0 h 4"/>
                  <a:gd name="T4" fmla="*/ 32 w 32"/>
                  <a:gd name="T5" fmla="*/ 4 h 4"/>
                  <a:gd name="T6" fmla="*/ 0 w 32"/>
                  <a:gd name="T7" fmla="*/ 4 h 4"/>
                  <a:gd name="T8" fmla="*/ 0 w 32"/>
                  <a:gd name="T9" fmla="*/ 0 h 4"/>
                  <a:gd name="T10" fmla="*/ 0 w 32"/>
                  <a:gd name="T11" fmla="*/ 0 h 4"/>
                  <a:gd name="T12" fmla="*/ 30 w 32"/>
                  <a:gd name="T13" fmla="*/ 0 h 4"/>
                  <a:gd name="T14" fmla="*/ 30 w 32"/>
                  <a:gd name="T15" fmla="*/ 4 h 4"/>
                  <a:gd name="T16" fmla="*/ 0 w 32"/>
                  <a:gd name="T17" fmla="*/ 4 h 4"/>
                  <a:gd name="T18" fmla="*/ 0 w 32"/>
                  <a:gd name="T1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4">
                    <a:moveTo>
                      <a:pt x="0" y="0"/>
                    </a:moveTo>
                    <a:lnTo>
                      <a:pt x="32" y="0"/>
                    </a:lnTo>
                    <a:lnTo>
                      <a:pt x="32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0" y="0"/>
                    </a:lnTo>
                    <a:lnTo>
                      <a:pt x="30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4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904" name="Freeform 80"/>
              <p:cNvSpPr>
                <a:spLocks noEditPoints="1"/>
              </p:cNvSpPr>
              <p:nvPr/>
            </p:nvSpPr>
            <p:spPr bwMode="auto">
              <a:xfrm>
                <a:off x="307" y="3601"/>
                <a:ext cx="30" cy="4"/>
              </a:xfrm>
              <a:custGeom>
                <a:avLst/>
                <a:gdLst>
                  <a:gd name="T0" fmla="*/ 0 w 30"/>
                  <a:gd name="T1" fmla="*/ 0 h 4"/>
                  <a:gd name="T2" fmla="*/ 30 w 30"/>
                  <a:gd name="T3" fmla="*/ 0 h 4"/>
                  <a:gd name="T4" fmla="*/ 30 w 30"/>
                  <a:gd name="T5" fmla="*/ 4 h 4"/>
                  <a:gd name="T6" fmla="*/ 0 w 30"/>
                  <a:gd name="T7" fmla="*/ 4 h 4"/>
                  <a:gd name="T8" fmla="*/ 0 w 30"/>
                  <a:gd name="T9" fmla="*/ 0 h 4"/>
                  <a:gd name="T10" fmla="*/ 0 w 30"/>
                  <a:gd name="T11" fmla="*/ 0 h 4"/>
                  <a:gd name="T12" fmla="*/ 28 w 30"/>
                  <a:gd name="T13" fmla="*/ 0 h 4"/>
                  <a:gd name="T14" fmla="*/ 28 w 30"/>
                  <a:gd name="T15" fmla="*/ 3 h 4"/>
                  <a:gd name="T16" fmla="*/ 0 w 30"/>
                  <a:gd name="T17" fmla="*/ 3 h 4"/>
                  <a:gd name="T18" fmla="*/ 0 w 30"/>
                  <a:gd name="T1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4">
                    <a:moveTo>
                      <a:pt x="0" y="0"/>
                    </a:moveTo>
                    <a:lnTo>
                      <a:pt x="30" y="0"/>
                    </a:lnTo>
                    <a:lnTo>
                      <a:pt x="30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8" y="0"/>
                    </a:lnTo>
                    <a:lnTo>
                      <a:pt x="28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B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905" name="Freeform 81"/>
              <p:cNvSpPr>
                <a:spLocks noEditPoints="1"/>
              </p:cNvSpPr>
              <p:nvPr/>
            </p:nvSpPr>
            <p:spPr bwMode="auto">
              <a:xfrm>
                <a:off x="307" y="3601"/>
                <a:ext cx="28" cy="3"/>
              </a:xfrm>
              <a:custGeom>
                <a:avLst/>
                <a:gdLst>
                  <a:gd name="T0" fmla="*/ 0 w 28"/>
                  <a:gd name="T1" fmla="*/ 0 h 3"/>
                  <a:gd name="T2" fmla="*/ 28 w 28"/>
                  <a:gd name="T3" fmla="*/ 0 h 3"/>
                  <a:gd name="T4" fmla="*/ 28 w 28"/>
                  <a:gd name="T5" fmla="*/ 3 h 3"/>
                  <a:gd name="T6" fmla="*/ 0 w 28"/>
                  <a:gd name="T7" fmla="*/ 3 h 3"/>
                  <a:gd name="T8" fmla="*/ 0 w 28"/>
                  <a:gd name="T9" fmla="*/ 0 h 3"/>
                  <a:gd name="T10" fmla="*/ 0 w 28"/>
                  <a:gd name="T11" fmla="*/ 0 h 3"/>
                  <a:gd name="T12" fmla="*/ 26 w 28"/>
                  <a:gd name="T13" fmla="*/ 0 h 3"/>
                  <a:gd name="T14" fmla="*/ 26 w 28"/>
                  <a:gd name="T15" fmla="*/ 3 h 3"/>
                  <a:gd name="T16" fmla="*/ 0 w 28"/>
                  <a:gd name="T17" fmla="*/ 3 h 3"/>
                  <a:gd name="T18" fmla="*/ 0 w 28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" h="3">
                    <a:moveTo>
                      <a:pt x="0" y="0"/>
                    </a:moveTo>
                    <a:lnTo>
                      <a:pt x="28" y="0"/>
                    </a:lnTo>
                    <a:lnTo>
                      <a:pt x="28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6" y="0"/>
                    </a:lnTo>
                    <a:lnTo>
                      <a:pt x="26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906" name="Freeform 82"/>
              <p:cNvSpPr>
                <a:spLocks noEditPoints="1"/>
              </p:cNvSpPr>
              <p:nvPr/>
            </p:nvSpPr>
            <p:spPr bwMode="auto">
              <a:xfrm>
                <a:off x="307" y="3601"/>
                <a:ext cx="26" cy="3"/>
              </a:xfrm>
              <a:custGeom>
                <a:avLst/>
                <a:gdLst>
                  <a:gd name="T0" fmla="*/ 0 w 26"/>
                  <a:gd name="T1" fmla="*/ 0 h 3"/>
                  <a:gd name="T2" fmla="*/ 26 w 26"/>
                  <a:gd name="T3" fmla="*/ 0 h 3"/>
                  <a:gd name="T4" fmla="*/ 26 w 26"/>
                  <a:gd name="T5" fmla="*/ 3 h 3"/>
                  <a:gd name="T6" fmla="*/ 0 w 26"/>
                  <a:gd name="T7" fmla="*/ 3 h 3"/>
                  <a:gd name="T8" fmla="*/ 0 w 26"/>
                  <a:gd name="T9" fmla="*/ 0 h 3"/>
                  <a:gd name="T10" fmla="*/ 0 w 26"/>
                  <a:gd name="T11" fmla="*/ 0 h 3"/>
                  <a:gd name="T12" fmla="*/ 25 w 26"/>
                  <a:gd name="T13" fmla="*/ 0 h 3"/>
                  <a:gd name="T14" fmla="*/ 25 w 26"/>
                  <a:gd name="T15" fmla="*/ 3 h 3"/>
                  <a:gd name="T16" fmla="*/ 0 w 26"/>
                  <a:gd name="T17" fmla="*/ 3 h 3"/>
                  <a:gd name="T18" fmla="*/ 0 w 26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3">
                    <a:moveTo>
                      <a:pt x="0" y="0"/>
                    </a:moveTo>
                    <a:lnTo>
                      <a:pt x="26" y="0"/>
                    </a:lnTo>
                    <a:lnTo>
                      <a:pt x="26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5" y="0"/>
                    </a:lnTo>
                    <a:lnTo>
                      <a:pt x="25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907" name="Freeform 83"/>
              <p:cNvSpPr>
                <a:spLocks noEditPoints="1"/>
              </p:cNvSpPr>
              <p:nvPr/>
            </p:nvSpPr>
            <p:spPr bwMode="auto">
              <a:xfrm>
                <a:off x="307" y="3601"/>
                <a:ext cx="25" cy="3"/>
              </a:xfrm>
              <a:custGeom>
                <a:avLst/>
                <a:gdLst>
                  <a:gd name="T0" fmla="*/ 0 w 25"/>
                  <a:gd name="T1" fmla="*/ 0 h 3"/>
                  <a:gd name="T2" fmla="*/ 25 w 25"/>
                  <a:gd name="T3" fmla="*/ 0 h 3"/>
                  <a:gd name="T4" fmla="*/ 25 w 25"/>
                  <a:gd name="T5" fmla="*/ 3 h 3"/>
                  <a:gd name="T6" fmla="*/ 0 w 25"/>
                  <a:gd name="T7" fmla="*/ 3 h 3"/>
                  <a:gd name="T8" fmla="*/ 0 w 25"/>
                  <a:gd name="T9" fmla="*/ 0 h 3"/>
                  <a:gd name="T10" fmla="*/ 0 w 25"/>
                  <a:gd name="T11" fmla="*/ 0 h 3"/>
                  <a:gd name="T12" fmla="*/ 23 w 25"/>
                  <a:gd name="T13" fmla="*/ 0 h 3"/>
                  <a:gd name="T14" fmla="*/ 23 w 25"/>
                  <a:gd name="T15" fmla="*/ 3 h 3"/>
                  <a:gd name="T16" fmla="*/ 0 w 25"/>
                  <a:gd name="T17" fmla="*/ 3 h 3"/>
                  <a:gd name="T18" fmla="*/ 0 w 25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" h="3">
                    <a:moveTo>
                      <a:pt x="0" y="0"/>
                    </a:moveTo>
                    <a:lnTo>
                      <a:pt x="25" y="0"/>
                    </a:lnTo>
                    <a:lnTo>
                      <a:pt x="25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3" y="0"/>
                    </a:lnTo>
                    <a:lnTo>
                      <a:pt x="23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4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908" name="Freeform 84"/>
              <p:cNvSpPr>
                <a:spLocks noEditPoints="1"/>
              </p:cNvSpPr>
              <p:nvPr/>
            </p:nvSpPr>
            <p:spPr bwMode="auto">
              <a:xfrm>
                <a:off x="307" y="3601"/>
                <a:ext cx="23" cy="3"/>
              </a:xfrm>
              <a:custGeom>
                <a:avLst/>
                <a:gdLst>
                  <a:gd name="T0" fmla="*/ 0 w 23"/>
                  <a:gd name="T1" fmla="*/ 0 h 3"/>
                  <a:gd name="T2" fmla="*/ 23 w 23"/>
                  <a:gd name="T3" fmla="*/ 0 h 3"/>
                  <a:gd name="T4" fmla="*/ 23 w 23"/>
                  <a:gd name="T5" fmla="*/ 3 h 3"/>
                  <a:gd name="T6" fmla="*/ 0 w 23"/>
                  <a:gd name="T7" fmla="*/ 3 h 3"/>
                  <a:gd name="T8" fmla="*/ 0 w 23"/>
                  <a:gd name="T9" fmla="*/ 0 h 3"/>
                  <a:gd name="T10" fmla="*/ 0 w 23"/>
                  <a:gd name="T11" fmla="*/ 0 h 3"/>
                  <a:gd name="T12" fmla="*/ 21 w 23"/>
                  <a:gd name="T13" fmla="*/ 0 h 3"/>
                  <a:gd name="T14" fmla="*/ 21 w 23"/>
                  <a:gd name="T15" fmla="*/ 3 h 3"/>
                  <a:gd name="T16" fmla="*/ 0 w 23"/>
                  <a:gd name="T17" fmla="*/ 3 h 3"/>
                  <a:gd name="T18" fmla="*/ 0 w 23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3">
                    <a:moveTo>
                      <a:pt x="0" y="0"/>
                    </a:moveTo>
                    <a:lnTo>
                      <a:pt x="23" y="0"/>
                    </a:lnTo>
                    <a:lnTo>
                      <a:pt x="23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1" y="0"/>
                    </a:lnTo>
                    <a:lnTo>
                      <a:pt x="21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909" name="Freeform 85"/>
              <p:cNvSpPr>
                <a:spLocks noEditPoints="1"/>
              </p:cNvSpPr>
              <p:nvPr/>
            </p:nvSpPr>
            <p:spPr bwMode="auto">
              <a:xfrm>
                <a:off x="307" y="3601"/>
                <a:ext cx="21" cy="3"/>
              </a:xfrm>
              <a:custGeom>
                <a:avLst/>
                <a:gdLst>
                  <a:gd name="T0" fmla="*/ 0 w 21"/>
                  <a:gd name="T1" fmla="*/ 0 h 3"/>
                  <a:gd name="T2" fmla="*/ 21 w 21"/>
                  <a:gd name="T3" fmla="*/ 0 h 3"/>
                  <a:gd name="T4" fmla="*/ 21 w 21"/>
                  <a:gd name="T5" fmla="*/ 3 h 3"/>
                  <a:gd name="T6" fmla="*/ 0 w 21"/>
                  <a:gd name="T7" fmla="*/ 3 h 3"/>
                  <a:gd name="T8" fmla="*/ 0 w 21"/>
                  <a:gd name="T9" fmla="*/ 0 h 3"/>
                  <a:gd name="T10" fmla="*/ 0 w 21"/>
                  <a:gd name="T11" fmla="*/ 0 h 3"/>
                  <a:gd name="T12" fmla="*/ 19 w 21"/>
                  <a:gd name="T13" fmla="*/ 0 h 3"/>
                  <a:gd name="T14" fmla="*/ 19 w 21"/>
                  <a:gd name="T15" fmla="*/ 3 h 3"/>
                  <a:gd name="T16" fmla="*/ 0 w 21"/>
                  <a:gd name="T17" fmla="*/ 3 h 3"/>
                  <a:gd name="T18" fmla="*/ 0 w 21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3">
                    <a:moveTo>
                      <a:pt x="0" y="0"/>
                    </a:moveTo>
                    <a:lnTo>
                      <a:pt x="21" y="0"/>
                    </a:lnTo>
                    <a:lnTo>
                      <a:pt x="21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9" y="0"/>
                    </a:lnTo>
                    <a:lnTo>
                      <a:pt x="19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910" name="Freeform 86"/>
              <p:cNvSpPr>
                <a:spLocks noEditPoints="1"/>
              </p:cNvSpPr>
              <p:nvPr/>
            </p:nvSpPr>
            <p:spPr bwMode="auto">
              <a:xfrm>
                <a:off x="307" y="3601"/>
                <a:ext cx="19" cy="3"/>
              </a:xfrm>
              <a:custGeom>
                <a:avLst/>
                <a:gdLst>
                  <a:gd name="T0" fmla="*/ 0 w 19"/>
                  <a:gd name="T1" fmla="*/ 0 h 3"/>
                  <a:gd name="T2" fmla="*/ 19 w 19"/>
                  <a:gd name="T3" fmla="*/ 0 h 3"/>
                  <a:gd name="T4" fmla="*/ 19 w 19"/>
                  <a:gd name="T5" fmla="*/ 3 h 3"/>
                  <a:gd name="T6" fmla="*/ 0 w 19"/>
                  <a:gd name="T7" fmla="*/ 3 h 3"/>
                  <a:gd name="T8" fmla="*/ 0 w 19"/>
                  <a:gd name="T9" fmla="*/ 0 h 3"/>
                  <a:gd name="T10" fmla="*/ 0 w 19"/>
                  <a:gd name="T11" fmla="*/ 0 h 3"/>
                  <a:gd name="T12" fmla="*/ 18 w 19"/>
                  <a:gd name="T13" fmla="*/ 0 h 3"/>
                  <a:gd name="T14" fmla="*/ 18 w 19"/>
                  <a:gd name="T15" fmla="*/ 3 h 3"/>
                  <a:gd name="T16" fmla="*/ 0 w 19"/>
                  <a:gd name="T17" fmla="*/ 3 h 3"/>
                  <a:gd name="T18" fmla="*/ 0 w 19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3">
                    <a:moveTo>
                      <a:pt x="0" y="0"/>
                    </a:moveTo>
                    <a:lnTo>
                      <a:pt x="19" y="0"/>
                    </a:lnTo>
                    <a:lnTo>
                      <a:pt x="19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8" y="0"/>
                    </a:lnTo>
                    <a:lnTo>
                      <a:pt x="18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911" name="Freeform 87"/>
              <p:cNvSpPr>
                <a:spLocks noEditPoints="1"/>
              </p:cNvSpPr>
              <p:nvPr/>
            </p:nvSpPr>
            <p:spPr bwMode="auto">
              <a:xfrm>
                <a:off x="307" y="3601"/>
                <a:ext cx="18" cy="3"/>
              </a:xfrm>
              <a:custGeom>
                <a:avLst/>
                <a:gdLst>
                  <a:gd name="T0" fmla="*/ 0 w 18"/>
                  <a:gd name="T1" fmla="*/ 0 h 3"/>
                  <a:gd name="T2" fmla="*/ 18 w 18"/>
                  <a:gd name="T3" fmla="*/ 0 h 3"/>
                  <a:gd name="T4" fmla="*/ 18 w 18"/>
                  <a:gd name="T5" fmla="*/ 3 h 3"/>
                  <a:gd name="T6" fmla="*/ 0 w 18"/>
                  <a:gd name="T7" fmla="*/ 3 h 3"/>
                  <a:gd name="T8" fmla="*/ 0 w 18"/>
                  <a:gd name="T9" fmla="*/ 0 h 3"/>
                  <a:gd name="T10" fmla="*/ 0 w 18"/>
                  <a:gd name="T11" fmla="*/ 0 h 3"/>
                  <a:gd name="T12" fmla="*/ 16 w 18"/>
                  <a:gd name="T13" fmla="*/ 0 h 3"/>
                  <a:gd name="T14" fmla="*/ 16 w 18"/>
                  <a:gd name="T15" fmla="*/ 3 h 3"/>
                  <a:gd name="T16" fmla="*/ 0 w 18"/>
                  <a:gd name="T17" fmla="*/ 3 h 3"/>
                  <a:gd name="T18" fmla="*/ 0 w 18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" h="3">
                    <a:moveTo>
                      <a:pt x="0" y="0"/>
                    </a:moveTo>
                    <a:lnTo>
                      <a:pt x="18" y="0"/>
                    </a:lnTo>
                    <a:lnTo>
                      <a:pt x="18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6" y="0"/>
                    </a:lnTo>
                    <a:lnTo>
                      <a:pt x="16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3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912" name="Freeform 88"/>
              <p:cNvSpPr>
                <a:spLocks noEditPoints="1"/>
              </p:cNvSpPr>
              <p:nvPr/>
            </p:nvSpPr>
            <p:spPr bwMode="auto">
              <a:xfrm>
                <a:off x="307" y="3601"/>
                <a:ext cx="16" cy="3"/>
              </a:xfrm>
              <a:custGeom>
                <a:avLst/>
                <a:gdLst>
                  <a:gd name="T0" fmla="*/ 0 w 16"/>
                  <a:gd name="T1" fmla="*/ 0 h 3"/>
                  <a:gd name="T2" fmla="*/ 16 w 16"/>
                  <a:gd name="T3" fmla="*/ 0 h 3"/>
                  <a:gd name="T4" fmla="*/ 16 w 16"/>
                  <a:gd name="T5" fmla="*/ 3 h 3"/>
                  <a:gd name="T6" fmla="*/ 0 w 16"/>
                  <a:gd name="T7" fmla="*/ 3 h 3"/>
                  <a:gd name="T8" fmla="*/ 0 w 16"/>
                  <a:gd name="T9" fmla="*/ 0 h 3"/>
                  <a:gd name="T10" fmla="*/ 0 w 16"/>
                  <a:gd name="T11" fmla="*/ 0 h 3"/>
                  <a:gd name="T12" fmla="*/ 14 w 16"/>
                  <a:gd name="T13" fmla="*/ 0 h 3"/>
                  <a:gd name="T14" fmla="*/ 14 w 16"/>
                  <a:gd name="T15" fmla="*/ 2 h 3"/>
                  <a:gd name="T16" fmla="*/ 0 w 16"/>
                  <a:gd name="T17" fmla="*/ 2 h 3"/>
                  <a:gd name="T18" fmla="*/ 0 w 16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3">
                    <a:moveTo>
                      <a:pt x="0" y="0"/>
                    </a:moveTo>
                    <a:lnTo>
                      <a:pt x="16" y="0"/>
                    </a:lnTo>
                    <a:lnTo>
                      <a:pt x="16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4" y="0"/>
                    </a:lnTo>
                    <a:lnTo>
                      <a:pt x="14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8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913" name="Freeform 89"/>
              <p:cNvSpPr>
                <a:spLocks noEditPoints="1"/>
              </p:cNvSpPr>
              <p:nvPr/>
            </p:nvSpPr>
            <p:spPr bwMode="auto">
              <a:xfrm>
                <a:off x="307" y="3601"/>
                <a:ext cx="14" cy="2"/>
              </a:xfrm>
              <a:custGeom>
                <a:avLst/>
                <a:gdLst>
                  <a:gd name="T0" fmla="*/ 0 w 14"/>
                  <a:gd name="T1" fmla="*/ 0 h 2"/>
                  <a:gd name="T2" fmla="*/ 14 w 14"/>
                  <a:gd name="T3" fmla="*/ 0 h 2"/>
                  <a:gd name="T4" fmla="*/ 14 w 14"/>
                  <a:gd name="T5" fmla="*/ 2 h 2"/>
                  <a:gd name="T6" fmla="*/ 0 w 14"/>
                  <a:gd name="T7" fmla="*/ 2 h 2"/>
                  <a:gd name="T8" fmla="*/ 0 w 14"/>
                  <a:gd name="T9" fmla="*/ 0 h 2"/>
                  <a:gd name="T10" fmla="*/ 0 w 14"/>
                  <a:gd name="T11" fmla="*/ 0 h 2"/>
                  <a:gd name="T12" fmla="*/ 12 w 14"/>
                  <a:gd name="T13" fmla="*/ 0 h 2"/>
                  <a:gd name="T14" fmla="*/ 12 w 14"/>
                  <a:gd name="T15" fmla="*/ 2 h 2"/>
                  <a:gd name="T16" fmla="*/ 0 w 14"/>
                  <a:gd name="T17" fmla="*/ 2 h 2"/>
                  <a:gd name="T18" fmla="*/ 0 w 14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2">
                    <a:moveTo>
                      <a:pt x="0" y="0"/>
                    </a:moveTo>
                    <a:lnTo>
                      <a:pt x="14" y="0"/>
                    </a:lnTo>
                    <a:lnTo>
                      <a:pt x="14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" y="0"/>
                    </a:lnTo>
                    <a:lnTo>
                      <a:pt x="12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D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914" name="Freeform 90"/>
              <p:cNvSpPr>
                <a:spLocks noEditPoints="1"/>
              </p:cNvSpPr>
              <p:nvPr/>
            </p:nvSpPr>
            <p:spPr bwMode="auto">
              <a:xfrm>
                <a:off x="307" y="3601"/>
                <a:ext cx="12" cy="2"/>
              </a:xfrm>
              <a:custGeom>
                <a:avLst/>
                <a:gdLst>
                  <a:gd name="T0" fmla="*/ 0 w 12"/>
                  <a:gd name="T1" fmla="*/ 0 h 2"/>
                  <a:gd name="T2" fmla="*/ 12 w 12"/>
                  <a:gd name="T3" fmla="*/ 0 h 2"/>
                  <a:gd name="T4" fmla="*/ 12 w 12"/>
                  <a:gd name="T5" fmla="*/ 2 h 2"/>
                  <a:gd name="T6" fmla="*/ 0 w 12"/>
                  <a:gd name="T7" fmla="*/ 2 h 2"/>
                  <a:gd name="T8" fmla="*/ 0 w 12"/>
                  <a:gd name="T9" fmla="*/ 0 h 2"/>
                  <a:gd name="T10" fmla="*/ 0 w 12"/>
                  <a:gd name="T11" fmla="*/ 0 h 2"/>
                  <a:gd name="T12" fmla="*/ 11 w 12"/>
                  <a:gd name="T13" fmla="*/ 0 h 2"/>
                  <a:gd name="T14" fmla="*/ 11 w 12"/>
                  <a:gd name="T15" fmla="*/ 2 h 2"/>
                  <a:gd name="T16" fmla="*/ 0 w 12"/>
                  <a:gd name="T17" fmla="*/ 2 h 2"/>
                  <a:gd name="T18" fmla="*/ 0 w 12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2">
                    <a:moveTo>
                      <a:pt x="0" y="0"/>
                    </a:moveTo>
                    <a:lnTo>
                      <a:pt x="12" y="0"/>
                    </a:lnTo>
                    <a:lnTo>
                      <a:pt x="12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1" y="0"/>
                    </a:lnTo>
                    <a:lnTo>
                      <a:pt x="11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1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915" name="Freeform 91"/>
              <p:cNvSpPr>
                <a:spLocks noEditPoints="1"/>
              </p:cNvSpPr>
              <p:nvPr/>
            </p:nvSpPr>
            <p:spPr bwMode="auto">
              <a:xfrm>
                <a:off x="307" y="3601"/>
                <a:ext cx="11" cy="2"/>
              </a:xfrm>
              <a:custGeom>
                <a:avLst/>
                <a:gdLst>
                  <a:gd name="T0" fmla="*/ 0 w 11"/>
                  <a:gd name="T1" fmla="*/ 0 h 2"/>
                  <a:gd name="T2" fmla="*/ 11 w 11"/>
                  <a:gd name="T3" fmla="*/ 0 h 2"/>
                  <a:gd name="T4" fmla="*/ 11 w 11"/>
                  <a:gd name="T5" fmla="*/ 2 h 2"/>
                  <a:gd name="T6" fmla="*/ 0 w 11"/>
                  <a:gd name="T7" fmla="*/ 2 h 2"/>
                  <a:gd name="T8" fmla="*/ 0 w 11"/>
                  <a:gd name="T9" fmla="*/ 0 h 2"/>
                  <a:gd name="T10" fmla="*/ 0 w 11"/>
                  <a:gd name="T11" fmla="*/ 0 h 2"/>
                  <a:gd name="T12" fmla="*/ 9 w 11"/>
                  <a:gd name="T13" fmla="*/ 0 h 2"/>
                  <a:gd name="T14" fmla="*/ 9 w 11"/>
                  <a:gd name="T15" fmla="*/ 2 h 2"/>
                  <a:gd name="T16" fmla="*/ 0 w 11"/>
                  <a:gd name="T17" fmla="*/ 2 h 2"/>
                  <a:gd name="T18" fmla="*/ 0 w 11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" h="2">
                    <a:moveTo>
                      <a:pt x="0" y="0"/>
                    </a:moveTo>
                    <a:lnTo>
                      <a:pt x="11" y="0"/>
                    </a:lnTo>
                    <a:lnTo>
                      <a:pt x="11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9" y="0"/>
                    </a:lnTo>
                    <a:lnTo>
                      <a:pt x="9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916" name="Freeform 92"/>
              <p:cNvSpPr>
                <a:spLocks noEditPoints="1"/>
              </p:cNvSpPr>
              <p:nvPr/>
            </p:nvSpPr>
            <p:spPr bwMode="auto">
              <a:xfrm>
                <a:off x="307" y="3601"/>
                <a:ext cx="9" cy="2"/>
              </a:xfrm>
              <a:custGeom>
                <a:avLst/>
                <a:gdLst>
                  <a:gd name="T0" fmla="*/ 0 w 9"/>
                  <a:gd name="T1" fmla="*/ 0 h 2"/>
                  <a:gd name="T2" fmla="*/ 9 w 9"/>
                  <a:gd name="T3" fmla="*/ 0 h 2"/>
                  <a:gd name="T4" fmla="*/ 9 w 9"/>
                  <a:gd name="T5" fmla="*/ 2 h 2"/>
                  <a:gd name="T6" fmla="*/ 0 w 9"/>
                  <a:gd name="T7" fmla="*/ 2 h 2"/>
                  <a:gd name="T8" fmla="*/ 0 w 9"/>
                  <a:gd name="T9" fmla="*/ 0 h 2"/>
                  <a:gd name="T10" fmla="*/ 0 w 9"/>
                  <a:gd name="T11" fmla="*/ 0 h 2"/>
                  <a:gd name="T12" fmla="*/ 7 w 9"/>
                  <a:gd name="T13" fmla="*/ 0 h 2"/>
                  <a:gd name="T14" fmla="*/ 7 w 9"/>
                  <a:gd name="T15" fmla="*/ 1 h 2"/>
                  <a:gd name="T16" fmla="*/ 0 w 9"/>
                  <a:gd name="T17" fmla="*/ 1 h 2"/>
                  <a:gd name="T18" fmla="*/ 0 w 9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2">
                    <a:moveTo>
                      <a:pt x="0" y="0"/>
                    </a:moveTo>
                    <a:lnTo>
                      <a:pt x="9" y="0"/>
                    </a:lnTo>
                    <a:lnTo>
                      <a:pt x="9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7" y="0"/>
                    </a:lnTo>
                    <a:lnTo>
                      <a:pt x="7" y="1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8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917" name="Freeform 93"/>
              <p:cNvSpPr>
                <a:spLocks noEditPoints="1"/>
              </p:cNvSpPr>
              <p:nvPr/>
            </p:nvSpPr>
            <p:spPr bwMode="auto">
              <a:xfrm>
                <a:off x="307" y="3601"/>
                <a:ext cx="7" cy="1"/>
              </a:xfrm>
              <a:custGeom>
                <a:avLst/>
                <a:gdLst>
                  <a:gd name="T0" fmla="*/ 0 w 7"/>
                  <a:gd name="T1" fmla="*/ 0 h 1"/>
                  <a:gd name="T2" fmla="*/ 7 w 7"/>
                  <a:gd name="T3" fmla="*/ 0 h 1"/>
                  <a:gd name="T4" fmla="*/ 7 w 7"/>
                  <a:gd name="T5" fmla="*/ 1 h 1"/>
                  <a:gd name="T6" fmla="*/ 0 w 7"/>
                  <a:gd name="T7" fmla="*/ 1 h 1"/>
                  <a:gd name="T8" fmla="*/ 0 w 7"/>
                  <a:gd name="T9" fmla="*/ 0 h 1"/>
                  <a:gd name="T10" fmla="*/ 0 w 7"/>
                  <a:gd name="T11" fmla="*/ 0 h 1"/>
                  <a:gd name="T12" fmla="*/ 5 w 7"/>
                  <a:gd name="T13" fmla="*/ 0 h 1"/>
                  <a:gd name="T14" fmla="*/ 5 w 7"/>
                  <a:gd name="T15" fmla="*/ 1 h 1"/>
                  <a:gd name="T16" fmla="*/ 0 w 7"/>
                  <a:gd name="T17" fmla="*/ 1 h 1"/>
                  <a:gd name="T18" fmla="*/ 0 w 7"/>
                  <a:gd name="T1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1">
                    <a:moveTo>
                      <a:pt x="0" y="0"/>
                    </a:moveTo>
                    <a:lnTo>
                      <a:pt x="7" y="0"/>
                    </a:lnTo>
                    <a:lnTo>
                      <a:pt x="7" y="1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" y="0"/>
                    </a:lnTo>
                    <a:lnTo>
                      <a:pt x="5" y="1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B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918" name="Freeform 94"/>
              <p:cNvSpPr>
                <a:spLocks noEditPoints="1"/>
              </p:cNvSpPr>
              <p:nvPr/>
            </p:nvSpPr>
            <p:spPr bwMode="auto">
              <a:xfrm>
                <a:off x="307" y="3601"/>
                <a:ext cx="5" cy="1"/>
              </a:xfrm>
              <a:custGeom>
                <a:avLst/>
                <a:gdLst>
                  <a:gd name="T0" fmla="*/ 0 w 5"/>
                  <a:gd name="T1" fmla="*/ 0 h 1"/>
                  <a:gd name="T2" fmla="*/ 5 w 5"/>
                  <a:gd name="T3" fmla="*/ 0 h 1"/>
                  <a:gd name="T4" fmla="*/ 5 w 5"/>
                  <a:gd name="T5" fmla="*/ 1 h 1"/>
                  <a:gd name="T6" fmla="*/ 0 w 5"/>
                  <a:gd name="T7" fmla="*/ 1 h 1"/>
                  <a:gd name="T8" fmla="*/ 0 w 5"/>
                  <a:gd name="T9" fmla="*/ 0 h 1"/>
                  <a:gd name="T10" fmla="*/ 0 w 5"/>
                  <a:gd name="T11" fmla="*/ 0 h 1"/>
                  <a:gd name="T12" fmla="*/ 3 w 5"/>
                  <a:gd name="T13" fmla="*/ 0 h 1"/>
                  <a:gd name="T14" fmla="*/ 3 w 5"/>
                  <a:gd name="T15" fmla="*/ 1 h 1"/>
                  <a:gd name="T16" fmla="*/ 0 w 5"/>
                  <a:gd name="T17" fmla="*/ 1 h 1"/>
                  <a:gd name="T18" fmla="*/ 0 w 5"/>
                  <a:gd name="T1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1">
                    <a:moveTo>
                      <a:pt x="0" y="0"/>
                    </a:moveTo>
                    <a:lnTo>
                      <a:pt x="5" y="0"/>
                    </a:lnTo>
                    <a:lnTo>
                      <a:pt x="5" y="1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" y="0"/>
                    </a:lnTo>
                    <a:lnTo>
                      <a:pt x="3" y="1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919" name="Freeform 95"/>
              <p:cNvSpPr>
                <a:spLocks noEditPoints="1"/>
              </p:cNvSpPr>
              <p:nvPr/>
            </p:nvSpPr>
            <p:spPr bwMode="auto">
              <a:xfrm>
                <a:off x="307" y="3601"/>
                <a:ext cx="3" cy="1"/>
              </a:xfrm>
              <a:custGeom>
                <a:avLst/>
                <a:gdLst>
                  <a:gd name="T0" fmla="*/ 0 w 3"/>
                  <a:gd name="T1" fmla="*/ 0 h 1"/>
                  <a:gd name="T2" fmla="*/ 3 w 3"/>
                  <a:gd name="T3" fmla="*/ 0 h 1"/>
                  <a:gd name="T4" fmla="*/ 3 w 3"/>
                  <a:gd name="T5" fmla="*/ 1 h 1"/>
                  <a:gd name="T6" fmla="*/ 0 w 3"/>
                  <a:gd name="T7" fmla="*/ 1 h 1"/>
                  <a:gd name="T8" fmla="*/ 0 w 3"/>
                  <a:gd name="T9" fmla="*/ 0 h 1"/>
                  <a:gd name="T10" fmla="*/ 0 w 3"/>
                  <a:gd name="T11" fmla="*/ 0 h 1"/>
                  <a:gd name="T12" fmla="*/ 2 w 3"/>
                  <a:gd name="T13" fmla="*/ 0 h 1"/>
                  <a:gd name="T14" fmla="*/ 2 w 3"/>
                  <a:gd name="T15" fmla="*/ 1 h 1"/>
                  <a:gd name="T16" fmla="*/ 0 w 3"/>
                  <a:gd name="T17" fmla="*/ 1 h 1"/>
                  <a:gd name="T18" fmla="*/ 0 w 3"/>
                  <a:gd name="T1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lnTo>
                      <a:pt x="3" y="0"/>
                    </a:lnTo>
                    <a:lnTo>
                      <a:pt x="3" y="1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" y="0"/>
                    </a:lnTo>
                    <a:lnTo>
                      <a:pt x="2" y="1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920" name="Freeform 96"/>
              <p:cNvSpPr>
                <a:spLocks noEditPoints="1"/>
              </p:cNvSpPr>
              <p:nvPr/>
            </p:nvSpPr>
            <p:spPr bwMode="auto">
              <a:xfrm>
                <a:off x="307" y="3601"/>
                <a:ext cx="2" cy="1"/>
              </a:xfrm>
              <a:custGeom>
                <a:avLst/>
                <a:gdLst>
                  <a:gd name="T0" fmla="*/ 0 w 2"/>
                  <a:gd name="T1" fmla="*/ 0 h 1"/>
                  <a:gd name="T2" fmla="*/ 2 w 2"/>
                  <a:gd name="T3" fmla="*/ 0 h 1"/>
                  <a:gd name="T4" fmla="*/ 2 w 2"/>
                  <a:gd name="T5" fmla="*/ 1 h 1"/>
                  <a:gd name="T6" fmla="*/ 0 w 2"/>
                  <a:gd name="T7" fmla="*/ 1 h 1"/>
                  <a:gd name="T8" fmla="*/ 0 w 2"/>
                  <a:gd name="T9" fmla="*/ 0 h 1"/>
                  <a:gd name="T10" fmla="*/ 0 w 2"/>
                  <a:gd name="T11" fmla="*/ 0 h 1"/>
                  <a:gd name="T12" fmla="*/ 0 w 2"/>
                  <a:gd name="T13" fmla="*/ 0 h 1"/>
                  <a:gd name="T14" fmla="*/ 0 w 2"/>
                  <a:gd name="T15" fmla="*/ 0 h 1"/>
                  <a:gd name="T16" fmla="*/ 0 w 2"/>
                  <a:gd name="T17" fmla="*/ 0 h 1"/>
                  <a:gd name="T18" fmla="*/ 0 w 2"/>
                  <a:gd name="T1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lnTo>
                      <a:pt x="2" y="0"/>
                    </a:lnTo>
                    <a:lnTo>
                      <a:pt x="2" y="1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921" name="Freeform 97"/>
              <p:cNvSpPr>
                <a:spLocks noEditPoints="1"/>
              </p:cNvSpPr>
              <p:nvPr/>
            </p:nvSpPr>
            <p:spPr bwMode="auto">
              <a:xfrm>
                <a:off x="307" y="3601"/>
                <a:ext cx="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922" name="Freeform 98"/>
              <p:cNvSpPr>
                <a:spLocks/>
              </p:cNvSpPr>
              <p:nvPr/>
            </p:nvSpPr>
            <p:spPr bwMode="auto">
              <a:xfrm>
                <a:off x="307" y="3601"/>
                <a:ext cx="41" cy="5"/>
              </a:xfrm>
              <a:custGeom>
                <a:avLst/>
                <a:gdLst>
                  <a:gd name="T0" fmla="*/ 0 w 41"/>
                  <a:gd name="T1" fmla="*/ 5 h 5"/>
                  <a:gd name="T2" fmla="*/ 11 w 41"/>
                  <a:gd name="T3" fmla="*/ 0 h 5"/>
                  <a:gd name="T4" fmla="*/ 41 w 41"/>
                  <a:gd name="T5" fmla="*/ 0 h 5"/>
                  <a:gd name="T6" fmla="*/ 32 w 41"/>
                  <a:gd name="T7" fmla="*/ 5 h 5"/>
                  <a:gd name="T8" fmla="*/ 0 w 41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5">
                    <a:moveTo>
                      <a:pt x="0" y="5"/>
                    </a:moveTo>
                    <a:lnTo>
                      <a:pt x="11" y="0"/>
                    </a:lnTo>
                    <a:lnTo>
                      <a:pt x="41" y="0"/>
                    </a:lnTo>
                    <a:lnTo>
                      <a:pt x="32" y="5"/>
                    </a:lnTo>
                    <a:lnTo>
                      <a:pt x="0" y="5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923" name="Freeform 99"/>
              <p:cNvSpPr>
                <a:spLocks noEditPoints="1"/>
              </p:cNvSpPr>
              <p:nvPr/>
            </p:nvSpPr>
            <p:spPr bwMode="auto">
              <a:xfrm>
                <a:off x="190" y="3623"/>
                <a:ext cx="16" cy="5"/>
              </a:xfrm>
              <a:custGeom>
                <a:avLst/>
                <a:gdLst>
                  <a:gd name="T0" fmla="*/ 0 w 16"/>
                  <a:gd name="T1" fmla="*/ 0 h 5"/>
                  <a:gd name="T2" fmla="*/ 16 w 16"/>
                  <a:gd name="T3" fmla="*/ 0 h 5"/>
                  <a:gd name="T4" fmla="*/ 16 w 16"/>
                  <a:gd name="T5" fmla="*/ 5 h 5"/>
                  <a:gd name="T6" fmla="*/ 0 w 16"/>
                  <a:gd name="T7" fmla="*/ 5 h 5"/>
                  <a:gd name="T8" fmla="*/ 0 w 16"/>
                  <a:gd name="T9" fmla="*/ 0 h 5"/>
                  <a:gd name="T10" fmla="*/ 3 w 16"/>
                  <a:gd name="T11" fmla="*/ 0 h 5"/>
                  <a:gd name="T12" fmla="*/ 14 w 16"/>
                  <a:gd name="T13" fmla="*/ 0 h 5"/>
                  <a:gd name="T14" fmla="*/ 14 w 16"/>
                  <a:gd name="T15" fmla="*/ 4 h 5"/>
                  <a:gd name="T16" fmla="*/ 3 w 16"/>
                  <a:gd name="T17" fmla="*/ 4 h 5"/>
                  <a:gd name="T18" fmla="*/ 3 w 16"/>
                  <a:gd name="T1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5">
                    <a:moveTo>
                      <a:pt x="0" y="0"/>
                    </a:moveTo>
                    <a:lnTo>
                      <a:pt x="16" y="0"/>
                    </a:lnTo>
                    <a:lnTo>
                      <a:pt x="16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  <a:moveTo>
                      <a:pt x="3" y="0"/>
                    </a:moveTo>
                    <a:lnTo>
                      <a:pt x="14" y="0"/>
                    </a:lnTo>
                    <a:lnTo>
                      <a:pt x="14" y="4"/>
                    </a:lnTo>
                    <a:lnTo>
                      <a:pt x="3" y="4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924" name="Freeform 100"/>
              <p:cNvSpPr>
                <a:spLocks noEditPoints="1"/>
              </p:cNvSpPr>
              <p:nvPr/>
            </p:nvSpPr>
            <p:spPr bwMode="auto">
              <a:xfrm>
                <a:off x="193" y="3623"/>
                <a:ext cx="11" cy="4"/>
              </a:xfrm>
              <a:custGeom>
                <a:avLst/>
                <a:gdLst>
                  <a:gd name="T0" fmla="*/ 0 w 11"/>
                  <a:gd name="T1" fmla="*/ 0 h 4"/>
                  <a:gd name="T2" fmla="*/ 11 w 11"/>
                  <a:gd name="T3" fmla="*/ 0 h 4"/>
                  <a:gd name="T4" fmla="*/ 11 w 11"/>
                  <a:gd name="T5" fmla="*/ 4 h 4"/>
                  <a:gd name="T6" fmla="*/ 0 w 11"/>
                  <a:gd name="T7" fmla="*/ 4 h 4"/>
                  <a:gd name="T8" fmla="*/ 0 w 11"/>
                  <a:gd name="T9" fmla="*/ 0 h 4"/>
                  <a:gd name="T10" fmla="*/ 2 w 11"/>
                  <a:gd name="T11" fmla="*/ 1 h 4"/>
                  <a:gd name="T12" fmla="*/ 9 w 11"/>
                  <a:gd name="T13" fmla="*/ 1 h 4"/>
                  <a:gd name="T14" fmla="*/ 9 w 11"/>
                  <a:gd name="T15" fmla="*/ 3 h 4"/>
                  <a:gd name="T16" fmla="*/ 2 w 11"/>
                  <a:gd name="T17" fmla="*/ 3 h 4"/>
                  <a:gd name="T18" fmla="*/ 2 w 11"/>
                  <a:gd name="T1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" h="4">
                    <a:moveTo>
                      <a:pt x="0" y="0"/>
                    </a:moveTo>
                    <a:lnTo>
                      <a:pt x="11" y="0"/>
                    </a:lnTo>
                    <a:lnTo>
                      <a:pt x="11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  <a:moveTo>
                      <a:pt x="2" y="1"/>
                    </a:moveTo>
                    <a:lnTo>
                      <a:pt x="9" y="1"/>
                    </a:lnTo>
                    <a:lnTo>
                      <a:pt x="9" y="3"/>
                    </a:lnTo>
                    <a:lnTo>
                      <a:pt x="2" y="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7C7C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925" name="Freeform 101"/>
              <p:cNvSpPr>
                <a:spLocks noEditPoints="1"/>
              </p:cNvSpPr>
              <p:nvPr/>
            </p:nvSpPr>
            <p:spPr bwMode="auto">
              <a:xfrm>
                <a:off x="195" y="3624"/>
                <a:ext cx="7" cy="2"/>
              </a:xfrm>
              <a:custGeom>
                <a:avLst/>
                <a:gdLst>
                  <a:gd name="T0" fmla="*/ 0 w 7"/>
                  <a:gd name="T1" fmla="*/ 0 h 2"/>
                  <a:gd name="T2" fmla="*/ 7 w 7"/>
                  <a:gd name="T3" fmla="*/ 0 h 2"/>
                  <a:gd name="T4" fmla="*/ 7 w 7"/>
                  <a:gd name="T5" fmla="*/ 2 h 2"/>
                  <a:gd name="T6" fmla="*/ 0 w 7"/>
                  <a:gd name="T7" fmla="*/ 2 h 2"/>
                  <a:gd name="T8" fmla="*/ 0 w 7"/>
                  <a:gd name="T9" fmla="*/ 0 h 2"/>
                  <a:gd name="T10" fmla="*/ 1 w 7"/>
                  <a:gd name="T11" fmla="*/ 1 h 2"/>
                  <a:gd name="T12" fmla="*/ 5 w 7"/>
                  <a:gd name="T13" fmla="*/ 1 h 2"/>
                  <a:gd name="T14" fmla="*/ 5 w 7"/>
                  <a:gd name="T15" fmla="*/ 1 h 2"/>
                  <a:gd name="T16" fmla="*/ 1 w 7"/>
                  <a:gd name="T17" fmla="*/ 1 h 2"/>
                  <a:gd name="T18" fmla="*/ 1 w 7"/>
                  <a:gd name="T1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2">
                    <a:moveTo>
                      <a:pt x="0" y="0"/>
                    </a:moveTo>
                    <a:lnTo>
                      <a:pt x="7" y="0"/>
                    </a:lnTo>
                    <a:lnTo>
                      <a:pt x="7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  <a:moveTo>
                      <a:pt x="1" y="1"/>
                    </a:moveTo>
                    <a:lnTo>
                      <a:pt x="5" y="1"/>
                    </a:lnTo>
                    <a:lnTo>
                      <a:pt x="5" y="1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926" name="Freeform 102"/>
              <p:cNvSpPr>
                <a:spLocks noEditPoints="1"/>
              </p:cNvSpPr>
              <p:nvPr/>
            </p:nvSpPr>
            <p:spPr bwMode="auto">
              <a:xfrm>
                <a:off x="196" y="3625"/>
                <a:ext cx="4" cy="1"/>
              </a:xfrm>
              <a:custGeom>
                <a:avLst/>
                <a:gdLst>
                  <a:gd name="T0" fmla="*/ 0 w 4"/>
                  <a:gd name="T1" fmla="*/ 4 w 4"/>
                  <a:gd name="T2" fmla="*/ 4 w 4"/>
                  <a:gd name="T3" fmla="*/ 0 w 4"/>
                  <a:gd name="T4" fmla="*/ 0 w 4"/>
                  <a:gd name="T5" fmla="*/ 2 w 4"/>
                  <a:gd name="T6" fmla="*/ 2 w 4"/>
                  <a:gd name="T7" fmla="*/ 2 w 4"/>
                  <a:gd name="T8" fmla="*/ 2 w 4"/>
                  <a:gd name="T9" fmla="*/ 2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</a:cxnLst>
                <a:rect l="0" t="0" r="r" b="b"/>
                <a:pathLst>
                  <a:path w="4">
                    <a:moveTo>
                      <a:pt x="0" y="0"/>
                    </a:moveTo>
                    <a:lnTo>
                      <a:pt x="4" y="0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2" y="0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927" name="Freeform 103"/>
              <p:cNvSpPr>
                <a:spLocks noEditPoints="1"/>
              </p:cNvSpPr>
              <p:nvPr/>
            </p:nvSpPr>
            <p:spPr bwMode="auto">
              <a:xfrm>
                <a:off x="211" y="3623"/>
                <a:ext cx="16" cy="5"/>
              </a:xfrm>
              <a:custGeom>
                <a:avLst/>
                <a:gdLst>
                  <a:gd name="T0" fmla="*/ 0 w 16"/>
                  <a:gd name="T1" fmla="*/ 0 h 5"/>
                  <a:gd name="T2" fmla="*/ 16 w 16"/>
                  <a:gd name="T3" fmla="*/ 0 h 5"/>
                  <a:gd name="T4" fmla="*/ 16 w 16"/>
                  <a:gd name="T5" fmla="*/ 5 h 5"/>
                  <a:gd name="T6" fmla="*/ 0 w 16"/>
                  <a:gd name="T7" fmla="*/ 5 h 5"/>
                  <a:gd name="T8" fmla="*/ 0 w 16"/>
                  <a:gd name="T9" fmla="*/ 0 h 5"/>
                  <a:gd name="T10" fmla="*/ 2 w 16"/>
                  <a:gd name="T11" fmla="*/ 0 h 5"/>
                  <a:gd name="T12" fmla="*/ 13 w 16"/>
                  <a:gd name="T13" fmla="*/ 0 h 5"/>
                  <a:gd name="T14" fmla="*/ 13 w 16"/>
                  <a:gd name="T15" fmla="*/ 4 h 5"/>
                  <a:gd name="T16" fmla="*/ 2 w 16"/>
                  <a:gd name="T17" fmla="*/ 4 h 5"/>
                  <a:gd name="T18" fmla="*/ 2 w 16"/>
                  <a:gd name="T1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5">
                    <a:moveTo>
                      <a:pt x="0" y="0"/>
                    </a:moveTo>
                    <a:lnTo>
                      <a:pt x="16" y="0"/>
                    </a:lnTo>
                    <a:lnTo>
                      <a:pt x="16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  <a:moveTo>
                      <a:pt x="2" y="0"/>
                    </a:moveTo>
                    <a:lnTo>
                      <a:pt x="13" y="0"/>
                    </a:lnTo>
                    <a:lnTo>
                      <a:pt x="13" y="4"/>
                    </a:lnTo>
                    <a:lnTo>
                      <a:pt x="2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928" name="Freeform 104"/>
              <p:cNvSpPr>
                <a:spLocks noEditPoints="1"/>
              </p:cNvSpPr>
              <p:nvPr/>
            </p:nvSpPr>
            <p:spPr bwMode="auto">
              <a:xfrm>
                <a:off x="213" y="3623"/>
                <a:ext cx="11" cy="4"/>
              </a:xfrm>
              <a:custGeom>
                <a:avLst/>
                <a:gdLst>
                  <a:gd name="T0" fmla="*/ 0 w 11"/>
                  <a:gd name="T1" fmla="*/ 0 h 4"/>
                  <a:gd name="T2" fmla="*/ 11 w 11"/>
                  <a:gd name="T3" fmla="*/ 0 h 4"/>
                  <a:gd name="T4" fmla="*/ 11 w 11"/>
                  <a:gd name="T5" fmla="*/ 4 h 4"/>
                  <a:gd name="T6" fmla="*/ 0 w 11"/>
                  <a:gd name="T7" fmla="*/ 4 h 4"/>
                  <a:gd name="T8" fmla="*/ 0 w 11"/>
                  <a:gd name="T9" fmla="*/ 0 h 4"/>
                  <a:gd name="T10" fmla="*/ 2 w 11"/>
                  <a:gd name="T11" fmla="*/ 1 h 4"/>
                  <a:gd name="T12" fmla="*/ 10 w 11"/>
                  <a:gd name="T13" fmla="*/ 1 h 4"/>
                  <a:gd name="T14" fmla="*/ 10 w 11"/>
                  <a:gd name="T15" fmla="*/ 3 h 4"/>
                  <a:gd name="T16" fmla="*/ 2 w 11"/>
                  <a:gd name="T17" fmla="*/ 3 h 4"/>
                  <a:gd name="T18" fmla="*/ 2 w 11"/>
                  <a:gd name="T1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" h="4">
                    <a:moveTo>
                      <a:pt x="0" y="0"/>
                    </a:moveTo>
                    <a:lnTo>
                      <a:pt x="11" y="0"/>
                    </a:lnTo>
                    <a:lnTo>
                      <a:pt x="11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  <a:moveTo>
                      <a:pt x="2" y="1"/>
                    </a:moveTo>
                    <a:lnTo>
                      <a:pt x="10" y="1"/>
                    </a:lnTo>
                    <a:lnTo>
                      <a:pt x="10" y="3"/>
                    </a:lnTo>
                    <a:lnTo>
                      <a:pt x="2" y="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7C7C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929" name="Freeform 105"/>
              <p:cNvSpPr>
                <a:spLocks noEditPoints="1"/>
              </p:cNvSpPr>
              <p:nvPr/>
            </p:nvSpPr>
            <p:spPr bwMode="auto">
              <a:xfrm>
                <a:off x="215" y="3624"/>
                <a:ext cx="8" cy="2"/>
              </a:xfrm>
              <a:custGeom>
                <a:avLst/>
                <a:gdLst>
                  <a:gd name="T0" fmla="*/ 0 w 8"/>
                  <a:gd name="T1" fmla="*/ 0 h 2"/>
                  <a:gd name="T2" fmla="*/ 8 w 8"/>
                  <a:gd name="T3" fmla="*/ 0 h 2"/>
                  <a:gd name="T4" fmla="*/ 8 w 8"/>
                  <a:gd name="T5" fmla="*/ 2 h 2"/>
                  <a:gd name="T6" fmla="*/ 0 w 8"/>
                  <a:gd name="T7" fmla="*/ 2 h 2"/>
                  <a:gd name="T8" fmla="*/ 0 w 8"/>
                  <a:gd name="T9" fmla="*/ 0 h 2"/>
                  <a:gd name="T10" fmla="*/ 2 w 8"/>
                  <a:gd name="T11" fmla="*/ 1 h 2"/>
                  <a:gd name="T12" fmla="*/ 6 w 8"/>
                  <a:gd name="T13" fmla="*/ 1 h 2"/>
                  <a:gd name="T14" fmla="*/ 6 w 8"/>
                  <a:gd name="T15" fmla="*/ 1 h 2"/>
                  <a:gd name="T16" fmla="*/ 2 w 8"/>
                  <a:gd name="T17" fmla="*/ 1 h 2"/>
                  <a:gd name="T18" fmla="*/ 2 w 8"/>
                  <a:gd name="T1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2">
                    <a:moveTo>
                      <a:pt x="0" y="0"/>
                    </a:moveTo>
                    <a:lnTo>
                      <a:pt x="8" y="0"/>
                    </a:lnTo>
                    <a:lnTo>
                      <a:pt x="8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  <a:moveTo>
                      <a:pt x="2" y="1"/>
                    </a:moveTo>
                    <a:lnTo>
                      <a:pt x="6" y="1"/>
                    </a:lnTo>
                    <a:lnTo>
                      <a:pt x="6" y="1"/>
                    </a:lnTo>
                    <a:lnTo>
                      <a:pt x="2" y="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930" name="Freeform 106"/>
              <p:cNvSpPr>
                <a:spLocks noEditPoints="1"/>
              </p:cNvSpPr>
              <p:nvPr/>
            </p:nvSpPr>
            <p:spPr bwMode="auto">
              <a:xfrm>
                <a:off x="217" y="3625"/>
                <a:ext cx="4" cy="1"/>
              </a:xfrm>
              <a:custGeom>
                <a:avLst/>
                <a:gdLst>
                  <a:gd name="T0" fmla="*/ 0 w 4"/>
                  <a:gd name="T1" fmla="*/ 4 w 4"/>
                  <a:gd name="T2" fmla="*/ 4 w 4"/>
                  <a:gd name="T3" fmla="*/ 0 w 4"/>
                  <a:gd name="T4" fmla="*/ 0 w 4"/>
                  <a:gd name="T5" fmla="*/ 2 w 4"/>
                  <a:gd name="T6" fmla="*/ 2 w 4"/>
                  <a:gd name="T7" fmla="*/ 2 w 4"/>
                  <a:gd name="T8" fmla="*/ 2 w 4"/>
                  <a:gd name="T9" fmla="*/ 2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</a:cxnLst>
                <a:rect l="0" t="0" r="r" b="b"/>
                <a:pathLst>
                  <a:path w="4">
                    <a:moveTo>
                      <a:pt x="0" y="0"/>
                    </a:moveTo>
                    <a:lnTo>
                      <a:pt x="4" y="0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2" y="0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931" name="Freeform 107"/>
              <p:cNvSpPr>
                <a:spLocks noEditPoints="1"/>
              </p:cNvSpPr>
              <p:nvPr/>
            </p:nvSpPr>
            <p:spPr bwMode="auto">
              <a:xfrm>
                <a:off x="232" y="3623"/>
                <a:ext cx="15" cy="5"/>
              </a:xfrm>
              <a:custGeom>
                <a:avLst/>
                <a:gdLst>
                  <a:gd name="T0" fmla="*/ 0 w 15"/>
                  <a:gd name="T1" fmla="*/ 0 h 5"/>
                  <a:gd name="T2" fmla="*/ 15 w 15"/>
                  <a:gd name="T3" fmla="*/ 0 h 5"/>
                  <a:gd name="T4" fmla="*/ 15 w 15"/>
                  <a:gd name="T5" fmla="*/ 5 h 5"/>
                  <a:gd name="T6" fmla="*/ 0 w 15"/>
                  <a:gd name="T7" fmla="*/ 5 h 5"/>
                  <a:gd name="T8" fmla="*/ 0 w 15"/>
                  <a:gd name="T9" fmla="*/ 0 h 5"/>
                  <a:gd name="T10" fmla="*/ 2 w 15"/>
                  <a:gd name="T11" fmla="*/ 0 h 5"/>
                  <a:gd name="T12" fmla="*/ 14 w 15"/>
                  <a:gd name="T13" fmla="*/ 0 h 5"/>
                  <a:gd name="T14" fmla="*/ 14 w 15"/>
                  <a:gd name="T15" fmla="*/ 4 h 5"/>
                  <a:gd name="T16" fmla="*/ 2 w 15"/>
                  <a:gd name="T17" fmla="*/ 4 h 5"/>
                  <a:gd name="T18" fmla="*/ 2 w 15"/>
                  <a:gd name="T1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" h="5">
                    <a:moveTo>
                      <a:pt x="0" y="0"/>
                    </a:moveTo>
                    <a:lnTo>
                      <a:pt x="15" y="0"/>
                    </a:lnTo>
                    <a:lnTo>
                      <a:pt x="15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  <a:moveTo>
                      <a:pt x="2" y="0"/>
                    </a:moveTo>
                    <a:lnTo>
                      <a:pt x="14" y="0"/>
                    </a:lnTo>
                    <a:lnTo>
                      <a:pt x="14" y="4"/>
                    </a:lnTo>
                    <a:lnTo>
                      <a:pt x="2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932" name="Freeform 108"/>
              <p:cNvSpPr>
                <a:spLocks noEditPoints="1"/>
              </p:cNvSpPr>
              <p:nvPr/>
            </p:nvSpPr>
            <p:spPr bwMode="auto">
              <a:xfrm>
                <a:off x="234" y="3623"/>
                <a:ext cx="12" cy="4"/>
              </a:xfrm>
              <a:custGeom>
                <a:avLst/>
                <a:gdLst>
                  <a:gd name="T0" fmla="*/ 0 w 12"/>
                  <a:gd name="T1" fmla="*/ 0 h 4"/>
                  <a:gd name="T2" fmla="*/ 12 w 12"/>
                  <a:gd name="T3" fmla="*/ 0 h 4"/>
                  <a:gd name="T4" fmla="*/ 12 w 12"/>
                  <a:gd name="T5" fmla="*/ 4 h 4"/>
                  <a:gd name="T6" fmla="*/ 0 w 12"/>
                  <a:gd name="T7" fmla="*/ 4 h 4"/>
                  <a:gd name="T8" fmla="*/ 0 w 12"/>
                  <a:gd name="T9" fmla="*/ 0 h 4"/>
                  <a:gd name="T10" fmla="*/ 2 w 12"/>
                  <a:gd name="T11" fmla="*/ 1 h 4"/>
                  <a:gd name="T12" fmla="*/ 10 w 12"/>
                  <a:gd name="T13" fmla="*/ 1 h 4"/>
                  <a:gd name="T14" fmla="*/ 10 w 12"/>
                  <a:gd name="T15" fmla="*/ 3 h 4"/>
                  <a:gd name="T16" fmla="*/ 2 w 12"/>
                  <a:gd name="T17" fmla="*/ 3 h 4"/>
                  <a:gd name="T18" fmla="*/ 2 w 12"/>
                  <a:gd name="T1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4">
                    <a:moveTo>
                      <a:pt x="0" y="0"/>
                    </a:moveTo>
                    <a:lnTo>
                      <a:pt x="12" y="0"/>
                    </a:lnTo>
                    <a:lnTo>
                      <a:pt x="12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  <a:moveTo>
                      <a:pt x="2" y="1"/>
                    </a:moveTo>
                    <a:lnTo>
                      <a:pt x="10" y="1"/>
                    </a:lnTo>
                    <a:lnTo>
                      <a:pt x="10" y="3"/>
                    </a:lnTo>
                    <a:lnTo>
                      <a:pt x="2" y="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7C7C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933" name="Freeform 109"/>
              <p:cNvSpPr>
                <a:spLocks noEditPoints="1"/>
              </p:cNvSpPr>
              <p:nvPr/>
            </p:nvSpPr>
            <p:spPr bwMode="auto">
              <a:xfrm>
                <a:off x="236" y="3624"/>
                <a:ext cx="8" cy="2"/>
              </a:xfrm>
              <a:custGeom>
                <a:avLst/>
                <a:gdLst>
                  <a:gd name="T0" fmla="*/ 0 w 8"/>
                  <a:gd name="T1" fmla="*/ 0 h 2"/>
                  <a:gd name="T2" fmla="*/ 8 w 8"/>
                  <a:gd name="T3" fmla="*/ 0 h 2"/>
                  <a:gd name="T4" fmla="*/ 8 w 8"/>
                  <a:gd name="T5" fmla="*/ 2 h 2"/>
                  <a:gd name="T6" fmla="*/ 0 w 8"/>
                  <a:gd name="T7" fmla="*/ 2 h 2"/>
                  <a:gd name="T8" fmla="*/ 0 w 8"/>
                  <a:gd name="T9" fmla="*/ 0 h 2"/>
                  <a:gd name="T10" fmla="*/ 2 w 8"/>
                  <a:gd name="T11" fmla="*/ 1 h 2"/>
                  <a:gd name="T12" fmla="*/ 6 w 8"/>
                  <a:gd name="T13" fmla="*/ 1 h 2"/>
                  <a:gd name="T14" fmla="*/ 6 w 8"/>
                  <a:gd name="T15" fmla="*/ 1 h 2"/>
                  <a:gd name="T16" fmla="*/ 2 w 8"/>
                  <a:gd name="T17" fmla="*/ 1 h 2"/>
                  <a:gd name="T18" fmla="*/ 2 w 8"/>
                  <a:gd name="T1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2">
                    <a:moveTo>
                      <a:pt x="0" y="0"/>
                    </a:moveTo>
                    <a:lnTo>
                      <a:pt x="8" y="0"/>
                    </a:lnTo>
                    <a:lnTo>
                      <a:pt x="8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  <a:moveTo>
                      <a:pt x="2" y="1"/>
                    </a:moveTo>
                    <a:lnTo>
                      <a:pt x="6" y="1"/>
                    </a:lnTo>
                    <a:lnTo>
                      <a:pt x="6" y="1"/>
                    </a:lnTo>
                    <a:lnTo>
                      <a:pt x="2" y="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934" name="Freeform 110"/>
              <p:cNvSpPr>
                <a:spLocks noEditPoints="1"/>
              </p:cNvSpPr>
              <p:nvPr/>
            </p:nvSpPr>
            <p:spPr bwMode="auto">
              <a:xfrm>
                <a:off x="238" y="3625"/>
                <a:ext cx="4" cy="1"/>
              </a:xfrm>
              <a:custGeom>
                <a:avLst/>
                <a:gdLst>
                  <a:gd name="T0" fmla="*/ 0 w 4"/>
                  <a:gd name="T1" fmla="*/ 4 w 4"/>
                  <a:gd name="T2" fmla="*/ 4 w 4"/>
                  <a:gd name="T3" fmla="*/ 0 w 4"/>
                  <a:gd name="T4" fmla="*/ 0 w 4"/>
                  <a:gd name="T5" fmla="*/ 1 w 4"/>
                  <a:gd name="T6" fmla="*/ 1 w 4"/>
                  <a:gd name="T7" fmla="*/ 1 w 4"/>
                  <a:gd name="T8" fmla="*/ 1 w 4"/>
                  <a:gd name="T9" fmla="*/ 1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</a:cxnLst>
                <a:rect l="0" t="0" r="r" b="b"/>
                <a:pathLst>
                  <a:path w="4">
                    <a:moveTo>
                      <a:pt x="0" y="0"/>
                    </a:moveTo>
                    <a:lnTo>
                      <a:pt x="4" y="0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935" name="Rectangle 111"/>
              <p:cNvSpPr>
                <a:spLocks noChangeArrowheads="1"/>
              </p:cNvSpPr>
              <p:nvPr/>
            </p:nvSpPr>
            <p:spPr bwMode="auto">
              <a:xfrm>
                <a:off x="217" y="3624"/>
                <a:ext cx="5" cy="2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936" name="Rectangle 112"/>
              <p:cNvSpPr>
                <a:spLocks noChangeArrowheads="1"/>
              </p:cNvSpPr>
              <p:nvPr/>
            </p:nvSpPr>
            <p:spPr bwMode="auto">
              <a:xfrm>
                <a:off x="237" y="3624"/>
                <a:ext cx="5" cy="2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937" name="Rectangle 113"/>
              <p:cNvSpPr>
                <a:spLocks noChangeArrowheads="1"/>
              </p:cNvSpPr>
              <p:nvPr/>
            </p:nvSpPr>
            <p:spPr bwMode="auto">
              <a:xfrm>
                <a:off x="195" y="3624"/>
                <a:ext cx="6" cy="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938" name="Freeform 114"/>
              <p:cNvSpPr>
                <a:spLocks/>
              </p:cNvSpPr>
              <p:nvPr/>
            </p:nvSpPr>
            <p:spPr bwMode="auto">
              <a:xfrm>
                <a:off x="491" y="3581"/>
                <a:ext cx="16" cy="13"/>
              </a:xfrm>
              <a:custGeom>
                <a:avLst/>
                <a:gdLst>
                  <a:gd name="T0" fmla="*/ 0 w 16"/>
                  <a:gd name="T1" fmla="*/ 8 h 13"/>
                  <a:gd name="T2" fmla="*/ 16 w 16"/>
                  <a:gd name="T3" fmla="*/ 0 h 13"/>
                  <a:gd name="T4" fmla="*/ 16 w 16"/>
                  <a:gd name="T5" fmla="*/ 5 h 13"/>
                  <a:gd name="T6" fmla="*/ 0 w 16"/>
                  <a:gd name="T7" fmla="*/ 13 h 13"/>
                  <a:gd name="T8" fmla="*/ 0 w 16"/>
                  <a:gd name="T9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3">
                    <a:moveTo>
                      <a:pt x="0" y="8"/>
                    </a:moveTo>
                    <a:lnTo>
                      <a:pt x="16" y="0"/>
                    </a:lnTo>
                    <a:lnTo>
                      <a:pt x="16" y="5"/>
                    </a:lnTo>
                    <a:lnTo>
                      <a:pt x="0" y="13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939" name="Freeform 115"/>
              <p:cNvSpPr>
                <a:spLocks noEditPoints="1"/>
              </p:cNvSpPr>
              <p:nvPr/>
            </p:nvSpPr>
            <p:spPr bwMode="auto">
              <a:xfrm>
                <a:off x="405" y="3621"/>
                <a:ext cx="13" cy="3"/>
              </a:xfrm>
              <a:custGeom>
                <a:avLst/>
                <a:gdLst>
                  <a:gd name="T0" fmla="*/ 0 w 13"/>
                  <a:gd name="T1" fmla="*/ 0 h 3"/>
                  <a:gd name="T2" fmla="*/ 13 w 13"/>
                  <a:gd name="T3" fmla="*/ 0 h 3"/>
                  <a:gd name="T4" fmla="*/ 13 w 13"/>
                  <a:gd name="T5" fmla="*/ 3 h 3"/>
                  <a:gd name="T6" fmla="*/ 0 w 13"/>
                  <a:gd name="T7" fmla="*/ 3 h 3"/>
                  <a:gd name="T8" fmla="*/ 0 w 13"/>
                  <a:gd name="T9" fmla="*/ 0 h 3"/>
                  <a:gd name="T10" fmla="*/ 0 w 13"/>
                  <a:gd name="T11" fmla="*/ 0 h 3"/>
                  <a:gd name="T12" fmla="*/ 13 w 13"/>
                  <a:gd name="T13" fmla="*/ 0 h 3"/>
                  <a:gd name="T14" fmla="*/ 13 w 13"/>
                  <a:gd name="T15" fmla="*/ 0 h 3"/>
                  <a:gd name="T16" fmla="*/ 0 w 13"/>
                  <a:gd name="T17" fmla="*/ 0 h 3"/>
                  <a:gd name="T18" fmla="*/ 0 w 13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3">
                    <a:moveTo>
                      <a:pt x="0" y="0"/>
                    </a:moveTo>
                    <a:lnTo>
                      <a:pt x="13" y="0"/>
                    </a:lnTo>
                    <a:lnTo>
                      <a:pt x="13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3" y="0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940" name="Freeform 116"/>
              <p:cNvSpPr>
                <a:spLocks/>
              </p:cNvSpPr>
              <p:nvPr/>
            </p:nvSpPr>
            <p:spPr bwMode="auto">
              <a:xfrm>
                <a:off x="351" y="3619"/>
                <a:ext cx="7" cy="6"/>
              </a:xfrm>
              <a:custGeom>
                <a:avLst/>
                <a:gdLst>
                  <a:gd name="T0" fmla="*/ 0 w 7"/>
                  <a:gd name="T1" fmla="*/ 6 h 6"/>
                  <a:gd name="T2" fmla="*/ 3 w 7"/>
                  <a:gd name="T3" fmla="*/ 6 h 6"/>
                  <a:gd name="T4" fmla="*/ 6 w 7"/>
                  <a:gd name="T5" fmla="*/ 4 h 6"/>
                  <a:gd name="T6" fmla="*/ 7 w 7"/>
                  <a:gd name="T7" fmla="*/ 0 h 6"/>
                  <a:gd name="T8" fmla="*/ 7 w 7"/>
                  <a:gd name="T9" fmla="*/ 6 h 6"/>
                  <a:gd name="T10" fmla="*/ 0 w 7"/>
                  <a:gd name="T11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6">
                    <a:moveTo>
                      <a:pt x="0" y="6"/>
                    </a:moveTo>
                    <a:lnTo>
                      <a:pt x="3" y="6"/>
                    </a:lnTo>
                    <a:lnTo>
                      <a:pt x="6" y="4"/>
                    </a:lnTo>
                    <a:lnTo>
                      <a:pt x="7" y="0"/>
                    </a:lnTo>
                    <a:lnTo>
                      <a:pt x="7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941" name="Freeform 117"/>
              <p:cNvSpPr>
                <a:spLocks/>
              </p:cNvSpPr>
              <p:nvPr/>
            </p:nvSpPr>
            <p:spPr bwMode="auto">
              <a:xfrm>
                <a:off x="351" y="3619"/>
                <a:ext cx="7" cy="6"/>
              </a:xfrm>
              <a:custGeom>
                <a:avLst/>
                <a:gdLst>
                  <a:gd name="T0" fmla="*/ 0 w 7"/>
                  <a:gd name="T1" fmla="*/ 6 h 6"/>
                  <a:gd name="T2" fmla="*/ 3 w 7"/>
                  <a:gd name="T3" fmla="*/ 6 h 6"/>
                  <a:gd name="T4" fmla="*/ 6 w 7"/>
                  <a:gd name="T5" fmla="*/ 4 h 6"/>
                  <a:gd name="T6" fmla="*/ 7 w 7"/>
                  <a:gd name="T7" fmla="*/ 0 h 6"/>
                  <a:gd name="T8" fmla="*/ 3 w 7"/>
                  <a:gd name="T9" fmla="*/ 0 h 6"/>
                  <a:gd name="T10" fmla="*/ 3 w 7"/>
                  <a:gd name="T11" fmla="*/ 2 h 6"/>
                  <a:gd name="T12" fmla="*/ 2 w 7"/>
                  <a:gd name="T13" fmla="*/ 3 h 6"/>
                  <a:gd name="T14" fmla="*/ 0 w 7"/>
                  <a:gd name="T15" fmla="*/ 4 h 6"/>
                  <a:gd name="T16" fmla="*/ 0 w 7"/>
                  <a:gd name="T1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6">
                    <a:moveTo>
                      <a:pt x="0" y="6"/>
                    </a:moveTo>
                    <a:lnTo>
                      <a:pt x="3" y="6"/>
                    </a:lnTo>
                    <a:lnTo>
                      <a:pt x="6" y="4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0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942" name="Freeform 118"/>
              <p:cNvSpPr>
                <a:spLocks/>
              </p:cNvSpPr>
              <p:nvPr/>
            </p:nvSpPr>
            <p:spPr bwMode="auto">
              <a:xfrm>
                <a:off x="351" y="3619"/>
                <a:ext cx="3" cy="4"/>
              </a:xfrm>
              <a:custGeom>
                <a:avLst/>
                <a:gdLst>
                  <a:gd name="T0" fmla="*/ 0 w 3"/>
                  <a:gd name="T1" fmla="*/ 4 h 4"/>
                  <a:gd name="T2" fmla="*/ 2 w 3"/>
                  <a:gd name="T3" fmla="*/ 3 h 4"/>
                  <a:gd name="T4" fmla="*/ 3 w 3"/>
                  <a:gd name="T5" fmla="*/ 2 h 4"/>
                  <a:gd name="T6" fmla="*/ 3 w 3"/>
                  <a:gd name="T7" fmla="*/ 0 h 4"/>
                  <a:gd name="T8" fmla="*/ 0 w 3"/>
                  <a:gd name="T9" fmla="*/ 0 h 4"/>
                  <a:gd name="T10" fmla="*/ 0 w 3"/>
                  <a:gd name="T11" fmla="*/ 0 h 4"/>
                  <a:gd name="T12" fmla="*/ 0 w 3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4">
                    <a:moveTo>
                      <a:pt x="0" y="4"/>
                    </a:moveTo>
                    <a:lnTo>
                      <a:pt x="2" y="3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943" name="Freeform 119"/>
              <p:cNvSpPr>
                <a:spLocks/>
              </p:cNvSpPr>
              <p:nvPr/>
            </p:nvSpPr>
            <p:spPr bwMode="auto">
              <a:xfrm>
                <a:off x="353" y="3621"/>
                <a:ext cx="3" cy="3"/>
              </a:xfrm>
              <a:custGeom>
                <a:avLst/>
                <a:gdLst>
                  <a:gd name="T0" fmla="*/ 3 w 3"/>
                  <a:gd name="T1" fmla="*/ 0 h 3"/>
                  <a:gd name="T2" fmla="*/ 1 w 3"/>
                  <a:gd name="T3" fmla="*/ 0 h 3"/>
                  <a:gd name="T4" fmla="*/ 1 w 3"/>
                  <a:gd name="T5" fmla="*/ 2 h 3"/>
                  <a:gd name="T6" fmla="*/ 0 w 3"/>
                  <a:gd name="T7" fmla="*/ 3 h 3"/>
                  <a:gd name="T8" fmla="*/ 0 w 3"/>
                  <a:gd name="T9" fmla="*/ 0 h 3"/>
                  <a:gd name="T10" fmla="*/ 3 w 3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lnTo>
                      <a:pt x="1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944" name="Freeform 120"/>
              <p:cNvSpPr>
                <a:spLocks/>
              </p:cNvSpPr>
              <p:nvPr/>
            </p:nvSpPr>
            <p:spPr bwMode="auto">
              <a:xfrm>
                <a:off x="353" y="3621"/>
                <a:ext cx="3" cy="3"/>
              </a:xfrm>
              <a:custGeom>
                <a:avLst/>
                <a:gdLst>
                  <a:gd name="T0" fmla="*/ 3 w 3"/>
                  <a:gd name="T1" fmla="*/ 0 h 3"/>
                  <a:gd name="T2" fmla="*/ 1 w 3"/>
                  <a:gd name="T3" fmla="*/ 0 h 3"/>
                  <a:gd name="T4" fmla="*/ 1 w 3"/>
                  <a:gd name="T5" fmla="*/ 2 h 3"/>
                  <a:gd name="T6" fmla="*/ 0 w 3"/>
                  <a:gd name="T7" fmla="*/ 3 h 3"/>
                  <a:gd name="T8" fmla="*/ 3 w 3"/>
                  <a:gd name="T9" fmla="*/ 3 h 3"/>
                  <a:gd name="T10" fmla="*/ 3 w 3"/>
                  <a:gd name="T11" fmla="*/ 3 h 3"/>
                  <a:gd name="T12" fmla="*/ 3 w 3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lnTo>
                      <a:pt x="1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945" name="Freeform 121"/>
              <p:cNvSpPr>
                <a:spLocks/>
              </p:cNvSpPr>
              <p:nvPr/>
            </p:nvSpPr>
            <p:spPr bwMode="auto">
              <a:xfrm>
                <a:off x="361" y="3619"/>
                <a:ext cx="6" cy="6"/>
              </a:xfrm>
              <a:custGeom>
                <a:avLst/>
                <a:gdLst>
                  <a:gd name="T0" fmla="*/ 0 w 6"/>
                  <a:gd name="T1" fmla="*/ 6 h 6"/>
                  <a:gd name="T2" fmla="*/ 2 w 6"/>
                  <a:gd name="T3" fmla="*/ 6 h 6"/>
                  <a:gd name="T4" fmla="*/ 5 w 6"/>
                  <a:gd name="T5" fmla="*/ 4 h 6"/>
                  <a:gd name="T6" fmla="*/ 6 w 6"/>
                  <a:gd name="T7" fmla="*/ 0 h 6"/>
                  <a:gd name="T8" fmla="*/ 6 w 6"/>
                  <a:gd name="T9" fmla="*/ 6 h 6"/>
                  <a:gd name="T10" fmla="*/ 0 w 6"/>
                  <a:gd name="T11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6">
                    <a:moveTo>
                      <a:pt x="0" y="6"/>
                    </a:moveTo>
                    <a:lnTo>
                      <a:pt x="2" y="6"/>
                    </a:lnTo>
                    <a:lnTo>
                      <a:pt x="5" y="4"/>
                    </a:lnTo>
                    <a:lnTo>
                      <a:pt x="6" y="0"/>
                    </a:lnTo>
                    <a:lnTo>
                      <a:pt x="6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946" name="Freeform 122"/>
              <p:cNvSpPr>
                <a:spLocks/>
              </p:cNvSpPr>
              <p:nvPr/>
            </p:nvSpPr>
            <p:spPr bwMode="auto">
              <a:xfrm>
                <a:off x="361" y="3619"/>
                <a:ext cx="6" cy="6"/>
              </a:xfrm>
              <a:custGeom>
                <a:avLst/>
                <a:gdLst>
                  <a:gd name="T0" fmla="*/ 0 w 6"/>
                  <a:gd name="T1" fmla="*/ 6 h 6"/>
                  <a:gd name="T2" fmla="*/ 2 w 6"/>
                  <a:gd name="T3" fmla="*/ 6 h 6"/>
                  <a:gd name="T4" fmla="*/ 5 w 6"/>
                  <a:gd name="T5" fmla="*/ 4 h 6"/>
                  <a:gd name="T6" fmla="*/ 6 w 6"/>
                  <a:gd name="T7" fmla="*/ 0 h 6"/>
                  <a:gd name="T8" fmla="*/ 2 w 6"/>
                  <a:gd name="T9" fmla="*/ 0 h 6"/>
                  <a:gd name="T10" fmla="*/ 2 w 6"/>
                  <a:gd name="T11" fmla="*/ 2 h 6"/>
                  <a:gd name="T12" fmla="*/ 1 w 6"/>
                  <a:gd name="T13" fmla="*/ 3 h 6"/>
                  <a:gd name="T14" fmla="*/ 0 w 6"/>
                  <a:gd name="T15" fmla="*/ 4 h 6"/>
                  <a:gd name="T16" fmla="*/ 0 w 6"/>
                  <a:gd name="T1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6">
                    <a:moveTo>
                      <a:pt x="0" y="6"/>
                    </a:moveTo>
                    <a:lnTo>
                      <a:pt x="2" y="6"/>
                    </a:lnTo>
                    <a:lnTo>
                      <a:pt x="5" y="4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947" name="Freeform 123"/>
              <p:cNvSpPr>
                <a:spLocks/>
              </p:cNvSpPr>
              <p:nvPr/>
            </p:nvSpPr>
            <p:spPr bwMode="auto">
              <a:xfrm>
                <a:off x="361" y="3619"/>
                <a:ext cx="2" cy="4"/>
              </a:xfrm>
              <a:custGeom>
                <a:avLst/>
                <a:gdLst>
                  <a:gd name="T0" fmla="*/ 0 w 2"/>
                  <a:gd name="T1" fmla="*/ 4 h 4"/>
                  <a:gd name="T2" fmla="*/ 1 w 2"/>
                  <a:gd name="T3" fmla="*/ 3 h 4"/>
                  <a:gd name="T4" fmla="*/ 2 w 2"/>
                  <a:gd name="T5" fmla="*/ 2 h 4"/>
                  <a:gd name="T6" fmla="*/ 2 w 2"/>
                  <a:gd name="T7" fmla="*/ 0 h 4"/>
                  <a:gd name="T8" fmla="*/ 0 w 2"/>
                  <a:gd name="T9" fmla="*/ 0 h 4"/>
                  <a:gd name="T10" fmla="*/ 0 w 2"/>
                  <a:gd name="T11" fmla="*/ 0 h 4"/>
                  <a:gd name="T12" fmla="*/ 0 w 2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4">
                    <a:moveTo>
                      <a:pt x="0" y="4"/>
                    </a:moveTo>
                    <a:lnTo>
                      <a:pt x="1" y="3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948" name="Freeform 124"/>
              <p:cNvSpPr>
                <a:spLocks/>
              </p:cNvSpPr>
              <p:nvPr/>
            </p:nvSpPr>
            <p:spPr bwMode="auto">
              <a:xfrm>
                <a:off x="362" y="3621"/>
                <a:ext cx="3" cy="3"/>
              </a:xfrm>
              <a:custGeom>
                <a:avLst/>
                <a:gdLst>
                  <a:gd name="T0" fmla="*/ 3 w 3"/>
                  <a:gd name="T1" fmla="*/ 0 h 3"/>
                  <a:gd name="T2" fmla="*/ 1 w 3"/>
                  <a:gd name="T3" fmla="*/ 0 h 3"/>
                  <a:gd name="T4" fmla="*/ 0 w 3"/>
                  <a:gd name="T5" fmla="*/ 2 h 3"/>
                  <a:gd name="T6" fmla="*/ 0 w 3"/>
                  <a:gd name="T7" fmla="*/ 3 h 3"/>
                  <a:gd name="T8" fmla="*/ 0 w 3"/>
                  <a:gd name="T9" fmla="*/ 0 h 3"/>
                  <a:gd name="T10" fmla="*/ 3 w 3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lnTo>
                      <a:pt x="1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949" name="Freeform 125"/>
              <p:cNvSpPr>
                <a:spLocks/>
              </p:cNvSpPr>
              <p:nvPr/>
            </p:nvSpPr>
            <p:spPr bwMode="auto">
              <a:xfrm>
                <a:off x="362" y="3621"/>
                <a:ext cx="3" cy="3"/>
              </a:xfrm>
              <a:custGeom>
                <a:avLst/>
                <a:gdLst>
                  <a:gd name="T0" fmla="*/ 3 w 3"/>
                  <a:gd name="T1" fmla="*/ 0 h 3"/>
                  <a:gd name="T2" fmla="*/ 1 w 3"/>
                  <a:gd name="T3" fmla="*/ 0 h 3"/>
                  <a:gd name="T4" fmla="*/ 0 w 3"/>
                  <a:gd name="T5" fmla="*/ 2 h 3"/>
                  <a:gd name="T6" fmla="*/ 0 w 3"/>
                  <a:gd name="T7" fmla="*/ 3 h 3"/>
                  <a:gd name="T8" fmla="*/ 3 w 3"/>
                  <a:gd name="T9" fmla="*/ 3 h 3"/>
                  <a:gd name="T10" fmla="*/ 3 w 3"/>
                  <a:gd name="T11" fmla="*/ 3 h 3"/>
                  <a:gd name="T12" fmla="*/ 3 w 3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lnTo>
                      <a:pt x="1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950" name="Freeform 126"/>
              <p:cNvSpPr>
                <a:spLocks/>
              </p:cNvSpPr>
              <p:nvPr/>
            </p:nvSpPr>
            <p:spPr bwMode="auto">
              <a:xfrm>
                <a:off x="369" y="3619"/>
                <a:ext cx="6" cy="6"/>
              </a:xfrm>
              <a:custGeom>
                <a:avLst/>
                <a:gdLst>
                  <a:gd name="T0" fmla="*/ 0 w 6"/>
                  <a:gd name="T1" fmla="*/ 6 h 6"/>
                  <a:gd name="T2" fmla="*/ 4 w 6"/>
                  <a:gd name="T3" fmla="*/ 6 h 6"/>
                  <a:gd name="T4" fmla="*/ 6 w 6"/>
                  <a:gd name="T5" fmla="*/ 4 h 6"/>
                  <a:gd name="T6" fmla="*/ 6 w 6"/>
                  <a:gd name="T7" fmla="*/ 0 h 6"/>
                  <a:gd name="T8" fmla="*/ 6 w 6"/>
                  <a:gd name="T9" fmla="*/ 6 h 6"/>
                  <a:gd name="T10" fmla="*/ 0 w 6"/>
                  <a:gd name="T11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6">
                    <a:moveTo>
                      <a:pt x="0" y="6"/>
                    </a:moveTo>
                    <a:lnTo>
                      <a:pt x="4" y="6"/>
                    </a:lnTo>
                    <a:lnTo>
                      <a:pt x="6" y="4"/>
                    </a:lnTo>
                    <a:lnTo>
                      <a:pt x="6" y="0"/>
                    </a:lnTo>
                    <a:lnTo>
                      <a:pt x="6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951" name="Freeform 127"/>
              <p:cNvSpPr>
                <a:spLocks/>
              </p:cNvSpPr>
              <p:nvPr/>
            </p:nvSpPr>
            <p:spPr bwMode="auto">
              <a:xfrm>
                <a:off x="369" y="3619"/>
                <a:ext cx="6" cy="6"/>
              </a:xfrm>
              <a:custGeom>
                <a:avLst/>
                <a:gdLst>
                  <a:gd name="T0" fmla="*/ 0 w 6"/>
                  <a:gd name="T1" fmla="*/ 6 h 6"/>
                  <a:gd name="T2" fmla="*/ 4 w 6"/>
                  <a:gd name="T3" fmla="*/ 6 h 6"/>
                  <a:gd name="T4" fmla="*/ 6 w 6"/>
                  <a:gd name="T5" fmla="*/ 4 h 6"/>
                  <a:gd name="T6" fmla="*/ 6 w 6"/>
                  <a:gd name="T7" fmla="*/ 0 h 6"/>
                  <a:gd name="T8" fmla="*/ 4 w 6"/>
                  <a:gd name="T9" fmla="*/ 0 h 6"/>
                  <a:gd name="T10" fmla="*/ 3 w 6"/>
                  <a:gd name="T11" fmla="*/ 2 h 6"/>
                  <a:gd name="T12" fmla="*/ 2 w 6"/>
                  <a:gd name="T13" fmla="*/ 3 h 6"/>
                  <a:gd name="T14" fmla="*/ 0 w 6"/>
                  <a:gd name="T15" fmla="*/ 4 h 6"/>
                  <a:gd name="T16" fmla="*/ 0 w 6"/>
                  <a:gd name="T1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6">
                    <a:moveTo>
                      <a:pt x="0" y="6"/>
                    </a:moveTo>
                    <a:lnTo>
                      <a:pt x="4" y="6"/>
                    </a:lnTo>
                    <a:lnTo>
                      <a:pt x="6" y="4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0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952" name="Freeform 128"/>
              <p:cNvSpPr>
                <a:spLocks/>
              </p:cNvSpPr>
              <p:nvPr/>
            </p:nvSpPr>
            <p:spPr bwMode="auto">
              <a:xfrm>
                <a:off x="369" y="3619"/>
                <a:ext cx="4" cy="4"/>
              </a:xfrm>
              <a:custGeom>
                <a:avLst/>
                <a:gdLst>
                  <a:gd name="T0" fmla="*/ 0 w 4"/>
                  <a:gd name="T1" fmla="*/ 4 h 4"/>
                  <a:gd name="T2" fmla="*/ 2 w 4"/>
                  <a:gd name="T3" fmla="*/ 3 h 4"/>
                  <a:gd name="T4" fmla="*/ 3 w 4"/>
                  <a:gd name="T5" fmla="*/ 2 h 4"/>
                  <a:gd name="T6" fmla="*/ 4 w 4"/>
                  <a:gd name="T7" fmla="*/ 0 h 4"/>
                  <a:gd name="T8" fmla="*/ 0 w 4"/>
                  <a:gd name="T9" fmla="*/ 0 h 4"/>
                  <a:gd name="T10" fmla="*/ 0 w 4"/>
                  <a:gd name="T11" fmla="*/ 0 h 4"/>
                  <a:gd name="T12" fmla="*/ 0 w 4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lnTo>
                      <a:pt x="2" y="3"/>
                    </a:lnTo>
                    <a:lnTo>
                      <a:pt x="3" y="2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953" name="Freeform 129"/>
              <p:cNvSpPr>
                <a:spLocks/>
              </p:cNvSpPr>
              <p:nvPr/>
            </p:nvSpPr>
            <p:spPr bwMode="auto">
              <a:xfrm>
                <a:off x="371" y="3621"/>
                <a:ext cx="4" cy="3"/>
              </a:xfrm>
              <a:custGeom>
                <a:avLst/>
                <a:gdLst>
                  <a:gd name="T0" fmla="*/ 4 w 4"/>
                  <a:gd name="T1" fmla="*/ 0 h 3"/>
                  <a:gd name="T2" fmla="*/ 2 w 4"/>
                  <a:gd name="T3" fmla="*/ 0 h 3"/>
                  <a:gd name="T4" fmla="*/ 0 w 4"/>
                  <a:gd name="T5" fmla="*/ 2 h 3"/>
                  <a:gd name="T6" fmla="*/ 0 w 4"/>
                  <a:gd name="T7" fmla="*/ 3 h 3"/>
                  <a:gd name="T8" fmla="*/ 0 w 4"/>
                  <a:gd name="T9" fmla="*/ 0 h 3"/>
                  <a:gd name="T10" fmla="*/ 4 w 4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954" name="Freeform 130"/>
              <p:cNvSpPr>
                <a:spLocks/>
              </p:cNvSpPr>
              <p:nvPr/>
            </p:nvSpPr>
            <p:spPr bwMode="auto">
              <a:xfrm>
                <a:off x="371" y="3621"/>
                <a:ext cx="4" cy="3"/>
              </a:xfrm>
              <a:custGeom>
                <a:avLst/>
                <a:gdLst>
                  <a:gd name="T0" fmla="*/ 4 w 4"/>
                  <a:gd name="T1" fmla="*/ 0 h 3"/>
                  <a:gd name="T2" fmla="*/ 2 w 4"/>
                  <a:gd name="T3" fmla="*/ 0 h 3"/>
                  <a:gd name="T4" fmla="*/ 0 w 4"/>
                  <a:gd name="T5" fmla="*/ 2 h 3"/>
                  <a:gd name="T6" fmla="*/ 0 w 4"/>
                  <a:gd name="T7" fmla="*/ 3 h 3"/>
                  <a:gd name="T8" fmla="*/ 4 w 4"/>
                  <a:gd name="T9" fmla="*/ 3 h 3"/>
                  <a:gd name="T10" fmla="*/ 4 w 4"/>
                  <a:gd name="T11" fmla="*/ 3 h 3"/>
                  <a:gd name="T12" fmla="*/ 4 w 4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955" name="Freeform 131"/>
              <p:cNvSpPr>
                <a:spLocks/>
              </p:cNvSpPr>
              <p:nvPr/>
            </p:nvSpPr>
            <p:spPr bwMode="auto">
              <a:xfrm>
                <a:off x="378" y="3619"/>
                <a:ext cx="6" cy="6"/>
              </a:xfrm>
              <a:custGeom>
                <a:avLst/>
                <a:gdLst>
                  <a:gd name="T0" fmla="*/ 0 w 6"/>
                  <a:gd name="T1" fmla="*/ 6 h 6"/>
                  <a:gd name="T2" fmla="*/ 3 w 6"/>
                  <a:gd name="T3" fmla="*/ 6 h 6"/>
                  <a:gd name="T4" fmla="*/ 5 w 6"/>
                  <a:gd name="T5" fmla="*/ 4 h 6"/>
                  <a:gd name="T6" fmla="*/ 6 w 6"/>
                  <a:gd name="T7" fmla="*/ 0 h 6"/>
                  <a:gd name="T8" fmla="*/ 6 w 6"/>
                  <a:gd name="T9" fmla="*/ 6 h 6"/>
                  <a:gd name="T10" fmla="*/ 0 w 6"/>
                  <a:gd name="T11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6">
                    <a:moveTo>
                      <a:pt x="0" y="6"/>
                    </a:moveTo>
                    <a:lnTo>
                      <a:pt x="3" y="6"/>
                    </a:lnTo>
                    <a:lnTo>
                      <a:pt x="5" y="4"/>
                    </a:lnTo>
                    <a:lnTo>
                      <a:pt x="6" y="0"/>
                    </a:lnTo>
                    <a:lnTo>
                      <a:pt x="6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956" name="Freeform 132"/>
              <p:cNvSpPr>
                <a:spLocks/>
              </p:cNvSpPr>
              <p:nvPr/>
            </p:nvSpPr>
            <p:spPr bwMode="auto">
              <a:xfrm>
                <a:off x="378" y="3619"/>
                <a:ext cx="6" cy="6"/>
              </a:xfrm>
              <a:custGeom>
                <a:avLst/>
                <a:gdLst>
                  <a:gd name="T0" fmla="*/ 0 w 6"/>
                  <a:gd name="T1" fmla="*/ 6 h 6"/>
                  <a:gd name="T2" fmla="*/ 3 w 6"/>
                  <a:gd name="T3" fmla="*/ 6 h 6"/>
                  <a:gd name="T4" fmla="*/ 5 w 6"/>
                  <a:gd name="T5" fmla="*/ 4 h 6"/>
                  <a:gd name="T6" fmla="*/ 6 w 6"/>
                  <a:gd name="T7" fmla="*/ 0 h 6"/>
                  <a:gd name="T8" fmla="*/ 3 w 6"/>
                  <a:gd name="T9" fmla="*/ 0 h 6"/>
                  <a:gd name="T10" fmla="*/ 3 w 6"/>
                  <a:gd name="T11" fmla="*/ 2 h 6"/>
                  <a:gd name="T12" fmla="*/ 2 w 6"/>
                  <a:gd name="T13" fmla="*/ 3 h 6"/>
                  <a:gd name="T14" fmla="*/ 0 w 6"/>
                  <a:gd name="T15" fmla="*/ 4 h 6"/>
                  <a:gd name="T16" fmla="*/ 0 w 6"/>
                  <a:gd name="T1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6">
                    <a:moveTo>
                      <a:pt x="0" y="6"/>
                    </a:moveTo>
                    <a:lnTo>
                      <a:pt x="3" y="6"/>
                    </a:lnTo>
                    <a:lnTo>
                      <a:pt x="5" y="4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0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957" name="Freeform 133"/>
              <p:cNvSpPr>
                <a:spLocks/>
              </p:cNvSpPr>
              <p:nvPr/>
            </p:nvSpPr>
            <p:spPr bwMode="auto">
              <a:xfrm>
                <a:off x="378" y="3619"/>
                <a:ext cx="3" cy="4"/>
              </a:xfrm>
              <a:custGeom>
                <a:avLst/>
                <a:gdLst>
                  <a:gd name="T0" fmla="*/ 0 w 3"/>
                  <a:gd name="T1" fmla="*/ 4 h 4"/>
                  <a:gd name="T2" fmla="*/ 2 w 3"/>
                  <a:gd name="T3" fmla="*/ 3 h 4"/>
                  <a:gd name="T4" fmla="*/ 3 w 3"/>
                  <a:gd name="T5" fmla="*/ 2 h 4"/>
                  <a:gd name="T6" fmla="*/ 3 w 3"/>
                  <a:gd name="T7" fmla="*/ 0 h 4"/>
                  <a:gd name="T8" fmla="*/ 0 w 3"/>
                  <a:gd name="T9" fmla="*/ 0 h 4"/>
                  <a:gd name="T10" fmla="*/ 0 w 3"/>
                  <a:gd name="T11" fmla="*/ 0 h 4"/>
                  <a:gd name="T12" fmla="*/ 0 w 3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4">
                    <a:moveTo>
                      <a:pt x="0" y="4"/>
                    </a:moveTo>
                    <a:lnTo>
                      <a:pt x="2" y="3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958" name="Freeform 134"/>
              <p:cNvSpPr>
                <a:spLocks/>
              </p:cNvSpPr>
              <p:nvPr/>
            </p:nvSpPr>
            <p:spPr bwMode="auto">
              <a:xfrm>
                <a:off x="380" y="3621"/>
                <a:ext cx="2" cy="3"/>
              </a:xfrm>
              <a:custGeom>
                <a:avLst/>
                <a:gdLst>
                  <a:gd name="T0" fmla="*/ 2 w 2"/>
                  <a:gd name="T1" fmla="*/ 0 h 3"/>
                  <a:gd name="T2" fmla="*/ 1 w 2"/>
                  <a:gd name="T3" fmla="*/ 0 h 3"/>
                  <a:gd name="T4" fmla="*/ 0 w 2"/>
                  <a:gd name="T5" fmla="*/ 2 h 3"/>
                  <a:gd name="T6" fmla="*/ 0 w 2"/>
                  <a:gd name="T7" fmla="*/ 3 h 3"/>
                  <a:gd name="T8" fmla="*/ 0 w 2"/>
                  <a:gd name="T9" fmla="*/ 0 h 3"/>
                  <a:gd name="T10" fmla="*/ 2 w 2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lnTo>
                      <a:pt x="1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959" name="Freeform 135"/>
              <p:cNvSpPr>
                <a:spLocks/>
              </p:cNvSpPr>
              <p:nvPr/>
            </p:nvSpPr>
            <p:spPr bwMode="auto">
              <a:xfrm>
                <a:off x="380" y="3621"/>
                <a:ext cx="2" cy="3"/>
              </a:xfrm>
              <a:custGeom>
                <a:avLst/>
                <a:gdLst>
                  <a:gd name="T0" fmla="*/ 2 w 2"/>
                  <a:gd name="T1" fmla="*/ 0 h 3"/>
                  <a:gd name="T2" fmla="*/ 1 w 2"/>
                  <a:gd name="T3" fmla="*/ 0 h 3"/>
                  <a:gd name="T4" fmla="*/ 0 w 2"/>
                  <a:gd name="T5" fmla="*/ 2 h 3"/>
                  <a:gd name="T6" fmla="*/ 0 w 2"/>
                  <a:gd name="T7" fmla="*/ 3 h 3"/>
                  <a:gd name="T8" fmla="*/ 2 w 2"/>
                  <a:gd name="T9" fmla="*/ 3 h 3"/>
                  <a:gd name="T10" fmla="*/ 2 w 2"/>
                  <a:gd name="T11" fmla="*/ 3 h 3"/>
                  <a:gd name="T12" fmla="*/ 2 w 2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lnTo>
                      <a:pt x="1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960" name="Freeform 136"/>
              <p:cNvSpPr>
                <a:spLocks noEditPoints="1"/>
              </p:cNvSpPr>
              <p:nvPr/>
            </p:nvSpPr>
            <p:spPr bwMode="auto">
              <a:xfrm>
                <a:off x="291" y="3437"/>
                <a:ext cx="264" cy="113"/>
              </a:xfrm>
              <a:custGeom>
                <a:avLst/>
                <a:gdLst>
                  <a:gd name="T0" fmla="*/ 0 w 264"/>
                  <a:gd name="T1" fmla="*/ 0 h 113"/>
                  <a:gd name="T2" fmla="*/ 264 w 264"/>
                  <a:gd name="T3" fmla="*/ 0 h 113"/>
                  <a:gd name="T4" fmla="*/ 264 w 264"/>
                  <a:gd name="T5" fmla="*/ 113 h 113"/>
                  <a:gd name="T6" fmla="*/ 0 w 264"/>
                  <a:gd name="T7" fmla="*/ 113 h 113"/>
                  <a:gd name="T8" fmla="*/ 0 w 264"/>
                  <a:gd name="T9" fmla="*/ 0 h 113"/>
                  <a:gd name="T10" fmla="*/ 0 w 264"/>
                  <a:gd name="T11" fmla="*/ 0 h 113"/>
                  <a:gd name="T12" fmla="*/ 262 w 264"/>
                  <a:gd name="T13" fmla="*/ 0 h 113"/>
                  <a:gd name="T14" fmla="*/ 262 w 264"/>
                  <a:gd name="T15" fmla="*/ 113 h 113"/>
                  <a:gd name="T16" fmla="*/ 0 w 264"/>
                  <a:gd name="T17" fmla="*/ 113 h 113"/>
                  <a:gd name="T18" fmla="*/ 0 w 264"/>
                  <a:gd name="T19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4" h="113">
                    <a:moveTo>
                      <a:pt x="0" y="0"/>
                    </a:moveTo>
                    <a:lnTo>
                      <a:pt x="264" y="0"/>
                    </a:lnTo>
                    <a:lnTo>
                      <a:pt x="264" y="113"/>
                    </a:lnTo>
                    <a:lnTo>
                      <a:pt x="0" y="11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62" y="0"/>
                    </a:lnTo>
                    <a:lnTo>
                      <a:pt x="262" y="113"/>
                    </a:lnTo>
                    <a:lnTo>
                      <a:pt x="0" y="1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961" name="Freeform 137"/>
              <p:cNvSpPr>
                <a:spLocks noEditPoints="1"/>
              </p:cNvSpPr>
              <p:nvPr/>
            </p:nvSpPr>
            <p:spPr bwMode="auto">
              <a:xfrm>
                <a:off x="291" y="3437"/>
                <a:ext cx="262" cy="113"/>
              </a:xfrm>
              <a:custGeom>
                <a:avLst/>
                <a:gdLst>
                  <a:gd name="T0" fmla="*/ 0 w 262"/>
                  <a:gd name="T1" fmla="*/ 0 h 113"/>
                  <a:gd name="T2" fmla="*/ 262 w 262"/>
                  <a:gd name="T3" fmla="*/ 0 h 113"/>
                  <a:gd name="T4" fmla="*/ 262 w 262"/>
                  <a:gd name="T5" fmla="*/ 113 h 113"/>
                  <a:gd name="T6" fmla="*/ 0 w 262"/>
                  <a:gd name="T7" fmla="*/ 113 h 113"/>
                  <a:gd name="T8" fmla="*/ 0 w 262"/>
                  <a:gd name="T9" fmla="*/ 0 h 113"/>
                  <a:gd name="T10" fmla="*/ 0 w 262"/>
                  <a:gd name="T11" fmla="*/ 0 h 113"/>
                  <a:gd name="T12" fmla="*/ 260 w 262"/>
                  <a:gd name="T13" fmla="*/ 0 h 113"/>
                  <a:gd name="T14" fmla="*/ 260 w 262"/>
                  <a:gd name="T15" fmla="*/ 112 h 113"/>
                  <a:gd name="T16" fmla="*/ 0 w 262"/>
                  <a:gd name="T17" fmla="*/ 112 h 113"/>
                  <a:gd name="T18" fmla="*/ 0 w 262"/>
                  <a:gd name="T19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2" h="113">
                    <a:moveTo>
                      <a:pt x="0" y="0"/>
                    </a:moveTo>
                    <a:lnTo>
                      <a:pt x="262" y="0"/>
                    </a:lnTo>
                    <a:lnTo>
                      <a:pt x="262" y="113"/>
                    </a:lnTo>
                    <a:lnTo>
                      <a:pt x="0" y="11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60" y="0"/>
                    </a:lnTo>
                    <a:lnTo>
                      <a:pt x="260" y="112"/>
                    </a:lnTo>
                    <a:lnTo>
                      <a:pt x="0" y="1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10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962" name="Freeform 138"/>
              <p:cNvSpPr>
                <a:spLocks noEditPoints="1"/>
              </p:cNvSpPr>
              <p:nvPr/>
            </p:nvSpPr>
            <p:spPr bwMode="auto">
              <a:xfrm>
                <a:off x="291" y="3437"/>
                <a:ext cx="260" cy="112"/>
              </a:xfrm>
              <a:custGeom>
                <a:avLst/>
                <a:gdLst>
                  <a:gd name="T0" fmla="*/ 0 w 260"/>
                  <a:gd name="T1" fmla="*/ 0 h 112"/>
                  <a:gd name="T2" fmla="*/ 260 w 260"/>
                  <a:gd name="T3" fmla="*/ 0 h 112"/>
                  <a:gd name="T4" fmla="*/ 260 w 260"/>
                  <a:gd name="T5" fmla="*/ 112 h 112"/>
                  <a:gd name="T6" fmla="*/ 0 w 260"/>
                  <a:gd name="T7" fmla="*/ 112 h 112"/>
                  <a:gd name="T8" fmla="*/ 0 w 260"/>
                  <a:gd name="T9" fmla="*/ 0 h 112"/>
                  <a:gd name="T10" fmla="*/ 0 w 260"/>
                  <a:gd name="T11" fmla="*/ 0 h 112"/>
                  <a:gd name="T12" fmla="*/ 258 w 260"/>
                  <a:gd name="T13" fmla="*/ 0 h 112"/>
                  <a:gd name="T14" fmla="*/ 258 w 260"/>
                  <a:gd name="T15" fmla="*/ 111 h 112"/>
                  <a:gd name="T16" fmla="*/ 0 w 260"/>
                  <a:gd name="T17" fmla="*/ 111 h 112"/>
                  <a:gd name="T18" fmla="*/ 0 w 260"/>
                  <a:gd name="T19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0" h="112">
                    <a:moveTo>
                      <a:pt x="0" y="0"/>
                    </a:moveTo>
                    <a:lnTo>
                      <a:pt x="260" y="0"/>
                    </a:lnTo>
                    <a:lnTo>
                      <a:pt x="260" y="112"/>
                    </a:lnTo>
                    <a:lnTo>
                      <a:pt x="0" y="11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58" y="0"/>
                    </a:lnTo>
                    <a:lnTo>
                      <a:pt x="258" y="111"/>
                    </a:lnTo>
                    <a:lnTo>
                      <a:pt x="0" y="1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303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963" name="Freeform 139"/>
              <p:cNvSpPr>
                <a:spLocks noEditPoints="1"/>
              </p:cNvSpPr>
              <p:nvPr/>
            </p:nvSpPr>
            <p:spPr bwMode="auto">
              <a:xfrm>
                <a:off x="291" y="3437"/>
                <a:ext cx="258" cy="111"/>
              </a:xfrm>
              <a:custGeom>
                <a:avLst/>
                <a:gdLst>
                  <a:gd name="T0" fmla="*/ 0 w 258"/>
                  <a:gd name="T1" fmla="*/ 0 h 111"/>
                  <a:gd name="T2" fmla="*/ 258 w 258"/>
                  <a:gd name="T3" fmla="*/ 0 h 111"/>
                  <a:gd name="T4" fmla="*/ 258 w 258"/>
                  <a:gd name="T5" fmla="*/ 111 h 111"/>
                  <a:gd name="T6" fmla="*/ 0 w 258"/>
                  <a:gd name="T7" fmla="*/ 111 h 111"/>
                  <a:gd name="T8" fmla="*/ 0 w 258"/>
                  <a:gd name="T9" fmla="*/ 0 h 111"/>
                  <a:gd name="T10" fmla="*/ 0 w 258"/>
                  <a:gd name="T11" fmla="*/ 0 h 111"/>
                  <a:gd name="T12" fmla="*/ 257 w 258"/>
                  <a:gd name="T13" fmla="*/ 0 h 111"/>
                  <a:gd name="T14" fmla="*/ 257 w 258"/>
                  <a:gd name="T15" fmla="*/ 110 h 111"/>
                  <a:gd name="T16" fmla="*/ 0 w 258"/>
                  <a:gd name="T17" fmla="*/ 110 h 111"/>
                  <a:gd name="T18" fmla="*/ 0 w 258"/>
                  <a:gd name="T19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8" h="111">
                    <a:moveTo>
                      <a:pt x="0" y="0"/>
                    </a:moveTo>
                    <a:lnTo>
                      <a:pt x="258" y="0"/>
                    </a:lnTo>
                    <a:lnTo>
                      <a:pt x="258" y="111"/>
                    </a:lnTo>
                    <a:lnTo>
                      <a:pt x="0" y="11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57" y="0"/>
                    </a:lnTo>
                    <a:lnTo>
                      <a:pt x="257" y="110"/>
                    </a:lnTo>
                    <a:lnTo>
                      <a:pt x="0" y="1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50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964" name="Freeform 140"/>
              <p:cNvSpPr>
                <a:spLocks noEditPoints="1"/>
              </p:cNvSpPr>
              <p:nvPr/>
            </p:nvSpPr>
            <p:spPr bwMode="auto">
              <a:xfrm>
                <a:off x="291" y="3437"/>
                <a:ext cx="257" cy="110"/>
              </a:xfrm>
              <a:custGeom>
                <a:avLst/>
                <a:gdLst>
                  <a:gd name="T0" fmla="*/ 0 w 257"/>
                  <a:gd name="T1" fmla="*/ 0 h 110"/>
                  <a:gd name="T2" fmla="*/ 257 w 257"/>
                  <a:gd name="T3" fmla="*/ 0 h 110"/>
                  <a:gd name="T4" fmla="*/ 257 w 257"/>
                  <a:gd name="T5" fmla="*/ 110 h 110"/>
                  <a:gd name="T6" fmla="*/ 0 w 257"/>
                  <a:gd name="T7" fmla="*/ 110 h 110"/>
                  <a:gd name="T8" fmla="*/ 0 w 257"/>
                  <a:gd name="T9" fmla="*/ 0 h 110"/>
                  <a:gd name="T10" fmla="*/ 0 w 257"/>
                  <a:gd name="T11" fmla="*/ 0 h 110"/>
                  <a:gd name="T12" fmla="*/ 255 w 257"/>
                  <a:gd name="T13" fmla="*/ 0 h 110"/>
                  <a:gd name="T14" fmla="*/ 255 w 257"/>
                  <a:gd name="T15" fmla="*/ 110 h 110"/>
                  <a:gd name="T16" fmla="*/ 0 w 257"/>
                  <a:gd name="T17" fmla="*/ 110 h 110"/>
                  <a:gd name="T18" fmla="*/ 0 w 257"/>
                  <a:gd name="T19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7" h="110">
                    <a:moveTo>
                      <a:pt x="0" y="0"/>
                    </a:moveTo>
                    <a:lnTo>
                      <a:pt x="257" y="0"/>
                    </a:lnTo>
                    <a:lnTo>
                      <a:pt x="257" y="110"/>
                    </a:lnTo>
                    <a:lnTo>
                      <a:pt x="0" y="11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55" y="0"/>
                    </a:lnTo>
                    <a:lnTo>
                      <a:pt x="255" y="110"/>
                    </a:lnTo>
                    <a:lnTo>
                      <a:pt x="0" y="1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60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965" name="Freeform 141"/>
              <p:cNvSpPr>
                <a:spLocks noEditPoints="1"/>
              </p:cNvSpPr>
              <p:nvPr/>
            </p:nvSpPr>
            <p:spPr bwMode="auto">
              <a:xfrm>
                <a:off x="291" y="3437"/>
                <a:ext cx="255" cy="110"/>
              </a:xfrm>
              <a:custGeom>
                <a:avLst/>
                <a:gdLst>
                  <a:gd name="T0" fmla="*/ 0 w 255"/>
                  <a:gd name="T1" fmla="*/ 0 h 110"/>
                  <a:gd name="T2" fmla="*/ 255 w 255"/>
                  <a:gd name="T3" fmla="*/ 0 h 110"/>
                  <a:gd name="T4" fmla="*/ 255 w 255"/>
                  <a:gd name="T5" fmla="*/ 110 h 110"/>
                  <a:gd name="T6" fmla="*/ 0 w 255"/>
                  <a:gd name="T7" fmla="*/ 110 h 110"/>
                  <a:gd name="T8" fmla="*/ 0 w 255"/>
                  <a:gd name="T9" fmla="*/ 0 h 110"/>
                  <a:gd name="T10" fmla="*/ 0 w 255"/>
                  <a:gd name="T11" fmla="*/ 0 h 110"/>
                  <a:gd name="T12" fmla="*/ 253 w 255"/>
                  <a:gd name="T13" fmla="*/ 0 h 110"/>
                  <a:gd name="T14" fmla="*/ 253 w 255"/>
                  <a:gd name="T15" fmla="*/ 109 h 110"/>
                  <a:gd name="T16" fmla="*/ 0 w 255"/>
                  <a:gd name="T17" fmla="*/ 109 h 110"/>
                  <a:gd name="T18" fmla="*/ 0 w 255"/>
                  <a:gd name="T19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5" h="110">
                    <a:moveTo>
                      <a:pt x="0" y="0"/>
                    </a:moveTo>
                    <a:lnTo>
                      <a:pt x="255" y="0"/>
                    </a:lnTo>
                    <a:lnTo>
                      <a:pt x="255" y="110"/>
                    </a:lnTo>
                    <a:lnTo>
                      <a:pt x="0" y="11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53" y="0"/>
                    </a:lnTo>
                    <a:lnTo>
                      <a:pt x="253" y="109"/>
                    </a:lnTo>
                    <a:lnTo>
                      <a:pt x="0" y="1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80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966" name="Freeform 142"/>
              <p:cNvSpPr>
                <a:spLocks noEditPoints="1"/>
              </p:cNvSpPr>
              <p:nvPr/>
            </p:nvSpPr>
            <p:spPr bwMode="auto">
              <a:xfrm>
                <a:off x="291" y="3437"/>
                <a:ext cx="253" cy="109"/>
              </a:xfrm>
              <a:custGeom>
                <a:avLst/>
                <a:gdLst>
                  <a:gd name="T0" fmla="*/ 0 w 253"/>
                  <a:gd name="T1" fmla="*/ 0 h 109"/>
                  <a:gd name="T2" fmla="*/ 253 w 253"/>
                  <a:gd name="T3" fmla="*/ 0 h 109"/>
                  <a:gd name="T4" fmla="*/ 253 w 253"/>
                  <a:gd name="T5" fmla="*/ 109 h 109"/>
                  <a:gd name="T6" fmla="*/ 0 w 253"/>
                  <a:gd name="T7" fmla="*/ 109 h 109"/>
                  <a:gd name="T8" fmla="*/ 0 w 253"/>
                  <a:gd name="T9" fmla="*/ 0 h 109"/>
                  <a:gd name="T10" fmla="*/ 0 w 253"/>
                  <a:gd name="T11" fmla="*/ 0 h 109"/>
                  <a:gd name="T12" fmla="*/ 251 w 253"/>
                  <a:gd name="T13" fmla="*/ 0 h 109"/>
                  <a:gd name="T14" fmla="*/ 251 w 253"/>
                  <a:gd name="T15" fmla="*/ 108 h 109"/>
                  <a:gd name="T16" fmla="*/ 0 w 253"/>
                  <a:gd name="T17" fmla="*/ 108 h 109"/>
                  <a:gd name="T18" fmla="*/ 0 w 253"/>
                  <a:gd name="T19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3" h="109">
                    <a:moveTo>
                      <a:pt x="0" y="0"/>
                    </a:moveTo>
                    <a:lnTo>
                      <a:pt x="253" y="0"/>
                    </a:lnTo>
                    <a:lnTo>
                      <a:pt x="253" y="109"/>
                    </a:lnTo>
                    <a:lnTo>
                      <a:pt x="0" y="109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51" y="0"/>
                    </a:lnTo>
                    <a:lnTo>
                      <a:pt x="251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A0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967" name="Freeform 143"/>
              <p:cNvSpPr>
                <a:spLocks noEditPoints="1"/>
              </p:cNvSpPr>
              <p:nvPr/>
            </p:nvSpPr>
            <p:spPr bwMode="auto">
              <a:xfrm>
                <a:off x="291" y="3437"/>
                <a:ext cx="251" cy="108"/>
              </a:xfrm>
              <a:custGeom>
                <a:avLst/>
                <a:gdLst>
                  <a:gd name="T0" fmla="*/ 0 w 251"/>
                  <a:gd name="T1" fmla="*/ 0 h 108"/>
                  <a:gd name="T2" fmla="*/ 251 w 251"/>
                  <a:gd name="T3" fmla="*/ 0 h 108"/>
                  <a:gd name="T4" fmla="*/ 251 w 251"/>
                  <a:gd name="T5" fmla="*/ 108 h 108"/>
                  <a:gd name="T6" fmla="*/ 0 w 251"/>
                  <a:gd name="T7" fmla="*/ 108 h 108"/>
                  <a:gd name="T8" fmla="*/ 0 w 251"/>
                  <a:gd name="T9" fmla="*/ 0 h 108"/>
                  <a:gd name="T10" fmla="*/ 0 w 251"/>
                  <a:gd name="T11" fmla="*/ 0 h 108"/>
                  <a:gd name="T12" fmla="*/ 250 w 251"/>
                  <a:gd name="T13" fmla="*/ 0 h 108"/>
                  <a:gd name="T14" fmla="*/ 250 w 251"/>
                  <a:gd name="T15" fmla="*/ 107 h 108"/>
                  <a:gd name="T16" fmla="*/ 0 w 251"/>
                  <a:gd name="T17" fmla="*/ 107 h 108"/>
                  <a:gd name="T18" fmla="*/ 0 w 251"/>
                  <a:gd name="T19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1" h="108">
                    <a:moveTo>
                      <a:pt x="0" y="0"/>
                    </a:moveTo>
                    <a:lnTo>
                      <a:pt x="251" y="0"/>
                    </a:lnTo>
                    <a:lnTo>
                      <a:pt x="251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50" y="0"/>
                    </a:lnTo>
                    <a:lnTo>
                      <a:pt x="250" y="107"/>
                    </a:lnTo>
                    <a:lnTo>
                      <a:pt x="0" y="1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C0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968" name="Freeform 144"/>
              <p:cNvSpPr>
                <a:spLocks noEditPoints="1"/>
              </p:cNvSpPr>
              <p:nvPr/>
            </p:nvSpPr>
            <p:spPr bwMode="auto">
              <a:xfrm>
                <a:off x="291" y="3437"/>
                <a:ext cx="250" cy="107"/>
              </a:xfrm>
              <a:custGeom>
                <a:avLst/>
                <a:gdLst>
                  <a:gd name="T0" fmla="*/ 0 w 250"/>
                  <a:gd name="T1" fmla="*/ 0 h 107"/>
                  <a:gd name="T2" fmla="*/ 250 w 250"/>
                  <a:gd name="T3" fmla="*/ 0 h 107"/>
                  <a:gd name="T4" fmla="*/ 250 w 250"/>
                  <a:gd name="T5" fmla="*/ 107 h 107"/>
                  <a:gd name="T6" fmla="*/ 0 w 250"/>
                  <a:gd name="T7" fmla="*/ 107 h 107"/>
                  <a:gd name="T8" fmla="*/ 0 w 250"/>
                  <a:gd name="T9" fmla="*/ 0 h 107"/>
                  <a:gd name="T10" fmla="*/ 0 w 250"/>
                  <a:gd name="T11" fmla="*/ 0 h 107"/>
                  <a:gd name="T12" fmla="*/ 248 w 250"/>
                  <a:gd name="T13" fmla="*/ 0 h 107"/>
                  <a:gd name="T14" fmla="*/ 248 w 250"/>
                  <a:gd name="T15" fmla="*/ 106 h 107"/>
                  <a:gd name="T16" fmla="*/ 0 w 250"/>
                  <a:gd name="T17" fmla="*/ 106 h 107"/>
                  <a:gd name="T18" fmla="*/ 0 w 250"/>
                  <a:gd name="T19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0" h="107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07"/>
                    </a:lnTo>
                    <a:lnTo>
                      <a:pt x="0" y="10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48" y="0"/>
                    </a:lnTo>
                    <a:lnTo>
                      <a:pt x="248" y="106"/>
                    </a:lnTo>
                    <a:lnTo>
                      <a:pt x="0" y="1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D0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969" name="Freeform 145"/>
              <p:cNvSpPr>
                <a:spLocks noEditPoints="1"/>
              </p:cNvSpPr>
              <p:nvPr/>
            </p:nvSpPr>
            <p:spPr bwMode="auto">
              <a:xfrm>
                <a:off x="291" y="3437"/>
                <a:ext cx="248" cy="106"/>
              </a:xfrm>
              <a:custGeom>
                <a:avLst/>
                <a:gdLst>
                  <a:gd name="T0" fmla="*/ 0 w 248"/>
                  <a:gd name="T1" fmla="*/ 0 h 106"/>
                  <a:gd name="T2" fmla="*/ 248 w 248"/>
                  <a:gd name="T3" fmla="*/ 0 h 106"/>
                  <a:gd name="T4" fmla="*/ 248 w 248"/>
                  <a:gd name="T5" fmla="*/ 106 h 106"/>
                  <a:gd name="T6" fmla="*/ 0 w 248"/>
                  <a:gd name="T7" fmla="*/ 106 h 106"/>
                  <a:gd name="T8" fmla="*/ 0 w 248"/>
                  <a:gd name="T9" fmla="*/ 0 h 106"/>
                  <a:gd name="T10" fmla="*/ 0 w 248"/>
                  <a:gd name="T11" fmla="*/ 0 h 106"/>
                  <a:gd name="T12" fmla="*/ 246 w 248"/>
                  <a:gd name="T13" fmla="*/ 0 h 106"/>
                  <a:gd name="T14" fmla="*/ 246 w 248"/>
                  <a:gd name="T15" fmla="*/ 106 h 106"/>
                  <a:gd name="T16" fmla="*/ 0 w 248"/>
                  <a:gd name="T17" fmla="*/ 106 h 106"/>
                  <a:gd name="T18" fmla="*/ 0 w 248"/>
                  <a:gd name="T19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8" h="106">
                    <a:moveTo>
                      <a:pt x="0" y="0"/>
                    </a:moveTo>
                    <a:lnTo>
                      <a:pt x="248" y="0"/>
                    </a:lnTo>
                    <a:lnTo>
                      <a:pt x="248" y="106"/>
                    </a:lnTo>
                    <a:lnTo>
                      <a:pt x="0" y="106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46" y="0"/>
                    </a:lnTo>
                    <a:lnTo>
                      <a:pt x="246" y="106"/>
                    </a:lnTo>
                    <a:lnTo>
                      <a:pt x="0" y="1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F0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970" name="Freeform 146"/>
              <p:cNvSpPr>
                <a:spLocks noEditPoints="1"/>
              </p:cNvSpPr>
              <p:nvPr/>
            </p:nvSpPr>
            <p:spPr bwMode="auto">
              <a:xfrm>
                <a:off x="291" y="3437"/>
                <a:ext cx="246" cy="106"/>
              </a:xfrm>
              <a:custGeom>
                <a:avLst/>
                <a:gdLst>
                  <a:gd name="T0" fmla="*/ 0 w 246"/>
                  <a:gd name="T1" fmla="*/ 0 h 106"/>
                  <a:gd name="T2" fmla="*/ 246 w 246"/>
                  <a:gd name="T3" fmla="*/ 0 h 106"/>
                  <a:gd name="T4" fmla="*/ 246 w 246"/>
                  <a:gd name="T5" fmla="*/ 106 h 106"/>
                  <a:gd name="T6" fmla="*/ 0 w 246"/>
                  <a:gd name="T7" fmla="*/ 106 h 106"/>
                  <a:gd name="T8" fmla="*/ 0 w 246"/>
                  <a:gd name="T9" fmla="*/ 0 h 106"/>
                  <a:gd name="T10" fmla="*/ 0 w 246"/>
                  <a:gd name="T11" fmla="*/ 0 h 106"/>
                  <a:gd name="T12" fmla="*/ 244 w 246"/>
                  <a:gd name="T13" fmla="*/ 0 h 106"/>
                  <a:gd name="T14" fmla="*/ 244 w 246"/>
                  <a:gd name="T15" fmla="*/ 105 h 106"/>
                  <a:gd name="T16" fmla="*/ 0 w 246"/>
                  <a:gd name="T17" fmla="*/ 105 h 106"/>
                  <a:gd name="T18" fmla="*/ 0 w 246"/>
                  <a:gd name="T19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6" h="106">
                    <a:moveTo>
                      <a:pt x="0" y="0"/>
                    </a:moveTo>
                    <a:lnTo>
                      <a:pt x="246" y="0"/>
                    </a:lnTo>
                    <a:lnTo>
                      <a:pt x="246" y="106"/>
                    </a:lnTo>
                    <a:lnTo>
                      <a:pt x="0" y="106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44" y="0"/>
                    </a:lnTo>
                    <a:lnTo>
                      <a:pt x="244" y="105"/>
                    </a:lnTo>
                    <a:lnTo>
                      <a:pt x="0" y="1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11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971" name="Freeform 147"/>
              <p:cNvSpPr>
                <a:spLocks noEditPoints="1"/>
              </p:cNvSpPr>
              <p:nvPr/>
            </p:nvSpPr>
            <p:spPr bwMode="auto">
              <a:xfrm>
                <a:off x="291" y="3437"/>
                <a:ext cx="244" cy="105"/>
              </a:xfrm>
              <a:custGeom>
                <a:avLst/>
                <a:gdLst>
                  <a:gd name="T0" fmla="*/ 0 w 244"/>
                  <a:gd name="T1" fmla="*/ 0 h 105"/>
                  <a:gd name="T2" fmla="*/ 244 w 244"/>
                  <a:gd name="T3" fmla="*/ 0 h 105"/>
                  <a:gd name="T4" fmla="*/ 244 w 244"/>
                  <a:gd name="T5" fmla="*/ 105 h 105"/>
                  <a:gd name="T6" fmla="*/ 0 w 244"/>
                  <a:gd name="T7" fmla="*/ 105 h 105"/>
                  <a:gd name="T8" fmla="*/ 0 w 244"/>
                  <a:gd name="T9" fmla="*/ 0 h 105"/>
                  <a:gd name="T10" fmla="*/ 0 w 244"/>
                  <a:gd name="T11" fmla="*/ 0 h 105"/>
                  <a:gd name="T12" fmla="*/ 243 w 244"/>
                  <a:gd name="T13" fmla="*/ 0 h 105"/>
                  <a:gd name="T14" fmla="*/ 243 w 244"/>
                  <a:gd name="T15" fmla="*/ 105 h 105"/>
                  <a:gd name="T16" fmla="*/ 0 w 244"/>
                  <a:gd name="T17" fmla="*/ 105 h 105"/>
                  <a:gd name="T18" fmla="*/ 0 w 244"/>
                  <a:gd name="T19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4" h="105">
                    <a:moveTo>
                      <a:pt x="0" y="0"/>
                    </a:moveTo>
                    <a:lnTo>
                      <a:pt x="244" y="0"/>
                    </a:lnTo>
                    <a:lnTo>
                      <a:pt x="244" y="105"/>
                    </a:lnTo>
                    <a:lnTo>
                      <a:pt x="0" y="10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43" y="0"/>
                    </a:lnTo>
                    <a:lnTo>
                      <a:pt x="243" y="105"/>
                    </a:lnTo>
                    <a:lnTo>
                      <a:pt x="0" y="1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313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972" name="Freeform 148"/>
              <p:cNvSpPr>
                <a:spLocks noEditPoints="1"/>
              </p:cNvSpPr>
              <p:nvPr/>
            </p:nvSpPr>
            <p:spPr bwMode="auto">
              <a:xfrm>
                <a:off x="291" y="3437"/>
                <a:ext cx="243" cy="105"/>
              </a:xfrm>
              <a:custGeom>
                <a:avLst/>
                <a:gdLst>
                  <a:gd name="T0" fmla="*/ 0 w 243"/>
                  <a:gd name="T1" fmla="*/ 0 h 105"/>
                  <a:gd name="T2" fmla="*/ 243 w 243"/>
                  <a:gd name="T3" fmla="*/ 0 h 105"/>
                  <a:gd name="T4" fmla="*/ 243 w 243"/>
                  <a:gd name="T5" fmla="*/ 105 h 105"/>
                  <a:gd name="T6" fmla="*/ 0 w 243"/>
                  <a:gd name="T7" fmla="*/ 105 h 105"/>
                  <a:gd name="T8" fmla="*/ 0 w 243"/>
                  <a:gd name="T9" fmla="*/ 0 h 105"/>
                  <a:gd name="T10" fmla="*/ 0 w 243"/>
                  <a:gd name="T11" fmla="*/ 0 h 105"/>
                  <a:gd name="T12" fmla="*/ 241 w 243"/>
                  <a:gd name="T13" fmla="*/ 0 h 105"/>
                  <a:gd name="T14" fmla="*/ 241 w 243"/>
                  <a:gd name="T15" fmla="*/ 104 h 105"/>
                  <a:gd name="T16" fmla="*/ 0 w 243"/>
                  <a:gd name="T17" fmla="*/ 104 h 105"/>
                  <a:gd name="T18" fmla="*/ 0 w 243"/>
                  <a:gd name="T19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3" h="105">
                    <a:moveTo>
                      <a:pt x="0" y="0"/>
                    </a:moveTo>
                    <a:lnTo>
                      <a:pt x="243" y="0"/>
                    </a:lnTo>
                    <a:lnTo>
                      <a:pt x="243" y="105"/>
                    </a:lnTo>
                    <a:lnTo>
                      <a:pt x="0" y="10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41" y="0"/>
                    </a:lnTo>
                    <a:lnTo>
                      <a:pt x="241" y="104"/>
                    </a:lnTo>
                    <a:lnTo>
                      <a:pt x="0" y="10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51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973" name="Freeform 149"/>
              <p:cNvSpPr>
                <a:spLocks noEditPoints="1"/>
              </p:cNvSpPr>
              <p:nvPr/>
            </p:nvSpPr>
            <p:spPr bwMode="auto">
              <a:xfrm>
                <a:off x="291" y="3437"/>
                <a:ext cx="241" cy="104"/>
              </a:xfrm>
              <a:custGeom>
                <a:avLst/>
                <a:gdLst>
                  <a:gd name="T0" fmla="*/ 0 w 241"/>
                  <a:gd name="T1" fmla="*/ 0 h 104"/>
                  <a:gd name="T2" fmla="*/ 241 w 241"/>
                  <a:gd name="T3" fmla="*/ 0 h 104"/>
                  <a:gd name="T4" fmla="*/ 241 w 241"/>
                  <a:gd name="T5" fmla="*/ 104 h 104"/>
                  <a:gd name="T6" fmla="*/ 0 w 241"/>
                  <a:gd name="T7" fmla="*/ 104 h 104"/>
                  <a:gd name="T8" fmla="*/ 0 w 241"/>
                  <a:gd name="T9" fmla="*/ 0 h 104"/>
                  <a:gd name="T10" fmla="*/ 0 w 241"/>
                  <a:gd name="T11" fmla="*/ 0 h 104"/>
                  <a:gd name="T12" fmla="*/ 239 w 241"/>
                  <a:gd name="T13" fmla="*/ 0 h 104"/>
                  <a:gd name="T14" fmla="*/ 239 w 241"/>
                  <a:gd name="T15" fmla="*/ 103 h 104"/>
                  <a:gd name="T16" fmla="*/ 0 w 241"/>
                  <a:gd name="T17" fmla="*/ 103 h 104"/>
                  <a:gd name="T18" fmla="*/ 0 w 241"/>
                  <a:gd name="T19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1" h="104">
                    <a:moveTo>
                      <a:pt x="0" y="0"/>
                    </a:moveTo>
                    <a:lnTo>
                      <a:pt x="241" y="0"/>
                    </a:lnTo>
                    <a:lnTo>
                      <a:pt x="241" y="104"/>
                    </a:lnTo>
                    <a:lnTo>
                      <a:pt x="0" y="104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39" y="0"/>
                    </a:lnTo>
                    <a:lnTo>
                      <a:pt x="239" y="103"/>
                    </a:lnTo>
                    <a:lnTo>
                      <a:pt x="0" y="1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17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974" name="Freeform 150"/>
              <p:cNvSpPr>
                <a:spLocks noEditPoints="1"/>
              </p:cNvSpPr>
              <p:nvPr/>
            </p:nvSpPr>
            <p:spPr bwMode="auto">
              <a:xfrm>
                <a:off x="291" y="3437"/>
                <a:ext cx="239" cy="103"/>
              </a:xfrm>
              <a:custGeom>
                <a:avLst/>
                <a:gdLst>
                  <a:gd name="T0" fmla="*/ 0 w 239"/>
                  <a:gd name="T1" fmla="*/ 0 h 103"/>
                  <a:gd name="T2" fmla="*/ 239 w 239"/>
                  <a:gd name="T3" fmla="*/ 0 h 103"/>
                  <a:gd name="T4" fmla="*/ 239 w 239"/>
                  <a:gd name="T5" fmla="*/ 103 h 103"/>
                  <a:gd name="T6" fmla="*/ 0 w 239"/>
                  <a:gd name="T7" fmla="*/ 103 h 103"/>
                  <a:gd name="T8" fmla="*/ 0 w 239"/>
                  <a:gd name="T9" fmla="*/ 0 h 103"/>
                  <a:gd name="T10" fmla="*/ 0 w 239"/>
                  <a:gd name="T11" fmla="*/ 0 h 103"/>
                  <a:gd name="T12" fmla="*/ 237 w 239"/>
                  <a:gd name="T13" fmla="*/ 0 h 103"/>
                  <a:gd name="T14" fmla="*/ 237 w 239"/>
                  <a:gd name="T15" fmla="*/ 102 h 103"/>
                  <a:gd name="T16" fmla="*/ 0 w 239"/>
                  <a:gd name="T17" fmla="*/ 102 h 103"/>
                  <a:gd name="T18" fmla="*/ 0 w 239"/>
                  <a:gd name="T19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9" h="103">
                    <a:moveTo>
                      <a:pt x="0" y="0"/>
                    </a:moveTo>
                    <a:lnTo>
                      <a:pt x="239" y="0"/>
                    </a:lnTo>
                    <a:lnTo>
                      <a:pt x="239" y="103"/>
                    </a:lnTo>
                    <a:lnTo>
                      <a:pt x="0" y="10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37" y="0"/>
                    </a:lnTo>
                    <a:lnTo>
                      <a:pt x="237" y="102"/>
                    </a:lnTo>
                    <a:lnTo>
                      <a:pt x="0" y="1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975" name="Freeform 151"/>
              <p:cNvSpPr>
                <a:spLocks noEditPoints="1"/>
              </p:cNvSpPr>
              <p:nvPr/>
            </p:nvSpPr>
            <p:spPr bwMode="auto">
              <a:xfrm>
                <a:off x="291" y="3437"/>
                <a:ext cx="237" cy="102"/>
              </a:xfrm>
              <a:custGeom>
                <a:avLst/>
                <a:gdLst>
                  <a:gd name="T0" fmla="*/ 0 w 237"/>
                  <a:gd name="T1" fmla="*/ 0 h 102"/>
                  <a:gd name="T2" fmla="*/ 237 w 237"/>
                  <a:gd name="T3" fmla="*/ 0 h 102"/>
                  <a:gd name="T4" fmla="*/ 237 w 237"/>
                  <a:gd name="T5" fmla="*/ 102 h 102"/>
                  <a:gd name="T6" fmla="*/ 0 w 237"/>
                  <a:gd name="T7" fmla="*/ 102 h 102"/>
                  <a:gd name="T8" fmla="*/ 0 w 237"/>
                  <a:gd name="T9" fmla="*/ 0 h 102"/>
                  <a:gd name="T10" fmla="*/ 0 w 237"/>
                  <a:gd name="T11" fmla="*/ 0 h 102"/>
                  <a:gd name="T12" fmla="*/ 235 w 237"/>
                  <a:gd name="T13" fmla="*/ 0 h 102"/>
                  <a:gd name="T14" fmla="*/ 235 w 237"/>
                  <a:gd name="T15" fmla="*/ 101 h 102"/>
                  <a:gd name="T16" fmla="*/ 0 w 237"/>
                  <a:gd name="T17" fmla="*/ 101 h 102"/>
                  <a:gd name="T18" fmla="*/ 0 w 237"/>
                  <a:gd name="T1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7" h="102">
                    <a:moveTo>
                      <a:pt x="0" y="0"/>
                    </a:moveTo>
                    <a:lnTo>
                      <a:pt x="237" y="0"/>
                    </a:lnTo>
                    <a:lnTo>
                      <a:pt x="237" y="102"/>
                    </a:lnTo>
                    <a:lnTo>
                      <a:pt x="0" y="10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35" y="0"/>
                    </a:lnTo>
                    <a:lnTo>
                      <a:pt x="235" y="101"/>
                    </a:lnTo>
                    <a:lnTo>
                      <a:pt x="0" y="1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B1B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976" name="Freeform 152"/>
              <p:cNvSpPr>
                <a:spLocks noEditPoints="1"/>
              </p:cNvSpPr>
              <p:nvPr/>
            </p:nvSpPr>
            <p:spPr bwMode="auto">
              <a:xfrm>
                <a:off x="291" y="3437"/>
                <a:ext cx="235" cy="101"/>
              </a:xfrm>
              <a:custGeom>
                <a:avLst/>
                <a:gdLst>
                  <a:gd name="T0" fmla="*/ 0 w 235"/>
                  <a:gd name="T1" fmla="*/ 0 h 101"/>
                  <a:gd name="T2" fmla="*/ 235 w 235"/>
                  <a:gd name="T3" fmla="*/ 0 h 101"/>
                  <a:gd name="T4" fmla="*/ 235 w 235"/>
                  <a:gd name="T5" fmla="*/ 101 h 101"/>
                  <a:gd name="T6" fmla="*/ 0 w 235"/>
                  <a:gd name="T7" fmla="*/ 101 h 101"/>
                  <a:gd name="T8" fmla="*/ 0 w 235"/>
                  <a:gd name="T9" fmla="*/ 0 h 101"/>
                  <a:gd name="T10" fmla="*/ 0 w 235"/>
                  <a:gd name="T11" fmla="*/ 0 h 101"/>
                  <a:gd name="T12" fmla="*/ 234 w 235"/>
                  <a:gd name="T13" fmla="*/ 0 h 101"/>
                  <a:gd name="T14" fmla="*/ 234 w 235"/>
                  <a:gd name="T15" fmla="*/ 100 h 101"/>
                  <a:gd name="T16" fmla="*/ 0 w 235"/>
                  <a:gd name="T17" fmla="*/ 100 h 101"/>
                  <a:gd name="T18" fmla="*/ 0 w 235"/>
                  <a:gd name="T19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5" h="101">
                    <a:moveTo>
                      <a:pt x="0" y="0"/>
                    </a:moveTo>
                    <a:lnTo>
                      <a:pt x="235" y="0"/>
                    </a:lnTo>
                    <a:lnTo>
                      <a:pt x="235" y="101"/>
                    </a:lnTo>
                    <a:lnTo>
                      <a:pt x="0" y="10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34" y="0"/>
                    </a:lnTo>
                    <a:lnTo>
                      <a:pt x="234" y="100"/>
                    </a:lnTo>
                    <a:lnTo>
                      <a:pt x="0" y="1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D1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977" name="Freeform 153"/>
              <p:cNvSpPr>
                <a:spLocks noEditPoints="1"/>
              </p:cNvSpPr>
              <p:nvPr/>
            </p:nvSpPr>
            <p:spPr bwMode="auto">
              <a:xfrm>
                <a:off x="291" y="3437"/>
                <a:ext cx="234" cy="100"/>
              </a:xfrm>
              <a:custGeom>
                <a:avLst/>
                <a:gdLst>
                  <a:gd name="T0" fmla="*/ 0 w 234"/>
                  <a:gd name="T1" fmla="*/ 0 h 100"/>
                  <a:gd name="T2" fmla="*/ 234 w 234"/>
                  <a:gd name="T3" fmla="*/ 0 h 100"/>
                  <a:gd name="T4" fmla="*/ 234 w 234"/>
                  <a:gd name="T5" fmla="*/ 100 h 100"/>
                  <a:gd name="T6" fmla="*/ 0 w 234"/>
                  <a:gd name="T7" fmla="*/ 100 h 100"/>
                  <a:gd name="T8" fmla="*/ 0 w 234"/>
                  <a:gd name="T9" fmla="*/ 0 h 100"/>
                  <a:gd name="T10" fmla="*/ 0 w 234"/>
                  <a:gd name="T11" fmla="*/ 0 h 100"/>
                  <a:gd name="T12" fmla="*/ 232 w 234"/>
                  <a:gd name="T13" fmla="*/ 0 h 100"/>
                  <a:gd name="T14" fmla="*/ 232 w 234"/>
                  <a:gd name="T15" fmla="*/ 100 h 100"/>
                  <a:gd name="T16" fmla="*/ 0 w 234"/>
                  <a:gd name="T17" fmla="*/ 100 h 100"/>
                  <a:gd name="T18" fmla="*/ 0 w 234"/>
                  <a:gd name="T1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4" h="100">
                    <a:moveTo>
                      <a:pt x="0" y="0"/>
                    </a:moveTo>
                    <a:lnTo>
                      <a:pt x="234" y="0"/>
                    </a:lnTo>
                    <a:lnTo>
                      <a:pt x="234" y="100"/>
                    </a:lnTo>
                    <a:lnTo>
                      <a:pt x="0" y="10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32" y="0"/>
                    </a:lnTo>
                    <a:lnTo>
                      <a:pt x="232" y="100"/>
                    </a:lnTo>
                    <a:lnTo>
                      <a:pt x="0" y="1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1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978" name="Freeform 154"/>
              <p:cNvSpPr>
                <a:spLocks noEditPoints="1"/>
              </p:cNvSpPr>
              <p:nvPr/>
            </p:nvSpPr>
            <p:spPr bwMode="auto">
              <a:xfrm>
                <a:off x="291" y="3437"/>
                <a:ext cx="232" cy="100"/>
              </a:xfrm>
              <a:custGeom>
                <a:avLst/>
                <a:gdLst>
                  <a:gd name="T0" fmla="*/ 0 w 232"/>
                  <a:gd name="T1" fmla="*/ 0 h 100"/>
                  <a:gd name="T2" fmla="*/ 232 w 232"/>
                  <a:gd name="T3" fmla="*/ 0 h 100"/>
                  <a:gd name="T4" fmla="*/ 232 w 232"/>
                  <a:gd name="T5" fmla="*/ 100 h 100"/>
                  <a:gd name="T6" fmla="*/ 0 w 232"/>
                  <a:gd name="T7" fmla="*/ 100 h 100"/>
                  <a:gd name="T8" fmla="*/ 0 w 232"/>
                  <a:gd name="T9" fmla="*/ 0 h 100"/>
                  <a:gd name="T10" fmla="*/ 0 w 232"/>
                  <a:gd name="T11" fmla="*/ 0 h 100"/>
                  <a:gd name="T12" fmla="*/ 230 w 232"/>
                  <a:gd name="T13" fmla="*/ 0 h 100"/>
                  <a:gd name="T14" fmla="*/ 230 w 232"/>
                  <a:gd name="T15" fmla="*/ 100 h 100"/>
                  <a:gd name="T16" fmla="*/ 0 w 232"/>
                  <a:gd name="T17" fmla="*/ 100 h 100"/>
                  <a:gd name="T18" fmla="*/ 0 w 232"/>
                  <a:gd name="T1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2" h="100">
                    <a:moveTo>
                      <a:pt x="0" y="0"/>
                    </a:moveTo>
                    <a:lnTo>
                      <a:pt x="232" y="0"/>
                    </a:lnTo>
                    <a:lnTo>
                      <a:pt x="232" y="100"/>
                    </a:lnTo>
                    <a:lnTo>
                      <a:pt x="0" y="10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30" y="0"/>
                    </a:lnTo>
                    <a:lnTo>
                      <a:pt x="230" y="100"/>
                    </a:lnTo>
                    <a:lnTo>
                      <a:pt x="0" y="1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02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979" name="Freeform 155"/>
              <p:cNvSpPr>
                <a:spLocks noEditPoints="1"/>
              </p:cNvSpPr>
              <p:nvPr/>
            </p:nvSpPr>
            <p:spPr bwMode="auto">
              <a:xfrm>
                <a:off x="291" y="3437"/>
                <a:ext cx="230" cy="100"/>
              </a:xfrm>
              <a:custGeom>
                <a:avLst/>
                <a:gdLst>
                  <a:gd name="T0" fmla="*/ 0 w 230"/>
                  <a:gd name="T1" fmla="*/ 0 h 100"/>
                  <a:gd name="T2" fmla="*/ 230 w 230"/>
                  <a:gd name="T3" fmla="*/ 0 h 100"/>
                  <a:gd name="T4" fmla="*/ 230 w 230"/>
                  <a:gd name="T5" fmla="*/ 100 h 100"/>
                  <a:gd name="T6" fmla="*/ 0 w 230"/>
                  <a:gd name="T7" fmla="*/ 100 h 100"/>
                  <a:gd name="T8" fmla="*/ 0 w 230"/>
                  <a:gd name="T9" fmla="*/ 0 h 100"/>
                  <a:gd name="T10" fmla="*/ 0 w 230"/>
                  <a:gd name="T11" fmla="*/ 0 h 100"/>
                  <a:gd name="T12" fmla="*/ 228 w 230"/>
                  <a:gd name="T13" fmla="*/ 0 h 100"/>
                  <a:gd name="T14" fmla="*/ 228 w 230"/>
                  <a:gd name="T15" fmla="*/ 99 h 100"/>
                  <a:gd name="T16" fmla="*/ 0 w 230"/>
                  <a:gd name="T17" fmla="*/ 99 h 100"/>
                  <a:gd name="T18" fmla="*/ 0 w 230"/>
                  <a:gd name="T1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0" h="100">
                    <a:moveTo>
                      <a:pt x="0" y="0"/>
                    </a:moveTo>
                    <a:lnTo>
                      <a:pt x="230" y="0"/>
                    </a:lnTo>
                    <a:lnTo>
                      <a:pt x="230" y="100"/>
                    </a:lnTo>
                    <a:lnTo>
                      <a:pt x="0" y="10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28" y="0"/>
                    </a:lnTo>
                    <a:lnTo>
                      <a:pt x="228" y="99"/>
                    </a:lnTo>
                    <a:lnTo>
                      <a:pt x="0" y="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980" name="Freeform 156"/>
              <p:cNvSpPr>
                <a:spLocks noEditPoints="1"/>
              </p:cNvSpPr>
              <p:nvPr/>
            </p:nvSpPr>
            <p:spPr bwMode="auto">
              <a:xfrm>
                <a:off x="291" y="3437"/>
                <a:ext cx="228" cy="99"/>
              </a:xfrm>
              <a:custGeom>
                <a:avLst/>
                <a:gdLst>
                  <a:gd name="T0" fmla="*/ 0 w 228"/>
                  <a:gd name="T1" fmla="*/ 0 h 99"/>
                  <a:gd name="T2" fmla="*/ 228 w 228"/>
                  <a:gd name="T3" fmla="*/ 0 h 99"/>
                  <a:gd name="T4" fmla="*/ 228 w 228"/>
                  <a:gd name="T5" fmla="*/ 99 h 99"/>
                  <a:gd name="T6" fmla="*/ 0 w 228"/>
                  <a:gd name="T7" fmla="*/ 99 h 99"/>
                  <a:gd name="T8" fmla="*/ 0 w 228"/>
                  <a:gd name="T9" fmla="*/ 0 h 99"/>
                  <a:gd name="T10" fmla="*/ 0 w 228"/>
                  <a:gd name="T11" fmla="*/ 0 h 99"/>
                  <a:gd name="T12" fmla="*/ 227 w 228"/>
                  <a:gd name="T13" fmla="*/ 0 h 99"/>
                  <a:gd name="T14" fmla="*/ 227 w 228"/>
                  <a:gd name="T15" fmla="*/ 98 h 99"/>
                  <a:gd name="T16" fmla="*/ 0 w 228"/>
                  <a:gd name="T17" fmla="*/ 98 h 99"/>
                  <a:gd name="T18" fmla="*/ 0 w 228"/>
                  <a:gd name="T1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8" h="99">
                    <a:moveTo>
                      <a:pt x="0" y="0"/>
                    </a:moveTo>
                    <a:lnTo>
                      <a:pt x="228" y="0"/>
                    </a:lnTo>
                    <a:lnTo>
                      <a:pt x="228" y="99"/>
                    </a:lnTo>
                    <a:lnTo>
                      <a:pt x="0" y="99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27" y="0"/>
                    </a:lnTo>
                    <a:lnTo>
                      <a:pt x="227" y="98"/>
                    </a:lnTo>
                    <a:lnTo>
                      <a:pt x="0" y="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42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981" name="Freeform 157"/>
              <p:cNvSpPr>
                <a:spLocks noEditPoints="1"/>
              </p:cNvSpPr>
              <p:nvPr/>
            </p:nvSpPr>
            <p:spPr bwMode="auto">
              <a:xfrm>
                <a:off x="291" y="3437"/>
                <a:ext cx="227" cy="98"/>
              </a:xfrm>
              <a:custGeom>
                <a:avLst/>
                <a:gdLst>
                  <a:gd name="T0" fmla="*/ 0 w 227"/>
                  <a:gd name="T1" fmla="*/ 0 h 98"/>
                  <a:gd name="T2" fmla="*/ 227 w 227"/>
                  <a:gd name="T3" fmla="*/ 0 h 98"/>
                  <a:gd name="T4" fmla="*/ 227 w 227"/>
                  <a:gd name="T5" fmla="*/ 98 h 98"/>
                  <a:gd name="T6" fmla="*/ 0 w 227"/>
                  <a:gd name="T7" fmla="*/ 98 h 98"/>
                  <a:gd name="T8" fmla="*/ 0 w 227"/>
                  <a:gd name="T9" fmla="*/ 0 h 98"/>
                  <a:gd name="T10" fmla="*/ 0 w 227"/>
                  <a:gd name="T11" fmla="*/ 0 h 98"/>
                  <a:gd name="T12" fmla="*/ 225 w 227"/>
                  <a:gd name="T13" fmla="*/ 0 h 98"/>
                  <a:gd name="T14" fmla="*/ 225 w 227"/>
                  <a:gd name="T15" fmla="*/ 97 h 98"/>
                  <a:gd name="T16" fmla="*/ 0 w 227"/>
                  <a:gd name="T17" fmla="*/ 97 h 98"/>
                  <a:gd name="T18" fmla="*/ 0 w 227"/>
                  <a:gd name="T19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7" h="98">
                    <a:moveTo>
                      <a:pt x="0" y="0"/>
                    </a:moveTo>
                    <a:lnTo>
                      <a:pt x="227" y="0"/>
                    </a:lnTo>
                    <a:lnTo>
                      <a:pt x="227" y="98"/>
                    </a:lnTo>
                    <a:lnTo>
                      <a:pt x="0" y="98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25" y="0"/>
                    </a:lnTo>
                    <a:lnTo>
                      <a:pt x="225" y="97"/>
                    </a:lnTo>
                    <a:lnTo>
                      <a:pt x="0" y="9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2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982" name="Freeform 158"/>
              <p:cNvSpPr>
                <a:spLocks noEditPoints="1"/>
              </p:cNvSpPr>
              <p:nvPr/>
            </p:nvSpPr>
            <p:spPr bwMode="auto">
              <a:xfrm>
                <a:off x="291" y="3437"/>
                <a:ext cx="225" cy="97"/>
              </a:xfrm>
              <a:custGeom>
                <a:avLst/>
                <a:gdLst>
                  <a:gd name="T0" fmla="*/ 0 w 225"/>
                  <a:gd name="T1" fmla="*/ 0 h 97"/>
                  <a:gd name="T2" fmla="*/ 225 w 225"/>
                  <a:gd name="T3" fmla="*/ 0 h 97"/>
                  <a:gd name="T4" fmla="*/ 225 w 225"/>
                  <a:gd name="T5" fmla="*/ 97 h 97"/>
                  <a:gd name="T6" fmla="*/ 0 w 225"/>
                  <a:gd name="T7" fmla="*/ 97 h 97"/>
                  <a:gd name="T8" fmla="*/ 0 w 225"/>
                  <a:gd name="T9" fmla="*/ 0 h 97"/>
                  <a:gd name="T10" fmla="*/ 0 w 225"/>
                  <a:gd name="T11" fmla="*/ 0 h 97"/>
                  <a:gd name="T12" fmla="*/ 223 w 225"/>
                  <a:gd name="T13" fmla="*/ 0 h 97"/>
                  <a:gd name="T14" fmla="*/ 223 w 225"/>
                  <a:gd name="T15" fmla="*/ 96 h 97"/>
                  <a:gd name="T16" fmla="*/ 0 w 225"/>
                  <a:gd name="T17" fmla="*/ 96 h 97"/>
                  <a:gd name="T18" fmla="*/ 0 w 225"/>
                  <a:gd name="T1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5" h="97">
                    <a:moveTo>
                      <a:pt x="0" y="0"/>
                    </a:moveTo>
                    <a:lnTo>
                      <a:pt x="225" y="0"/>
                    </a:lnTo>
                    <a:lnTo>
                      <a:pt x="225" y="97"/>
                    </a:lnTo>
                    <a:lnTo>
                      <a:pt x="0" y="9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23" y="0"/>
                    </a:lnTo>
                    <a:lnTo>
                      <a:pt x="223" y="96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92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983" name="Freeform 159"/>
              <p:cNvSpPr>
                <a:spLocks noEditPoints="1"/>
              </p:cNvSpPr>
              <p:nvPr/>
            </p:nvSpPr>
            <p:spPr bwMode="auto">
              <a:xfrm>
                <a:off x="291" y="3437"/>
                <a:ext cx="223" cy="96"/>
              </a:xfrm>
              <a:custGeom>
                <a:avLst/>
                <a:gdLst>
                  <a:gd name="T0" fmla="*/ 0 w 223"/>
                  <a:gd name="T1" fmla="*/ 0 h 96"/>
                  <a:gd name="T2" fmla="*/ 223 w 223"/>
                  <a:gd name="T3" fmla="*/ 0 h 96"/>
                  <a:gd name="T4" fmla="*/ 223 w 223"/>
                  <a:gd name="T5" fmla="*/ 96 h 96"/>
                  <a:gd name="T6" fmla="*/ 0 w 223"/>
                  <a:gd name="T7" fmla="*/ 96 h 96"/>
                  <a:gd name="T8" fmla="*/ 0 w 223"/>
                  <a:gd name="T9" fmla="*/ 0 h 96"/>
                  <a:gd name="T10" fmla="*/ 0 w 223"/>
                  <a:gd name="T11" fmla="*/ 0 h 96"/>
                  <a:gd name="T12" fmla="*/ 221 w 223"/>
                  <a:gd name="T13" fmla="*/ 0 h 96"/>
                  <a:gd name="T14" fmla="*/ 221 w 223"/>
                  <a:gd name="T15" fmla="*/ 95 h 96"/>
                  <a:gd name="T16" fmla="*/ 0 w 223"/>
                  <a:gd name="T17" fmla="*/ 95 h 96"/>
                  <a:gd name="T18" fmla="*/ 0 w 223"/>
                  <a:gd name="T1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" h="96">
                    <a:moveTo>
                      <a:pt x="0" y="0"/>
                    </a:moveTo>
                    <a:lnTo>
                      <a:pt x="223" y="0"/>
                    </a:lnTo>
                    <a:lnTo>
                      <a:pt x="223" y="96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21" y="0"/>
                    </a:lnTo>
                    <a:lnTo>
                      <a:pt x="221" y="95"/>
                    </a:lnTo>
                    <a:lnTo>
                      <a:pt x="0" y="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B2B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984" name="Freeform 160"/>
              <p:cNvSpPr>
                <a:spLocks noEditPoints="1"/>
              </p:cNvSpPr>
              <p:nvPr/>
            </p:nvSpPr>
            <p:spPr bwMode="auto">
              <a:xfrm>
                <a:off x="291" y="3437"/>
                <a:ext cx="221" cy="95"/>
              </a:xfrm>
              <a:custGeom>
                <a:avLst/>
                <a:gdLst>
                  <a:gd name="T0" fmla="*/ 0 w 221"/>
                  <a:gd name="T1" fmla="*/ 0 h 95"/>
                  <a:gd name="T2" fmla="*/ 221 w 221"/>
                  <a:gd name="T3" fmla="*/ 0 h 95"/>
                  <a:gd name="T4" fmla="*/ 221 w 221"/>
                  <a:gd name="T5" fmla="*/ 95 h 95"/>
                  <a:gd name="T6" fmla="*/ 0 w 221"/>
                  <a:gd name="T7" fmla="*/ 95 h 95"/>
                  <a:gd name="T8" fmla="*/ 0 w 221"/>
                  <a:gd name="T9" fmla="*/ 0 h 95"/>
                  <a:gd name="T10" fmla="*/ 0 w 221"/>
                  <a:gd name="T11" fmla="*/ 0 h 95"/>
                  <a:gd name="T12" fmla="*/ 220 w 221"/>
                  <a:gd name="T13" fmla="*/ 0 h 95"/>
                  <a:gd name="T14" fmla="*/ 220 w 221"/>
                  <a:gd name="T15" fmla="*/ 94 h 95"/>
                  <a:gd name="T16" fmla="*/ 0 w 221"/>
                  <a:gd name="T17" fmla="*/ 94 h 95"/>
                  <a:gd name="T18" fmla="*/ 0 w 221"/>
                  <a:gd name="T19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1" h="95">
                    <a:moveTo>
                      <a:pt x="0" y="0"/>
                    </a:moveTo>
                    <a:lnTo>
                      <a:pt x="221" y="0"/>
                    </a:lnTo>
                    <a:lnTo>
                      <a:pt x="221" y="95"/>
                    </a:lnTo>
                    <a:lnTo>
                      <a:pt x="0" y="9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20" y="0"/>
                    </a:lnTo>
                    <a:lnTo>
                      <a:pt x="220" y="94"/>
                    </a:lnTo>
                    <a:lnTo>
                      <a:pt x="0" y="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D2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985" name="Freeform 161"/>
              <p:cNvSpPr>
                <a:spLocks noEditPoints="1"/>
              </p:cNvSpPr>
              <p:nvPr/>
            </p:nvSpPr>
            <p:spPr bwMode="auto">
              <a:xfrm>
                <a:off x="291" y="3437"/>
                <a:ext cx="220" cy="94"/>
              </a:xfrm>
              <a:custGeom>
                <a:avLst/>
                <a:gdLst>
                  <a:gd name="T0" fmla="*/ 0 w 220"/>
                  <a:gd name="T1" fmla="*/ 0 h 94"/>
                  <a:gd name="T2" fmla="*/ 220 w 220"/>
                  <a:gd name="T3" fmla="*/ 0 h 94"/>
                  <a:gd name="T4" fmla="*/ 220 w 220"/>
                  <a:gd name="T5" fmla="*/ 94 h 94"/>
                  <a:gd name="T6" fmla="*/ 0 w 220"/>
                  <a:gd name="T7" fmla="*/ 94 h 94"/>
                  <a:gd name="T8" fmla="*/ 0 w 220"/>
                  <a:gd name="T9" fmla="*/ 0 h 94"/>
                  <a:gd name="T10" fmla="*/ 0 w 220"/>
                  <a:gd name="T11" fmla="*/ 0 h 94"/>
                  <a:gd name="T12" fmla="*/ 218 w 220"/>
                  <a:gd name="T13" fmla="*/ 0 h 94"/>
                  <a:gd name="T14" fmla="*/ 218 w 220"/>
                  <a:gd name="T15" fmla="*/ 93 h 94"/>
                  <a:gd name="T16" fmla="*/ 0 w 220"/>
                  <a:gd name="T17" fmla="*/ 93 h 94"/>
                  <a:gd name="T18" fmla="*/ 0 w 220"/>
                  <a:gd name="T19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0" h="94">
                    <a:moveTo>
                      <a:pt x="0" y="0"/>
                    </a:moveTo>
                    <a:lnTo>
                      <a:pt x="220" y="0"/>
                    </a:lnTo>
                    <a:lnTo>
                      <a:pt x="220" y="94"/>
                    </a:lnTo>
                    <a:lnTo>
                      <a:pt x="0" y="94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18" y="0"/>
                    </a:lnTo>
                    <a:lnTo>
                      <a:pt x="218" y="93"/>
                    </a:lnTo>
                    <a:lnTo>
                      <a:pt x="0" y="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F2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986" name="Freeform 162"/>
              <p:cNvSpPr>
                <a:spLocks noEditPoints="1"/>
              </p:cNvSpPr>
              <p:nvPr/>
            </p:nvSpPr>
            <p:spPr bwMode="auto">
              <a:xfrm>
                <a:off x="291" y="3437"/>
                <a:ext cx="218" cy="93"/>
              </a:xfrm>
              <a:custGeom>
                <a:avLst/>
                <a:gdLst>
                  <a:gd name="T0" fmla="*/ 0 w 218"/>
                  <a:gd name="T1" fmla="*/ 0 h 93"/>
                  <a:gd name="T2" fmla="*/ 218 w 218"/>
                  <a:gd name="T3" fmla="*/ 0 h 93"/>
                  <a:gd name="T4" fmla="*/ 218 w 218"/>
                  <a:gd name="T5" fmla="*/ 93 h 93"/>
                  <a:gd name="T6" fmla="*/ 0 w 218"/>
                  <a:gd name="T7" fmla="*/ 93 h 93"/>
                  <a:gd name="T8" fmla="*/ 0 w 218"/>
                  <a:gd name="T9" fmla="*/ 0 h 93"/>
                  <a:gd name="T10" fmla="*/ 0 w 218"/>
                  <a:gd name="T11" fmla="*/ 0 h 93"/>
                  <a:gd name="T12" fmla="*/ 216 w 218"/>
                  <a:gd name="T13" fmla="*/ 0 h 93"/>
                  <a:gd name="T14" fmla="*/ 216 w 218"/>
                  <a:gd name="T15" fmla="*/ 93 h 93"/>
                  <a:gd name="T16" fmla="*/ 0 w 218"/>
                  <a:gd name="T17" fmla="*/ 93 h 93"/>
                  <a:gd name="T18" fmla="*/ 0 w 218"/>
                  <a:gd name="T19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8" h="93">
                    <a:moveTo>
                      <a:pt x="0" y="0"/>
                    </a:moveTo>
                    <a:lnTo>
                      <a:pt x="218" y="0"/>
                    </a:lnTo>
                    <a:lnTo>
                      <a:pt x="218" y="93"/>
                    </a:lnTo>
                    <a:lnTo>
                      <a:pt x="0" y="9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16" y="0"/>
                    </a:lnTo>
                    <a:lnTo>
                      <a:pt x="216" y="93"/>
                    </a:lnTo>
                    <a:lnTo>
                      <a:pt x="0" y="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13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987" name="Freeform 163"/>
              <p:cNvSpPr>
                <a:spLocks noEditPoints="1"/>
              </p:cNvSpPr>
              <p:nvPr/>
            </p:nvSpPr>
            <p:spPr bwMode="auto">
              <a:xfrm>
                <a:off x="291" y="3437"/>
                <a:ext cx="216" cy="93"/>
              </a:xfrm>
              <a:custGeom>
                <a:avLst/>
                <a:gdLst>
                  <a:gd name="T0" fmla="*/ 0 w 216"/>
                  <a:gd name="T1" fmla="*/ 0 h 93"/>
                  <a:gd name="T2" fmla="*/ 216 w 216"/>
                  <a:gd name="T3" fmla="*/ 0 h 93"/>
                  <a:gd name="T4" fmla="*/ 216 w 216"/>
                  <a:gd name="T5" fmla="*/ 93 h 93"/>
                  <a:gd name="T6" fmla="*/ 0 w 216"/>
                  <a:gd name="T7" fmla="*/ 93 h 93"/>
                  <a:gd name="T8" fmla="*/ 0 w 216"/>
                  <a:gd name="T9" fmla="*/ 0 h 93"/>
                  <a:gd name="T10" fmla="*/ 0 w 216"/>
                  <a:gd name="T11" fmla="*/ 0 h 93"/>
                  <a:gd name="T12" fmla="*/ 214 w 216"/>
                  <a:gd name="T13" fmla="*/ 0 h 93"/>
                  <a:gd name="T14" fmla="*/ 214 w 216"/>
                  <a:gd name="T15" fmla="*/ 93 h 93"/>
                  <a:gd name="T16" fmla="*/ 0 w 216"/>
                  <a:gd name="T17" fmla="*/ 93 h 93"/>
                  <a:gd name="T18" fmla="*/ 0 w 216"/>
                  <a:gd name="T19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6" h="93">
                    <a:moveTo>
                      <a:pt x="0" y="0"/>
                    </a:moveTo>
                    <a:lnTo>
                      <a:pt x="216" y="0"/>
                    </a:lnTo>
                    <a:lnTo>
                      <a:pt x="216" y="93"/>
                    </a:lnTo>
                    <a:lnTo>
                      <a:pt x="0" y="9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14" y="0"/>
                    </a:lnTo>
                    <a:lnTo>
                      <a:pt x="214" y="93"/>
                    </a:lnTo>
                    <a:lnTo>
                      <a:pt x="0" y="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33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988" name="Freeform 164"/>
              <p:cNvSpPr>
                <a:spLocks noEditPoints="1"/>
              </p:cNvSpPr>
              <p:nvPr/>
            </p:nvSpPr>
            <p:spPr bwMode="auto">
              <a:xfrm>
                <a:off x="291" y="3437"/>
                <a:ext cx="214" cy="93"/>
              </a:xfrm>
              <a:custGeom>
                <a:avLst/>
                <a:gdLst>
                  <a:gd name="T0" fmla="*/ 0 w 214"/>
                  <a:gd name="T1" fmla="*/ 0 h 93"/>
                  <a:gd name="T2" fmla="*/ 214 w 214"/>
                  <a:gd name="T3" fmla="*/ 0 h 93"/>
                  <a:gd name="T4" fmla="*/ 214 w 214"/>
                  <a:gd name="T5" fmla="*/ 93 h 93"/>
                  <a:gd name="T6" fmla="*/ 0 w 214"/>
                  <a:gd name="T7" fmla="*/ 93 h 93"/>
                  <a:gd name="T8" fmla="*/ 0 w 214"/>
                  <a:gd name="T9" fmla="*/ 0 h 93"/>
                  <a:gd name="T10" fmla="*/ 0 w 214"/>
                  <a:gd name="T11" fmla="*/ 0 h 93"/>
                  <a:gd name="T12" fmla="*/ 213 w 214"/>
                  <a:gd name="T13" fmla="*/ 0 h 93"/>
                  <a:gd name="T14" fmla="*/ 213 w 214"/>
                  <a:gd name="T15" fmla="*/ 92 h 93"/>
                  <a:gd name="T16" fmla="*/ 0 w 214"/>
                  <a:gd name="T17" fmla="*/ 92 h 93"/>
                  <a:gd name="T18" fmla="*/ 0 w 214"/>
                  <a:gd name="T19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4" h="93">
                    <a:moveTo>
                      <a:pt x="0" y="0"/>
                    </a:moveTo>
                    <a:lnTo>
                      <a:pt x="214" y="0"/>
                    </a:lnTo>
                    <a:lnTo>
                      <a:pt x="214" y="93"/>
                    </a:lnTo>
                    <a:lnTo>
                      <a:pt x="0" y="9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13" y="0"/>
                    </a:lnTo>
                    <a:lnTo>
                      <a:pt x="213" y="92"/>
                    </a:lnTo>
                    <a:lnTo>
                      <a:pt x="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53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989" name="Freeform 165"/>
              <p:cNvSpPr>
                <a:spLocks noEditPoints="1"/>
              </p:cNvSpPr>
              <p:nvPr/>
            </p:nvSpPr>
            <p:spPr bwMode="auto">
              <a:xfrm>
                <a:off x="291" y="3437"/>
                <a:ext cx="213" cy="92"/>
              </a:xfrm>
              <a:custGeom>
                <a:avLst/>
                <a:gdLst>
                  <a:gd name="T0" fmla="*/ 0 w 213"/>
                  <a:gd name="T1" fmla="*/ 0 h 92"/>
                  <a:gd name="T2" fmla="*/ 213 w 213"/>
                  <a:gd name="T3" fmla="*/ 0 h 92"/>
                  <a:gd name="T4" fmla="*/ 213 w 213"/>
                  <a:gd name="T5" fmla="*/ 92 h 92"/>
                  <a:gd name="T6" fmla="*/ 0 w 213"/>
                  <a:gd name="T7" fmla="*/ 92 h 92"/>
                  <a:gd name="T8" fmla="*/ 0 w 213"/>
                  <a:gd name="T9" fmla="*/ 0 h 92"/>
                  <a:gd name="T10" fmla="*/ 0 w 213"/>
                  <a:gd name="T11" fmla="*/ 0 h 92"/>
                  <a:gd name="T12" fmla="*/ 211 w 213"/>
                  <a:gd name="T13" fmla="*/ 0 h 92"/>
                  <a:gd name="T14" fmla="*/ 211 w 213"/>
                  <a:gd name="T15" fmla="*/ 91 h 92"/>
                  <a:gd name="T16" fmla="*/ 0 w 213"/>
                  <a:gd name="T17" fmla="*/ 91 h 92"/>
                  <a:gd name="T18" fmla="*/ 0 w 213"/>
                  <a:gd name="T19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3" h="92">
                    <a:moveTo>
                      <a:pt x="0" y="0"/>
                    </a:moveTo>
                    <a:lnTo>
                      <a:pt x="213" y="0"/>
                    </a:lnTo>
                    <a:lnTo>
                      <a:pt x="213" y="92"/>
                    </a:lnTo>
                    <a:lnTo>
                      <a:pt x="0" y="9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11" y="0"/>
                    </a:lnTo>
                    <a:lnTo>
                      <a:pt x="211" y="91"/>
                    </a:lnTo>
                    <a:lnTo>
                      <a:pt x="0" y="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737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990" name="Freeform 166"/>
              <p:cNvSpPr>
                <a:spLocks noEditPoints="1"/>
              </p:cNvSpPr>
              <p:nvPr/>
            </p:nvSpPr>
            <p:spPr bwMode="auto">
              <a:xfrm>
                <a:off x="291" y="3437"/>
                <a:ext cx="211" cy="91"/>
              </a:xfrm>
              <a:custGeom>
                <a:avLst/>
                <a:gdLst>
                  <a:gd name="T0" fmla="*/ 0 w 211"/>
                  <a:gd name="T1" fmla="*/ 0 h 91"/>
                  <a:gd name="T2" fmla="*/ 211 w 211"/>
                  <a:gd name="T3" fmla="*/ 0 h 91"/>
                  <a:gd name="T4" fmla="*/ 211 w 211"/>
                  <a:gd name="T5" fmla="*/ 91 h 91"/>
                  <a:gd name="T6" fmla="*/ 0 w 211"/>
                  <a:gd name="T7" fmla="*/ 91 h 91"/>
                  <a:gd name="T8" fmla="*/ 0 w 211"/>
                  <a:gd name="T9" fmla="*/ 0 h 91"/>
                  <a:gd name="T10" fmla="*/ 0 w 211"/>
                  <a:gd name="T11" fmla="*/ 0 h 91"/>
                  <a:gd name="T12" fmla="*/ 209 w 211"/>
                  <a:gd name="T13" fmla="*/ 0 h 91"/>
                  <a:gd name="T14" fmla="*/ 209 w 211"/>
                  <a:gd name="T15" fmla="*/ 90 h 91"/>
                  <a:gd name="T16" fmla="*/ 0 w 211"/>
                  <a:gd name="T17" fmla="*/ 90 h 91"/>
                  <a:gd name="T18" fmla="*/ 0 w 211"/>
                  <a:gd name="T19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1" h="91">
                    <a:moveTo>
                      <a:pt x="0" y="0"/>
                    </a:moveTo>
                    <a:lnTo>
                      <a:pt x="211" y="0"/>
                    </a:lnTo>
                    <a:lnTo>
                      <a:pt x="211" y="91"/>
                    </a:lnTo>
                    <a:lnTo>
                      <a:pt x="0" y="9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09" y="0"/>
                    </a:lnTo>
                    <a:lnTo>
                      <a:pt x="209" y="90"/>
                    </a:lnTo>
                    <a:lnTo>
                      <a:pt x="0" y="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A3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991" name="Freeform 167"/>
              <p:cNvSpPr>
                <a:spLocks noEditPoints="1"/>
              </p:cNvSpPr>
              <p:nvPr/>
            </p:nvSpPr>
            <p:spPr bwMode="auto">
              <a:xfrm>
                <a:off x="291" y="3437"/>
                <a:ext cx="209" cy="90"/>
              </a:xfrm>
              <a:custGeom>
                <a:avLst/>
                <a:gdLst>
                  <a:gd name="T0" fmla="*/ 0 w 209"/>
                  <a:gd name="T1" fmla="*/ 0 h 90"/>
                  <a:gd name="T2" fmla="*/ 209 w 209"/>
                  <a:gd name="T3" fmla="*/ 0 h 90"/>
                  <a:gd name="T4" fmla="*/ 209 w 209"/>
                  <a:gd name="T5" fmla="*/ 90 h 90"/>
                  <a:gd name="T6" fmla="*/ 0 w 209"/>
                  <a:gd name="T7" fmla="*/ 90 h 90"/>
                  <a:gd name="T8" fmla="*/ 0 w 209"/>
                  <a:gd name="T9" fmla="*/ 0 h 90"/>
                  <a:gd name="T10" fmla="*/ 0 w 209"/>
                  <a:gd name="T11" fmla="*/ 0 h 90"/>
                  <a:gd name="T12" fmla="*/ 207 w 209"/>
                  <a:gd name="T13" fmla="*/ 0 h 90"/>
                  <a:gd name="T14" fmla="*/ 207 w 209"/>
                  <a:gd name="T15" fmla="*/ 89 h 90"/>
                  <a:gd name="T16" fmla="*/ 0 w 209"/>
                  <a:gd name="T17" fmla="*/ 89 h 90"/>
                  <a:gd name="T18" fmla="*/ 0 w 209"/>
                  <a:gd name="T19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9" h="90">
                    <a:moveTo>
                      <a:pt x="0" y="0"/>
                    </a:moveTo>
                    <a:lnTo>
                      <a:pt x="209" y="0"/>
                    </a:lnTo>
                    <a:lnTo>
                      <a:pt x="209" y="90"/>
                    </a:lnTo>
                    <a:lnTo>
                      <a:pt x="0" y="9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07" y="0"/>
                    </a:lnTo>
                    <a:lnTo>
                      <a:pt x="207" y="89"/>
                    </a:lnTo>
                    <a:lnTo>
                      <a:pt x="0" y="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C3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992" name="Freeform 168"/>
              <p:cNvSpPr>
                <a:spLocks noEditPoints="1"/>
              </p:cNvSpPr>
              <p:nvPr/>
            </p:nvSpPr>
            <p:spPr bwMode="auto">
              <a:xfrm>
                <a:off x="291" y="3437"/>
                <a:ext cx="207" cy="89"/>
              </a:xfrm>
              <a:custGeom>
                <a:avLst/>
                <a:gdLst>
                  <a:gd name="T0" fmla="*/ 0 w 207"/>
                  <a:gd name="T1" fmla="*/ 0 h 89"/>
                  <a:gd name="T2" fmla="*/ 207 w 207"/>
                  <a:gd name="T3" fmla="*/ 0 h 89"/>
                  <a:gd name="T4" fmla="*/ 207 w 207"/>
                  <a:gd name="T5" fmla="*/ 89 h 89"/>
                  <a:gd name="T6" fmla="*/ 0 w 207"/>
                  <a:gd name="T7" fmla="*/ 89 h 89"/>
                  <a:gd name="T8" fmla="*/ 0 w 207"/>
                  <a:gd name="T9" fmla="*/ 0 h 89"/>
                  <a:gd name="T10" fmla="*/ 0 w 207"/>
                  <a:gd name="T11" fmla="*/ 0 h 89"/>
                  <a:gd name="T12" fmla="*/ 206 w 207"/>
                  <a:gd name="T13" fmla="*/ 0 h 89"/>
                  <a:gd name="T14" fmla="*/ 206 w 207"/>
                  <a:gd name="T15" fmla="*/ 88 h 89"/>
                  <a:gd name="T16" fmla="*/ 0 w 207"/>
                  <a:gd name="T17" fmla="*/ 88 h 89"/>
                  <a:gd name="T18" fmla="*/ 0 w 207"/>
                  <a:gd name="T19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7" h="89">
                    <a:moveTo>
                      <a:pt x="0" y="0"/>
                    </a:moveTo>
                    <a:lnTo>
                      <a:pt x="207" y="0"/>
                    </a:lnTo>
                    <a:lnTo>
                      <a:pt x="207" y="89"/>
                    </a:lnTo>
                    <a:lnTo>
                      <a:pt x="0" y="89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06" y="0"/>
                    </a:lnTo>
                    <a:lnTo>
                      <a:pt x="206" y="88"/>
                    </a:lnTo>
                    <a:lnTo>
                      <a:pt x="0" y="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E3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993" name="Freeform 169"/>
              <p:cNvSpPr>
                <a:spLocks noEditPoints="1"/>
              </p:cNvSpPr>
              <p:nvPr/>
            </p:nvSpPr>
            <p:spPr bwMode="auto">
              <a:xfrm>
                <a:off x="291" y="3437"/>
                <a:ext cx="206" cy="88"/>
              </a:xfrm>
              <a:custGeom>
                <a:avLst/>
                <a:gdLst>
                  <a:gd name="T0" fmla="*/ 0 w 206"/>
                  <a:gd name="T1" fmla="*/ 0 h 88"/>
                  <a:gd name="T2" fmla="*/ 206 w 206"/>
                  <a:gd name="T3" fmla="*/ 0 h 88"/>
                  <a:gd name="T4" fmla="*/ 206 w 206"/>
                  <a:gd name="T5" fmla="*/ 88 h 88"/>
                  <a:gd name="T6" fmla="*/ 0 w 206"/>
                  <a:gd name="T7" fmla="*/ 88 h 88"/>
                  <a:gd name="T8" fmla="*/ 0 w 206"/>
                  <a:gd name="T9" fmla="*/ 0 h 88"/>
                  <a:gd name="T10" fmla="*/ 0 w 206"/>
                  <a:gd name="T11" fmla="*/ 0 h 88"/>
                  <a:gd name="T12" fmla="*/ 204 w 206"/>
                  <a:gd name="T13" fmla="*/ 0 h 88"/>
                  <a:gd name="T14" fmla="*/ 204 w 206"/>
                  <a:gd name="T15" fmla="*/ 88 h 88"/>
                  <a:gd name="T16" fmla="*/ 0 w 206"/>
                  <a:gd name="T17" fmla="*/ 88 h 88"/>
                  <a:gd name="T18" fmla="*/ 0 w 206"/>
                  <a:gd name="T1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6" h="88">
                    <a:moveTo>
                      <a:pt x="0" y="0"/>
                    </a:moveTo>
                    <a:lnTo>
                      <a:pt x="206" y="0"/>
                    </a:lnTo>
                    <a:lnTo>
                      <a:pt x="206" y="88"/>
                    </a:lnTo>
                    <a:lnTo>
                      <a:pt x="0" y="88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04" y="0"/>
                    </a:lnTo>
                    <a:lnTo>
                      <a:pt x="204" y="88"/>
                    </a:lnTo>
                    <a:lnTo>
                      <a:pt x="0" y="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4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994" name="Freeform 170"/>
              <p:cNvSpPr>
                <a:spLocks noEditPoints="1"/>
              </p:cNvSpPr>
              <p:nvPr/>
            </p:nvSpPr>
            <p:spPr bwMode="auto">
              <a:xfrm>
                <a:off x="291" y="3437"/>
                <a:ext cx="204" cy="88"/>
              </a:xfrm>
              <a:custGeom>
                <a:avLst/>
                <a:gdLst>
                  <a:gd name="T0" fmla="*/ 0 w 204"/>
                  <a:gd name="T1" fmla="*/ 0 h 88"/>
                  <a:gd name="T2" fmla="*/ 204 w 204"/>
                  <a:gd name="T3" fmla="*/ 0 h 88"/>
                  <a:gd name="T4" fmla="*/ 204 w 204"/>
                  <a:gd name="T5" fmla="*/ 88 h 88"/>
                  <a:gd name="T6" fmla="*/ 0 w 204"/>
                  <a:gd name="T7" fmla="*/ 88 h 88"/>
                  <a:gd name="T8" fmla="*/ 0 w 204"/>
                  <a:gd name="T9" fmla="*/ 0 h 88"/>
                  <a:gd name="T10" fmla="*/ 0 w 204"/>
                  <a:gd name="T11" fmla="*/ 0 h 88"/>
                  <a:gd name="T12" fmla="*/ 202 w 204"/>
                  <a:gd name="T13" fmla="*/ 0 h 88"/>
                  <a:gd name="T14" fmla="*/ 202 w 204"/>
                  <a:gd name="T15" fmla="*/ 87 h 88"/>
                  <a:gd name="T16" fmla="*/ 0 w 204"/>
                  <a:gd name="T17" fmla="*/ 87 h 88"/>
                  <a:gd name="T18" fmla="*/ 0 w 204"/>
                  <a:gd name="T1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" h="88">
                    <a:moveTo>
                      <a:pt x="0" y="0"/>
                    </a:moveTo>
                    <a:lnTo>
                      <a:pt x="204" y="0"/>
                    </a:lnTo>
                    <a:lnTo>
                      <a:pt x="204" y="88"/>
                    </a:lnTo>
                    <a:lnTo>
                      <a:pt x="0" y="88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02" y="0"/>
                    </a:lnTo>
                    <a:lnTo>
                      <a:pt x="202" y="87"/>
                    </a:lnTo>
                    <a:lnTo>
                      <a:pt x="0" y="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343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995" name="Freeform 171"/>
              <p:cNvSpPr>
                <a:spLocks noEditPoints="1"/>
              </p:cNvSpPr>
              <p:nvPr/>
            </p:nvSpPr>
            <p:spPr bwMode="auto">
              <a:xfrm>
                <a:off x="291" y="3437"/>
                <a:ext cx="202" cy="87"/>
              </a:xfrm>
              <a:custGeom>
                <a:avLst/>
                <a:gdLst>
                  <a:gd name="T0" fmla="*/ 0 w 202"/>
                  <a:gd name="T1" fmla="*/ 0 h 87"/>
                  <a:gd name="T2" fmla="*/ 202 w 202"/>
                  <a:gd name="T3" fmla="*/ 0 h 87"/>
                  <a:gd name="T4" fmla="*/ 202 w 202"/>
                  <a:gd name="T5" fmla="*/ 87 h 87"/>
                  <a:gd name="T6" fmla="*/ 0 w 202"/>
                  <a:gd name="T7" fmla="*/ 87 h 87"/>
                  <a:gd name="T8" fmla="*/ 0 w 202"/>
                  <a:gd name="T9" fmla="*/ 0 h 87"/>
                  <a:gd name="T10" fmla="*/ 0 w 202"/>
                  <a:gd name="T11" fmla="*/ 0 h 87"/>
                  <a:gd name="T12" fmla="*/ 200 w 202"/>
                  <a:gd name="T13" fmla="*/ 0 h 87"/>
                  <a:gd name="T14" fmla="*/ 200 w 202"/>
                  <a:gd name="T15" fmla="*/ 86 h 87"/>
                  <a:gd name="T16" fmla="*/ 0 w 202"/>
                  <a:gd name="T17" fmla="*/ 86 h 87"/>
                  <a:gd name="T18" fmla="*/ 0 w 202"/>
                  <a:gd name="T19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2" h="87">
                    <a:moveTo>
                      <a:pt x="0" y="0"/>
                    </a:moveTo>
                    <a:lnTo>
                      <a:pt x="202" y="0"/>
                    </a:lnTo>
                    <a:lnTo>
                      <a:pt x="202" y="87"/>
                    </a:lnTo>
                    <a:lnTo>
                      <a:pt x="0" y="8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86"/>
                    </a:lnTo>
                    <a:lnTo>
                      <a:pt x="0" y="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4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996" name="Freeform 172"/>
              <p:cNvSpPr>
                <a:spLocks noEditPoints="1"/>
              </p:cNvSpPr>
              <p:nvPr/>
            </p:nvSpPr>
            <p:spPr bwMode="auto">
              <a:xfrm>
                <a:off x="291" y="3437"/>
                <a:ext cx="200" cy="86"/>
              </a:xfrm>
              <a:custGeom>
                <a:avLst/>
                <a:gdLst>
                  <a:gd name="T0" fmla="*/ 0 w 200"/>
                  <a:gd name="T1" fmla="*/ 0 h 86"/>
                  <a:gd name="T2" fmla="*/ 200 w 200"/>
                  <a:gd name="T3" fmla="*/ 0 h 86"/>
                  <a:gd name="T4" fmla="*/ 200 w 200"/>
                  <a:gd name="T5" fmla="*/ 86 h 86"/>
                  <a:gd name="T6" fmla="*/ 0 w 200"/>
                  <a:gd name="T7" fmla="*/ 86 h 86"/>
                  <a:gd name="T8" fmla="*/ 0 w 200"/>
                  <a:gd name="T9" fmla="*/ 0 h 86"/>
                  <a:gd name="T10" fmla="*/ 0 w 200"/>
                  <a:gd name="T11" fmla="*/ 0 h 86"/>
                  <a:gd name="T12" fmla="*/ 199 w 200"/>
                  <a:gd name="T13" fmla="*/ 0 h 86"/>
                  <a:gd name="T14" fmla="*/ 199 w 200"/>
                  <a:gd name="T15" fmla="*/ 86 h 86"/>
                  <a:gd name="T16" fmla="*/ 0 w 200"/>
                  <a:gd name="T17" fmla="*/ 86 h 86"/>
                  <a:gd name="T18" fmla="*/ 0 w 200"/>
                  <a:gd name="T1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0" h="86">
                    <a:moveTo>
                      <a:pt x="0" y="0"/>
                    </a:moveTo>
                    <a:lnTo>
                      <a:pt x="200" y="0"/>
                    </a:lnTo>
                    <a:lnTo>
                      <a:pt x="200" y="86"/>
                    </a:lnTo>
                    <a:lnTo>
                      <a:pt x="0" y="86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99" y="0"/>
                    </a:lnTo>
                    <a:lnTo>
                      <a:pt x="199" y="86"/>
                    </a:lnTo>
                    <a:lnTo>
                      <a:pt x="0" y="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747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997" name="Freeform 173"/>
              <p:cNvSpPr>
                <a:spLocks noEditPoints="1"/>
              </p:cNvSpPr>
              <p:nvPr/>
            </p:nvSpPr>
            <p:spPr bwMode="auto">
              <a:xfrm>
                <a:off x="291" y="3437"/>
                <a:ext cx="199" cy="86"/>
              </a:xfrm>
              <a:custGeom>
                <a:avLst/>
                <a:gdLst>
                  <a:gd name="T0" fmla="*/ 0 w 199"/>
                  <a:gd name="T1" fmla="*/ 0 h 86"/>
                  <a:gd name="T2" fmla="*/ 199 w 199"/>
                  <a:gd name="T3" fmla="*/ 0 h 86"/>
                  <a:gd name="T4" fmla="*/ 199 w 199"/>
                  <a:gd name="T5" fmla="*/ 86 h 86"/>
                  <a:gd name="T6" fmla="*/ 0 w 199"/>
                  <a:gd name="T7" fmla="*/ 86 h 86"/>
                  <a:gd name="T8" fmla="*/ 0 w 199"/>
                  <a:gd name="T9" fmla="*/ 0 h 86"/>
                  <a:gd name="T10" fmla="*/ 0 w 199"/>
                  <a:gd name="T11" fmla="*/ 0 h 86"/>
                  <a:gd name="T12" fmla="*/ 197 w 199"/>
                  <a:gd name="T13" fmla="*/ 0 h 86"/>
                  <a:gd name="T14" fmla="*/ 197 w 199"/>
                  <a:gd name="T15" fmla="*/ 85 h 86"/>
                  <a:gd name="T16" fmla="*/ 0 w 199"/>
                  <a:gd name="T17" fmla="*/ 85 h 86"/>
                  <a:gd name="T18" fmla="*/ 0 w 199"/>
                  <a:gd name="T1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9" h="86">
                    <a:moveTo>
                      <a:pt x="0" y="0"/>
                    </a:moveTo>
                    <a:lnTo>
                      <a:pt x="199" y="0"/>
                    </a:lnTo>
                    <a:lnTo>
                      <a:pt x="199" y="86"/>
                    </a:lnTo>
                    <a:lnTo>
                      <a:pt x="0" y="86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97" y="0"/>
                    </a:lnTo>
                    <a:lnTo>
                      <a:pt x="197" y="85"/>
                    </a:lnTo>
                    <a:lnTo>
                      <a:pt x="0" y="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A4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998" name="Freeform 174"/>
              <p:cNvSpPr>
                <a:spLocks noEditPoints="1"/>
              </p:cNvSpPr>
              <p:nvPr/>
            </p:nvSpPr>
            <p:spPr bwMode="auto">
              <a:xfrm>
                <a:off x="291" y="3437"/>
                <a:ext cx="197" cy="85"/>
              </a:xfrm>
              <a:custGeom>
                <a:avLst/>
                <a:gdLst>
                  <a:gd name="T0" fmla="*/ 0 w 197"/>
                  <a:gd name="T1" fmla="*/ 0 h 85"/>
                  <a:gd name="T2" fmla="*/ 197 w 197"/>
                  <a:gd name="T3" fmla="*/ 0 h 85"/>
                  <a:gd name="T4" fmla="*/ 197 w 197"/>
                  <a:gd name="T5" fmla="*/ 85 h 85"/>
                  <a:gd name="T6" fmla="*/ 0 w 197"/>
                  <a:gd name="T7" fmla="*/ 85 h 85"/>
                  <a:gd name="T8" fmla="*/ 0 w 197"/>
                  <a:gd name="T9" fmla="*/ 0 h 85"/>
                  <a:gd name="T10" fmla="*/ 0 w 197"/>
                  <a:gd name="T11" fmla="*/ 0 h 85"/>
                  <a:gd name="T12" fmla="*/ 195 w 197"/>
                  <a:gd name="T13" fmla="*/ 0 h 85"/>
                  <a:gd name="T14" fmla="*/ 195 w 197"/>
                  <a:gd name="T15" fmla="*/ 84 h 85"/>
                  <a:gd name="T16" fmla="*/ 0 w 197"/>
                  <a:gd name="T17" fmla="*/ 84 h 85"/>
                  <a:gd name="T18" fmla="*/ 0 w 197"/>
                  <a:gd name="T19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7" h="85">
                    <a:moveTo>
                      <a:pt x="0" y="0"/>
                    </a:moveTo>
                    <a:lnTo>
                      <a:pt x="197" y="0"/>
                    </a:lnTo>
                    <a:lnTo>
                      <a:pt x="197" y="85"/>
                    </a:lnTo>
                    <a:lnTo>
                      <a:pt x="0" y="8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95" y="0"/>
                    </a:lnTo>
                    <a:lnTo>
                      <a:pt x="195" y="84"/>
                    </a:lnTo>
                    <a:lnTo>
                      <a:pt x="0" y="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C4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1999" name="Freeform 175"/>
              <p:cNvSpPr>
                <a:spLocks noEditPoints="1"/>
              </p:cNvSpPr>
              <p:nvPr/>
            </p:nvSpPr>
            <p:spPr bwMode="auto">
              <a:xfrm>
                <a:off x="291" y="3437"/>
                <a:ext cx="195" cy="84"/>
              </a:xfrm>
              <a:custGeom>
                <a:avLst/>
                <a:gdLst>
                  <a:gd name="T0" fmla="*/ 0 w 195"/>
                  <a:gd name="T1" fmla="*/ 0 h 84"/>
                  <a:gd name="T2" fmla="*/ 195 w 195"/>
                  <a:gd name="T3" fmla="*/ 0 h 84"/>
                  <a:gd name="T4" fmla="*/ 195 w 195"/>
                  <a:gd name="T5" fmla="*/ 84 h 84"/>
                  <a:gd name="T6" fmla="*/ 0 w 195"/>
                  <a:gd name="T7" fmla="*/ 84 h 84"/>
                  <a:gd name="T8" fmla="*/ 0 w 195"/>
                  <a:gd name="T9" fmla="*/ 0 h 84"/>
                  <a:gd name="T10" fmla="*/ 0 w 195"/>
                  <a:gd name="T11" fmla="*/ 0 h 84"/>
                  <a:gd name="T12" fmla="*/ 193 w 195"/>
                  <a:gd name="T13" fmla="*/ 0 h 84"/>
                  <a:gd name="T14" fmla="*/ 193 w 195"/>
                  <a:gd name="T15" fmla="*/ 83 h 84"/>
                  <a:gd name="T16" fmla="*/ 0 w 195"/>
                  <a:gd name="T17" fmla="*/ 83 h 84"/>
                  <a:gd name="T18" fmla="*/ 0 w 195"/>
                  <a:gd name="T1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5" h="84">
                    <a:moveTo>
                      <a:pt x="0" y="0"/>
                    </a:moveTo>
                    <a:lnTo>
                      <a:pt x="195" y="0"/>
                    </a:lnTo>
                    <a:lnTo>
                      <a:pt x="195" y="84"/>
                    </a:lnTo>
                    <a:lnTo>
                      <a:pt x="0" y="84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93" y="0"/>
                    </a:lnTo>
                    <a:lnTo>
                      <a:pt x="193" y="83"/>
                    </a:lnTo>
                    <a:lnTo>
                      <a:pt x="0" y="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4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000" name="Freeform 176"/>
              <p:cNvSpPr>
                <a:spLocks noEditPoints="1"/>
              </p:cNvSpPr>
              <p:nvPr/>
            </p:nvSpPr>
            <p:spPr bwMode="auto">
              <a:xfrm>
                <a:off x="291" y="3437"/>
                <a:ext cx="193" cy="83"/>
              </a:xfrm>
              <a:custGeom>
                <a:avLst/>
                <a:gdLst>
                  <a:gd name="T0" fmla="*/ 0 w 193"/>
                  <a:gd name="T1" fmla="*/ 0 h 83"/>
                  <a:gd name="T2" fmla="*/ 193 w 193"/>
                  <a:gd name="T3" fmla="*/ 0 h 83"/>
                  <a:gd name="T4" fmla="*/ 193 w 193"/>
                  <a:gd name="T5" fmla="*/ 83 h 83"/>
                  <a:gd name="T6" fmla="*/ 0 w 193"/>
                  <a:gd name="T7" fmla="*/ 83 h 83"/>
                  <a:gd name="T8" fmla="*/ 0 w 193"/>
                  <a:gd name="T9" fmla="*/ 0 h 83"/>
                  <a:gd name="T10" fmla="*/ 0 w 193"/>
                  <a:gd name="T11" fmla="*/ 0 h 83"/>
                  <a:gd name="T12" fmla="*/ 192 w 193"/>
                  <a:gd name="T13" fmla="*/ 0 h 83"/>
                  <a:gd name="T14" fmla="*/ 192 w 193"/>
                  <a:gd name="T15" fmla="*/ 82 h 83"/>
                  <a:gd name="T16" fmla="*/ 0 w 193"/>
                  <a:gd name="T17" fmla="*/ 82 h 83"/>
                  <a:gd name="T18" fmla="*/ 0 w 193"/>
                  <a:gd name="T1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3" h="83">
                    <a:moveTo>
                      <a:pt x="0" y="0"/>
                    </a:moveTo>
                    <a:lnTo>
                      <a:pt x="193" y="0"/>
                    </a:lnTo>
                    <a:lnTo>
                      <a:pt x="193" y="83"/>
                    </a:lnTo>
                    <a:lnTo>
                      <a:pt x="0" y="8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92" y="0"/>
                    </a:lnTo>
                    <a:lnTo>
                      <a:pt x="192" y="82"/>
                    </a:lnTo>
                    <a:lnTo>
                      <a:pt x="0" y="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15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001" name="Freeform 177"/>
              <p:cNvSpPr>
                <a:spLocks noEditPoints="1"/>
              </p:cNvSpPr>
              <p:nvPr/>
            </p:nvSpPr>
            <p:spPr bwMode="auto">
              <a:xfrm>
                <a:off x="291" y="3437"/>
                <a:ext cx="192" cy="82"/>
              </a:xfrm>
              <a:custGeom>
                <a:avLst/>
                <a:gdLst>
                  <a:gd name="T0" fmla="*/ 0 w 192"/>
                  <a:gd name="T1" fmla="*/ 0 h 82"/>
                  <a:gd name="T2" fmla="*/ 192 w 192"/>
                  <a:gd name="T3" fmla="*/ 0 h 82"/>
                  <a:gd name="T4" fmla="*/ 192 w 192"/>
                  <a:gd name="T5" fmla="*/ 82 h 82"/>
                  <a:gd name="T6" fmla="*/ 0 w 192"/>
                  <a:gd name="T7" fmla="*/ 82 h 82"/>
                  <a:gd name="T8" fmla="*/ 0 w 192"/>
                  <a:gd name="T9" fmla="*/ 0 h 82"/>
                  <a:gd name="T10" fmla="*/ 0 w 192"/>
                  <a:gd name="T11" fmla="*/ 0 h 82"/>
                  <a:gd name="T12" fmla="*/ 190 w 192"/>
                  <a:gd name="T13" fmla="*/ 0 h 82"/>
                  <a:gd name="T14" fmla="*/ 190 w 192"/>
                  <a:gd name="T15" fmla="*/ 82 h 82"/>
                  <a:gd name="T16" fmla="*/ 0 w 192"/>
                  <a:gd name="T17" fmla="*/ 82 h 82"/>
                  <a:gd name="T18" fmla="*/ 0 w 192"/>
                  <a:gd name="T1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2" h="82">
                    <a:moveTo>
                      <a:pt x="0" y="0"/>
                    </a:moveTo>
                    <a:lnTo>
                      <a:pt x="192" y="0"/>
                    </a:lnTo>
                    <a:lnTo>
                      <a:pt x="192" y="82"/>
                    </a:lnTo>
                    <a:lnTo>
                      <a:pt x="0" y="8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90" y="0"/>
                    </a:lnTo>
                    <a:lnTo>
                      <a:pt x="190" y="82"/>
                    </a:lnTo>
                    <a:lnTo>
                      <a:pt x="0" y="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353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002" name="Freeform 178"/>
              <p:cNvSpPr>
                <a:spLocks noEditPoints="1"/>
              </p:cNvSpPr>
              <p:nvPr/>
            </p:nvSpPr>
            <p:spPr bwMode="auto">
              <a:xfrm>
                <a:off x="291" y="3437"/>
                <a:ext cx="190" cy="82"/>
              </a:xfrm>
              <a:custGeom>
                <a:avLst/>
                <a:gdLst>
                  <a:gd name="T0" fmla="*/ 0 w 190"/>
                  <a:gd name="T1" fmla="*/ 0 h 82"/>
                  <a:gd name="T2" fmla="*/ 190 w 190"/>
                  <a:gd name="T3" fmla="*/ 0 h 82"/>
                  <a:gd name="T4" fmla="*/ 190 w 190"/>
                  <a:gd name="T5" fmla="*/ 82 h 82"/>
                  <a:gd name="T6" fmla="*/ 0 w 190"/>
                  <a:gd name="T7" fmla="*/ 82 h 82"/>
                  <a:gd name="T8" fmla="*/ 0 w 190"/>
                  <a:gd name="T9" fmla="*/ 0 h 82"/>
                  <a:gd name="T10" fmla="*/ 0 w 190"/>
                  <a:gd name="T11" fmla="*/ 0 h 82"/>
                  <a:gd name="T12" fmla="*/ 188 w 190"/>
                  <a:gd name="T13" fmla="*/ 0 h 82"/>
                  <a:gd name="T14" fmla="*/ 188 w 190"/>
                  <a:gd name="T15" fmla="*/ 81 h 82"/>
                  <a:gd name="T16" fmla="*/ 0 w 190"/>
                  <a:gd name="T17" fmla="*/ 81 h 82"/>
                  <a:gd name="T18" fmla="*/ 0 w 190"/>
                  <a:gd name="T1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0" h="82">
                    <a:moveTo>
                      <a:pt x="0" y="0"/>
                    </a:moveTo>
                    <a:lnTo>
                      <a:pt x="190" y="0"/>
                    </a:lnTo>
                    <a:lnTo>
                      <a:pt x="190" y="82"/>
                    </a:lnTo>
                    <a:lnTo>
                      <a:pt x="0" y="8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88" y="0"/>
                    </a:lnTo>
                    <a:lnTo>
                      <a:pt x="188" y="81"/>
                    </a:lnTo>
                    <a:lnTo>
                      <a:pt x="0" y="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65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003" name="Freeform 179"/>
              <p:cNvSpPr>
                <a:spLocks noEditPoints="1"/>
              </p:cNvSpPr>
              <p:nvPr/>
            </p:nvSpPr>
            <p:spPr bwMode="auto">
              <a:xfrm>
                <a:off x="291" y="3437"/>
                <a:ext cx="188" cy="81"/>
              </a:xfrm>
              <a:custGeom>
                <a:avLst/>
                <a:gdLst>
                  <a:gd name="T0" fmla="*/ 0 w 188"/>
                  <a:gd name="T1" fmla="*/ 0 h 81"/>
                  <a:gd name="T2" fmla="*/ 188 w 188"/>
                  <a:gd name="T3" fmla="*/ 0 h 81"/>
                  <a:gd name="T4" fmla="*/ 188 w 188"/>
                  <a:gd name="T5" fmla="*/ 81 h 81"/>
                  <a:gd name="T6" fmla="*/ 0 w 188"/>
                  <a:gd name="T7" fmla="*/ 81 h 81"/>
                  <a:gd name="T8" fmla="*/ 0 w 188"/>
                  <a:gd name="T9" fmla="*/ 0 h 81"/>
                  <a:gd name="T10" fmla="*/ 0 w 188"/>
                  <a:gd name="T11" fmla="*/ 0 h 81"/>
                  <a:gd name="T12" fmla="*/ 186 w 188"/>
                  <a:gd name="T13" fmla="*/ 0 h 81"/>
                  <a:gd name="T14" fmla="*/ 186 w 188"/>
                  <a:gd name="T15" fmla="*/ 80 h 81"/>
                  <a:gd name="T16" fmla="*/ 0 w 188"/>
                  <a:gd name="T17" fmla="*/ 80 h 81"/>
                  <a:gd name="T18" fmla="*/ 0 w 188"/>
                  <a:gd name="T1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8" h="81">
                    <a:moveTo>
                      <a:pt x="0" y="0"/>
                    </a:moveTo>
                    <a:lnTo>
                      <a:pt x="188" y="0"/>
                    </a:lnTo>
                    <a:lnTo>
                      <a:pt x="188" y="81"/>
                    </a:lnTo>
                    <a:lnTo>
                      <a:pt x="0" y="8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86" y="0"/>
                    </a:lnTo>
                    <a:lnTo>
                      <a:pt x="186" y="80"/>
                    </a:lnTo>
                    <a:lnTo>
                      <a:pt x="0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5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004" name="Freeform 180"/>
              <p:cNvSpPr>
                <a:spLocks noEditPoints="1"/>
              </p:cNvSpPr>
              <p:nvPr/>
            </p:nvSpPr>
            <p:spPr bwMode="auto">
              <a:xfrm>
                <a:off x="291" y="3437"/>
                <a:ext cx="186" cy="80"/>
              </a:xfrm>
              <a:custGeom>
                <a:avLst/>
                <a:gdLst>
                  <a:gd name="T0" fmla="*/ 0 w 186"/>
                  <a:gd name="T1" fmla="*/ 0 h 80"/>
                  <a:gd name="T2" fmla="*/ 186 w 186"/>
                  <a:gd name="T3" fmla="*/ 0 h 80"/>
                  <a:gd name="T4" fmla="*/ 186 w 186"/>
                  <a:gd name="T5" fmla="*/ 80 h 80"/>
                  <a:gd name="T6" fmla="*/ 0 w 186"/>
                  <a:gd name="T7" fmla="*/ 80 h 80"/>
                  <a:gd name="T8" fmla="*/ 0 w 186"/>
                  <a:gd name="T9" fmla="*/ 0 h 80"/>
                  <a:gd name="T10" fmla="*/ 0 w 186"/>
                  <a:gd name="T11" fmla="*/ 0 h 80"/>
                  <a:gd name="T12" fmla="*/ 185 w 186"/>
                  <a:gd name="T13" fmla="*/ 0 h 80"/>
                  <a:gd name="T14" fmla="*/ 185 w 186"/>
                  <a:gd name="T15" fmla="*/ 79 h 80"/>
                  <a:gd name="T16" fmla="*/ 0 w 186"/>
                  <a:gd name="T17" fmla="*/ 79 h 80"/>
                  <a:gd name="T18" fmla="*/ 0 w 186"/>
                  <a:gd name="T1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6" h="80">
                    <a:moveTo>
                      <a:pt x="0" y="0"/>
                    </a:moveTo>
                    <a:lnTo>
                      <a:pt x="186" y="0"/>
                    </a:lnTo>
                    <a:lnTo>
                      <a:pt x="186" y="80"/>
                    </a:lnTo>
                    <a:lnTo>
                      <a:pt x="0" y="8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85" y="0"/>
                    </a:lnTo>
                    <a:lnTo>
                      <a:pt x="185" y="79"/>
                    </a:lnTo>
                    <a:lnTo>
                      <a:pt x="0" y="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B5B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005" name="Freeform 181"/>
              <p:cNvSpPr>
                <a:spLocks noEditPoints="1"/>
              </p:cNvSpPr>
              <p:nvPr/>
            </p:nvSpPr>
            <p:spPr bwMode="auto">
              <a:xfrm>
                <a:off x="291" y="3437"/>
                <a:ext cx="185" cy="79"/>
              </a:xfrm>
              <a:custGeom>
                <a:avLst/>
                <a:gdLst>
                  <a:gd name="T0" fmla="*/ 0 w 185"/>
                  <a:gd name="T1" fmla="*/ 0 h 79"/>
                  <a:gd name="T2" fmla="*/ 185 w 185"/>
                  <a:gd name="T3" fmla="*/ 0 h 79"/>
                  <a:gd name="T4" fmla="*/ 185 w 185"/>
                  <a:gd name="T5" fmla="*/ 79 h 79"/>
                  <a:gd name="T6" fmla="*/ 0 w 185"/>
                  <a:gd name="T7" fmla="*/ 79 h 79"/>
                  <a:gd name="T8" fmla="*/ 0 w 185"/>
                  <a:gd name="T9" fmla="*/ 0 h 79"/>
                  <a:gd name="T10" fmla="*/ 0 w 185"/>
                  <a:gd name="T11" fmla="*/ 0 h 79"/>
                  <a:gd name="T12" fmla="*/ 183 w 185"/>
                  <a:gd name="T13" fmla="*/ 0 h 79"/>
                  <a:gd name="T14" fmla="*/ 183 w 185"/>
                  <a:gd name="T15" fmla="*/ 79 h 79"/>
                  <a:gd name="T16" fmla="*/ 0 w 185"/>
                  <a:gd name="T17" fmla="*/ 79 h 79"/>
                  <a:gd name="T18" fmla="*/ 0 w 185"/>
                  <a:gd name="T19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5" h="79">
                    <a:moveTo>
                      <a:pt x="0" y="0"/>
                    </a:moveTo>
                    <a:lnTo>
                      <a:pt x="185" y="0"/>
                    </a:lnTo>
                    <a:lnTo>
                      <a:pt x="185" y="79"/>
                    </a:lnTo>
                    <a:lnTo>
                      <a:pt x="0" y="79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83" y="0"/>
                    </a:lnTo>
                    <a:lnTo>
                      <a:pt x="183" y="79"/>
                    </a:lnTo>
                    <a:lnTo>
                      <a:pt x="0" y="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E5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006" name="Freeform 182"/>
              <p:cNvSpPr>
                <a:spLocks noEditPoints="1"/>
              </p:cNvSpPr>
              <p:nvPr/>
            </p:nvSpPr>
            <p:spPr bwMode="auto">
              <a:xfrm>
                <a:off x="291" y="3437"/>
                <a:ext cx="183" cy="79"/>
              </a:xfrm>
              <a:custGeom>
                <a:avLst/>
                <a:gdLst>
                  <a:gd name="T0" fmla="*/ 0 w 183"/>
                  <a:gd name="T1" fmla="*/ 0 h 79"/>
                  <a:gd name="T2" fmla="*/ 183 w 183"/>
                  <a:gd name="T3" fmla="*/ 0 h 79"/>
                  <a:gd name="T4" fmla="*/ 183 w 183"/>
                  <a:gd name="T5" fmla="*/ 79 h 79"/>
                  <a:gd name="T6" fmla="*/ 0 w 183"/>
                  <a:gd name="T7" fmla="*/ 79 h 79"/>
                  <a:gd name="T8" fmla="*/ 0 w 183"/>
                  <a:gd name="T9" fmla="*/ 0 h 79"/>
                  <a:gd name="T10" fmla="*/ 0 w 183"/>
                  <a:gd name="T11" fmla="*/ 0 h 79"/>
                  <a:gd name="T12" fmla="*/ 181 w 183"/>
                  <a:gd name="T13" fmla="*/ 0 h 79"/>
                  <a:gd name="T14" fmla="*/ 181 w 183"/>
                  <a:gd name="T15" fmla="*/ 78 h 79"/>
                  <a:gd name="T16" fmla="*/ 0 w 183"/>
                  <a:gd name="T17" fmla="*/ 78 h 79"/>
                  <a:gd name="T18" fmla="*/ 0 w 183"/>
                  <a:gd name="T19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3" h="79">
                    <a:moveTo>
                      <a:pt x="0" y="0"/>
                    </a:moveTo>
                    <a:lnTo>
                      <a:pt x="183" y="0"/>
                    </a:lnTo>
                    <a:lnTo>
                      <a:pt x="183" y="79"/>
                    </a:lnTo>
                    <a:lnTo>
                      <a:pt x="0" y="79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81" y="0"/>
                    </a:lnTo>
                    <a:lnTo>
                      <a:pt x="181" y="78"/>
                    </a:lnTo>
                    <a:lnTo>
                      <a:pt x="0" y="7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06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007" name="Freeform 183"/>
              <p:cNvSpPr>
                <a:spLocks noEditPoints="1"/>
              </p:cNvSpPr>
              <p:nvPr/>
            </p:nvSpPr>
            <p:spPr bwMode="auto">
              <a:xfrm>
                <a:off x="291" y="3437"/>
                <a:ext cx="181" cy="78"/>
              </a:xfrm>
              <a:custGeom>
                <a:avLst/>
                <a:gdLst>
                  <a:gd name="T0" fmla="*/ 0 w 181"/>
                  <a:gd name="T1" fmla="*/ 0 h 78"/>
                  <a:gd name="T2" fmla="*/ 181 w 181"/>
                  <a:gd name="T3" fmla="*/ 0 h 78"/>
                  <a:gd name="T4" fmla="*/ 181 w 181"/>
                  <a:gd name="T5" fmla="*/ 78 h 78"/>
                  <a:gd name="T6" fmla="*/ 0 w 181"/>
                  <a:gd name="T7" fmla="*/ 78 h 78"/>
                  <a:gd name="T8" fmla="*/ 0 w 181"/>
                  <a:gd name="T9" fmla="*/ 0 h 78"/>
                  <a:gd name="T10" fmla="*/ 0 w 181"/>
                  <a:gd name="T11" fmla="*/ 0 h 78"/>
                  <a:gd name="T12" fmla="*/ 179 w 181"/>
                  <a:gd name="T13" fmla="*/ 0 h 78"/>
                  <a:gd name="T14" fmla="*/ 179 w 181"/>
                  <a:gd name="T15" fmla="*/ 77 h 78"/>
                  <a:gd name="T16" fmla="*/ 0 w 181"/>
                  <a:gd name="T17" fmla="*/ 77 h 78"/>
                  <a:gd name="T18" fmla="*/ 0 w 181"/>
                  <a:gd name="T1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1" h="78">
                    <a:moveTo>
                      <a:pt x="0" y="0"/>
                    </a:moveTo>
                    <a:lnTo>
                      <a:pt x="181" y="0"/>
                    </a:lnTo>
                    <a:lnTo>
                      <a:pt x="181" y="78"/>
                    </a:lnTo>
                    <a:lnTo>
                      <a:pt x="0" y="78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79" y="0"/>
                    </a:lnTo>
                    <a:lnTo>
                      <a:pt x="179" y="77"/>
                    </a:lnTo>
                    <a:lnTo>
                      <a:pt x="0" y="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363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008" name="Freeform 184"/>
              <p:cNvSpPr>
                <a:spLocks noEditPoints="1"/>
              </p:cNvSpPr>
              <p:nvPr/>
            </p:nvSpPr>
            <p:spPr bwMode="auto">
              <a:xfrm>
                <a:off x="291" y="3437"/>
                <a:ext cx="179" cy="77"/>
              </a:xfrm>
              <a:custGeom>
                <a:avLst/>
                <a:gdLst>
                  <a:gd name="T0" fmla="*/ 0 w 179"/>
                  <a:gd name="T1" fmla="*/ 0 h 77"/>
                  <a:gd name="T2" fmla="*/ 179 w 179"/>
                  <a:gd name="T3" fmla="*/ 0 h 77"/>
                  <a:gd name="T4" fmla="*/ 179 w 179"/>
                  <a:gd name="T5" fmla="*/ 77 h 77"/>
                  <a:gd name="T6" fmla="*/ 0 w 179"/>
                  <a:gd name="T7" fmla="*/ 77 h 77"/>
                  <a:gd name="T8" fmla="*/ 0 w 179"/>
                  <a:gd name="T9" fmla="*/ 0 h 77"/>
                  <a:gd name="T10" fmla="*/ 0 w 179"/>
                  <a:gd name="T11" fmla="*/ 0 h 77"/>
                  <a:gd name="T12" fmla="*/ 178 w 179"/>
                  <a:gd name="T13" fmla="*/ 0 h 77"/>
                  <a:gd name="T14" fmla="*/ 178 w 179"/>
                  <a:gd name="T15" fmla="*/ 77 h 77"/>
                  <a:gd name="T16" fmla="*/ 0 w 179"/>
                  <a:gd name="T17" fmla="*/ 77 h 77"/>
                  <a:gd name="T18" fmla="*/ 0 w 179"/>
                  <a:gd name="T19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9" h="77">
                    <a:moveTo>
                      <a:pt x="0" y="0"/>
                    </a:moveTo>
                    <a:lnTo>
                      <a:pt x="179" y="0"/>
                    </a:lnTo>
                    <a:lnTo>
                      <a:pt x="179" y="77"/>
                    </a:lnTo>
                    <a:lnTo>
                      <a:pt x="0" y="7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78" y="0"/>
                    </a:lnTo>
                    <a:lnTo>
                      <a:pt x="178" y="77"/>
                    </a:lnTo>
                    <a:lnTo>
                      <a:pt x="0" y="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009" name="Freeform 185"/>
              <p:cNvSpPr>
                <a:spLocks noEditPoints="1"/>
              </p:cNvSpPr>
              <p:nvPr/>
            </p:nvSpPr>
            <p:spPr bwMode="auto">
              <a:xfrm>
                <a:off x="291" y="3437"/>
                <a:ext cx="178" cy="77"/>
              </a:xfrm>
              <a:custGeom>
                <a:avLst/>
                <a:gdLst>
                  <a:gd name="T0" fmla="*/ 0 w 178"/>
                  <a:gd name="T1" fmla="*/ 0 h 77"/>
                  <a:gd name="T2" fmla="*/ 178 w 178"/>
                  <a:gd name="T3" fmla="*/ 0 h 77"/>
                  <a:gd name="T4" fmla="*/ 178 w 178"/>
                  <a:gd name="T5" fmla="*/ 77 h 77"/>
                  <a:gd name="T6" fmla="*/ 0 w 178"/>
                  <a:gd name="T7" fmla="*/ 77 h 77"/>
                  <a:gd name="T8" fmla="*/ 0 w 178"/>
                  <a:gd name="T9" fmla="*/ 0 h 77"/>
                  <a:gd name="T10" fmla="*/ 0 w 178"/>
                  <a:gd name="T11" fmla="*/ 0 h 77"/>
                  <a:gd name="T12" fmla="*/ 176 w 178"/>
                  <a:gd name="T13" fmla="*/ 0 h 77"/>
                  <a:gd name="T14" fmla="*/ 176 w 178"/>
                  <a:gd name="T15" fmla="*/ 76 h 77"/>
                  <a:gd name="T16" fmla="*/ 0 w 178"/>
                  <a:gd name="T17" fmla="*/ 76 h 77"/>
                  <a:gd name="T18" fmla="*/ 0 w 178"/>
                  <a:gd name="T19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8" h="77">
                    <a:moveTo>
                      <a:pt x="0" y="0"/>
                    </a:moveTo>
                    <a:lnTo>
                      <a:pt x="178" y="0"/>
                    </a:lnTo>
                    <a:lnTo>
                      <a:pt x="178" y="77"/>
                    </a:lnTo>
                    <a:lnTo>
                      <a:pt x="0" y="7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76" y="0"/>
                    </a:lnTo>
                    <a:lnTo>
                      <a:pt x="176" y="76"/>
                    </a:lnTo>
                    <a:lnTo>
                      <a:pt x="0" y="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86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010" name="Freeform 186"/>
              <p:cNvSpPr>
                <a:spLocks noEditPoints="1"/>
              </p:cNvSpPr>
              <p:nvPr/>
            </p:nvSpPr>
            <p:spPr bwMode="auto">
              <a:xfrm>
                <a:off x="291" y="3437"/>
                <a:ext cx="176" cy="76"/>
              </a:xfrm>
              <a:custGeom>
                <a:avLst/>
                <a:gdLst>
                  <a:gd name="T0" fmla="*/ 0 w 176"/>
                  <a:gd name="T1" fmla="*/ 0 h 76"/>
                  <a:gd name="T2" fmla="*/ 176 w 176"/>
                  <a:gd name="T3" fmla="*/ 0 h 76"/>
                  <a:gd name="T4" fmla="*/ 176 w 176"/>
                  <a:gd name="T5" fmla="*/ 76 h 76"/>
                  <a:gd name="T6" fmla="*/ 0 w 176"/>
                  <a:gd name="T7" fmla="*/ 76 h 76"/>
                  <a:gd name="T8" fmla="*/ 0 w 176"/>
                  <a:gd name="T9" fmla="*/ 0 h 76"/>
                  <a:gd name="T10" fmla="*/ 0 w 176"/>
                  <a:gd name="T11" fmla="*/ 0 h 76"/>
                  <a:gd name="T12" fmla="*/ 174 w 176"/>
                  <a:gd name="T13" fmla="*/ 0 h 76"/>
                  <a:gd name="T14" fmla="*/ 174 w 176"/>
                  <a:gd name="T15" fmla="*/ 75 h 76"/>
                  <a:gd name="T16" fmla="*/ 0 w 176"/>
                  <a:gd name="T17" fmla="*/ 75 h 76"/>
                  <a:gd name="T18" fmla="*/ 0 w 176"/>
                  <a:gd name="T19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6" h="76">
                    <a:moveTo>
                      <a:pt x="0" y="0"/>
                    </a:moveTo>
                    <a:lnTo>
                      <a:pt x="176" y="0"/>
                    </a:lnTo>
                    <a:lnTo>
                      <a:pt x="176" y="76"/>
                    </a:lnTo>
                    <a:lnTo>
                      <a:pt x="0" y="76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74" y="0"/>
                    </a:lnTo>
                    <a:lnTo>
                      <a:pt x="174" y="75"/>
                    </a:lnTo>
                    <a:lnTo>
                      <a:pt x="0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B6B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011" name="Freeform 187"/>
              <p:cNvSpPr>
                <a:spLocks noEditPoints="1"/>
              </p:cNvSpPr>
              <p:nvPr/>
            </p:nvSpPr>
            <p:spPr bwMode="auto">
              <a:xfrm>
                <a:off x="291" y="3437"/>
                <a:ext cx="174" cy="75"/>
              </a:xfrm>
              <a:custGeom>
                <a:avLst/>
                <a:gdLst>
                  <a:gd name="T0" fmla="*/ 0 w 174"/>
                  <a:gd name="T1" fmla="*/ 0 h 75"/>
                  <a:gd name="T2" fmla="*/ 174 w 174"/>
                  <a:gd name="T3" fmla="*/ 0 h 75"/>
                  <a:gd name="T4" fmla="*/ 174 w 174"/>
                  <a:gd name="T5" fmla="*/ 75 h 75"/>
                  <a:gd name="T6" fmla="*/ 0 w 174"/>
                  <a:gd name="T7" fmla="*/ 75 h 75"/>
                  <a:gd name="T8" fmla="*/ 0 w 174"/>
                  <a:gd name="T9" fmla="*/ 0 h 75"/>
                  <a:gd name="T10" fmla="*/ 0 w 174"/>
                  <a:gd name="T11" fmla="*/ 0 h 75"/>
                  <a:gd name="T12" fmla="*/ 172 w 174"/>
                  <a:gd name="T13" fmla="*/ 0 h 75"/>
                  <a:gd name="T14" fmla="*/ 172 w 174"/>
                  <a:gd name="T15" fmla="*/ 74 h 75"/>
                  <a:gd name="T16" fmla="*/ 0 w 174"/>
                  <a:gd name="T17" fmla="*/ 74 h 75"/>
                  <a:gd name="T18" fmla="*/ 0 w 174"/>
                  <a:gd name="T19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4" h="75">
                    <a:moveTo>
                      <a:pt x="0" y="0"/>
                    </a:moveTo>
                    <a:lnTo>
                      <a:pt x="174" y="0"/>
                    </a:lnTo>
                    <a:lnTo>
                      <a:pt x="174" y="75"/>
                    </a:lnTo>
                    <a:lnTo>
                      <a:pt x="0" y="7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72" y="0"/>
                    </a:lnTo>
                    <a:lnTo>
                      <a:pt x="172" y="74"/>
                    </a:lnTo>
                    <a:lnTo>
                      <a:pt x="0" y="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E6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012" name="Freeform 188"/>
              <p:cNvSpPr>
                <a:spLocks noEditPoints="1"/>
              </p:cNvSpPr>
              <p:nvPr/>
            </p:nvSpPr>
            <p:spPr bwMode="auto">
              <a:xfrm>
                <a:off x="291" y="3437"/>
                <a:ext cx="172" cy="74"/>
              </a:xfrm>
              <a:custGeom>
                <a:avLst/>
                <a:gdLst>
                  <a:gd name="T0" fmla="*/ 0 w 172"/>
                  <a:gd name="T1" fmla="*/ 0 h 74"/>
                  <a:gd name="T2" fmla="*/ 172 w 172"/>
                  <a:gd name="T3" fmla="*/ 0 h 74"/>
                  <a:gd name="T4" fmla="*/ 172 w 172"/>
                  <a:gd name="T5" fmla="*/ 74 h 74"/>
                  <a:gd name="T6" fmla="*/ 0 w 172"/>
                  <a:gd name="T7" fmla="*/ 74 h 74"/>
                  <a:gd name="T8" fmla="*/ 0 w 172"/>
                  <a:gd name="T9" fmla="*/ 0 h 74"/>
                  <a:gd name="T10" fmla="*/ 0 w 172"/>
                  <a:gd name="T11" fmla="*/ 0 h 74"/>
                  <a:gd name="T12" fmla="*/ 171 w 172"/>
                  <a:gd name="T13" fmla="*/ 0 h 74"/>
                  <a:gd name="T14" fmla="*/ 171 w 172"/>
                  <a:gd name="T15" fmla="*/ 73 h 74"/>
                  <a:gd name="T16" fmla="*/ 0 w 172"/>
                  <a:gd name="T17" fmla="*/ 73 h 74"/>
                  <a:gd name="T18" fmla="*/ 0 w 172"/>
                  <a:gd name="T1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2" h="74">
                    <a:moveTo>
                      <a:pt x="0" y="0"/>
                    </a:moveTo>
                    <a:lnTo>
                      <a:pt x="172" y="0"/>
                    </a:lnTo>
                    <a:lnTo>
                      <a:pt x="172" y="74"/>
                    </a:lnTo>
                    <a:lnTo>
                      <a:pt x="0" y="74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71" y="0"/>
                    </a:lnTo>
                    <a:lnTo>
                      <a:pt x="171" y="73"/>
                    </a:lnTo>
                    <a:lnTo>
                      <a:pt x="0" y="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07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013" name="Freeform 189"/>
              <p:cNvSpPr>
                <a:spLocks noEditPoints="1"/>
              </p:cNvSpPr>
              <p:nvPr/>
            </p:nvSpPr>
            <p:spPr bwMode="auto">
              <a:xfrm>
                <a:off x="291" y="3437"/>
                <a:ext cx="171" cy="73"/>
              </a:xfrm>
              <a:custGeom>
                <a:avLst/>
                <a:gdLst>
                  <a:gd name="T0" fmla="*/ 0 w 171"/>
                  <a:gd name="T1" fmla="*/ 0 h 73"/>
                  <a:gd name="T2" fmla="*/ 171 w 171"/>
                  <a:gd name="T3" fmla="*/ 0 h 73"/>
                  <a:gd name="T4" fmla="*/ 171 w 171"/>
                  <a:gd name="T5" fmla="*/ 73 h 73"/>
                  <a:gd name="T6" fmla="*/ 0 w 171"/>
                  <a:gd name="T7" fmla="*/ 73 h 73"/>
                  <a:gd name="T8" fmla="*/ 0 w 171"/>
                  <a:gd name="T9" fmla="*/ 0 h 73"/>
                  <a:gd name="T10" fmla="*/ 0 w 171"/>
                  <a:gd name="T11" fmla="*/ 0 h 73"/>
                  <a:gd name="T12" fmla="*/ 169 w 171"/>
                  <a:gd name="T13" fmla="*/ 0 h 73"/>
                  <a:gd name="T14" fmla="*/ 169 w 171"/>
                  <a:gd name="T15" fmla="*/ 73 h 73"/>
                  <a:gd name="T16" fmla="*/ 0 w 171"/>
                  <a:gd name="T17" fmla="*/ 73 h 73"/>
                  <a:gd name="T18" fmla="*/ 0 w 171"/>
                  <a:gd name="T19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73">
                    <a:moveTo>
                      <a:pt x="0" y="0"/>
                    </a:moveTo>
                    <a:lnTo>
                      <a:pt x="171" y="0"/>
                    </a:lnTo>
                    <a:lnTo>
                      <a:pt x="171" y="73"/>
                    </a:lnTo>
                    <a:lnTo>
                      <a:pt x="0" y="7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69" y="0"/>
                    </a:lnTo>
                    <a:lnTo>
                      <a:pt x="169" y="73"/>
                    </a:lnTo>
                    <a:lnTo>
                      <a:pt x="0" y="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73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014" name="Freeform 190"/>
              <p:cNvSpPr>
                <a:spLocks noEditPoints="1"/>
              </p:cNvSpPr>
              <p:nvPr/>
            </p:nvSpPr>
            <p:spPr bwMode="auto">
              <a:xfrm>
                <a:off x="291" y="3437"/>
                <a:ext cx="169" cy="73"/>
              </a:xfrm>
              <a:custGeom>
                <a:avLst/>
                <a:gdLst>
                  <a:gd name="T0" fmla="*/ 0 w 169"/>
                  <a:gd name="T1" fmla="*/ 0 h 73"/>
                  <a:gd name="T2" fmla="*/ 169 w 169"/>
                  <a:gd name="T3" fmla="*/ 0 h 73"/>
                  <a:gd name="T4" fmla="*/ 169 w 169"/>
                  <a:gd name="T5" fmla="*/ 73 h 73"/>
                  <a:gd name="T6" fmla="*/ 0 w 169"/>
                  <a:gd name="T7" fmla="*/ 73 h 73"/>
                  <a:gd name="T8" fmla="*/ 0 w 169"/>
                  <a:gd name="T9" fmla="*/ 0 h 73"/>
                  <a:gd name="T10" fmla="*/ 0 w 169"/>
                  <a:gd name="T11" fmla="*/ 0 h 73"/>
                  <a:gd name="T12" fmla="*/ 167 w 169"/>
                  <a:gd name="T13" fmla="*/ 0 h 73"/>
                  <a:gd name="T14" fmla="*/ 167 w 169"/>
                  <a:gd name="T15" fmla="*/ 72 h 73"/>
                  <a:gd name="T16" fmla="*/ 0 w 169"/>
                  <a:gd name="T17" fmla="*/ 72 h 73"/>
                  <a:gd name="T18" fmla="*/ 0 w 169"/>
                  <a:gd name="T19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9" h="73">
                    <a:moveTo>
                      <a:pt x="0" y="0"/>
                    </a:moveTo>
                    <a:lnTo>
                      <a:pt x="169" y="0"/>
                    </a:lnTo>
                    <a:lnTo>
                      <a:pt x="169" y="73"/>
                    </a:lnTo>
                    <a:lnTo>
                      <a:pt x="0" y="7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67" y="0"/>
                    </a:lnTo>
                    <a:lnTo>
                      <a:pt x="167" y="72"/>
                    </a:lnTo>
                    <a:lnTo>
                      <a:pt x="0" y="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67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015" name="Freeform 191"/>
              <p:cNvSpPr>
                <a:spLocks noEditPoints="1"/>
              </p:cNvSpPr>
              <p:nvPr/>
            </p:nvSpPr>
            <p:spPr bwMode="auto">
              <a:xfrm>
                <a:off x="291" y="3437"/>
                <a:ext cx="167" cy="72"/>
              </a:xfrm>
              <a:custGeom>
                <a:avLst/>
                <a:gdLst>
                  <a:gd name="T0" fmla="*/ 0 w 167"/>
                  <a:gd name="T1" fmla="*/ 0 h 72"/>
                  <a:gd name="T2" fmla="*/ 167 w 167"/>
                  <a:gd name="T3" fmla="*/ 0 h 72"/>
                  <a:gd name="T4" fmla="*/ 167 w 167"/>
                  <a:gd name="T5" fmla="*/ 72 h 72"/>
                  <a:gd name="T6" fmla="*/ 0 w 167"/>
                  <a:gd name="T7" fmla="*/ 72 h 72"/>
                  <a:gd name="T8" fmla="*/ 0 w 167"/>
                  <a:gd name="T9" fmla="*/ 0 h 72"/>
                  <a:gd name="T10" fmla="*/ 0 w 167"/>
                  <a:gd name="T11" fmla="*/ 0 h 72"/>
                  <a:gd name="T12" fmla="*/ 165 w 167"/>
                  <a:gd name="T13" fmla="*/ 0 h 72"/>
                  <a:gd name="T14" fmla="*/ 165 w 167"/>
                  <a:gd name="T15" fmla="*/ 71 h 72"/>
                  <a:gd name="T16" fmla="*/ 0 w 167"/>
                  <a:gd name="T17" fmla="*/ 71 h 72"/>
                  <a:gd name="T18" fmla="*/ 0 w 167"/>
                  <a:gd name="T1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7" h="72">
                    <a:moveTo>
                      <a:pt x="0" y="0"/>
                    </a:moveTo>
                    <a:lnTo>
                      <a:pt x="167" y="0"/>
                    </a:lnTo>
                    <a:lnTo>
                      <a:pt x="167" y="72"/>
                    </a:lnTo>
                    <a:lnTo>
                      <a:pt x="0" y="7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65" y="0"/>
                    </a:lnTo>
                    <a:lnTo>
                      <a:pt x="165" y="71"/>
                    </a:lnTo>
                    <a:lnTo>
                      <a:pt x="0" y="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97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016" name="Freeform 192"/>
              <p:cNvSpPr>
                <a:spLocks noEditPoints="1"/>
              </p:cNvSpPr>
              <p:nvPr/>
            </p:nvSpPr>
            <p:spPr bwMode="auto">
              <a:xfrm>
                <a:off x="291" y="3437"/>
                <a:ext cx="165" cy="71"/>
              </a:xfrm>
              <a:custGeom>
                <a:avLst/>
                <a:gdLst>
                  <a:gd name="T0" fmla="*/ 0 w 165"/>
                  <a:gd name="T1" fmla="*/ 0 h 71"/>
                  <a:gd name="T2" fmla="*/ 165 w 165"/>
                  <a:gd name="T3" fmla="*/ 0 h 71"/>
                  <a:gd name="T4" fmla="*/ 165 w 165"/>
                  <a:gd name="T5" fmla="*/ 71 h 71"/>
                  <a:gd name="T6" fmla="*/ 0 w 165"/>
                  <a:gd name="T7" fmla="*/ 71 h 71"/>
                  <a:gd name="T8" fmla="*/ 0 w 165"/>
                  <a:gd name="T9" fmla="*/ 0 h 71"/>
                  <a:gd name="T10" fmla="*/ 0 w 165"/>
                  <a:gd name="T11" fmla="*/ 0 h 71"/>
                  <a:gd name="T12" fmla="*/ 163 w 165"/>
                  <a:gd name="T13" fmla="*/ 0 h 71"/>
                  <a:gd name="T14" fmla="*/ 163 w 165"/>
                  <a:gd name="T15" fmla="*/ 71 h 71"/>
                  <a:gd name="T16" fmla="*/ 0 w 165"/>
                  <a:gd name="T17" fmla="*/ 71 h 71"/>
                  <a:gd name="T18" fmla="*/ 0 w 165"/>
                  <a:gd name="T1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5" h="71">
                    <a:moveTo>
                      <a:pt x="0" y="0"/>
                    </a:moveTo>
                    <a:lnTo>
                      <a:pt x="165" y="0"/>
                    </a:lnTo>
                    <a:lnTo>
                      <a:pt x="165" y="71"/>
                    </a:lnTo>
                    <a:lnTo>
                      <a:pt x="0" y="7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63" y="0"/>
                    </a:lnTo>
                    <a:lnTo>
                      <a:pt x="163" y="71"/>
                    </a:lnTo>
                    <a:lnTo>
                      <a:pt x="0" y="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C7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017" name="Freeform 193"/>
              <p:cNvSpPr>
                <a:spLocks noEditPoints="1"/>
              </p:cNvSpPr>
              <p:nvPr/>
            </p:nvSpPr>
            <p:spPr bwMode="auto">
              <a:xfrm>
                <a:off x="291" y="3437"/>
                <a:ext cx="163" cy="71"/>
              </a:xfrm>
              <a:custGeom>
                <a:avLst/>
                <a:gdLst>
                  <a:gd name="T0" fmla="*/ 0 w 163"/>
                  <a:gd name="T1" fmla="*/ 0 h 71"/>
                  <a:gd name="T2" fmla="*/ 163 w 163"/>
                  <a:gd name="T3" fmla="*/ 0 h 71"/>
                  <a:gd name="T4" fmla="*/ 163 w 163"/>
                  <a:gd name="T5" fmla="*/ 71 h 71"/>
                  <a:gd name="T6" fmla="*/ 0 w 163"/>
                  <a:gd name="T7" fmla="*/ 71 h 71"/>
                  <a:gd name="T8" fmla="*/ 0 w 163"/>
                  <a:gd name="T9" fmla="*/ 0 h 71"/>
                  <a:gd name="T10" fmla="*/ 0 w 163"/>
                  <a:gd name="T11" fmla="*/ 0 h 71"/>
                  <a:gd name="T12" fmla="*/ 162 w 163"/>
                  <a:gd name="T13" fmla="*/ 0 h 71"/>
                  <a:gd name="T14" fmla="*/ 162 w 163"/>
                  <a:gd name="T15" fmla="*/ 70 h 71"/>
                  <a:gd name="T16" fmla="*/ 0 w 163"/>
                  <a:gd name="T17" fmla="*/ 70 h 71"/>
                  <a:gd name="T18" fmla="*/ 0 w 163"/>
                  <a:gd name="T1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3" h="71">
                    <a:moveTo>
                      <a:pt x="0" y="0"/>
                    </a:moveTo>
                    <a:lnTo>
                      <a:pt x="163" y="0"/>
                    </a:lnTo>
                    <a:lnTo>
                      <a:pt x="163" y="71"/>
                    </a:lnTo>
                    <a:lnTo>
                      <a:pt x="0" y="7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62" y="0"/>
                    </a:lnTo>
                    <a:lnTo>
                      <a:pt x="162" y="70"/>
                    </a:lnTo>
                    <a:lnTo>
                      <a:pt x="0" y="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7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018" name="Freeform 194"/>
              <p:cNvSpPr>
                <a:spLocks noEditPoints="1"/>
              </p:cNvSpPr>
              <p:nvPr/>
            </p:nvSpPr>
            <p:spPr bwMode="auto">
              <a:xfrm>
                <a:off x="291" y="3437"/>
                <a:ext cx="162" cy="70"/>
              </a:xfrm>
              <a:custGeom>
                <a:avLst/>
                <a:gdLst>
                  <a:gd name="T0" fmla="*/ 0 w 162"/>
                  <a:gd name="T1" fmla="*/ 0 h 70"/>
                  <a:gd name="T2" fmla="*/ 162 w 162"/>
                  <a:gd name="T3" fmla="*/ 0 h 70"/>
                  <a:gd name="T4" fmla="*/ 162 w 162"/>
                  <a:gd name="T5" fmla="*/ 70 h 70"/>
                  <a:gd name="T6" fmla="*/ 0 w 162"/>
                  <a:gd name="T7" fmla="*/ 70 h 70"/>
                  <a:gd name="T8" fmla="*/ 0 w 162"/>
                  <a:gd name="T9" fmla="*/ 0 h 70"/>
                  <a:gd name="T10" fmla="*/ 0 w 162"/>
                  <a:gd name="T11" fmla="*/ 0 h 70"/>
                  <a:gd name="T12" fmla="*/ 160 w 162"/>
                  <a:gd name="T13" fmla="*/ 0 h 70"/>
                  <a:gd name="T14" fmla="*/ 160 w 162"/>
                  <a:gd name="T15" fmla="*/ 69 h 70"/>
                  <a:gd name="T16" fmla="*/ 0 w 162"/>
                  <a:gd name="T17" fmla="*/ 69 h 70"/>
                  <a:gd name="T18" fmla="*/ 0 w 162"/>
                  <a:gd name="T1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2" h="70">
                    <a:moveTo>
                      <a:pt x="0" y="0"/>
                    </a:moveTo>
                    <a:lnTo>
                      <a:pt x="162" y="0"/>
                    </a:lnTo>
                    <a:lnTo>
                      <a:pt x="162" y="70"/>
                    </a:lnTo>
                    <a:lnTo>
                      <a:pt x="0" y="7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60" y="0"/>
                    </a:lnTo>
                    <a:lnTo>
                      <a:pt x="160" y="69"/>
                    </a:lnTo>
                    <a:lnTo>
                      <a:pt x="0" y="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282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019" name="Freeform 195"/>
              <p:cNvSpPr>
                <a:spLocks noEditPoints="1"/>
              </p:cNvSpPr>
              <p:nvPr/>
            </p:nvSpPr>
            <p:spPr bwMode="auto">
              <a:xfrm>
                <a:off x="291" y="3437"/>
                <a:ext cx="160" cy="69"/>
              </a:xfrm>
              <a:custGeom>
                <a:avLst/>
                <a:gdLst>
                  <a:gd name="T0" fmla="*/ 0 w 160"/>
                  <a:gd name="T1" fmla="*/ 0 h 69"/>
                  <a:gd name="T2" fmla="*/ 160 w 160"/>
                  <a:gd name="T3" fmla="*/ 0 h 69"/>
                  <a:gd name="T4" fmla="*/ 160 w 160"/>
                  <a:gd name="T5" fmla="*/ 69 h 69"/>
                  <a:gd name="T6" fmla="*/ 0 w 160"/>
                  <a:gd name="T7" fmla="*/ 69 h 69"/>
                  <a:gd name="T8" fmla="*/ 0 w 160"/>
                  <a:gd name="T9" fmla="*/ 0 h 69"/>
                  <a:gd name="T10" fmla="*/ 0 w 160"/>
                  <a:gd name="T11" fmla="*/ 0 h 69"/>
                  <a:gd name="T12" fmla="*/ 158 w 160"/>
                  <a:gd name="T13" fmla="*/ 0 h 69"/>
                  <a:gd name="T14" fmla="*/ 158 w 160"/>
                  <a:gd name="T15" fmla="*/ 68 h 69"/>
                  <a:gd name="T16" fmla="*/ 0 w 160"/>
                  <a:gd name="T17" fmla="*/ 68 h 69"/>
                  <a:gd name="T18" fmla="*/ 0 w 160"/>
                  <a:gd name="T19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0" h="69">
                    <a:moveTo>
                      <a:pt x="0" y="0"/>
                    </a:moveTo>
                    <a:lnTo>
                      <a:pt x="160" y="0"/>
                    </a:lnTo>
                    <a:lnTo>
                      <a:pt x="160" y="69"/>
                    </a:lnTo>
                    <a:lnTo>
                      <a:pt x="0" y="69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58" y="0"/>
                    </a:lnTo>
                    <a:lnTo>
                      <a:pt x="158" y="68"/>
                    </a:lnTo>
                    <a:lnTo>
                      <a:pt x="0" y="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58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020" name="Freeform 196"/>
              <p:cNvSpPr>
                <a:spLocks noEditPoints="1"/>
              </p:cNvSpPr>
              <p:nvPr/>
            </p:nvSpPr>
            <p:spPr bwMode="auto">
              <a:xfrm>
                <a:off x="291" y="3437"/>
                <a:ext cx="158" cy="68"/>
              </a:xfrm>
              <a:custGeom>
                <a:avLst/>
                <a:gdLst>
                  <a:gd name="T0" fmla="*/ 0 w 158"/>
                  <a:gd name="T1" fmla="*/ 0 h 68"/>
                  <a:gd name="T2" fmla="*/ 158 w 158"/>
                  <a:gd name="T3" fmla="*/ 0 h 68"/>
                  <a:gd name="T4" fmla="*/ 158 w 158"/>
                  <a:gd name="T5" fmla="*/ 68 h 68"/>
                  <a:gd name="T6" fmla="*/ 0 w 158"/>
                  <a:gd name="T7" fmla="*/ 68 h 68"/>
                  <a:gd name="T8" fmla="*/ 0 w 158"/>
                  <a:gd name="T9" fmla="*/ 0 h 68"/>
                  <a:gd name="T10" fmla="*/ 0 w 158"/>
                  <a:gd name="T11" fmla="*/ 0 h 68"/>
                  <a:gd name="T12" fmla="*/ 156 w 158"/>
                  <a:gd name="T13" fmla="*/ 0 h 68"/>
                  <a:gd name="T14" fmla="*/ 156 w 158"/>
                  <a:gd name="T15" fmla="*/ 67 h 68"/>
                  <a:gd name="T16" fmla="*/ 0 w 158"/>
                  <a:gd name="T17" fmla="*/ 67 h 68"/>
                  <a:gd name="T18" fmla="*/ 0 w 158"/>
                  <a:gd name="T1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8" h="68">
                    <a:moveTo>
                      <a:pt x="0" y="0"/>
                    </a:moveTo>
                    <a:lnTo>
                      <a:pt x="158" y="0"/>
                    </a:lnTo>
                    <a:lnTo>
                      <a:pt x="158" y="68"/>
                    </a:lnTo>
                    <a:lnTo>
                      <a:pt x="0" y="68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56" y="0"/>
                    </a:lnTo>
                    <a:lnTo>
                      <a:pt x="156" y="67"/>
                    </a:lnTo>
                    <a:lnTo>
                      <a:pt x="0" y="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88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021" name="Freeform 197"/>
              <p:cNvSpPr>
                <a:spLocks noEditPoints="1"/>
              </p:cNvSpPr>
              <p:nvPr/>
            </p:nvSpPr>
            <p:spPr bwMode="auto">
              <a:xfrm>
                <a:off x="291" y="3437"/>
                <a:ext cx="156" cy="67"/>
              </a:xfrm>
              <a:custGeom>
                <a:avLst/>
                <a:gdLst>
                  <a:gd name="T0" fmla="*/ 0 w 156"/>
                  <a:gd name="T1" fmla="*/ 0 h 67"/>
                  <a:gd name="T2" fmla="*/ 156 w 156"/>
                  <a:gd name="T3" fmla="*/ 0 h 67"/>
                  <a:gd name="T4" fmla="*/ 156 w 156"/>
                  <a:gd name="T5" fmla="*/ 67 h 67"/>
                  <a:gd name="T6" fmla="*/ 0 w 156"/>
                  <a:gd name="T7" fmla="*/ 67 h 67"/>
                  <a:gd name="T8" fmla="*/ 0 w 156"/>
                  <a:gd name="T9" fmla="*/ 0 h 67"/>
                  <a:gd name="T10" fmla="*/ 0 w 156"/>
                  <a:gd name="T11" fmla="*/ 0 h 67"/>
                  <a:gd name="T12" fmla="*/ 155 w 156"/>
                  <a:gd name="T13" fmla="*/ 0 h 67"/>
                  <a:gd name="T14" fmla="*/ 155 w 156"/>
                  <a:gd name="T15" fmla="*/ 66 h 67"/>
                  <a:gd name="T16" fmla="*/ 0 w 156"/>
                  <a:gd name="T17" fmla="*/ 66 h 67"/>
                  <a:gd name="T18" fmla="*/ 0 w 156"/>
                  <a:gd name="T1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6" h="67">
                    <a:moveTo>
                      <a:pt x="0" y="0"/>
                    </a:moveTo>
                    <a:lnTo>
                      <a:pt x="156" y="0"/>
                    </a:lnTo>
                    <a:lnTo>
                      <a:pt x="156" y="67"/>
                    </a:lnTo>
                    <a:lnTo>
                      <a:pt x="0" y="6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55" y="0"/>
                    </a:lnTo>
                    <a:lnTo>
                      <a:pt x="155" y="66"/>
                    </a:lnTo>
                    <a:lnTo>
                      <a:pt x="0" y="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B8B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022" name="Freeform 198"/>
              <p:cNvSpPr>
                <a:spLocks noEditPoints="1"/>
              </p:cNvSpPr>
              <p:nvPr/>
            </p:nvSpPr>
            <p:spPr bwMode="auto">
              <a:xfrm>
                <a:off x="291" y="3437"/>
                <a:ext cx="155" cy="66"/>
              </a:xfrm>
              <a:custGeom>
                <a:avLst/>
                <a:gdLst>
                  <a:gd name="T0" fmla="*/ 0 w 155"/>
                  <a:gd name="T1" fmla="*/ 0 h 66"/>
                  <a:gd name="T2" fmla="*/ 155 w 155"/>
                  <a:gd name="T3" fmla="*/ 0 h 66"/>
                  <a:gd name="T4" fmla="*/ 155 w 155"/>
                  <a:gd name="T5" fmla="*/ 66 h 66"/>
                  <a:gd name="T6" fmla="*/ 0 w 155"/>
                  <a:gd name="T7" fmla="*/ 66 h 66"/>
                  <a:gd name="T8" fmla="*/ 0 w 155"/>
                  <a:gd name="T9" fmla="*/ 0 h 66"/>
                  <a:gd name="T10" fmla="*/ 0 w 155"/>
                  <a:gd name="T11" fmla="*/ 0 h 66"/>
                  <a:gd name="T12" fmla="*/ 153 w 155"/>
                  <a:gd name="T13" fmla="*/ 0 h 66"/>
                  <a:gd name="T14" fmla="*/ 153 w 155"/>
                  <a:gd name="T15" fmla="*/ 66 h 66"/>
                  <a:gd name="T16" fmla="*/ 0 w 155"/>
                  <a:gd name="T17" fmla="*/ 66 h 66"/>
                  <a:gd name="T18" fmla="*/ 0 w 155"/>
                  <a:gd name="T1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5" h="66">
                    <a:moveTo>
                      <a:pt x="0" y="0"/>
                    </a:moveTo>
                    <a:lnTo>
                      <a:pt x="155" y="0"/>
                    </a:lnTo>
                    <a:lnTo>
                      <a:pt x="155" y="66"/>
                    </a:lnTo>
                    <a:lnTo>
                      <a:pt x="0" y="66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53" y="0"/>
                    </a:lnTo>
                    <a:lnTo>
                      <a:pt x="153" y="66"/>
                    </a:lnTo>
                    <a:lnTo>
                      <a:pt x="0" y="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8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023" name="Freeform 199"/>
              <p:cNvSpPr>
                <a:spLocks noEditPoints="1"/>
              </p:cNvSpPr>
              <p:nvPr/>
            </p:nvSpPr>
            <p:spPr bwMode="auto">
              <a:xfrm>
                <a:off x="291" y="3437"/>
                <a:ext cx="153" cy="66"/>
              </a:xfrm>
              <a:custGeom>
                <a:avLst/>
                <a:gdLst>
                  <a:gd name="T0" fmla="*/ 0 w 153"/>
                  <a:gd name="T1" fmla="*/ 0 h 66"/>
                  <a:gd name="T2" fmla="*/ 153 w 153"/>
                  <a:gd name="T3" fmla="*/ 0 h 66"/>
                  <a:gd name="T4" fmla="*/ 153 w 153"/>
                  <a:gd name="T5" fmla="*/ 66 h 66"/>
                  <a:gd name="T6" fmla="*/ 0 w 153"/>
                  <a:gd name="T7" fmla="*/ 66 h 66"/>
                  <a:gd name="T8" fmla="*/ 0 w 153"/>
                  <a:gd name="T9" fmla="*/ 0 h 66"/>
                  <a:gd name="T10" fmla="*/ 0 w 153"/>
                  <a:gd name="T11" fmla="*/ 0 h 66"/>
                  <a:gd name="T12" fmla="*/ 151 w 153"/>
                  <a:gd name="T13" fmla="*/ 0 h 66"/>
                  <a:gd name="T14" fmla="*/ 151 w 153"/>
                  <a:gd name="T15" fmla="*/ 66 h 66"/>
                  <a:gd name="T16" fmla="*/ 0 w 153"/>
                  <a:gd name="T17" fmla="*/ 66 h 66"/>
                  <a:gd name="T18" fmla="*/ 0 w 153"/>
                  <a:gd name="T1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3" h="66">
                    <a:moveTo>
                      <a:pt x="0" y="0"/>
                    </a:moveTo>
                    <a:lnTo>
                      <a:pt x="153" y="0"/>
                    </a:lnTo>
                    <a:lnTo>
                      <a:pt x="153" y="66"/>
                    </a:lnTo>
                    <a:lnTo>
                      <a:pt x="0" y="66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51" y="0"/>
                    </a:lnTo>
                    <a:lnTo>
                      <a:pt x="151" y="66"/>
                    </a:lnTo>
                    <a:lnTo>
                      <a:pt x="0" y="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19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024" name="Freeform 200"/>
              <p:cNvSpPr>
                <a:spLocks noEditPoints="1"/>
              </p:cNvSpPr>
              <p:nvPr/>
            </p:nvSpPr>
            <p:spPr bwMode="auto">
              <a:xfrm>
                <a:off x="291" y="3437"/>
                <a:ext cx="151" cy="66"/>
              </a:xfrm>
              <a:custGeom>
                <a:avLst/>
                <a:gdLst>
                  <a:gd name="T0" fmla="*/ 0 w 151"/>
                  <a:gd name="T1" fmla="*/ 0 h 66"/>
                  <a:gd name="T2" fmla="*/ 151 w 151"/>
                  <a:gd name="T3" fmla="*/ 0 h 66"/>
                  <a:gd name="T4" fmla="*/ 151 w 151"/>
                  <a:gd name="T5" fmla="*/ 66 h 66"/>
                  <a:gd name="T6" fmla="*/ 0 w 151"/>
                  <a:gd name="T7" fmla="*/ 66 h 66"/>
                  <a:gd name="T8" fmla="*/ 0 w 151"/>
                  <a:gd name="T9" fmla="*/ 0 h 66"/>
                  <a:gd name="T10" fmla="*/ 0 w 151"/>
                  <a:gd name="T11" fmla="*/ 0 h 66"/>
                  <a:gd name="T12" fmla="*/ 149 w 151"/>
                  <a:gd name="T13" fmla="*/ 0 h 66"/>
                  <a:gd name="T14" fmla="*/ 149 w 151"/>
                  <a:gd name="T15" fmla="*/ 65 h 66"/>
                  <a:gd name="T16" fmla="*/ 0 w 151"/>
                  <a:gd name="T17" fmla="*/ 65 h 66"/>
                  <a:gd name="T18" fmla="*/ 0 w 151"/>
                  <a:gd name="T1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1" h="66">
                    <a:moveTo>
                      <a:pt x="0" y="0"/>
                    </a:moveTo>
                    <a:lnTo>
                      <a:pt x="151" y="0"/>
                    </a:lnTo>
                    <a:lnTo>
                      <a:pt x="151" y="66"/>
                    </a:lnTo>
                    <a:lnTo>
                      <a:pt x="0" y="66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49" y="0"/>
                    </a:lnTo>
                    <a:lnTo>
                      <a:pt x="149" y="65"/>
                    </a:lnTo>
                    <a:lnTo>
                      <a:pt x="0" y="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49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025" name="Freeform 201"/>
              <p:cNvSpPr>
                <a:spLocks noEditPoints="1"/>
              </p:cNvSpPr>
              <p:nvPr/>
            </p:nvSpPr>
            <p:spPr bwMode="auto">
              <a:xfrm>
                <a:off x="291" y="3437"/>
                <a:ext cx="149" cy="65"/>
              </a:xfrm>
              <a:custGeom>
                <a:avLst/>
                <a:gdLst>
                  <a:gd name="T0" fmla="*/ 0 w 149"/>
                  <a:gd name="T1" fmla="*/ 0 h 65"/>
                  <a:gd name="T2" fmla="*/ 149 w 149"/>
                  <a:gd name="T3" fmla="*/ 0 h 65"/>
                  <a:gd name="T4" fmla="*/ 149 w 149"/>
                  <a:gd name="T5" fmla="*/ 65 h 65"/>
                  <a:gd name="T6" fmla="*/ 0 w 149"/>
                  <a:gd name="T7" fmla="*/ 65 h 65"/>
                  <a:gd name="T8" fmla="*/ 0 w 149"/>
                  <a:gd name="T9" fmla="*/ 0 h 65"/>
                  <a:gd name="T10" fmla="*/ 0 w 149"/>
                  <a:gd name="T11" fmla="*/ 0 h 65"/>
                  <a:gd name="T12" fmla="*/ 148 w 149"/>
                  <a:gd name="T13" fmla="*/ 0 h 65"/>
                  <a:gd name="T14" fmla="*/ 148 w 149"/>
                  <a:gd name="T15" fmla="*/ 64 h 65"/>
                  <a:gd name="T16" fmla="*/ 0 w 149"/>
                  <a:gd name="T17" fmla="*/ 64 h 65"/>
                  <a:gd name="T18" fmla="*/ 0 w 149"/>
                  <a:gd name="T1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9" h="65">
                    <a:moveTo>
                      <a:pt x="0" y="0"/>
                    </a:moveTo>
                    <a:lnTo>
                      <a:pt x="149" y="0"/>
                    </a:lnTo>
                    <a:lnTo>
                      <a:pt x="149" y="65"/>
                    </a:lnTo>
                    <a:lnTo>
                      <a:pt x="0" y="6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48" y="0"/>
                    </a:lnTo>
                    <a:lnTo>
                      <a:pt x="148" y="64"/>
                    </a:lnTo>
                    <a:lnTo>
                      <a:pt x="0" y="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797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026" name="Freeform 202"/>
              <p:cNvSpPr>
                <a:spLocks noEditPoints="1"/>
              </p:cNvSpPr>
              <p:nvPr/>
            </p:nvSpPr>
            <p:spPr bwMode="auto">
              <a:xfrm>
                <a:off x="291" y="3437"/>
                <a:ext cx="148" cy="64"/>
              </a:xfrm>
              <a:custGeom>
                <a:avLst/>
                <a:gdLst>
                  <a:gd name="T0" fmla="*/ 0 w 148"/>
                  <a:gd name="T1" fmla="*/ 0 h 64"/>
                  <a:gd name="T2" fmla="*/ 148 w 148"/>
                  <a:gd name="T3" fmla="*/ 0 h 64"/>
                  <a:gd name="T4" fmla="*/ 148 w 148"/>
                  <a:gd name="T5" fmla="*/ 64 h 64"/>
                  <a:gd name="T6" fmla="*/ 0 w 148"/>
                  <a:gd name="T7" fmla="*/ 64 h 64"/>
                  <a:gd name="T8" fmla="*/ 0 w 148"/>
                  <a:gd name="T9" fmla="*/ 0 h 64"/>
                  <a:gd name="T10" fmla="*/ 0 w 148"/>
                  <a:gd name="T11" fmla="*/ 0 h 64"/>
                  <a:gd name="T12" fmla="*/ 146 w 148"/>
                  <a:gd name="T13" fmla="*/ 0 h 64"/>
                  <a:gd name="T14" fmla="*/ 146 w 148"/>
                  <a:gd name="T15" fmla="*/ 63 h 64"/>
                  <a:gd name="T16" fmla="*/ 0 w 148"/>
                  <a:gd name="T17" fmla="*/ 63 h 64"/>
                  <a:gd name="T18" fmla="*/ 0 w 148"/>
                  <a:gd name="T1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8" h="64">
                    <a:moveTo>
                      <a:pt x="0" y="0"/>
                    </a:moveTo>
                    <a:lnTo>
                      <a:pt x="148" y="0"/>
                    </a:lnTo>
                    <a:lnTo>
                      <a:pt x="148" y="64"/>
                    </a:lnTo>
                    <a:lnTo>
                      <a:pt x="0" y="64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46" y="0"/>
                    </a:lnTo>
                    <a:lnTo>
                      <a:pt x="146" y="63"/>
                    </a:lnTo>
                    <a:lnTo>
                      <a:pt x="0" y="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B9B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027" name="Freeform 203"/>
              <p:cNvSpPr>
                <a:spLocks noEditPoints="1"/>
              </p:cNvSpPr>
              <p:nvPr/>
            </p:nvSpPr>
            <p:spPr bwMode="auto">
              <a:xfrm>
                <a:off x="291" y="3437"/>
                <a:ext cx="146" cy="63"/>
              </a:xfrm>
              <a:custGeom>
                <a:avLst/>
                <a:gdLst>
                  <a:gd name="T0" fmla="*/ 0 w 146"/>
                  <a:gd name="T1" fmla="*/ 0 h 63"/>
                  <a:gd name="T2" fmla="*/ 146 w 146"/>
                  <a:gd name="T3" fmla="*/ 0 h 63"/>
                  <a:gd name="T4" fmla="*/ 146 w 146"/>
                  <a:gd name="T5" fmla="*/ 63 h 63"/>
                  <a:gd name="T6" fmla="*/ 0 w 146"/>
                  <a:gd name="T7" fmla="*/ 63 h 63"/>
                  <a:gd name="T8" fmla="*/ 0 w 146"/>
                  <a:gd name="T9" fmla="*/ 0 h 63"/>
                  <a:gd name="T10" fmla="*/ 0 w 146"/>
                  <a:gd name="T11" fmla="*/ 0 h 63"/>
                  <a:gd name="T12" fmla="*/ 144 w 146"/>
                  <a:gd name="T13" fmla="*/ 0 h 63"/>
                  <a:gd name="T14" fmla="*/ 144 w 146"/>
                  <a:gd name="T15" fmla="*/ 62 h 63"/>
                  <a:gd name="T16" fmla="*/ 0 w 146"/>
                  <a:gd name="T17" fmla="*/ 62 h 63"/>
                  <a:gd name="T18" fmla="*/ 0 w 146"/>
                  <a:gd name="T1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6" h="63">
                    <a:moveTo>
                      <a:pt x="0" y="0"/>
                    </a:moveTo>
                    <a:lnTo>
                      <a:pt x="146" y="0"/>
                    </a:lnTo>
                    <a:lnTo>
                      <a:pt x="146" y="63"/>
                    </a:lnTo>
                    <a:lnTo>
                      <a:pt x="0" y="6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44" y="0"/>
                    </a:lnTo>
                    <a:lnTo>
                      <a:pt x="144" y="62"/>
                    </a:lnTo>
                    <a:lnTo>
                      <a:pt x="0" y="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028" name="Freeform 204"/>
              <p:cNvSpPr>
                <a:spLocks noEditPoints="1"/>
              </p:cNvSpPr>
              <p:nvPr/>
            </p:nvSpPr>
            <p:spPr bwMode="auto">
              <a:xfrm>
                <a:off x="291" y="3437"/>
                <a:ext cx="144" cy="62"/>
              </a:xfrm>
              <a:custGeom>
                <a:avLst/>
                <a:gdLst>
                  <a:gd name="T0" fmla="*/ 0 w 144"/>
                  <a:gd name="T1" fmla="*/ 0 h 62"/>
                  <a:gd name="T2" fmla="*/ 144 w 144"/>
                  <a:gd name="T3" fmla="*/ 0 h 62"/>
                  <a:gd name="T4" fmla="*/ 144 w 144"/>
                  <a:gd name="T5" fmla="*/ 62 h 62"/>
                  <a:gd name="T6" fmla="*/ 0 w 144"/>
                  <a:gd name="T7" fmla="*/ 62 h 62"/>
                  <a:gd name="T8" fmla="*/ 0 w 144"/>
                  <a:gd name="T9" fmla="*/ 0 h 62"/>
                  <a:gd name="T10" fmla="*/ 0 w 144"/>
                  <a:gd name="T11" fmla="*/ 0 h 62"/>
                  <a:gd name="T12" fmla="*/ 142 w 144"/>
                  <a:gd name="T13" fmla="*/ 0 h 62"/>
                  <a:gd name="T14" fmla="*/ 142 w 144"/>
                  <a:gd name="T15" fmla="*/ 61 h 62"/>
                  <a:gd name="T16" fmla="*/ 0 w 144"/>
                  <a:gd name="T17" fmla="*/ 61 h 62"/>
                  <a:gd name="T18" fmla="*/ 0 w 144"/>
                  <a:gd name="T19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4" h="62">
                    <a:moveTo>
                      <a:pt x="0" y="0"/>
                    </a:moveTo>
                    <a:lnTo>
                      <a:pt x="144" y="0"/>
                    </a:lnTo>
                    <a:lnTo>
                      <a:pt x="144" y="62"/>
                    </a:lnTo>
                    <a:lnTo>
                      <a:pt x="0" y="6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42" y="0"/>
                    </a:lnTo>
                    <a:lnTo>
                      <a:pt x="142" y="61"/>
                    </a:lnTo>
                    <a:lnTo>
                      <a:pt x="0" y="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029" name="Freeform 205"/>
              <p:cNvSpPr>
                <a:spLocks noEditPoints="1"/>
              </p:cNvSpPr>
              <p:nvPr/>
            </p:nvSpPr>
            <p:spPr bwMode="auto">
              <a:xfrm>
                <a:off x="291" y="3437"/>
                <a:ext cx="142" cy="61"/>
              </a:xfrm>
              <a:custGeom>
                <a:avLst/>
                <a:gdLst>
                  <a:gd name="T0" fmla="*/ 0 w 142"/>
                  <a:gd name="T1" fmla="*/ 0 h 61"/>
                  <a:gd name="T2" fmla="*/ 142 w 142"/>
                  <a:gd name="T3" fmla="*/ 0 h 61"/>
                  <a:gd name="T4" fmla="*/ 142 w 142"/>
                  <a:gd name="T5" fmla="*/ 61 h 61"/>
                  <a:gd name="T6" fmla="*/ 0 w 142"/>
                  <a:gd name="T7" fmla="*/ 61 h 61"/>
                  <a:gd name="T8" fmla="*/ 0 w 142"/>
                  <a:gd name="T9" fmla="*/ 0 h 61"/>
                  <a:gd name="T10" fmla="*/ 0 w 142"/>
                  <a:gd name="T11" fmla="*/ 0 h 61"/>
                  <a:gd name="T12" fmla="*/ 141 w 142"/>
                  <a:gd name="T13" fmla="*/ 0 h 61"/>
                  <a:gd name="T14" fmla="*/ 141 w 142"/>
                  <a:gd name="T15" fmla="*/ 60 h 61"/>
                  <a:gd name="T16" fmla="*/ 0 w 142"/>
                  <a:gd name="T17" fmla="*/ 60 h 61"/>
                  <a:gd name="T18" fmla="*/ 0 w 142"/>
                  <a:gd name="T1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2" h="61">
                    <a:moveTo>
                      <a:pt x="0" y="0"/>
                    </a:moveTo>
                    <a:lnTo>
                      <a:pt x="142" y="0"/>
                    </a:lnTo>
                    <a:lnTo>
                      <a:pt x="142" y="61"/>
                    </a:lnTo>
                    <a:lnTo>
                      <a:pt x="0" y="6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41" y="0"/>
                    </a:lnTo>
                    <a:lnTo>
                      <a:pt x="141" y="60"/>
                    </a:lnTo>
                    <a:lnTo>
                      <a:pt x="0" y="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3A3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462030" name="Group 206"/>
            <p:cNvGrpSpPr>
              <a:grpSpLocks/>
            </p:cNvGrpSpPr>
            <p:nvPr/>
          </p:nvGrpSpPr>
          <p:grpSpPr bwMode="auto">
            <a:xfrm>
              <a:off x="184" y="2830"/>
              <a:ext cx="3480" cy="1146"/>
              <a:chOff x="184" y="2830"/>
              <a:chExt cx="3480" cy="1146"/>
            </a:xfrm>
          </p:grpSpPr>
          <p:sp>
            <p:nvSpPr>
              <p:cNvPr id="462031" name="Freeform 207"/>
              <p:cNvSpPr>
                <a:spLocks noEditPoints="1"/>
              </p:cNvSpPr>
              <p:nvPr/>
            </p:nvSpPr>
            <p:spPr bwMode="auto">
              <a:xfrm>
                <a:off x="291" y="3437"/>
                <a:ext cx="141" cy="60"/>
              </a:xfrm>
              <a:custGeom>
                <a:avLst/>
                <a:gdLst>
                  <a:gd name="T0" fmla="*/ 0 w 141"/>
                  <a:gd name="T1" fmla="*/ 0 h 60"/>
                  <a:gd name="T2" fmla="*/ 141 w 141"/>
                  <a:gd name="T3" fmla="*/ 0 h 60"/>
                  <a:gd name="T4" fmla="*/ 141 w 141"/>
                  <a:gd name="T5" fmla="*/ 60 h 60"/>
                  <a:gd name="T6" fmla="*/ 0 w 141"/>
                  <a:gd name="T7" fmla="*/ 60 h 60"/>
                  <a:gd name="T8" fmla="*/ 0 w 141"/>
                  <a:gd name="T9" fmla="*/ 0 h 60"/>
                  <a:gd name="T10" fmla="*/ 0 w 141"/>
                  <a:gd name="T11" fmla="*/ 0 h 60"/>
                  <a:gd name="T12" fmla="*/ 139 w 141"/>
                  <a:gd name="T13" fmla="*/ 0 h 60"/>
                  <a:gd name="T14" fmla="*/ 139 w 141"/>
                  <a:gd name="T15" fmla="*/ 59 h 60"/>
                  <a:gd name="T16" fmla="*/ 0 w 141"/>
                  <a:gd name="T17" fmla="*/ 59 h 60"/>
                  <a:gd name="T18" fmla="*/ 0 w 141"/>
                  <a:gd name="T1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1" h="60">
                    <a:moveTo>
                      <a:pt x="0" y="0"/>
                    </a:moveTo>
                    <a:lnTo>
                      <a:pt x="141" y="0"/>
                    </a:lnTo>
                    <a:lnTo>
                      <a:pt x="141" y="60"/>
                    </a:lnTo>
                    <a:lnTo>
                      <a:pt x="0" y="6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39" y="0"/>
                    </a:lnTo>
                    <a:lnTo>
                      <a:pt x="139" y="59"/>
                    </a:lnTo>
                    <a:lnTo>
                      <a:pt x="0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6A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032" name="Freeform 208"/>
              <p:cNvSpPr>
                <a:spLocks noEditPoints="1"/>
              </p:cNvSpPr>
              <p:nvPr/>
            </p:nvSpPr>
            <p:spPr bwMode="auto">
              <a:xfrm>
                <a:off x="291" y="3437"/>
                <a:ext cx="139" cy="59"/>
              </a:xfrm>
              <a:custGeom>
                <a:avLst/>
                <a:gdLst>
                  <a:gd name="T0" fmla="*/ 0 w 139"/>
                  <a:gd name="T1" fmla="*/ 0 h 59"/>
                  <a:gd name="T2" fmla="*/ 139 w 139"/>
                  <a:gd name="T3" fmla="*/ 0 h 59"/>
                  <a:gd name="T4" fmla="*/ 139 w 139"/>
                  <a:gd name="T5" fmla="*/ 59 h 59"/>
                  <a:gd name="T6" fmla="*/ 0 w 139"/>
                  <a:gd name="T7" fmla="*/ 59 h 59"/>
                  <a:gd name="T8" fmla="*/ 0 w 139"/>
                  <a:gd name="T9" fmla="*/ 0 h 59"/>
                  <a:gd name="T10" fmla="*/ 0 w 139"/>
                  <a:gd name="T11" fmla="*/ 0 h 59"/>
                  <a:gd name="T12" fmla="*/ 137 w 139"/>
                  <a:gd name="T13" fmla="*/ 0 h 59"/>
                  <a:gd name="T14" fmla="*/ 137 w 139"/>
                  <a:gd name="T15" fmla="*/ 59 h 59"/>
                  <a:gd name="T16" fmla="*/ 0 w 139"/>
                  <a:gd name="T17" fmla="*/ 59 h 59"/>
                  <a:gd name="T18" fmla="*/ 0 w 139"/>
                  <a:gd name="T1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9" h="59">
                    <a:moveTo>
                      <a:pt x="0" y="0"/>
                    </a:moveTo>
                    <a:lnTo>
                      <a:pt x="139" y="0"/>
                    </a:lnTo>
                    <a:lnTo>
                      <a:pt x="139" y="59"/>
                    </a:lnTo>
                    <a:lnTo>
                      <a:pt x="0" y="59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37" y="0"/>
                    </a:lnTo>
                    <a:lnTo>
                      <a:pt x="137" y="59"/>
                    </a:lnTo>
                    <a:lnTo>
                      <a:pt x="0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9A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033" name="Freeform 209"/>
              <p:cNvSpPr>
                <a:spLocks noEditPoints="1"/>
              </p:cNvSpPr>
              <p:nvPr/>
            </p:nvSpPr>
            <p:spPr bwMode="auto">
              <a:xfrm>
                <a:off x="291" y="3437"/>
                <a:ext cx="137" cy="59"/>
              </a:xfrm>
              <a:custGeom>
                <a:avLst/>
                <a:gdLst>
                  <a:gd name="T0" fmla="*/ 0 w 137"/>
                  <a:gd name="T1" fmla="*/ 0 h 59"/>
                  <a:gd name="T2" fmla="*/ 137 w 137"/>
                  <a:gd name="T3" fmla="*/ 0 h 59"/>
                  <a:gd name="T4" fmla="*/ 137 w 137"/>
                  <a:gd name="T5" fmla="*/ 59 h 59"/>
                  <a:gd name="T6" fmla="*/ 0 w 137"/>
                  <a:gd name="T7" fmla="*/ 59 h 59"/>
                  <a:gd name="T8" fmla="*/ 0 w 137"/>
                  <a:gd name="T9" fmla="*/ 0 h 59"/>
                  <a:gd name="T10" fmla="*/ 0 w 137"/>
                  <a:gd name="T11" fmla="*/ 0 h 59"/>
                  <a:gd name="T12" fmla="*/ 135 w 137"/>
                  <a:gd name="T13" fmla="*/ 0 h 59"/>
                  <a:gd name="T14" fmla="*/ 135 w 137"/>
                  <a:gd name="T15" fmla="*/ 59 h 59"/>
                  <a:gd name="T16" fmla="*/ 0 w 137"/>
                  <a:gd name="T17" fmla="*/ 59 h 59"/>
                  <a:gd name="T18" fmla="*/ 0 w 137"/>
                  <a:gd name="T1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7" h="59">
                    <a:moveTo>
                      <a:pt x="0" y="0"/>
                    </a:moveTo>
                    <a:lnTo>
                      <a:pt x="137" y="0"/>
                    </a:lnTo>
                    <a:lnTo>
                      <a:pt x="137" y="59"/>
                    </a:lnTo>
                    <a:lnTo>
                      <a:pt x="0" y="59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35" y="0"/>
                    </a:lnTo>
                    <a:lnTo>
                      <a:pt x="135" y="59"/>
                    </a:lnTo>
                    <a:lnTo>
                      <a:pt x="0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BAB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034" name="Freeform 210"/>
              <p:cNvSpPr>
                <a:spLocks noEditPoints="1"/>
              </p:cNvSpPr>
              <p:nvPr/>
            </p:nvSpPr>
            <p:spPr bwMode="auto">
              <a:xfrm>
                <a:off x="291" y="3437"/>
                <a:ext cx="135" cy="59"/>
              </a:xfrm>
              <a:custGeom>
                <a:avLst/>
                <a:gdLst>
                  <a:gd name="T0" fmla="*/ 0 w 135"/>
                  <a:gd name="T1" fmla="*/ 0 h 59"/>
                  <a:gd name="T2" fmla="*/ 135 w 135"/>
                  <a:gd name="T3" fmla="*/ 0 h 59"/>
                  <a:gd name="T4" fmla="*/ 135 w 135"/>
                  <a:gd name="T5" fmla="*/ 59 h 59"/>
                  <a:gd name="T6" fmla="*/ 0 w 135"/>
                  <a:gd name="T7" fmla="*/ 59 h 59"/>
                  <a:gd name="T8" fmla="*/ 0 w 135"/>
                  <a:gd name="T9" fmla="*/ 0 h 59"/>
                  <a:gd name="T10" fmla="*/ 0 w 135"/>
                  <a:gd name="T11" fmla="*/ 0 h 59"/>
                  <a:gd name="T12" fmla="*/ 134 w 135"/>
                  <a:gd name="T13" fmla="*/ 0 h 59"/>
                  <a:gd name="T14" fmla="*/ 134 w 135"/>
                  <a:gd name="T15" fmla="*/ 58 h 59"/>
                  <a:gd name="T16" fmla="*/ 0 w 135"/>
                  <a:gd name="T17" fmla="*/ 58 h 59"/>
                  <a:gd name="T18" fmla="*/ 0 w 135"/>
                  <a:gd name="T1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5" h="59">
                    <a:moveTo>
                      <a:pt x="0" y="0"/>
                    </a:moveTo>
                    <a:lnTo>
                      <a:pt x="135" y="0"/>
                    </a:lnTo>
                    <a:lnTo>
                      <a:pt x="135" y="59"/>
                    </a:lnTo>
                    <a:lnTo>
                      <a:pt x="0" y="59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34" y="0"/>
                    </a:lnTo>
                    <a:lnTo>
                      <a:pt x="134" y="58"/>
                    </a:lnTo>
                    <a:lnTo>
                      <a:pt x="0" y="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EA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035" name="Freeform 211"/>
              <p:cNvSpPr>
                <a:spLocks noEditPoints="1"/>
              </p:cNvSpPr>
              <p:nvPr/>
            </p:nvSpPr>
            <p:spPr bwMode="auto">
              <a:xfrm>
                <a:off x="291" y="3437"/>
                <a:ext cx="134" cy="58"/>
              </a:xfrm>
              <a:custGeom>
                <a:avLst/>
                <a:gdLst>
                  <a:gd name="T0" fmla="*/ 0 w 134"/>
                  <a:gd name="T1" fmla="*/ 0 h 58"/>
                  <a:gd name="T2" fmla="*/ 134 w 134"/>
                  <a:gd name="T3" fmla="*/ 0 h 58"/>
                  <a:gd name="T4" fmla="*/ 134 w 134"/>
                  <a:gd name="T5" fmla="*/ 58 h 58"/>
                  <a:gd name="T6" fmla="*/ 0 w 134"/>
                  <a:gd name="T7" fmla="*/ 58 h 58"/>
                  <a:gd name="T8" fmla="*/ 0 w 134"/>
                  <a:gd name="T9" fmla="*/ 0 h 58"/>
                  <a:gd name="T10" fmla="*/ 0 w 134"/>
                  <a:gd name="T11" fmla="*/ 0 h 58"/>
                  <a:gd name="T12" fmla="*/ 132 w 134"/>
                  <a:gd name="T13" fmla="*/ 0 h 58"/>
                  <a:gd name="T14" fmla="*/ 132 w 134"/>
                  <a:gd name="T15" fmla="*/ 57 h 58"/>
                  <a:gd name="T16" fmla="*/ 0 w 134"/>
                  <a:gd name="T17" fmla="*/ 57 h 58"/>
                  <a:gd name="T18" fmla="*/ 0 w 134"/>
                  <a:gd name="T1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4" h="58">
                    <a:moveTo>
                      <a:pt x="0" y="0"/>
                    </a:moveTo>
                    <a:lnTo>
                      <a:pt x="134" y="0"/>
                    </a:lnTo>
                    <a:lnTo>
                      <a:pt x="134" y="58"/>
                    </a:lnTo>
                    <a:lnTo>
                      <a:pt x="0" y="58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32" y="0"/>
                    </a:lnTo>
                    <a:lnTo>
                      <a:pt x="132" y="57"/>
                    </a:lnTo>
                    <a:lnTo>
                      <a:pt x="0" y="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0B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036" name="Freeform 212"/>
              <p:cNvSpPr>
                <a:spLocks noEditPoints="1"/>
              </p:cNvSpPr>
              <p:nvPr/>
            </p:nvSpPr>
            <p:spPr bwMode="auto">
              <a:xfrm>
                <a:off x="291" y="3437"/>
                <a:ext cx="132" cy="57"/>
              </a:xfrm>
              <a:custGeom>
                <a:avLst/>
                <a:gdLst>
                  <a:gd name="T0" fmla="*/ 0 w 132"/>
                  <a:gd name="T1" fmla="*/ 0 h 57"/>
                  <a:gd name="T2" fmla="*/ 132 w 132"/>
                  <a:gd name="T3" fmla="*/ 0 h 57"/>
                  <a:gd name="T4" fmla="*/ 132 w 132"/>
                  <a:gd name="T5" fmla="*/ 57 h 57"/>
                  <a:gd name="T6" fmla="*/ 0 w 132"/>
                  <a:gd name="T7" fmla="*/ 57 h 57"/>
                  <a:gd name="T8" fmla="*/ 0 w 132"/>
                  <a:gd name="T9" fmla="*/ 0 h 57"/>
                  <a:gd name="T10" fmla="*/ 0 w 132"/>
                  <a:gd name="T11" fmla="*/ 0 h 57"/>
                  <a:gd name="T12" fmla="*/ 130 w 132"/>
                  <a:gd name="T13" fmla="*/ 0 h 57"/>
                  <a:gd name="T14" fmla="*/ 130 w 132"/>
                  <a:gd name="T15" fmla="*/ 56 h 57"/>
                  <a:gd name="T16" fmla="*/ 0 w 132"/>
                  <a:gd name="T17" fmla="*/ 56 h 57"/>
                  <a:gd name="T18" fmla="*/ 0 w 132"/>
                  <a:gd name="T1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2" h="57">
                    <a:moveTo>
                      <a:pt x="0" y="0"/>
                    </a:moveTo>
                    <a:lnTo>
                      <a:pt x="132" y="0"/>
                    </a:lnTo>
                    <a:lnTo>
                      <a:pt x="132" y="57"/>
                    </a:lnTo>
                    <a:lnTo>
                      <a:pt x="0" y="5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30" y="0"/>
                    </a:lnTo>
                    <a:lnTo>
                      <a:pt x="130" y="56"/>
                    </a:lnTo>
                    <a:lnTo>
                      <a:pt x="0" y="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3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037" name="Freeform 213"/>
              <p:cNvSpPr>
                <a:spLocks noEditPoints="1"/>
              </p:cNvSpPr>
              <p:nvPr/>
            </p:nvSpPr>
            <p:spPr bwMode="auto">
              <a:xfrm>
                <a:off x="291" y="3437"/>
                <a:ext cx="130" cy="56"/>
              </a:xfrm>
              <a:custGeom>
                <a:avLst/>
                <a:gdLst>
                  <a:gd name="T0" fmla="*/ 0 w 130"/>
                  <a:gd name="T1" fmla="*/ 0 h 56"/>
                  <a:gd name="T2" fmla="*/ 130 w 130"/>
                  <a:gd name="T3" fmla="*/ 0 h 56"/>
                  <a:gd name="T4" fmla="*/ 130 w 130"/>
                  <a:gd name="T5" fmla="*/ 56 h 56"/>
                  <a:gd name="T6" fmla="*/ 0 w 130"/>
                  <a:gd name="T7" fmla="*/ 56 h 56"/>
                  <a:gd name="T8" fmla="*/ 0 w 130"/>
                  <a:gd name="T9" fmla="*/ 0 h 56"/>
                  <a:gd name="T10" fmla="*/ 0 w 130"/>
                  <a:gd name="T11" fmla="*/ 0 h 56"/>
                  <a:gd name="T12" fmla="*/ 128 w 130"/>
                  <a:gd name="T13" fmla="*/ 0 h 56"/>
                  <a:gd name="T14" fmla="*/ 128 w 130"/>
                  <a:gd name="T15" fmla="*/ 55 h 56"/>
                  <a:gd name="T16" fmla="*/ 0 w 130"/>
                  <a:gd name="T17" fmla="*/ 55 h 56"/>
                  <a:gd name="T18" fmla="*/ 0 w 130"/>
                  <a:gd name="T19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0" h="56">
                    <a:moveTo>
                      <a:pt x="0" y="0"/>
                    </a:moveTo>
                    <a:lnTo>
                      <a:pt x="130" y="0"/>
                    </a:lnTo>
                    <a:lnTo>
                      <a:pt x="130" y="56"/>
                    </a:lnTo>
                    <a:lnTo>
                      <a:pt x="0" y="56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8" y="0"/>
                    </a:lnTo>
                    <a:lnTo>
                      <a:pt x="128" y="55"/>
                    </a:lnTo>
                    <a:lnTo>
                      <a:pt x="0" y="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B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038" name="Freeform 214"/>
              <p:cNvSpPr>
                <a:spLocks noEditPoints="1"/>
              </p:cNvSpPr>
              <p:nvPr/>
            </p:nvSpPr>
            <p:spPr bwMode="auto">
              <a:xfrm>
                <a:off x="291" y="3437"/>
                <a:ext cx="128" cy="55"/>
              </a:xfrm>
              <a:custGeom>
                <a:avLst/>
                <a:gdLst>
                  <a:gd name="T0" fmla="*/ 0 w 128"/>
                  <a:gd name="T1" fmla="*/ 0 h 55"/>
                  <a:gd name="T2" fmla="*/ 128 w 128"/>
                  <a:gd name="T3" fmla="*/ 0 h 55"/>
                  <a:gd name="T4" fmla="*/ 128 w 128"/>
                  <a:gd name="T5" fmla="*/ 55 h 55"/>
                  <a:gd name="T6" fmla="*/ 0 w 128"/>
                  <a:gd name="T7" fmla="*/ 55 h 55"/>
                  <a:gd name="T8" fmla="*/ 0 w 128"/>
                  <a:gd name="T9" fmla="*/ 0 h 55"/>
                  <a:gd name="T10" fmla="*/ 0 w 128"/>
                  <a:gd name="T11" fmla="*/ 0 h 55"/>
                  <a:gd name="T12" fmla="*/ 127 w 128"/>
                  <a:gd name="T13" fmla="*/ 0 h 55"/>
                  <a:gd name="T14" fmla="*/ 127 w 128"/>
                  <a:gd name="T15" fmla="*/ 54 h 55"/>
                  <a:gd name="T16" fmla="*/ 0 w 128"/>
                  <a:gd name="T17" fmla="*/ 54 h 55"/>
                  <a:gd name="T18" fmla="*/ 0 w 128"/>
                  <a:gd name="T19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8" h="55">
                    <a:moveTo>
                      <a:pt x="0" y="0"/>
                    </a:moveTo>
                    <a:lnTo>
                      <a:pt x="128" y="0"/>
                    </a:lnTo>
                    <a:lnTo>
                      <a:pt x="128" y="55"/>
                    </a:lnTo>
                    <a:lnTo>
                      <a:pt x="0" y="5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7" y="0"/>
                    </a:lnTo>
                    <a:lnTo>
                      <a:pt x="127" y="54"/>
                    </a:lnTo>
                    <a:lnTo>
                      <a:pt x="0" y="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7B7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039" name="Freeform 215"/>
              <p:cNvSpPr>
                <a:spLocks noEditPoints="1"/>
              </p:cNvSpPr>
              <p:nvPr/>
            </p:nvSpPr>
            <p:spPr bwMode="auto">
              <a:xfrm>
                <a:off x="291" y="3437"/>
                <a:ext cx="127" cy="54"/>
              </a:xfrm>
              <a:custGeom>
                <a:avLst/>
                <a:gdLst>
                  <a:gd name="T0" fmla="*/ 0 w 127"/>
                  <a:gd name="T1" fmla="*/ 0 h 54"/>
                  <a:gd name="T2" fmla="*/ 127 w 127"/>
                  <a:gd name="T3" fmla="*/ 0 h 54"/>
                  <a:gd name="T4" fmla="*/ 127 w 127"/>
                  <a:gd name="T5" fmla="*/ 54 h 54"/>
                  <a:gd name="T6" fmla="*/ 0 w 127"/>
                  <a:gd name="T7" fmla="*/ 54 h 54"/>
                  <a:gd name="T8" fmla="*/ 0 w 127"/>
                  <a:gd name="T9" fmla="*/ 0 h 54"/>
                  <a:gd name="T10" fmla="*/ 0 w 127"/>
                  <a:gd name="T11" fmla="*/ 0 h 54"/>
                  <a:gd name="T12" fmla="*/ 125 w 127"/>
                  <a:gd name="T13" fmla="*/ 0 h 54"/>
                  <a:gd name="T14" fmla="*/ 125 w 127"/>
                  <a:gd name="T15" fmla="*/ 54 h 54"/>
                  <a:gd name="T16" fmla="*/ 0 w 127"/>
                  <a:gd name="T17" fmla="*/ 54 h 54"/>
                  <a:gd name="T18" fmla="*/ 0 w 127"/>
                  <a:gd name="T1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7" h="54">
                    <a:moveTo>
                      <a:pt x="0" y="0"/>
                    </a:moveTo>
                    <a:lnTo>
                      <a:pt x="127" y="0"/>
                    </a:lnTo>
                    <a:lnTo>
                      <a:pt x="127" y="54"/>
                    </a:lnTo>
                    <a:lnTo>
                      <a:pt x="0" y="54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5" y="0"/>
                    </a:lnTo>
                    <a:lnTo>
                      <a:pt x="125" y="54"/>
                    </a:lnTo>
                    <a:lnTo>
                      <a:pt x="0" y="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AB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040" name="Freeform 216"/>
              <p:cNvSpPr>
                <a:spLocks noEditPoints="1"/>
              </p:cNvSpPr>
              <p:nvPr/>
            </p:nvSpPr>
            <p:spPr bwMode="auto">
              <a:xfrm>
                <a:off x="291" y="3437"/>
                <a:ext cx="125" cy="54"/>
              </a:xfrm>
              <a:custGeom>
                <a:avLst/>
                <a:gdLst>
                  <a:gd name="T0" fmla="*/ 0 w 125"/>
                  <a:gd name="T1" fmla="*/ 0 h 54"/>
                  <a:gd name="T2" fmla="*/ 125 w 125"/>
                  <a:gd name="T3" fmla="*/ 0 h 54"/>
                  <a:gd name="T4" fmla="*/ 125 w 125"/>
                  <a:gd name="T5" fmla="*/ 54 h 54"/>
                  <a:gd name="T6" fmla="*/ 0 w 125"/>
                  <a:gd name="T7" fmla="*/ 54 h 54"/>
                  <a:gd name="T8" fmla="*/ 0 w 125"/>
                  <a:gd name="T9" fmla="*/ 0 h 54"/>
                  <a:gd name="T10" fmla="*/ 0 w 125"/>
                  <a:gd name="T11" fmla="*/ 0 h 54"/>
                  <a:gd name="T12" fmla="*/ 123 w 125"/>
                  <a:gd name="T13" fmla="*/ 0 h 54"/>
                  <a:gd name="T14" fmla="*/ 123 w 125"/>
                  <a:gd name="T15" fmla="*/ 53 h 54"/>
                  <a:gd name="T16" fmla="*/ 0 w 125"/>
                  <a:gd name="T17" fmla="*/ 53 h 54"/>
                  <a:gd name="T18" fmla="*/ 0 w 125"/>
                  <a:gd name="T1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5" h="54">
                    <a:moveTo>
                      <a:pt x="0" y="0"/>
                    </a:moveTo>
                    <a:lnTo>
                      <a:pt x="125" y="0"/>
                    </a:lnTo>
                    <a:lnTo>
                      <a:pt x="125" y="54"/>
                    </a:lnTo>
                    <a:lnTo>
                      <a:pt x="0" y="54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3" y="0"/>
                    </a:lnTo>
                    <a:lnTo>
                      <a:pt x="123" y="53"/>
                    </a:lnTo>
                    <a:lnTo>
                      <a:pt x="0" y="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CB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041" name="Freeform 217"/>
              <p:cNvSpPr>
                <a:spLocks noEditPoints="1"/>
              </p:cNvSpPr>
              <p:nvPr/>
            </p:nvSpPr>
            <p:spPr bwMode="auto">
              <a:xfrm>
                <a:off x="291" y="3437"/>
                <a:ext cx="123" cy="53"/>
              </a:xfrm>
              <a:custGeom>
                <a:avLst/>
                <a:gdLst>
                  <a:gd name="T0" fmla="*/ 0 w 123"/>
                  <a:gd name="T1" fmla="*/ 0 h 53"/>
                  <a:gd name="T2" fmla="*/ 123 w 123"/>
                  <a:gd name="T3" fmla="*/ 0 h 53"/>
                  <a:gd name="T4" fmla="*/ 123 w 123"/>
                  <a:gd name="T5" fmla="*/ 53 h 53"/>
                  <a:gd name="T6" fmla="*/ 0 w 123"/>
                  <a:gd name="T7" fmla="*/ 53 h 53"/>
                  <a:gd name="T8" fmla="*/ 0 w 123"/>
                  <a:gd name="T9" fmla="*/ 0 h 53"/>
                  <a:gd name="T10" fmla="*/ 0 w 123"/>
                  <a:gd name="T11" fmla="*/ 0 h 53"/>
                  <a:gd name="T12" fmla="*/ 121 w 123"/>
                  <a:gd name="T13" fmla="*/ 0 h 53"/>
                  <a:gd name="T14" fmla="*/ 121 w 123"/>
                  <a:gd name="T15" fmla="*/ 52 h 53"/>
                  <a:gd name="T16" fmla="*/ 0 w 123"/>
                  <a:gd name="T17" fmla="*/ 52 h 53"/>
                  <a:gd name="T18" fmla="*/ 0 w 123"/>
                  <a:gd name="T1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3" h="53">
                    <a:moveTo>
                      <a:pt x="0" y="0"/>
                    </a:moveTo>
                    <a:lnTo>
                      <a:pt x="123" y="0"/>
                    </a:lnTo>
                    <a:lnTo>
                      <a:pt x="123" y="53"/>
                    </a:lnTo>
                    <a:lnTo>
                      <a:pt x="0" y="5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1" y="0"/>
                    </a:lnTo>
                    <a:lnTo>
                      <a:pt x="121" y="52"/>
                    </a:lnTo>
                    <a:lnTo>
                      <a:pt x="0" y="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EB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042" name="Freeform 218"/>
              <p:cNvSpPr>
                <a:spLocks noEditPoints="1"/>
              </p:cNvSpPr>
              <p:nvPr/>
            </p:nvSpPr>
            <p:spPr bwMode="auto">
              <a:xfrm>
                <a:off x="291" y="3437"/>
                <a:ext cx="121" cy="52"/>
              </a:xfrm>
              <a:custGeom>
                <a:avLst/>
                <a:gdLst>
                  <a:gd name="T0" fmla="*/ 0 w 121"/>
                  <a:gd name="T1" fmla="*/ 0 h 52"/>
                  <a:gd name="T2" fmla="*/ 121 w 121"/>
                  <a:gd name="T3" fmla="*/ 0 h 52"/>
                  <a:gd name="T4" fmla="*/ 121 w 121"/>
                  <a:gd name="T5" fmla="*/ 52 h 52"/>
                  <a:gd name="T6" fmla="*/ 0 w 121"/>
                  <a:gd name="T7" fmla="*/ 52 h 52"/>
                  <a:gd name="T8" fmla="*/ 0 w 121"/>
                  <a:gd name="T9" fmla="*/ 0 h 52"/>
                  <a:gd name="T10" fmla="*/ 0 w 121"/>
                  <a:gd name="T11" fmla="*/ 0 h 52"/>
                  <a:gd name="T12" fmla="*/ 120 w 121"/>
                  <a:gd name="T13" fmla="*/ 0 h 52"/>
                  <a:gd name="T14" fmla="*/ 120 w 121"/>
                  <a:gd name="T15" fmla="*/ 52 h 52"/>
                  <a:gd name="T16" fmla="*/ 0 w 121"/>
                  <a:gd name="T17" fmla="*/ 52 h 52"/>
                  <a:gd name="T18" fmla="*/ 0 w 121"/>
                  <a:gd name="T1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1" h="52">
                    <a:moveTo>
                      <a:pt x="0" y="0"/>
                    </a:moveTo>
                    <a:lnTo>
                      <a:pt x="121" y="0"/>
                    </a:lnTo>
                    <a:lnTo>
                      <a:pt x="121" y="52"/>
                    </a:lnTo>
                    <a:lnTo>
                      <a:pt x="0" y="5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0" y="0"/>
                    </a:lnTo>
                    <a:lnTo>
                      <a:pt x="120" y="52"/>
                    </a:lnTo>
                    <a:lnTo>
                      <a:pt x="0" y="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043" name="Freeform 219"/>
              <p:cNvSpPr>
                <a:spLocks noEditPoints="1"/>
              </p:cNvSpPr>
              <p:nvPr/>
            </p:nvSpPr>
            <p:spPr bwMode="auto">
              <a:xfrm>
                <a:off x="291" y="3437"/>
                <a:ext cx="120" cy="52"/>
              </a:xfrm>
              <a:custGeom>
                <a:avLst/>
                <a:gdLst>
                  <a:gd name="T0" fmla="*/ 0 w 120"/>
                  <a:gd name="T1" fmla="*/ 0 h 52"/>
                  <a:gd name="T2" fmla="*/ 120 w 120"/>
                  <a:gd name="T3" fmla="*/ 0 h 52"/>
                  <a:gd name="T4" fmla="*/ 120 w 120"/>
                  <a:gd name="T5" fmla="*/ 52 h 52"/>
                  <a:gd name="T6" fmla="*/ 0 w 120"/>
                  <a:gd name="T7" fmla="*/ 52 h 52"/>
                  <a:gd name="T8" fmla="*/ 0 w 120"/>
                  <a:gd name="T9" fmla="*/ 0 h 52"/>
                  <a:gd name="T10" fmla="*/ 0 w 120"/>
                  <a:gd name="T11" fmla="*/ 0 h 52"/>
                  <a:gd name="T12" fmla="*/ 118 w 120"/>
                  <a:gd name="T13" fmla="*/ 0 h 52"/>
                  <a:gd name="T14" fmla="*/ 118 w 120"/>
                  <a:gd name="T15" fmla="*/ 51 h 52"/>
                  <a:gd name="T16" fmla="*/ 0 w 120"/>
                  <a:gd name="T17" fmla="*/ 51 h 52"/>
                  <a:gd name="T18" fmla="*/ 0 w 120"/>
                  <a:gd name="T1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0" h="52">
                    <a:moveTo>
                      <a:pt x="0" y="0"/>
                    </a:moveTo>
                    <a:lnTo>
                      <a:pt x="120" y="0"/>
                    </a:lnTo>
                    <a:lnTo>
                      <a:pt x="120" y="52"/>
                    </a:lnTo>
                    <a:lnTo>
                      <a:pt x="0" y="5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18" y="0"/>
                    </a:lnTo>
                    <a:lnTo>
                      <a:pt x="118" y="51"/>
                    </a:lnTo>
                    <a:lnTo>
                      <a:pt x="0" y="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2C2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044" name="Freeform 220"/>
              <p:cNvSpPr>
                <a:spLocks noEditPoints="1"/>
              </p:cNvSpPr>
              <p:nvPr/>
            </p:nvSpPr>
            <p:spPr bwMode="auto">
              <a:xfrm>
                <a:off x="291" y="3437"/>
                <a:ext cx="118" cy="51"/>
              </a:xfrm>
              <a:custGeom>
                <a:avLst/>
                <a:gdLst>
                  <a:gd name="T0" fmla="*/ 0 w 118"/>
                  <a:gd name="T1" fmla="*/ 0 h 51"/>
                  <a:gd name="T2" fmla="*/ 118 w 118"/>
                  <a:gd name="T3" fmla="*/ 0 h 51"/>
                  <a:gd name="T4" fmla="*/ 118 w 118"/>
                  <a:gd name="T5" fmla="*/ 51 h 51"/>
                  <a:gd name="T6" fmla="*/ 0 w 118"/>
                  <a:gd name="T7" fmla="*/ 51 h 51"/>
                  <a:gd name="T8" fmla="*/ 0 w 118"/>
                  <a:gd name="T9" fmla="*/ 0 h 51"/>
                  <a:gd name="T10" fmla="*/ 0 w 118"/>
                  <a:gd name="T11" fmla="*/ 0 h 51"/>
                  <a:gd name="T12" fmla="*/ 116 w 118"/>
                  <a:gd name="T13" fmla="*/ 0 h 51"/>
                  <a:gd name="T14" fmla="*/ 116 w 118"/>
                  <a:gd name="T15" fmla="*/ 50 h 51"/>
                  <a:gd name="T16" fmla="*/ 0 w 118"/>
                  <a:gd name="T17" fmla="*/ 50 h 51"/>
                  <a:gd name="T18" fmla="*/ 0 w 118"/>
                  <a:gd name="T19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8" h="51">
                    <a:moveTo>
                      <a:pt x="0" y="0"/>
                    </a:moveTo>
                    <a:lnTo>
                      <a:pt x="118" y="0"/>
                    </a:lnTo>
                    <a:lnTo>
                      <a:pt x="118" y="51"/>
                    </a:lnTo>
                    <a:lnTo>
                      <a:pt x="0" y="5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16" y="0"/>
                    </a:lnTo>
                    <a:lnTo>
                      <a:pt x="116" y="50"/>
                    </a:lnTo>
                    <a:lnTo>
                      <a:pt x="0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4C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045" name="Freeform 221"/>
              <p:cNvSpPr>
                <a:spLocks noEditPoints="1"/>
              </p:cNvSpPr>
              <p:nvPr/>
            </p:nvSpPr>
            <p:spPr bwMode="auto">
              <a:xfrm>
                <a:off x="291" y="3437"/>
                <a:ext cx="116" cy="50"/>
              </a:xfrm>
              <a:custGeom>
                <a:avLst/>
                <a:gdLst>
                  <a:gd name="T0" fmla="*/ 0 w 116"/>
                  <a:gd name="T1" fmla="*/ 0 h 50"/>
                  <a:gd name="T2" fmla="*/ 116 w 116"/>
                  <a:gd name="T3" fmla="*/ 0 h 50"/>
                  <a:gd name="T4" fmla="*/ 116 w 116"/>
                  <a:gd name="T5" fmla="*/ 50 h 50"/>
                  <a:gd name="T6" fmla="*/ 0 w 116"/>
                  <a:gd name="T7" fmla="*/ 50 h 50"/>
                  <a:gd name="T8" fmla="*/ 0 w 116"/>
                  <a:gd name="T9" fmla="*/ 0 h 50"/>
                  <a:gd name="T10" fmla="*/ 0 w 116"/>
                  <a:gd name="T11" fmla="*/ 0 h 50"/>
                  <a:gd name="T12" fmla="*/ 114 w 116"/>
                  <a:gd name="T13" fmla="*/ 0 h 50"/>
                  <a:gd name="T14" fmla="*/ 114 w 116"/>
                  <a:gd name="T15" fmla="*/ 49 h 50"/>
                  <a:gd name="T16" fmla="*/ 0 w 116"/>
                  <a:gd name="T17" fmla="*/ 49 h 50"/>
                  <a:gd name="T18" fmla="*/ 0 w 116"/>
                  <a:gd name="T1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50">
                    <a:moveTo>
                      <a:pt x="0" y="0"/>
                    </a:moveTo>
                    <a:lnTo>
                      <a:pt x="116" y="0"/>
                    </a:lnTo>
                    <a:lnTo>
                      <a:pt x="116" y="50"/>
                    </a:lnTo>
                    <a:lnTo>
                      <a:pt x="0" y="5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14" y="0"/>
                    </a:lnTo>
                    <a:lnTo>
                      <a:pt x="114" y="49"/>
                    </a:lnTo>
                    <a:lnTo>
                      <a:pt x="0" y="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6C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046" name="Freeform 222"/>
              <p:cNvSpPr>
                <a:spLocks noEditPoints="1"/>
              </p:cNvSpPr>
              <p:nvPr/>
            </p:nvSpPr>
            <p:spPr bwMode="auto">
              <a:xfrm>
                <a:off x="291" y="3437"/>
                <a:ext cx="114" cy="49"/>
              </a:xfrm>
              <a:custGeom>
                <a:avLst/>
                <a:gdLst>
                  <a:gd name="T0" fmla="*/ 0 w 114"/>
                  <a:gd name="T1" fmla="*/ 0 h 49"/>
                  <a:gd name="T2" fmla="*/ 114 w 114"/>
                  <a:gd name="T3" fmla="*/ 0 h 49"/>
                  <a:gd name="T4" fmla="*/ 114 w 114"/>
                  <a:gd name="T5" fmla="*/ 49 h 49"/>
                  <a:gd name="T6" fmla="*/ 0 w 114"/>
                  <a:gd name="T7" fmla="*/ 49 h 49"/>
                  <a:gd name="T8" fmla="*/ 0 w 114"/>
                  <a:gd name="T9" fmla="*/ 0 h 49"/>
                  <a:gd name="T10" fmla="*/ 0 w 114"/>
                  <a:gd name="T11" fmla="*/ 0 h 49"/>
                  <a:gd name="T12" fmla="*/ 113 w 114"/>
                  <a:gd name="T13" fmla="*/ 0 h 49"/>
                  <a:gd name="T14" fmla="*/ 113 w 114"/>
                  <a:gd name="T15" fmla="*/ 48 h 49"/>
                  <a:gd name="T16" fmla="*/ 0 w 114"/>
                  <a:gd name="T17" fmla="*/ 48 h 49"/>
                  <a:gd name="T18" fmla="*/ 0 w 114"/>
                  <a:gd name="T1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4" h="49">
                    <a:moveTo>
                      <a:pt x="0" y="0"/>
                    </a:moveTo>
                    <a:lnTo>
                      <a:pt x="114" y="0"/>
                    </a:lnTo>
                    <a:lnTo>
                      <a:pt x="114" y="49"/>
                    </a:lnTo>
                    <a:lnTo>
                      <a:pt x="0" y="49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13" y="0"/>
                    </a:lnTo>
                    <a:lnTo>
                      <a:pt x="113" y="48"/>
                    </a:lnTo>
                    <a:lnTo>
                      <a:pt x="0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8C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047" name="Freeform 223"/>
              <p:cNvSpPr>
                <a:spLocks noEditPoints="1"/>
              </p:cNvSpPr>
              <p:nvPr/>
            </p:nvSpPr>
            <p:spPr bwMode="auto">
              <a:xfrm>
                <a:off x="291" y="3437"/>
                <a:ext cx="113" cy="48"/>
              </a:xfrm>
              <a:custGeom>
                <a:avLst/>
                <a:gdLst>
                  <a:gd name="T0" fmla="*/ 0 w 113"/>
                  <a:gd name="T1" fmla="*/ 0 h 48"/>
                  <a:gd name="T2" fmla="*/ 113 w 113"/>
                  <a:gd name="T3" fmla="*/ 0 h 48"/>
                  <a:gd name="T4" fmla="*/ 113 w 113"/>
                  <a:gd name="T5" fmla="*/ 48 h 48"/>
                  <a:gd name="T6" fmla="*/ 0 w 113"/>
                  <a:gd name="T7" fmla="*/ 48 h 48"/>
                  <a:gd name="T8" fmla="*/ 0 w 113"/>
                  <a:gd name="T9" fmla="*/ 0 h 48"/>
                  <a:gd name="T10" fmla="*/ 0 w 113"/>
                  <a:gd name="T11" fmla="*/ 0 h 48"/>
                  <a:gd name="T12" fmla="*/ 111 w 113"/>
                  <a:gd name="T13" fmla="*/ 0 h 48"/>
                  <a:gd name="T14" fmla="*/ 111 w 113"/>
                  <a:gd name="T15" fmla="*/ 48 h 48"/>
                  <a:gd name="T16" fmla="*/ 0 w 113"/>
                  <a:gd name="T17" fmla="*/ 48 h 48"/>
                  <a:gd name="T18" fmla="*/ 0 w 113"/>
                  <a:gd name="T1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3" h="48">
                    <a:moveTo>
                      <a:pt x="0" y="0"/>
                    </a:moveTo>
                    <a:lnTo>
                      <a:pt x="113" y="0"/>
                    </a:lnTo>
                    <a:lnTo>
                      <a:pt x="113" y="48"/>
                    </a:lnTo>
                    <a:lnTo>
                      <a:pt x="0" y="48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11" y="0"/>
                    </a:lnTo>
                    <a:lnTo>
                      <a:pt x="111" y="48"/>
                    </a:lnTo>
                    <a:lnTo>
                      <a:pt x="0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AC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048" name="Freeform 224"/>
              <p:cNvSpPr>
                <a:spLocks noEditPoints="1"/>
              </p:cNvSpPr>
              <p:nvPr/>
            </p:nvSpPr>
            <p:spPr bwMode="auto">
              <a:xfrm>
                <a:off x="291" y="3437"/>
                <a:ext cx="111" cy="48"/>
              </a:xfrm>
              <a:custGeom>
                <a:avLst/>
                <a:gdLst>
                  <a:gd name="T0" fmla="*/ 0 w 111"/>
                  <a:gd name="T1" fmla="*/ 0 h 48"/>
                  <a:gd name="T2" fmla="*/ 111 w 111"/>
                  <a:gd name="T3" fmla="*/ 0 h 48"/>
                  <a:gd name="T4" fmla="*/ 111 w 111"/>
                  <a:gd name="T5" fmla="*/ 48 h 48"/>
                  <a:gd name="T6" fmla="*/ 0 w 111"/>
                  <a:gd name="T7" fmla="*/ 48 h 48"/>
                  <a:gd name="T8" fmla="*/ 0 w 111"/>
                  <a:gd name="T9" fmla="*/ 0 h 48"/>
                  <a:gd name="T10" fmla="*/ 0 w 111"/>
                  <a:gd name="T11" fmla="*/ 0 h 48"/>
                  <a:gd name="T12" fmla="*/ 109 w 111"/>
                  <a:gd name="T13" fmla="*/ 0 h 48"/>
                  <a:gd name="T14" fmla="*/ 109 w 111"/>
                  <a:gd name="T15" fmla="*/ 47 h 48"/>
                  <a:gd name="T16" fmla="*/ 0 w 111"/>
                  <a:gd name="T17" fmla="*/ 47 h 48"/>
                  <a:gd name="T18" fmla="*/ 0 w 111"/>
                  <a:gd name="T1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1" h="48">
                    <a:moveTo>
                      <a:pt x="0" y="0"/>
                    </a:moveTo>
                    <a:lnTo>
                      <a:pt x="111" y="0"/>
                    </a:lnTo>
                    <a:lnTo>
                      <a:pt x="111" y="48"/>
                    </a:lnTo>
                    <a:lnTo>
                      <a:pt x="0" y="48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09" y="0"/>
                    </a:lnTo>
                    <a:lnTo>
                      <a:pt x="109" y="47"/>
                    </a:lnTo>
                    <a:lnTo>
                      <a:pt x="0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049" name="Freeform 225"/>
              <p:cNvSpPr>
                <a:spLocks noEditPoints="1"/>
              </p:cNvSpPr>
              <p:nvPr/>
            </p:nvSpPr>
            <p:spPr bwMode="auto">
              <a:xfrm>
                <a:off x="291" y="3437"/>
                <a:ext cx="109" cy="47"/>
              </a:xfrm>
              <a:custGeom>
                <a:avLst/>
                <a:gdLst>
                  <a:gd name="T0" fmla="*/ 0 w 109"/>
                  <a:gd name="T1" fmla="*/ 0 h 47"/>
                  <a:gd name="T2" fmla="*/ 109 w 109"/>
                  <a:gd name="T3" fmla="*/ 0 h 47"/>
                  <a:gd name="T4" fmla="*/ 109 w 109"/>
                  <a:gd name="T5" fmla="*/ 47 h 47"/>
                  <a:gd name="T6" fmla="*/ 0 w 109"/>
                  <a:gd name="T7" fmla="*/ 47 h 47"/>
                  <a:gd name="T8" fmla="*/ 0 w 109"/>
                  <a:gd name="T9" fmla="*/ 0 h 47"/>
                  <a:gd name="T10" fmla="*/ 0 w 109"/>
                  <a:gd name="T11" fmla="*/ 0 h 47"/>
                  <a:gd name="T12" fmla="*/ 107 w 109"/>
                  <a:gd name="T13" fmla="*/ 0 h 47"/>
                  <a:gd name="T14" fmla="*/ 107 w 109"/>
                  <a:gd name="T15" fmla="*/ 46 h 47"/>
                  <a:gd name="T16" fmla="*/ 0 w 109"/>
                  <a:gd name="T17" fmla="*/ 46 h 47"/>
                  <a:gd name="T18" fmla="*/ 0 w 109"/>
                  <a:gd name="T1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9" h="47">
                    <a:moveTo>
                      <a:pt x="0" y="0"/>
                    </a:moveTo>
                    <a:lnTo>
                      <a:pt x="109" y="0"/>
                    </a:lnTo>
                    <a:lnTo>
                      <a:pt x="109" y="47"/>
                    </a:lnTo>
                    <a:lnTo>
                      <a:pt x="0" y="4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07" y="0"/>
                    </a:lnTo>
                    <a:lnTo>
                      <a:pt x="107" y="46"/>
                    </a:lnTo>
                    <a:lnTo>
                      <a:pt x="0" y="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050" name="Freeform 226"/>
              <p:cNvSpPr>
                <a:spLocks noEditPoints="1"/>
              </p:cNvSpPr>
              <p:nvPr/>
            </p:nvSpPr>
            <p:spPr bwMode="auto">
              <a:xfrm>
                <a:off x="291" y="3437"/>
                <a:ext cx="107" cy="46"/>
              </a:xfrm>
              <a:custGeom>
                <a:avLst/>
                <a:gdLst>
                  <a:gd name="T0" fmla="*/ 0 w 107"/>
                  <a:gd name="T1" fmla="*/ 0 h 46"/>
                  <a:gd name="T2" fmla="*/ 107 w 107"/>
                  <a:gd name="T3" fmla="*/ 0 h 46"/>
                  <a:gd name="T4" fmla="*/ 107 w 107"/>
                  <a:gd name="T5" fmla="*/ 46 h 46"/>
                  <a:gd name="T6" fmla="*/ 0 w 107"/>
                  <a:gd name="T7" fmla="*/ 46 h 46"/>
                  <a:gd name="T8" fmla="*/ 0 w 107"/>
                  <a:gd name="T9" fmla="*/ 0 h 46"/>
                  <a:gd name="T10" fmla="*/ 0 w 107"/>
                  <a:gd name="T11" fmla="*/ 0 h 46"/>
                  <a:gd name="T12" fmla="*/ 106 w 107"/>
                  <a:gd name="T13" fmla="*/ 0 h 46"/>
                  <a:gd name="T14" fmla="*/ 106 w 107"/>
                  <a:gd name="T15" fmla="*/ 45 h 46"/>
                  <a:gd name="T16" fmla="*/ 0 w 107"/>
                  <a:gd name="T17" fmla="*/ 45 h 46"/>
                  <a:gd name="T18" fmla="*/ 0 w 107"/>
                  <a:gd name="T1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7" h="46">
                    <a:moveTo>
                      <a:pt x="0" y="0"/>
                    </a:moveTo>
                    <a:lnTo>
                      <a:pt x="107" y="0"/>
                    </a:lnTo>
                    <a:lnTo>
                      <a:pt x="107" y="46"/>
                    </a:lnTo>
                    <a:lnTo>
                      <a:pt x="0" y="46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06" y="0"/>
                    </a:lnTo>
                    <a:lnTo>
                      <a:pt x="106" y="45"/>
                    </a:lnTo>
                    <a:lnTo>
                      <a:pt x="0" y="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FC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051" name="Freeform 227"/>
              <p:cNvSpPr>
                <a:spLocks noEditPoints="1"/>
              </p:cNvSpPr>
              <p:nvPr/>
            </p:nvSpPr>
            <p:spPr bwMode="auto">
              <a:xfrm>
                <a:off x="291" y="3437"/>
                <a:ext cx="106" cy="45"/>
              </a:xfrm>
              <a:custGeom>
                <a:avLst/>
                <a:gdLst>
                  <a:gd name="T0" fmla="*/ 0 w 106"/>
                  <a:gd name="T1" fmla="*/ 0 h 45"/>
                  <a:gd name="T2" fmla="*/ 106 w 106"/>
                  <a:gd name="T3" fmla="*/ 0 h 45"/>
                  <a:gd name="T4" fmla="*/ 106 w 106"/>
                  <a:gd name="T5" fmla="*/ 45 h 45"/>
                  <a:gd name="T6" fmla="*/ 0 w 106"/>
                  <a:gd name="T7" fmla="*/ 45 h 45"/>
                  <a:gd name="T8" fmla="*/ 0 w 106"/>
                  <a:gd name="T9" fmla="*/ 0 h 45"/>
                  <a:gd name="T10" fmla="*/ 0 w 106"/>
                  <a:gd name="T11" fmla="*/ 0 h 45"/>
                  <a:gd name="T12" fmla="*/ 104 w 106"/>
                  <a:gd name="T13" fmla="*/ 0 h 45"/>
                  <a:gd name="T14" fmla="*/ 104 w 106"/>
                  <a:gd name="T15" fmla="*/ 45 h 45"/>
                  <a:gd name="T16" fmla="*/ 0 w 106"/>
                  <a:gd name="T17" fmla="*/ 45 h 45"/>
                  <a:gd name="T18" fmla="*/ 0 w 106"/>
                  <a:gd name="T1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6" h="45">
                    <a:moveTo>
                      <a:pt x="0" y="0"/>
                    </a:moveTo>
                    <a:lnTo>
                      <a:pt x="106" y="0"/>
                    </a:lnTo>
                    <a:lnTo>
                      <a:pt x="106" y="45"/>
                    </a:lnTo>
                    <a:lnTo>
                      <a:pt x="0" y="4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04" y="0"/>
                    </a:lnTo>
                    <a:lnTo>
                      <a:pt x="104" y="45"/>
                    </a:lnTo>
                    <a:lnTo>
                      <a:pt x="0" y="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1D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052" name="Freeform 228"/>
              <p:cNvSpPr>
                <a:spLocks noEditPoints="1"/>
              </p:cNvSpPr>
              <p:nvPr/>
            </p:nvSpPr>
            <p:spPr bwMode="auto">
              <a:xfrm>
                <a:off x="291" y="3437"/>
                <a:ext cx="104" cy="45"/>
              </a:xfrm>
              <a:custGeom>
                <a:avLst/>
                <a:gdLst>
                  <a:gd name="T0" fmla="*/ 0 w 104"/>
                  <a:gd name="T1" fmla="*/ 0 h 45"/>
                  <a:gd name="T2" fmla="*/ 104 w 104"/>
                  <a:gd name="T3" fmla="*/ 0 h 45"/>
                  <a:gd name="T4" fmla="*/ 104 w 104"/>
                  <a:gd name="T5" fmla="*/ 45 h 45"/>
                  <a:gd name="T6" fmla="*/ 0 w 104"/>
                  <a:gd name="T7" fmla="*/ 45 h 45"/>
                  <a:gd name="T8" fmla="*/ 0 w 104"/>
                  <a:gd name="T9" fmla="*/ 0 h 45"/>
                  <a:gd name="T10" fmla="*/ 0 w 104"/>
                  <a:gd name="T11" fmla="*/ 0 h 45"/>
                  <a:gd name="T12" fmla="*/ 102 w 104"/>
                  <a:gd name="T13" fmla="*/ 0 h 45"/>
                  <a:gd name="T14" fmla="*/ 102 w 104"/>
                  <a:gd name="T15" fmla="*/ 44 h 45"/>
                  <a:gd name="T16" fmla="*/ 0 w 104"/>
                  <a:gd name="T17" fmla="*/ 44 h 45"/>
                  <a:gd name="T18" fmla="*/ 0 w 104"/>
                  <a:gd name="T1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4" h="45">
                    <a:moveTo>
                      <a:pt x="0" y="0"/>
                    </a:moveTo>
                    <a:lnTo>
                      <a:pt x="104" y="0"/>
                    </a:lnTo>
                    <a:lnTo>
                      <a:pt x="104" y="45"/>
                    </a:lnTo>
                    <a:lnTo>
                      <a:pt x="0" y="4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02" y="0"/>
                    </a:lnTo>
                    <a:lnTo>
                      <a:pt x="102" y="44"/>
                    </a:lnTo>
                    <a:lnTo>
                      <a:pt x="0" y="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2D2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053" name="Freeform 229"/>
              <p:cNvSpPr>
                <a:spLocks noEditPoints="1"/>
              </p:cNvSpPr>
              <p:nvPr/>
            </p:nvSpPr>
            <p:spPr bwMode="auto">
              <a:xfrm>
                <a:off x="291" y="3437"/>
                <a:ext cx="102" cy="44"/>
              </a:xfrm>
              <a:custGeom>
                <a:avLst/>
                <a:gdLst>
                  <a:gd name="T0" fmla="*/ 0 w 102"/>
                  <a:gd name="T1" fmla="*/ 0 h 44"/>
                  <a:gd name="T2" fmla="*/ 102 w 102"/>
                  <a:gd name="T3" fmla="*/ 0 h 44"/>
                  <a:gd name="T4" fmla="*/ 102 w 102"/>
                  <a:gd name="T5" fmla="*/ 44 h 44"/>
                  <a:gd name="T6" fmla="*/ 0 w 102"/>
                  <a:gd name="T7" fmla="*/ 44 h 44"/>
                  <a:gd name="T8" fmla="*/ 0 w 102"/>
                  <a:gd name="T9" fmla="*/ 0 h 44"/>
                  <a:gd name="T10" fmla="*/ 0 w 102"/>
                  <a:gd name="T11" fmla="*/ 0 h 44"/>
                  <a:gd name="T12" fmla="*/ 100 w 102"/>
                  <a:gd name="T13" fmla="*/ 0 h 44"/>
                  <a:gd name="T14" fmla="*/ 100 w 102"/>
                  <a:gd name="T15" fmla="*/ 43 h 44"/>
                  <a:gd name="T16" fmla="*/ 0 w 102"/>
                  <a:gd name="T17" fmla="*/ 43 h 44"/>
                  <a:gd name="T18" fmla="*/ 0 w 102"/>
                  <a:gd name="T1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2" h="44">
                    <a:moveTo>
                      <a:pt x="0" y="0"/>
                    </a:moveTo>
                    <a:lnTo>
                      <a:pt x="102" y="0"/>
                    </a:lnTo>
                    <a:lnTo>
                      <a:pt x="102" y="44"/>
                    </a:lnTo>
                    <a:lnTo>
                      <a:pt x="0" y="44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00" y="0"/>
                    </a:lnTo>
                    <a:lnTo>
                      <a:pt x="100" y="43"/>
                    </a:lnTo>
                    <a:lnTo>
                      <a:pt x="0" y="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4D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054" name="Freeform 230"/>
              <p:cNvSpPr>
                <a:spLocks noEditPoints="1"/>
              </p:cNvSpPr>
              <p:nvPr/>
            </p:nvSpPr>
            <p:spPr bwMode="auto">
              <a:xfrm>
                <a:off x="291" y="3437"/>
                <a:ext cx="100" cy="43"/>
              </a:xfrm>
              <a:custGeom>
                <a:avLst/>
                <a:gdLst>
                  <a:gd name="T0" fmla="*/ 0 w 100"/>
                  <a:gd name="T1" fmla="*/ 0 h 43"/>
                  <a:gd name="T2" fmla="*/ 100 w 100"/>
                  <a:gd name="T3" fmla="*/ 0 h 43"/>
                  <a:gd name="T4" fmla="*/ 100 w 100"/>
                  <a:gd name="T5" fmla="*/ 43 h 43"/>
                  <a:gd name="T6" fmla="*/ 0 w 100"/>
                  <a:gd name="T7" fmla="*/ 43 h 43"/>
                  <a:gd name="T8" fmla="*/ 0 w 100"/>
                  <a:gd name="T9" fmla="*/ 0 h 43"/>
                  <a:gd name="T10" fmla="*/ 0 w 100"/>
                  <a:gd name="T11" fmla="*/ 0 h 43"/>
                  <a:gd name="T12" fmla="*/ 99 w 100"/>
                  <a:gd name="T13" fmla="*/ 0 h 43"/>
                  <a:gd name="T14" fmla="*/ 99 w 100"/>
                  <a:gd name="T15" fmla="*/ 43 h 43"/>
                  <a:gd name="T16" fmla="*/ 0 w 100"/>
                  <a:gd name="T17" fmla="*/ 43 h 43"/>
                  <a:gd name="T18" fmla="*/ 0 w 100"/>
                  <a:gd name="T1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0" h="43">
                    <a:moveTo>
                      <a:pt x="0" y="0"/>
                    </a:moveTo>
                    <a:lnTo>
                      <a:pt x="100" y="0"/>
                    </a:lnTo>
                    <a:lnTo>
                      <a:pt x="100" y="43"/>
                    </a:lnTo>
                    <a:lnTo>
                      <a:pt x="0" y="4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99" y="0"/>
                    </a:lnTo>
                    <a:lnTo>
                      <a:pt x="99" y="43"/>
                    </a:lnTo>
                    <a:lnTo>
                      <a:pt x="0" y="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D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055" name="Freeform 231"/>
              <p:cNvSpPr>
                <a:spLocks noEditPoints="1"/>
              </p:cNvSpPr>
              <p:nvPr/>
            </p:nvSpPr>
            <p:spPr bwMode="auto">
              <a:xfrm>
                <a:off x="291" y="3437"/>
                <a:ext cx="99" cy="43"/>
              </a:xfrm>
              <a:custGeom>
                <a:avLst/>
                <a:gdLst>
                  <a:gd name="T0" fmla="*/ 0 w 99"/>
                  <a:gd name="T1" fmla="*/ 0 h 43"/>
                  <a:gd name="T2" fmla="*/ 99 w 99"/>
                  <a:gd name="T3" fmla="*/ 0 h 43"/>
                  <a:gd name="T4" fmla="*/ 99 w 99"/>
                  <a:gd name="T5" fmla="*/ 43 h 43"/>
                  <a:gd name="T6" fmla="*/ 0 w 99"/>
                  <a:gd name="T7" fmla="*/ 43 h 43"/>
                  <a:gd name="T8" fmla="*/ 0 w 99"/>
                  <a:gd name="T9" fmla="*/ 0 h 43"/>
                  <a:gd name="T10" fmla="*/ 0 w 99"/>
                  <a:gd name="T11" fmla="*/ 0 h 43"/>
                  <a:gd name="T12" fmla="*/ 97 w 99"/>
                  <a:gd name="T13" fmla="*/ 0 h 43"/>
                  <a:gd name="T14" fmla="*/ 97 w 99"/>
                  <a:gd name="T15" fmla="*/ 42 h 43"/>
                  <a:gd name="T16" fmla="*/ 0 w 99"/>
                  <a:gd name="T17" fmla="*/ 42 h 43"/>
                  <a:gd name="T18" fmla="*/ 0 w 99"/>
                  <a:gd name="T1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9" h="43">
                    <a:moveTo>
                      <a:pt x="0" y="0"/>
                    </a:moveTo>
                    <a:lnTo>
                      <a:pt x="99" y="0"/>
                    </a:lnTo>
                    <a:lnTo>
                      <a:pt x="99" y="43"/>
                    </a:lnTo>
                    <a:lnTo>
                      <a:pt x="0" y="4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97" y="0"/>
                    </a:lnTo>
                    <a:lnTo>
                      <a:pt x="97" y="42"/>
                    </a:lnTo>
                    <a:lnTo>
                      <a:pt x="0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7D7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056" name="Freeform 232"/>
              <p:cNvSpPr>
                <a:spLocks noEditPoints="1"/>
              </p:cNvSpPr>
              <p:nvPr/>
            </p:nvSpPr>
            <p:spPr bwMode="auto">
              <a:xfrm>
                <a:off x="291" y="3437"/>
                <a:ext cx="97" cy="42"/>
              </a:xfrm>
              <a:custGeom>
                <a:avLst/>
                <a:gdLst>
                  <a:gd name="T0" fmla="*/ 0 w 97"/>
                  <a:gd name="T1" fmla="*/ 0 h 42"/>
                  <a:gd name="T2" fmla="*/ 97 w 97"/>
                  <a:gd name="T3" fmla="*/ 0 h 42"/>
                  <a:gd name="T4" fmla="*/ 97 w 97"/>
                  <a:gd name="T5" fmla="*/ 42 h 42"/>
                  <a:gd name="T6" fmla="*/ 0 w 97"/>
                  <a:gd name="T7" fmla="*/ 42 h 42"/>
                  <a:gd name="T8" fmla="*/ 0 w 97"/>
                  <a:gd name="T9" fmla="*/ 0 h 42"/>
                  <a:gd name="T10" fmla="*/ 0 w 97"/>
                  <a:gd name="T11" fmla="*/ 0 h 42"/>
                  <a:gd name="T12" fmla="*/ 95 w 97"/>
                  <a:gd name="T13" fmla="*/ 0 h 42"/>
                  <a:gd name="T14" fmla="*/ 95 w 97"/>
                  <a:gd name="T15" fmla="*/ 41 h 42"/>
                  <a:gd name="T16" fmla="*/ 0 w 97"/>
                  <a:gd name="T17" fmla="*/ 41 h 42"/>
                  <a:gd name="T18" fmla="*/ 0 w 97"/>
                  <a:gd name="T1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7" h="42">
                    <a:moveTo>
                      <a:pt x="0" y="0"/>
                    </a:moveTo>
                    <a:lnTo>
                      <a:pt x="97" y="0"/>
                    </a:lnTo>
                    <a:lnTo>
                      <a:pt x="97" y="42"/>
                    </a:lnTo>
                    <a:lnTo>
                      <a:pt x="0" y="4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95" y="0"/>
                    </a:lnTo>
                    <a:lnTo>
                      <a:pt x="95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D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057" name="Freeform 233"/>
              <p:cNvSpPr>
                <a:spLocks noEditPoints="1"/>
              </p:cNvSpPr>
              <p:nvPr/>
            </p:nvSpPr>
            <p:spPr bwMode="auto">
              <a:xfrm>
                <a:off x="291" y="3437"/>
                <a:ext cx="95" cy="41"/>
              </a:xfrm>
              <a:custGeom>
                <a:avLst/>
                <a:gdLst>
                  <a:gd name="T0" fmla="*/ 0 w 95"/>
                  <a:gd name="T1" fmla="*/ 0 h 41"/>
                  <a:gd name="T2" fmla="*/ 95 w 95"/>
                  <a:gd name="T3" fmla="*/ 0 h 41"/>
                  <a:gd name="T4" fmla="*/ 95 w 95"/>
                  <a:gd name="T5" fmla="*/ 41 h 41"/>
                  <a:gd name="T6" fmla="*/ 0 w 95"/>
                  <a:gd name="T7" fmla="*/ 41 h 41"/>
                  <a:gd name="T8" fmla="*/ 0 w 95"/>
                  <a:gd name="T9" fmla="*/ 0 h 41"/>
                  <a:gd name="T10" fmla="*/ 0 w 95"/>
                  <a:gd name="T11" fmla="*/ 0 h 41"/>
                  <a:gd name="T12" fmla="*/ 93 w 95"/>
                  <a:gd name="T13" fmla="*/ 0 h 41"/>
                  <a:gd name="T14" fmla="*/ 93 w 95"/>
                  <a:gd name="T15" fmla="*/ 40 h 41"/>
                  <a:gd name="T16" fmla="*/ 0 w 95"/>
                  <a:gd name="T17" fmla="*/ 40 h 41"/>
                  <a:gd name="T18" fmla="*/ 0 w 95"/>
                  <a:gd name="T1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5" h="41">
                    <a:moveTo>
                      <a:pt x="0" y="0"/>
                    </a:moveTo>
                    <a:lnTo>
                      <a:pt x="95" y="0"/>
                    </a:lnTo>
                    <a:lnTo>
                      <a:pt x="95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93" y="0"/>
                    </a:lnTo>
                    <a:lnTo>
                      <a:pt x="93" y="40"/>
                    </a:lnTo>
                    <a:lnTo>
                      <a:pt x="0" y="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AD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058" name="Freeform 234"/>
              <p:cNvSpPr>
                <a:spLocks noEditPoints="1"/>
              </p:cNvSpPr>
              <p:nvPr/>
            </p:nvSpPr>
            <p:spPr bwMode="auto">
              <a:xfrm>
                <a:off x="291" y="3437"/>
                <a:ext cx="93" cy="40"/>
              </a:xfrm>
              <a:custGeom>
                <a:avLst/>
                <a:gdLst>
                  <a:gd name="T0" fmla="*/ 0 w 93"/>
                  <a:gd name="T1" fmla="*/ 0 h 40"/>
                  <a:gd name="T2" fmla="*/ 93 w 93"/>
                  <a:gd name="T3" fmla="*/ 0 h 40"/>
                  <a:gd name="T4" fmla="*/ 93 w 93"/>
                  <a:gd name="T5" fmla="*/ 40 h 40"/>
                  <a:gd name="T6" fmla="*/ 0 w 93"/>
                  <a:gd name="T7" fmla="*/ 40 h 40"/>
                  <a:gd name="T8" fmla="*/ 0 w 93"/>
                  <a:gd name="T9" fmla="*/ 0 h 40"/>
                  <a:gd name="T10" fmla="*/ 0 w 93"/>
                  <a:gd name="T11" fmla="*/ 0 h 40"/>
                  <a:gd name="T12" fmla="*/ 91 w 93"/>
                  <a:gd name="T13" fmla="*/ 0 h 40"/>
                  <a:gd name="T14" fmla="*/ 91 w 93"/>
                  <a:gd name="T15" fmla="*/ 39 h 40"/>
                  <a:gd name="T16" fmla="*/ 0 w 93"/>
                  <a:gd name="T17" fmla="*/ 39 h 40"/>
                  <a:gd name="T18" fmla="*/ 0 w 93"/>
                  <a:gd name="T1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" h="40">
                    <a:moveTo>
                      <a:pt x="0" y="0"/>
                    </a:moveTo>
                    <a:lnTo>
                      <a:pt x="93" y="0"/>
                    </a:lnTo>
                    <a:lnTo>
                      <a:pt x="93" y="40"/>
                    </a:lnTo>
                    <a:lnTo>
                      <a:pt x="0" y="4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91" y="0"/>
                    </a:lnTo>
                    <a:lnTo>
                      <a:pt x="91" y="39"/>
                    </a:lnTo>
                    <a:lnTo>
                      <a:pt x="0" y="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CD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059" name="Freeform 235"/>
              <p:cNvSpPr>
                <a:spLocks noEditPoints="1"/>
              </p:cNvSpPr>
              <p:nvPr/>
            </p:nvSpPr>
            <p:spPr bwMode="auto">
              <a:xfrm>
                <a:off x="291" y="3437"/>
                <a:ext cx="91" cy="39"/>
              </a:xfrm>
              <a:custGeom>
                <a:avLst/>
                <a:gdLst>
                  <a:gd name="T0" fmla="*/ 0 w 91"/>
                  <a:gd name="T1" fmla="*/ 0 h 39"/>
                  <a:gd name="T2" fmla="*/ 91 w 91"/>
                  <a:gd name="T3" fmla="*/ 0 h 39"/>
                  <a:gd name="T4" fmla="*/ 91 w 91"/>
                  <a:gd name="T5" fmla="*/ 39 h 39"/>
                  <a:gd name="T6" fmla="*/ 0 w 91"/>
                  <a:gd name="T7" fmla="*/ 39 h 39"/>
                  <a:gd name="T8" fmla="*/ 0 w 91"/>
                  <a:gd name="T9" fmla="*/ 0 h 39"/>
                  <a:gd name="T10" fmla="*/ 0 w 91"/>
                  <a:gd name="T11" fmla="*/ 0 h 39"/>
                  <a:gd name="T12" fmla="*/ 90 w 91"/>
                  <a:gd name="T13" fmla="*/ 0 h 39"/>
                  <a:gd name="T14" fmla="*/ 90 w 91"/>
                  <a:gd name="T15" fmla="*/ 39 h 39"/>
                  <a:gd name="T16" fmla="*/ 0 w 91"/>
                  <a:gd name="T17" fmla="*/ 39 h 39"/>
                  <a:gd name="T18" fmla="*/ 0 w 91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1" h="39">
                    <a:moveTo>
                      <a:pt x="0" y="0"/>
                    </a:moveTo>
                    <a:lnTo>
                      <a:pt x="91" y="0"/>
                    </a:lnTo>
                    <a:lnTo>
                      <a:pt x="91" y="39"/>
                    </a:lnTo>
                    <a:lnTo>
                      <a:pt x="0" y="39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90" y="0"/>
                    </a:lnTo>
                    <a:lnTo>
                      <a:pt x="90" y="39"/>
                    </a:lnTo>
                    <a:lnTo>
                      <a:pt x="0" y="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060" name="Freeform 236"/>
              <p:cNvSpPr>
                <a:spLocks noEditPoints="1"/>
              </p:cNvSpPr>
              <p:nvPr/>
            </p:nvSpPr>
            <p:spPr bwMode="auto">
              <a:xfrm>
                <a:off x="291" y="3437"/>
                <a:ext cx="90" cy="39"/>
              </a:xfrm>
              <a:custGeom>
                <a:avLst/>
                <a:gdLst>
                  <a:gd name="T0" fmla="*/ 0 w 90"/>
                  <a:gd name="T1" fmla="*/ 0 h 39"/>
                  <a:gd name="T2" fmla="*/ 90 w 90"/>
                  <a:gd name="T3" fmla="*/ 0 h 39"/>
                  <a:gd name="T4" fmla="*/ 90 w 90"/>
                  <a:gd name="T5" fmla="*/ 39 h 39"/>
                  <a:gd name="T6" fmla="*/ 0 w 90"/>
                  <a:gd name="T7" fmla="*/ 39 h 39"/>
                  <a:gd name="T8" fmla="*/ 0 w 90"/>
                  <a:gd name="T9" fmla="*/ 0 h 39"/>
                  <a:gd name="T10" fmla="*/ 0 w 90"/>
                  <a:gd name="T11" fmla="*/ 0 h 39"/>
                  <a:gd name="T12" fmla="*/ 88 w 90"/>
                  <a:gd name="T13" fmla="*/ 0 h 39"/>
                  <a:gd name="T14" fmla="*/ 88 w 90"/>
                  <a:gd name="T15" fmla="*/ 38 h 39"/>
                  <a:gd name="T16" fmla="*/ 0 w 90"/>
                  <a:gd name="T17" fmla="*/ 38 h 39"/>
                  <a:gd name="T18" fmla="*/ 0 w 90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0" h="39">
                    <a:moveTo>
                      <a:pt x="0" y="0"/>
                    </a:moveTo>
                    <a:lnTo>
                      <a:pt x="90" y="0"/>
                    </a:lnTo>
                    <a:lnTo>
                      <a:pt x="90" y="39"/>
                    </a:lnTo>
                    <a:lnTo>
                      <a:pt x="0" y="39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88" y="0"/>
                    </a:lnTo>
                    <a:lnTo>
                      <a:pt x="88" y="38"/>
                    </a:lnTo>
                    <a:lnTo>
                      <a:pt x="0" y="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FD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061" name="Freeform 237"/>
              <p:cNvSpPr>
                <a:spLocks noEditPoints="1"/>
              </p:cNvSpPr>
              <p:nvPr/>
            </p:nvSpPr>
            <p:spPr bwMode="auto">
              <a:xfrm>
                <a:off x="291" y="3437"/>
                <a:ext cx="88" cy="38"/>
              </a:xfrm>
              <a:custGeom>
                <a:avLst/>
                <a:gdLst>
                  <a:gd name="T0" fmla="*/ 0 w 88"/>
                  <a:gd name="T1" fmla="*/ 0 h 38"/>
                  <a:gd name="T2" fmla="*/ 88 w 88"/>
                  <a:gd name="T3" fmla="*/ 0 h 38"/>
                  <a:gd name="T4" fmla="*/ 88 w 88"/>
                  <a:gd name="T5" fmla="*/ 38 h 38"/>
                  <a:gd name="T6" fmla="*/ 0 w 88"/>
                  <a:gd name="T7" fmla="*/ 38 h 38"/>
                  <a:gd name="T8" fmla="*/ 0 w 88"/>
                  <a:gd name="T9" fmla="*/ 0 h 38"/>
                  <a:gd name="T10" fmla="*/ 0 w 88"/>
                  <a:gd name="T11" fmla="*/ 0 h 38"/>
                  <a:gd name="T12" fmla="*/ 86 w 88"/>
                  <a:gd name="T13" fmla="*/ 0 h 38"/>
                  <a:gd name="T14" fmla="*/ 86 w 88"/>
                  <a:gd name="T15" fmla="*/ 37 h 38"/>
                  <a:gd name="T16" fmla="*/ 0 w 88"/>
                  <a:gd name="T17" fmla="*/ 37 h 38"/>
                  <a:gd name="T18" fmla="*/ 0 w 88"/>
                  <a:gd name="T1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8" h="38">
                    <a:moveTo>
                      <a:pt x="0" y="0"/>
                    </a:moveTo>
                    <a:lnTo>
                      <a:pt x="88" y="0"/>
                    </a:lnTo>
                    <a:lnTo>
                      <a:pt x="88" y="38"/>
                    </a:lnTo>
                    <a:lnTo>
                      <a:pt x="0" y="38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86" y="0"/>
                    </a:lnTo>
                    <a:lnTo>
                      <a:pt x="86" y="37"/>
                    </a:lnTo>
                    <a:lnTo>
                      <a:pt x="0" y="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062" name="Freeform 238"/>
              <p:cNvSpPr>
                <a:spLocks noEditPoints="1"/>
              </p:cNvSpPr>
              <p:nvPr/>
            </p:nvSpPr>
            <p:spPr bwMode="auto">
              <a:xfrm>
                <a:off x="291" y="3437"/>
                <a:ext cx="86" cy="37"/>
              </a:xfrm>
              <a:custGeom>
                <a:avLst/>
                <a:gdLst>
                  <a:gd name="T0" fmla="*/ 0 w 86"/>
                  <a:gd name="T1" fmla="*/ 0 h 37"/>
                  <a:gd name="T2" fmla="*/ 86 w 86"/>
                  <a:gd name="T3" fmla="*/ 0 h 37"/>
                  <a:gd name="T4" fmla="*/ 86 w 86"/>
                  <a:gd name="T5" fmla="*/ 37 h 37"/>
                  <a:gd name="T6" fmla="*/ 0 w 86"/>
                  <a:gd name="T7" fmla="*/ 37 h 37"/>
                  <a:gd name="T8" fmla="*/ 0 w 86"/>
                  <a:gd name="T9" fmla="*/ 0 h 37"/>
                  <a:gd name="T10" fmla="*/ 0 w 86"/>
                  <a:gd name="T11" fmla="*/ 0 h 37"/>
                  <a:gd name="T12" fmla="*/ 84 w 86"/>
                  <a:gd name="T13" fmla="*/ 0 h 37"/>
                  <a:gd name="T14" fmla="*/ 84 w 86"/>
                  <a:gd name="T15" fmla="*/ 37 h 37"/>
                  <a:gd name="T16" fmla="*/ 0 w 86"/>
                  <a:gd name="T17" fmla="*/ 37 h 37"/>
                  <a:gd name="T18" fmla="*/ 0 w 86"/>
                  <a:gd name="T1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37">
                    <a:moveTo>
                      <a:pt x="0" y="0"/>
                    </a:moveTo>
                    <a:lnTo>
                      <a:pt x="86" y="0"/>
                    </a:lnTo>
                    <a:lnTo>
                      <a:pt x="86" y="37"/>
                    </a:lnTo>
                    <a:lnTo>
                      <a:pt x="0" y="3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84" y="37"/>
                    </a:lnTo>
                    <a:lnTo>
                      <a:pt x="0" y="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1E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063" name="Freeform 239"/>
              <p:cNvSpPr>
                <a:spLocks noEditPoints="1"/>
              </p:cNvSpPr>
              <p:nvPr/>
            </p:nvSpPr>
            <p:spPr bwMode="auto">
              <a:xfrm>
                <a:off x="291" y="3437"/>
                <a:ext cx="84" cy="37"/>
              </a:xfrm>
              <a:custGeom>
                <a:avLst/>
                <a:gdLst>
                  <a:gd name="T0" fmla="*/ 0 w 84"/>
                  <a:gd name="T1" fmla="*/ 0 h 37"/>
                  <a:gd name="T2" fmla="*/ 84 w 84"/>
                  <a:gd name="T3" fmla="*/ 0 h 37"/>
                  <a:gd name="T4" fmla="*/ 84 w 84"/>
                  <a:gd name="T5" fmla="*/ 37 h 37"/>
                  <a:gd name="T6" fmla="*/ 0 w 84"/>
                  <a:gd name="T7" fmla="*/ 37 h 37"/>
                  <a:gd name="T8" fmla="*/ 0 w 84"/>
                  <a:gd name="T9" fmla="*/ 0 h 37"/>
                  <a:gd name="T10" fmla="*/ 0 w 84"/>
                  <a:gd name="T11" fmla="*/ 0 h 37"/>
                  <a:gd name="T12" fmla="*/ 83 w 84"/>
                  <a:gd name="T13" fmla="*/ 0 h 37"/>
                  <a:gd name="T14" fmla="*/ 83 w 84"/>
                  <a:gd name="T15" fmla="*/ 36 h 37"/>
                  <a:gd name="T16" fmla="*/ 0 w 84"/>
                  <a:gd name="T17" fmla="*/ 36 h 37"/>
                  <a:gd name="T18" fmla="*/ 0 w 84"/>
                  <a:gd name="T1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4" h="37">
                    <a:moveTo>
                      <a:pt x="0" y="0"/>
                    </a:moveTo>
                    <a:lnTo>
                      <a:pt x="84" y="0"/>
                    </a:lnTo>
                    <a:lnTo>
                      <a:pt x="84" y="37"/>
                    </a:lnTo>
                    <a:lnTo>
                      <a:pt x="0" y="3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83" y="36"/>
                    </a:lnTo>
                    <a:lnTo>
                      <a:pt x="0" y="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3E3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064" name="Freeform 240"/>
              <p:cNvSpPr>
                <a:spLocks noEditPoints="1"/>
              </p:cNvSpPr>
              <p:nvPr/>
            </p:nvSpPr>
            <p:spPr bwMode="auto">
              <a:xfrm>
                <a:off x="291" y="3437"/>
                <a:ext cx="83" cy="36"/>
              </a:xfrm>
              <a:custGeom>
                <a:avLst/>
                <a:gdLst>
                  <a:gd name="T0" fmla="*/ 0 w 83"/>
                  <a:gd name="T1" fmla="*/ 0 h 36"/>
                  <a:gd name="T2" fmla="*/ 83 w 83"/>
                  <a:gd name="T3" fmla="*/ 0 h 36"/>
                  <a:gd name="T4" fmla="*/ 83 w 83"/>
                  <a:gd name="T5" fmla="*/ 36 h 36"/>
                  <a:gd name="T6" fmla="*/ 0 w 83"/>
                  <a:gd name="T7" fmla="*/ 36 h 36"/>
                  <a:gd name="T8" fmla="*/ 0 w 83"/>
                  <a:gd name="T9" fmla="*/ 0 h 36"/>
                  <a:gd name="T10" fmla="*/ 0 w 83"/>
                  <a:gd name="T11" fmla="*/ 0 h 36"/>
                  <a:gd name="T12" fmla="*/ 81 w 83"/>
                  <a:gd name="T13" fmla="*/ 0 h 36"/>
                  <a:gd name="T14" fmla="*/ 81 w 83"/>
                  <a:gd name="T15" fmla="*/ 35 h 36"/>
                  <a:gd name="T16" fmla="*/ 0 w 83"/>
                  <a:gd name="T17" fmla="*/ 35 h 36"/>
                  <a:gd name="T18" fmla="*/ 0 w 83"/>
                  <a:gd name="T1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3" h="36">
                    <a:moveTo>
                      <a:pt x="0" y="0"/>
                    </a:moveTo>
                    <a:lnTo>
                      <a:pt x="83" y="0"/>
                    </a:lnTo>
                    <a:lnTo>
                      <a:pt x="83" y="36"/>
                    </a:lnTo>
                    <a:lnTo>
                      <a:pt x="0" y="36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81" y="0"/>
                    </a:lnTo>
                    <a:lnTo>
                      <a:pt x="81" y="35"/>
                    </a:lnTo>
                    <a:lnTo>
                      <a:pt x="0" y="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4E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065" name="Freeform 241"/>
              <p:cNvSpPr>
                <a:spLocks noEditPoints="1"/>
              </p:cNvSpPr>
              <p:nvPr/>
            </p:nvSpPr>
            <p:spPr bwMode="auto">
              <a:xfrm>
                <a:off x="291" y="3437"/>
                <a:ext cx="81" cy="35"/>
              </a:xfrm>
              <a:custGeom>
                <a:avLst/>
                <a:gdLst>
                  <a:gd name="T0" fmla="*/ 0 w 81"/>
                  <a:gd name="T1" fmla="*/ 0 h 35"/>
                  <a:gd name="T2" fmla="*/ 81 w 81"/>
                  <a:gd name="T3" fmla="*/ 0 h 35"/>
                  <a:gd name="T4" fmla="*/ 81 w 81"/>
                  <a:gd name="T5" fmla="*/ 35 h 35"/>
                  <a:gd name="T6" fmla="*/ 0 w 81"/>
                  <a:gd name="T7" fmla="*/ 35 h 35"/>
                  <a:gd name="T8" fmla="*/ 0 w 81"/>
                  <a:gd name="T9" fmla="*/ 0 h 35"/>
                  <a:gd name="T10" fmla="*/ 0 w 81"/>
                  <a:gd name="T11" fmla="*/ 0 h 35"/>
                  <a:gd name="T12" fmla="*/ 79 w 81"/>
                  <a:gd name="T13" fmla="*/ 0 h 35"/>
                  <a:gd name="T14" fmla="*/ 79 w 81"/>
                  <a:gd name="T15" fmla="*/ 34 h 35"/>
                  <a:gd name="T16" fmla="*/ 0 w 81"/>
                  <a:gd name="T17" fmla="*/ 34 h 35"/>
                  <a:gd name="T18" fmla="*/ 0 w 81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35">
                    <a:moveTo>
                      <a:pt x="0" y="0"/>
                    </a:moveTo>
                    <a:lnTo>
                      <a:pt x="81" y="0"/>
                    </a:lnTo>
                    <a:lnTo>
                      <a:pt x="81" y="35"/>
                    </a:lnTo>
                    <a:lnTo>
                      <a:pt x="0" y="3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79" y="0"/>
                    </a:lnTo>
                    <a:lnTo>
                      <a:pt x="79" y="34"/>
                    </a:lnTo>
                    <a:lnTo>
                      <a:pt x="0" y="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E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066" name="Freeform 242"/>
              <p:cNvSpPr>
                <a:spLocks noEditPoints="1"/>
              </p:cNvSpPr>
              <p:nvPr/>
            </p:nvSpPr>
            <p:spPr bwMode="auto">
              <a:xfrm>
                <a:off x="291" y="3437"/>
                <a:ext cx="79" cy="34"/>
              </a:xfrm>
              <a:custGeom>
                <a:avLst/>
                <a:gdLst>
                  <a:gd name="T0" fmla="*/ 0 w 79"/>
                  <a:gd name="T1" fmla="*/ 0 h 34"/>
                  <a:gd name="T2" fmla="*/ 79 w 79"/>
                  <a:gd name="T3" fmla="*/ 0 h 34"/>
                  <a:gd name="T4" fmla="*/ 79 w 79"/>
                  <a:gd name="T5" fmla="*/ 34 h 34"/>
                  <a:gd name="T6" fmla="*/ 0 w 79"/>
                  <a:gd name="T7" fmla="*/ 34 h 34"/>
                  <a:gd name="T8" fmla="*/ 0 w 79"/>
                  <a:gd name="T9" fmla="*/ 0 h 34"/>
                  <a:gd name="T10" fmla="*/ 0 w 79"/>
                  <a:gd name="T11" fmla="*/ 0 h 34"/>
                  <a:gd name="T12" fmla="*/ 77 w 79"/>
                  <a:gd name="T13" fmla="*/ 0 h 34"/>
                  <a:gd name="T14" fmla="*/ 77 w 79"/>
                  <a:gd name="T15" fmla="*/ 33 h 34"/>
                  <a:gd name="T16" fmla="*/ 0 w 79"/>
                  <a:gd name="T17" fmla="*/ 33 h 34"/>
                  <a:gd name="T18" fmla="*/ 0 w 79"/>
                  <a:gd name="T1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9" h="34">
                    <a:moveTo>
                      <a:pt x="0" y="0"/>
                    </a:moveTo>
                    <a:lnTo>
                      <a:pt x="79" y="0"/>
                    </a:lnTo>
                    <a:lnTo>
                      <a:pt x="79" y="34"/>
                    </a:lnTo>
                    <a:lnTo>
                      <a:pt x="0" y="34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77" y="0"/>
                    </a:lnTo>
                    <a:lnTo>
                      <a:pt x="77" y="33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7E7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067" name="Freeform 243"/>
              <p:cNvSpPr>
                <a:spLocks noEditPoints="1"/>
              </p:cNvSpPr>
              <p:nvPr/>
            </p:nvSpPr>
            <p:spPr bwMode="auto">
              <a:xfrm>
                <a:off x="291" y="3437"/>
                <a:ext cx="77" cy="33"/>
              </a:xfrm>
              <a:custGeom>
                <a:avLst/>
                <a:gdLst>
                  <a:gd name="T0" fmla="*/ 0 w 77"/>
                  <a:gd name="T1" fmla="*/ 0 h 33"/>
                  <a:gd name="T2" fmla="*/ 77 w 77"/>
                  <a:gd name="T3" fmla="*/ 0 h 33"/>
                  <a:gd name="T4" fmla="*/ 77 w 77"/>
                  <a:gd name="T5" fmla="*/ 33 h 33"/>
                  <a:gd name="T6" fmla="*/ 0 w 77"/>
                  <a:gd name="T7" fmla="*/ 33 h 33"/>
                  <a:gd name="T8" fmla="*/ 0 w 77"/>
                  <a:gd name="T9" fmla="*/ 0 h 33"/>
                  <a:gd name="T10" fmla="*/ 0 w 77"/>
                  <a:gd name="T11" fmla="*/ 0 h 33"/>
                  <a:gd name="T12" fmla="*/ 76 w 77"/>
                  <a:gd name="T13" fmla="*/ 0 h 33"/>
                  <a:gd name="T14" fmla="*/ 76 w 77"/>
                  <a:gd name="T15" fmla="*/ 32 h 33"/>
                  <a:gd name="T16" fmla="*/ 0 w 77"/>
                  <a:gd name="T17" fmla="*/ 32 h 33"/>
                  <a:gd name="T18" fmla="*/ 0 w 77"/>
                  <a:gd name="T1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7" h="33">
                    <a:moveTo>
                      <a:pt x="0" y="0"/>
                    </a:moveTo>
                    <a:lnTo>
                      <a:pt x="77" y="0"/>
                    </a:lnTo>
                    <a:lnTo>
                      <a:pt x="77" y="33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76" y="0"/>
                    </a:lnTo>
                    <a:lnTo>
                      <a:pt x="76" y="3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8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068" name="Freeform 244"/>
              <p:cNvSpPr>
                <a:spLocks noEditPoints="1"/>
              </p:cNvSpPr>
              <p:nvPr/>
            </p:nvSpPr>
            <p:spPr bwMode="auto">
              <a:xfrm>
                <a:off x="291" y="3437"/>
                <a:ext cx="76" cy="32"/>
              </a:xfrm>
              <a:custGeom>
                <a:avLst/>
                <a:gdLst>
                  <a:gd name="T0" fmla="*/ 0 w 76"/>
                  <a:gd name="T1" fmla="*/ 0 h 32"/>
                  <a:gd name="T2" fmla="*/ 76 w 76"/>
                  <a:gd name="T3" fmla="*/ 0 h 32"/>
                  <a:gd name="T4" fmla="*/ 76 w 76"/>
                  <a:gd name="T5" fmla="*/ 32 h 32"/>
                  <a:gd name="T6" fmla="*/ 0 w 76"/>
                  <a:gd name="T7" fmla="*/ 32 h 32"/>
                  <a:gd name="T8" fmla="*/ 0 w 76"/>
                  <a:gd name="T9" fmla="*/ 0 h 32"/>
                  <a:gd name="T10" fmla="*/ 0 w 76"/>
                  <a:gd name="T11" fmla="*/ 0 h 32"/>
                  <a:gd name="T12" fmla="*/ 74 w 76"/>
                  <a:gd name="T13" fmla="*/ 0 h 32"/>
                  <a:gd name="T14" fmla="*/ 74 w 76"/>
                  <a:gd name="T15" fmla="*/ 32 h 32"/>
                  <a:gd name="T16" fmla="*/ 0 w 76"/>
                  <a:gd name="T17" fmla="*/ 32 h 32"/>
                  <a:gd name="T18" fmla="*/ 0 w 76"/>
                  <a:gd name="T1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6" h="32">
                    <a:moveTo>
                      <a:pt x="0" y="0"/>
                    </a:moveTo>
                    <a:lnTo>
                      <a:pt x="76" y="0"/>
                    </a:lnTo>
                    <a:lnTo>
                      <a:pt x="76" y="3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74" y="0"/>
                    </a:lnTo>
                    <a:lnTo>
                      <a:pt x="74" y="3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9E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069" name="Freeform 245"/>
              <p:cNvSpPr>
                <a:spLocks noEditPoints="1"/>
              </p:cNvSpPr>
              <p:nvPr/>
            </p:nvSpPr>
            <p:spPr bwMode="auto">
              <a:xfrm>
                <a:off x="291" y="3437"/>
                <a:ext cx="74" cy="32"/>
              </a:xfrm>
              <a:custGeom>
                <a:avLst/>
                <a:gdLst>
                  <a:gd name="T0" fmla="*/ 0 w 74"/>
                  <a:gd name="T1" fmla="*/ 0 h 32"/>
                  <a:gd name="T2" fmla="*/ 74 w 74"/>
                  <a:gd name="T3" fmla="*/ 0 h 32"/>
                  <a:gd name="T4" fmla="*/ 74 w 74"/>
                  <a:gd name="T5" fmla="*/ 32 h 32"/>
                  <a:gd name="T6" fmla="*/ 0 w 74"/>
                  <a:gd name="T7" fmla="*/ 32 h 32"/>
                  <a:gd name="T8" fmla="*/ 0 w 74"/>
                  <a:gd name="T9" fmla="*/ 0 h 32"/>
                  <a:gd name="T10" fmla="*/ 0 w 74"/>
                  <a:gd name="T11" fmla="*/ 0 h 32"/>
                  <a:gd name="T12" fmla="*/ 72 w 74"/>
                  <a:gd name="T13" fmla="*/ 0 h 32"/>
                  <a:gd name="T14" fmla="*/ 72 w 74"/>
                  <a:gd name="T15" fmla="*/ 32 h 32"/>
                  <a:gd name="T16" fmla="*/ 0 w 74"/>
                  <a:gd name="T17" fmla="*/ 32 h 32"/>
                  <a:gd name="T18" fmla="*/ 0 w 74"/>
                  <a:gd name="T1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4" h="32">
                    <a:moveTo>
                      <a:pt x="0" y="0"/>
                    </a:moveTo>
                    <a:lnTo>
                      <a:pt x="74" y="0"/>
                    </a:lnTo>
                    <a:lnTo>
                      <a:pt x="74" y="3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72" y="0"/>
                    </a:lnTo>
                    <a:lnTo>
                      <a:pt x="72" y="3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AE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070" name="Freeform 246"/>
              <p:cNvSpPr>
                <a:spLocks noEditPoints="1"/>
              </p:cNvSpPr>
              <p:nvPr/>
            </p:nvSpPr>
            <p:spPr bwMode="auto">
              <a:xfrm>
                <a:off x="291" y="3437"/>
                <a:ext cx="72" cy="32"/>
              </a:xfrm>
              <a:custGeom>
                <a:avLst/>
                <a:gdLst>
                  <a:gd name="T0" fmla="*/ 0 w 72"/>
                  <a:gd name="T1" fmla="*/ 0 h 32"/>
                  <a:gd name="T2" fmla="*/ 72 w 72"/>
                  <a:gd name="T3" fmla="*/ 0 h 32"/>
                  <a:gd name="T4" fmla="*/ 72 w 72"/>
                  <a:gd name="T5" fmla="*/ 32 h 32"/>
                  <a:gd name="T6" fmla="*/ 0 w 72"/>
                  <a:gd name="T7" fmla="*/ 32 h 32"/>
                  <a:gd name="T8" fmla="*/ 0 w 72"/>
                  <a:gd name="T9" fmla="*/ 0 h 32"/>
                  <a:gd name="T10" fmla="*/ 0 w 72"/>
                  <a:gd name="T11" fmla="*/ 0 h 32"/>
                  <a:gd name="T12" fmla="*/ 70 w 72"/>
                  <a:gd name="T13" fmla="*/ 0 h 32"/>
                  <a:gd name="T14" fmla="*/ 70 w 72"/>
                  <a:gd name="T15" fmla="*/ 31 h 32"/>
                  <a:gd name="T16" fmla="*/ 0 w 72"/>
                  <a:gd name="T17" fmla="*/ 31 h 32"/>
                  <a:gd name="T18" fmla="*/ 0 w 72"/>
                  <a:gd name="T1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" h="32">
                    <a:moveTo>
                      <a:pt x="0" y="0"/>
                    </a:moveTo>
                    <a:lnTo>
                      <a:pt x="72" y="0"/>
                    </a:lnTo>
                    <a:lnTo>
                      <a:pt x="72" y="3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70" y="0"/>
                    </a:lnTo>
                    <a:lnTo>
                      <a:pt x="70" y="31"/>
                    </a:lnTo>
                    <a:lnTo>
                      <a:pt x="0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EB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071" name="Freeform 247"/>
              <p:cNvSpPr>
                <a:spLocks noEditPoints="1"/>
              </p:cNvSpPr>
              <p:nvPr/>
            </p:nvSpPr>
            <p:spPr bwMode="auto">
              <a:xfrm>
                <a:off x="291" y="3437"/>
                <a:ext cx="70" cy="31"/>
              </a:xfrm>
              <a:custGeom>
                <a:avLst/>
                <a:gdLst>
                  <a:gd name="T0" fmla="*/ 0 w 70"/>
                  <a:gd name="T1" fmla="*/ 0 h 31"/>
                  <a:gd name="T2" fmla="*/ 70 w 70"/>
                  <a:gd name="T3" fmla="*/ 0 h 31"/>
                  <a:gd name="T4" fmla="*/ 70 w 70"/>
                  <a:gd name="T5" fmla="*/ 31 h 31"/>
                  <a:gd name="T6" fmla="*/ 0 w 70"/>
                  <a:gd name="T7" fmla="*/ 31 h 31"/>
                  <a:gd name="T8" fmla="*/ 0 w 70"/>
                  <a:gd name="T9" fmla="*/ 0 h 31"/>
                  <a:gd name="T10" fmla="*/ 0 w 70"/>
                  <a:gd name="T11" fmla="*/ 0 h 31"/>
                  <a:gd name="T12" fmla="*/ 69 w 70"/>
                  <a:gd name="T13" fmla="*/ 0 h 31"/>
                  <a:gd name="T14" fmla="*/ 69 w 70"/>
                  <a:gd name="T15" fmla="*/ 30 h 31"/>
                  <a:gd name="T16" fmla="*/ 0 w 70"/>
                  <a:gd name="T17" fmla="*/ 30 h 31"/>
                  <a:gd name="T18" fmla="*/ 0 w 70"/>
                  <a:gd name="T1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0" h="31">
                    <a:moveTo>
                      <a:pt x="0" y="0"/>
                    </a:moveTo>
                    <a:lnTo>
                      <a:pt x="70" y="0"/>
                    </a:lnTo>
                    <a:lnTo>
                      <a:pt x="70" y="31"/>
                    </a:lnTo>
                    <a:lnTo>
                      <a:pt x="0" y="3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9" y="0"/>
                    </a:lnTo>
                    <a:lnTo>
                      <a:pt x="69" y="3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072" name="Freeform 248"/>
              <p:cNvSpPr>
                <a:spLocks noEditPoints="1"/>
              </p:cNvSpPr>
              <p:nvPr/>
            </p:nvSpPr>
            <p:spPr bwMode="auto">
              <a:xfrm>
                <a:off x="291" y="3437"/>
                <a:ext cx="69" cy="30"/>
              </a:xfrm>
              <a:custGeom>
                <a:avLst/>
                <a:gdLst>
                  <a:gd name="T0" fmla="*/ 0 w 69"/>
                  <a:gd name="T1" fmla="*/ 0 h 30"/>
                  <a:gd name="T2" fmla="*/ 69 w 69"/>
                  <a:gd name="T3" fmla="*/ 0 h 30"/>
                  <a:gd name="T4" fmla="*/ 69 w 69"/>
                  <a:gd name="T5" fmla="*/ 30 h 30"/>
                  <a:gd name="T6" fmla="*/ 0 w 69"/>
                  <a:gd name="T7" fmla="*/ 30 h 30"/>
                  <a:gd name="T8" fmla="*/ 0 w 69"/>
                  <a:gd name="T9" fmla="*/ 0 h 30"/>
                  <a:gd name="T10" fmla="*/ 0 w 69"/>
                  <a:gd name="T11" fmla="*/ 0 h 30"/>
                  <a:gd name="T12" fmla="*/ 67 w 69"/>
                  <a:gd name="T13" fmla="*/ 0 h 30"/>
                  <a:gd name="T14" fmla="*/ 67 w 69"/>
                  <a:gd name="T15" fmla="*/ 29 h 30"/>
                  <a:gd name="T16" fmla="*/ 0 w 69"/>
                  <a:gd name="T17" fmla="*/ 29 h 30"/>
                  <a:gd name="T18" fmla="*/ 0 w 69"/>
                  <a:gd name="T1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9" h="30">
                    <a:moveTo>
                      <a:pt x="0" y="0"/>
                    </a:moveTo>
                    <a:lnTo>
                      <a:pt x="69" y="0"/>
                    </a:lnTo>
                    <a:lnTo>
                      <a:pt x="69" y="3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7" y="0"/>
                    </a:lnTo>
                    <a:lnTo>
                      <a:pt x="67" y="29"/>
                    </a:lnTo>
                    <a:lnTo>
                      <a:pt x="0" y="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EE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073" name="Freeform 249"/>
              <p:cNvSpPr>
                <a:spLocks noEditPoints="1"/>
              </p:cNvSpPr>
              <p:nvPr/>
            </p:nvSpPr>
            <p:spPr bwMode="auto">
              <a:xfrm>
                <a:off x="291" y="3437"/>
                <a:ext cx="67" cy="29"/>
              </a:xfrm>
              <a:custGeom>
                <a:avLst/>
                <a:gdLst>
                  <a:gd name="T0" fmla="*/ 0 w 67"/>
                  <a:gd name="T1" fmla="*/ 0 h 29"/>
                  <a:gd name="T2" fmla="*/ 67 w 67"/>
                  <a:gd name="T3" fmla="*/ 0 h 29"/>
                  <a:gd name="T4" fmla="*/ 67 w 67"/>
                  <a:gd name="T5" fmla="*/ 29 h 29"/>
                  <a:gd name="T6" fmla="*/ 0 w 67"/>
                  <a:gd name="T7" fmla="*/ 29 h 29"/>
                  <a:gd name="T8" fmla="*/ 0 w 67"/>
                  <a:gd name="T9" fmla="*/ 0 h 29"/>
                  <a:gd name="T10" fmla="*/ 0 w 67"/>
                  <a:gd name="T11" fmla="*/ 0 h 29"/>
                  <a:gd name="T12" fmla="*/ 65 w 67"/>
                  <a:gd name="T13" fmla="*/ 0 h 29"/>
                  <a:gd name="T14" fmla="*/ 65 w 67"/>
                  <a:gd name="T15" fmla="*/ 28 h 29"/>
                  <a:gd name="T16" fmla="*/ 0 w 67"/>
                  <a:gd name="T17" fmla="*/ 28 h 29"/>
                  <a:gd name="T18" fmla="*/ 0 w 67"/>
                  <a:gd name="T1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7" h="29">
                    <a:moveTo>
                      <a:pt x="0" y="0"/>
                    </a:moveTo>
                    <a:lnTo>
                      <a:pt x="67" y="0"/>
                    </a:lnTo>
                    <a:lnTo>
                      <a:pt x="67" y="29"/>
                    </a:lnTo>
                    <a:lnTo>
                      <a:pt x="0" y="29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5" y="0"/>
                    </a:lnTo>
                    <a:lnTo>
                      <a:pt x="65" y="28"/>
                    </a:lnTo>
                    <a:lnTo>
                      <a:pt x="0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E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074" name="Freeform 250"/>
              <p:cNvSpPr>
                <a:spLocks noEditPoints="1"/>
              </p:cNvSpPr>
              <p:nvPr/>
            </p:nvSpPr>
            <p:spPr bwMode="auto">
              <a:xfrm>
                <a:off x="291" y="3437"/>
                <a:ext cx="65" cy="28"/>
              </a:xfrm>
              <a:custGeom>
                <a:avLst/>
                <a:gdLst>
                  <a:gd name="T0" fmla="*/ 0 w 65"/>
                  <a:gd name="T1" fmla="*/ 0 h 28"/>
                  <a:gd name="T2" fmla="*/ 65 w 65"/>
                  <a:gd name="T3" fmla="*/ 0 h 28"/>
                  <a:gd name="T4" fmla="*/ 65 w 65"/>
                  <a:gd name="T5" fmla="*/ 28 h 28"/>
                  <a:gd name="T6" fmla="*/ 0 w 65"/>
                  <a:gd name="T7" fmla="*/ 28 h 28"/>
                  <a:gd name="T8" fmla="*/ 0 w 65"/>
                  <a:gd name="T9" fmla="*/ 0 h 28"/>
                  <a:gd name="T10" fmla="*/ 0 w 65"/>
                  <a:gd name="T11" fmla="*/ 0 h 28"/>
                  <a:gd name="T12" fmla="*/ 63 w 65"/>
                  <a:gd name="T13" fmla="*/ 0 h 28"/>
                  <a:gd name="T14" fmla="*/ 63 w 65"/>
                  <a:gd name="T15" fmla="*/ 27 h 28"/>
                  <a:gd name="T16" fmla="*/ 0 w 65"/>
                  <a:gd name="T17" fmla="*/ 27 h 28"/>
                  <a:gd name="T18" fmla="*/ 0 w 65"/>
                  <a:gd name="T1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28">
                    <a:moveTo>
                      <a:pt x="0" y="0"/>
                    </a:moveTo>
                    <a:lnTo>
                      <a:pt x="65" y="0"/>
                    </a:lnTo>
                    <a:lnTo>
                      <a:pt x="65" y="28"/>
                    </a:lnTo>
                    <a:lnTo>
                      <a:pt x="0" y="28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3" y="0"/>
                    </a:lnTo>
                    <a:lnTo>
                      <a:pt x="63" y="27"/>
                    </a:lnTo>
                    <a:lnTo>
                      <a:pt x="0" y="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F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075" name="Freeform 251"/>
              <p:cNvSpPr>
                <a:spLocks noEditPoints="1"/>
              </p:cNvSpPr>
              <p:nvPr/>
            </p:nvSpPr>
            <p:spPr bwMode="auto">
              <a:xfrm>
                <a:off x="291" y="3437"/>
                <a:ext cx="63" cy="27"/>
              </a:xfrm>
              <a:custGeom>
                <a:avLst/>
                <a:gdLst>
                  <a:gd name="T0" fmla="*/ 0 w 63"/>
                  <a:gd name="T1" fmla="*/ 0 h 27"/>
                  <a:gd name="T2" fmla="*/ 63 w 63"/>
                  <a:gd name="T3" fmla="*/ 0 h 27"/>
                  <a:gd name="T4" fmla="*/ 63 w 63"/>
                  <a:gd name="T5" fmla="*/ 27 h 27"/>
                  <a:gd name="T6" fmla="*/ 0 w 63"/>
                  <a:gd name="T7" fmla="*/ 27 h 27"/>
                  <a:gd name="T8" fmla="*/ 0 w 63"/>
                  <a:gd name="T9" fmla="*/ 0 h 27"/>
                  <a:gd name="T10" fmla="*/ 0 w 63"/>
                  <a:gd name="T11" fmla="*/ 0 h 27"/>
                  <a:gd name="T12" fmla="*/ 62 w 63"/>
                  <a:gd name="T13" fmla="*/ 0 h 27"/>
                  <a:gd name="T14" fmla="*/ 62 w 63"/>
                  <a:gd name="T15" fmla="*/ 26 h 27"/>
                  <a:gd name="T16" fmla="*/ 0 w 63"/>
                  <a:gd name="T17" fmla="*/ 26 h 27"/>
                  <a:gd name="T18" fmla="*/ 0 w 63"/>
                  <a:gd name="T1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27">
                    <a:moveTo>
                      <a:pt x="0" y="0"/>
                    </a:moveTo>
                    <a:lnTo>
                      <a:pt x="63" y="0"/>
                    </a:lnTo>
                    <a:lnTo>
                      <a:pt x="63" y="27"/>
                    </a:lnTo>
                    <a:lnTo>
                      <a:pt x="0" y="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2" y="0"/>
                    </a:lnTo>
                    <a:lnTo>
                      <a:pt x="62" y="26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1F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076" name="Freeform 252"/>
              <p:cNvSpPr>
                <a:spLocks noEditPoints="1"/>
              </p:cNvSpPr>
              <p:nvPr/>
            </p:nvSpPr>
            <p:spPr bwMode="auto">
              <a:xfrm>
                <a:off x="291" y="3437"/>
                <a:ext cx="62" cy="26"/>
              </a:xfrm>
              <a:custGeom>
                <a:avLst/>
                <a:gdLst>
                  <a:gd name="T0" fmla="*/ 0 w 62"/>
                  <a:gd name="T1" fmla="*/ 0 h 26"/>
                  <a:gd name="T2" fmla="*/ 62 w 62"/>
                  <a:gd name="T3" fmla="*/ 0 h 26"/>
                  <a:gd name="T4" fmla="*/ 62 w 62"/>
                  <a:gd name="T5" fmla="*/ 26 h 26"/>
                  <a:gd name="T6" fmla="*/ 0 w 62"/>
                  <a:gd name="T7" fmla="*/ 26 h 26"/>
                  <a:gd name="T8" fmla="*/ 0 w 62"/>
                  <a:gd name="T9" fmla="*/ 0 h 26"/>
                  <a:gd name="T10" fmla="*/ 0 w 62"/>
                  <a:gd name="T11" fmla="*/ 0 h 26"/>
                  <a:gd name="T12" fmla="*/ 60 w 62"/>
                  <a:gd name="T13" fmla="*/ 0 h 26"/>
                  <a:gd name="T14" fmla="*/ 60 w 62"/>
                  <a:gd name="T15" fmla="*/ 25 h 26"/>
                  <a:gd name="T16" fmla="*/ 0 w 62"/>
                  <a:gd name="T17" fmla="*/ 25 h 26"/>
                  <a:gd name="T18" fmla="*/ 0 w 62"/>
                  <a:gd name="T1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26">
                    <a:moveTo>
                      <a:pt x="0" y="0"/>
                    </a:moveTo>
                    <a:lnTo>
                      <a:pt x="62" y="0"/>
                    </a:lnTo>
                    <a:lnTo>
                      <a:pt x="62" y="26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0" y="0"/>
                    </a:lnTo>
                    <a:lnTo>
                      <a:pt x="60" y="25"/>
                    </a:lnTo>
                    <a:lnTo>
                      <a:pt x="0" y="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F2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077" name="Freeform 253"/>
              <p:cNvSpPr>
                <a:spLocks noEditPoints="1"/>
              </p:cNvSpPr>
              <p:nvPr/>
            </p:nvSpPr>
            <p:spPr bwMode="auto">
              <a:xfrm>
                <a:off x="291" y="3437"/>
                <a:ext cx="60" cy="25"/>
              </a:xfrm>
              <a:custGeom>
                <a:avLst/>
                <a:gdLst>
                  <a:gd name="T0" fmla="*/ 0 w 60"/>
                  <a:gd name="T1" fmla="*/ 0 h 25"/>
                  <a:gd name="T2" fmla="*/ 60 w 60"/>
                  <a:gd name="T3" fmla="*/ 0 h 25"/>
                  <a:gd name="T4" fmla="*/ 60 w 60"/>
                  <a:gd name="T5" fmla="*/ 25 h 25"/>
                  <a:gd name="T6" fmla="*/ 0 w 60"/>
                  <a:gd name="T7" fmla="*/ 25 h 25"/>
                  <a:gd name="T8" fmla="*/ 0 w 60"/>
                  <a:gd name="T9" fmla="*/ 0 h 25"/>
                  <a:gd name="T10" fmla="*/ 0 w 60"/>
                  <a:gd name="T11" fmla="*/ 0 h 25"/>
                  <a:gd name="T12" fmla="*/ 58 w 60"/>
                  <a:gd name="T13" fmla="*/ 0 h 25"/>
                  <a:gd name="T14" fmla="*/ 58 w 60"/>
                  <a:gd name="T15" fmla="*/ 25 h 25"/>
                  <a:gd name="T16" fmla="*/ 0 w 60"/>
                  <a:gd name="T17" fmla="*/ 25 h 25"/>
                  <a:gd name="T18" fmla="*/ 0 w 60"/>
                  <a:gd name="T1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25">
                    <a:moveTo>
                      <a:pt x="0" y="0"/>
                    </a:moveTo>
                    <a:lnTo>
                      <a:pt x="60" y="0"/>
                    </a:lnTo>
                    <a:lnTo>
                      <a:pt x="60" y="25"/>
                    </a:lnTo>
                    <a:lnTo>
                      <a:pt x="0" y="2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8" y="0"/>
                    </a:lnTo>
                    <a:lnTo>
                      <a:pt x="58" y="25"/>
                    </a:lnTo>
                    <a:lnTo>
                      <a:pt x="0" y="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3F3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078" name="Freeform 254"/>
              <p:cNvSpPr>
                <a:spLocks noEditPoints="1"/>
              </p:cNvSpPr>
              <p:nvPr/>
            </p:nvSpPr>
            <p:spPr bwMode="auto">
              <a:xfrm>
                <a:off x="291" y="3437"/>
                <a:ext cx="58" cy="25"/>
              </a:xfrm>
              <a:custGeom>
                <a:avLst/>
                <a:gdLst>
                  <a:gd name="T0" fmla="*/ 0 w 58"/>
                  <a:gd name="T1" fmla="*/ 0 h 25"/>
                  <a:gd name="T2" fmla="*/ 58 w 58"/>
                  <a:gd name="T3" fmla="*/ 0 h 25"/>
                  <a:gd name="T4" fmla="*/ 58 w 58"/>
                  <a:gd name="T5" fmla="*/ 25 h 25"/>
                  <a:gd name="T6" fmla="*/ 0 w 58"/>
                  <a:gd name="T7" fmla="*/ 25 h 25"/>
                  <a:gd name="T8" fmla="*/ 0 w 58"/>
                  <a:gd name="T9" fmla="*/ 0 h 25"/>
                  <a:gd name="T10" fmla="*/ 0 w 58"/>
                  <a:gd name="T11" fmla="*/ 0 h 25"/>
                  <a:gd name="T12" fmla="*/ 56 w 58"/>
                  <a:gd name="T13" fmla="*/ 0 h 25"/>
                  <a:gd name="T14" fmla="*/ 56 w 58"/>
                  <a:gd name="T15" fmla="*/ 25 h 25"/>
                  <a:gd name="T16" fmla="*/ 0 w 58"/>
                  <a:gd name="T17" fmla="*/ 25 h 25"/>
                  <a:gd name="T18" fmla="*/ 0 w 58"/>
                  <a:gd name="T1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" h="25">
                    <a:moveTo>
                      <a:pt x="0" y="0"/>
                    </a:moveTo>
                    <a:lnTo>
                      <a:pt x="58" y="0"/>
                    </a:lnTo>
                    <a:lnTo>
                      <a:pt x="58" y="25"/>
                    </a:lnTo>
                    <a:lnTo>
                      <a:pt x="0" y="2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6" y="0"/>
                    </a:lnTo>
                    <a:lnTo>
                      <a:pt x="56" y="25"/>
                    </a:lnTo>
                    <a:lnTo>
                      <a:pt x="0" y="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F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079" name="Freeform 255"/>
              <p:cNvSpPr>
                <a:spLocks noEditPoints="1"/>
              </p:cNvSpPr>
              <p:nvPr/>
            </p:nvSpPr>
            <p:spPr bwMode="auto">
              <a:xfrm>
                <a:off x="291" y="3437"/>
                <a:ext cx="56" cy="25"/>
              </a:xfrm>
              <a:custGeom>
                <a:avLst/>
                <a:gdLst>
                  <a:gd name="T0" fmla="*/ 0 w 56"/>
                  <a:gd name="T1" fmla="*/ 0 h 25"/>
                  <a:gd name="T2" fmla="*/ 56 w 56"/>
                  <a:gd name="T3" fmla="*/ 0 h 25"/>
                  <a:gd name="T4" fmla="*/ 56 w 56"/>
                  <a:gd name="T5" fmla="*/ 25 h 25"/>
                  <a:gd name="T6" fmla="*/ 0 w 56"/>
                  <a:gd name="T7" fmla="*/ 25 h 25"/>
                  <a:gd name="T8" fmla="*/ 0 w 56"/>
                  <a:gd name="T9" fmla="*/ 0 h 25"/>
                  <a:gd name="T10" fmla="*/ 0 w 56"/>
                  <a:gd name="T11" fmla="*/ 0 h 25"/>
                  <a:gd name="T12" fmla="*/ 55 w 56"/>
                  <a:gd name="T13" fmla="*/ 0 h 25"/>
                  <a:gd name="T14" fmla="*/ 55 w 56"/>
                  <a:gd name="T15" fmla="*/ 24 h 25"/>
                  <a:gd name="T16" fmla="*/ 0 w 56"/>
                  <a:gd name="T17" fmla="*/ 24 h 25"/>
                  <a:gd name="T18" fmla="*/ 0 w 56"/>
                  <a:gd name="T1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" h="25">
                    <a:moveTo>
                      <a:pt x="0" y="0"/>
                    </a:moveTo>
                    <a:lnTo>
                      <a:pt x="56" y="0"/>
                    </a:lnTo>
                    <a:lnTo>
                      <a:pt x="56" y="25"/>
                    </a:lnTo>
                    <a:lnTo>
                      <a:pt x="0" y="2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5" y="0"/>
                    </a:lnTo>
                    <a:lnTo>
                      <a:pt x="55" y="24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080" name="Freeform 256"/>
              <p:cNvSpPr>
                <a:spLocks noEditPoints="1"/>
              </p:cNvSpPr>
              <p:nvPr/>
            </p:nvSpPr>
            <p:spPr bwMode="auto">
              <a:xfrm>
                <a:off x="291" y="3437"/>
                <a:ext cx="55" cy="24"/>
              </a:xfrm>
              <a:custGeom>
                <a:avLst/>
                <a:gdLst>
                  <a:gd name="T0" fmla="*/ 0 w 55"/>
                  <a:gd name="T1" fmla="*/ 0 h 24"/>
                  <a:gd name="T2" fmla="*/ 55 w 55"/>
                  <a:gd name="T3" fmla="*/ 0 h 24"/>
                  <a:gd name="T4" fmla="*/ 55 w 55"/>
                  <a:gd name="T5" fmla="*/ 24 h 24"/>
                  <a:gd name="T6" fmla="*/ 0 w 55"/>
                  <a:gd name="T7" fmla="*/ 24 h 24"/>
                  <a:gd name="T8" fmla="*/ 0 w 55"/>
                  <a:gd name="T9" fmla="*/ 0 h 24"/>
                  <a:gd name="T10" fmla="*/ 0 w 55"/>
                  <a:gd name="T11" fmla="*/ 0 h 24"/>
                  <a:gd name="T12" fmla="*/ 53 w 55"/>
                  <a:gd name="T13" fmla="*/ 0 h 24"/>
                  <a:gd name="T14" fmla="*/ 53 w 55"/>
                  <a:gd name="T15" fmla="*/ 23 h 24"/>
                  <a:gd name="T16" fmla="*/ 0 w 55"/>
                  <a:gd name="T17" fmla="*/ 23 h 24"/>
                  <a:gd name="T18" fmla="*/ 0 w 55"/>
                  <a:gd name="T1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" h="24">
                    <a:moveTo>
                      <a:pt x="0" y="0"/>
                    </a:moveTo>
                    <a:lnTo>
                      <a:pt x="55" y="0"/>
                    </a:lnTo>
                    <a:lnTo>
                      <a:pt x="55" y="24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3" y="0"/>
                    </a:lnTo>
                    <a:lnTo>
                      <a:pt x="53" y="23"/>
                    </a:lnTo>
                    <a:lnTo>
                      <a:pt x="0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F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081" name="Freeform 257"/>
              <p:cNvSpPr>
                <a:spLocks noEditPoints="1"/>
              </p:cNvSpPr>
              <p:nvPr/>
            </p:nvSpPr>
            <p:spPr bwMode="auto">
              <a:xfrm>
                <a:off x="291" y="3437"/>
                <a:ext cx="53" cy="23"/>
              </a:xfrm>
              <a:custGeom>
                <a:avLst/>
                <a:gdLst>
                  <a:gd name="T0" fmla="*/ 0 w 53"/>
                  <a:gd name="T1" fmla="*/ 0 h 23"/>
                  <a:gd name="T2" fmla="*/ 53 w 53"/>
                  <a:gd name="T3" fmla="*/ 0 h 23"/>
                  <a:gd name="T4" fmla="*/ 53 w 53"/>
                  <a:gd name="T5" fmla="*/ 23 h 23"/>
                  <a:gd name="T6" fmla="*/ 0 w 53"/>
                  <a:gd name="T7" fmla="*/ 23 h 23"/>
                  <a:gd name="T8" fmla="*/ 0 w 53"/>
                  <a:gd name="T9" fmla="*/ 0 h 23"/>
                  <a:gd name="T10" fmla="*/ 0 w 53"/>
                  <a:gd name="T11" fmla="*/ 0 h 23"/>
                  <a:gd name="T12" fmla="*/ 51 w 53"/>
                  <a:gd name="T13" fmla="*/ 0 h 23"/>
                  <a:gd name="T14" fmla="*/ 51 w 53"/>
                  <a:gd name="T15" fmla="*/ 22 h 23"/>
                  <a:gd name="T16" fmla="*/ 0 w 53"/>
                  <a:gd name="T17" fmla="*/ 22 h 23"/>
                  <a:gd name="T18" fmla="*/ 0 w 53"/>
                  <a:gd name="T1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23">
                    <a:moveTo>
                      <a:pt x="0" y="0"/>
                    </a:moveTo>
                    <a:lnTo>
                      <a:pt x="53" y="0"/>
                    </a:lnTo>
                    <a:lnTo>
                      <a:pt x="53" y="23"/>
                    </a:lnTo>
                    <a:lnTo>
                      <a:pt x="0" y="2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1" y="0"/>
                    </a:lnTo>
                    <a:lnTo>
                      <a:pt x="51" y="22"/>
                    </a:lnTo>
                    <a:lnTo>
                      <a:pt x="0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7F7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082" name="Freeform 258"/>
              <p:cNvSpPr>
                <a:spLocks noEditPoints="1"/>
              </p:cNvSpPr>
              <p:nvPr/>
            </p:nvSpPr>
            <p:spPr bwMode="auto">
              <a:xfrm>
                <a:off x="291" y="3437"/>
                <a:ext cx="51" cy="22"/>
              </a:xfrm>
              <a:custGeom>
                <a:avLst/>
                <a:gdLst>
                  <a:gd name="T0" fmla="*/ 0 w 51"/>
                  <a:gd name="T1" fmla="*/ 0 h 22"/>
                  <a:gd name="T2" fmla="*/ 51 w 51"/>
                  <a:gd name="T3" fmla="*/ 0 h 22"/>
                  <a:gd name="T4" fmla="*/ 51 w 51"/>
                  <a:gd name="T5" fmla="*/ 22 h 22"/>
                  <a:gd name="T6" fmla="*/ 0 w 51"/>
                  <a:gd name="T7" fmla="*/ 22 h 22"/>
                  <a:gd name="T8" fmla="*/ 0 w 51"/>
                  <a:gd name="T9" fmla="*/ 0 h 22"/>
                  <a:gd name="T10" fmla="*/ 0 w 51"/>
                  <a:gd name="T11" fmla="*/ 0 h 22"/>
                  <a:gd name="T12" fmla="*/ 49 w 51"/>
                  <a:gd name="T13" fmla="*/ 0 h 22"/>
                  <a:gd name="T14" fmla="*/ 49 w 51"/>
                  <a:gd name="T15" fmla="*/ 21 h 22"/>
                  <a:gd name="T16" fmla="*/ 0 w 51"/>
                  <a:gd name="T17" fmla="*/ 21 h 22"/>
                  <a:gd name="T18" fmla="*/ 0 w 51"/>
                  <a:gd name="T1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" h="22">
                    <a:moveTo>
                      <a:pt x="0" y="0"/>
                    </a:moveTo>
                    <a:lnTo>
                      <a:pt x="51" y="0"/>
                    </a:lnTo>
                    <a:lnTo>
                      <a:pt x="51" y="22"/>
                    </a:lnTo>
                    <a:lnTo>
                      <a:pt x="0" y="2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9" y="0"/>
                    </a:lnTo>
                    <a:lnTo>
                      <a:pt x="49" y="21"/>
                    </a:lnTo>
                    <a:lnTo>
                      <a:pt x="0" y="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8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083" name="Freeform 259"/>
              <p:cNvSpPr>
                <a:spLocks noEditPoints="1"/>
              </p:cNvSpPr>
              <p:nvPr/>
            </p:nvSpPr>
            <p:spPr bwMode="auto">
              <a:xfrm>
                <a:off x="291" y="3437"/>
                <a:ext cx="49" cy="21"/>
              </a:xfrm>
              <a:custGeom>
                <a:avLst/>
                <a:gdLst>
                  <a:gd name="T0" fmla="*/ 0 w 49"/>
                  <a:gd name="T1" fmla="*/ 0 h 21"/>
                  <a:gd name="T2" fmla="*/ 49 w 49"/>
                  <a:gd name="T3" fmla="*/ 0 h 21"/>
                  <a:gd name="T4" fmla="*/ 49 w 49"/>
                  <a:gd name="T5" fmla="*/ 21 h 21"/>
                  <a:gd name="T6" fmla="*/ 0 w 49"/>
                  <a:gd name="T7" fmla="*/ 21 h 21"/>
                  <a:gd name="T8" fmla="*/ 0 w 49"/>
                  <a:gd name="T9" fmla="*/ 0 h 21"/>
                  <a:gd name="T10" fmla="*/ 0 w 49"/>
                  <a:gd name="T11" fmla="*/ 0 h 21"/>
                  <a:gd name="T12" fmla="*/ 48 w 49"/>
                  <a:gd name="T13" fmla="*/ 0 h 21"/>
                  <a:gd name="T14" fmla="*/ 48 w 49"/>
                  <a:gd name="T15" fmla="*/ 20 h 21"/>
                  <a:gd name="T16" fmla="*/ 0 w 49"/>
                  <a:gd name="T17" fmla="*/ 20 h 21"/>
                  <a:gd name="T18" fmla="*/ 0 w 49"/>
                  <a:gd name="T1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" h="21">
                    <a:moveTo>
                      <a:pt x="0" y="0"/>
                    </a:moveTo>
                    <a:lnTo>
                      <a:pt x="49" y="0"/>
                    </a:lnTo>
                    <a:lnTo>
                      <a:pt x="49" y="21"/>
                    </a:lnTo>
                    <a:lnTo>
                      <a:pt x="0" y="2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8" y="0"/>
                    </a:lnTo>
                    <a:lnTo>
                      <a:pt x="48" y="20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9F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084" name="Freeform 260"/>
              <p:cNvSpPr>
                <a:spLocks noEditPoints="1"/>
              </p:cNvSpPr>
              <p:nvPr/>
            </p:nvSpPr>
            <p:spPr bwMode="auto">
              <a:xfrm>
                <a:off x="291" y="3437"/>
                <a:ext cx="48" cy="20"/>
              </a:xfrm>
              <a:custGeom>
                <a:avLst/>
                <a:gdLst>
                  <a:gd name="T0" fmla="*/ 0 w 48"/>
                  <a:gd name="T1" fmla="*/ 0 h 20"/>
                  <a:gd name="T2" fmla="*/ 48 w 48"/>
                  <a:gd name="T3" fmla="*/ 0 h 20"/>
                  <a:gd name="T4" fmla="*/ 48 w 48"/>
                  <a:gd name="T5" fmla="*/ 20 h 20"/>
                  <a:gd name="T6" fmla="*/ 0 w 48"/>
                  <a:gd name="T7" fmla="*/ 20 h 20"/>
                  <a:gd name="T8" fmla="*/ 0 w 48"/>
                  <a:gd name="T9" fmla="*/ 0 h 20"/>
                  <a:gd name="T10" fmla="*/ 0 w 48"/>
                  <a:gd name="T11" fmla="*/ 0 h 20"/>
                  <a:gd name="T12" fmla="*/ 46 w 48"/>
                  <a:gd name="T13" fmla="*/ 0 h 20"/>
                  <a:gd name="T14" fmla="*/ 46 w 48"/>
                  <a:gd name="T15" fmla="*/ 20 h 20"/>
                  <a:gd name="T16" fmla="*/ 0 w 48"/>
                  <a:gd name="T17" fmla="*/ 20 h 20"/>
                  <a:gd name="T18" fmla="*/ 0 w 48"/>
                  <a:gd name="T1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" h="20">
                    <a:moveTo>
                      <a:pt x="0" y="0"/>
                    </a:moveTo>
                    <a:lnTo>
                      <a:pt x="48" y="0"/>
                    </a:lnTo>
                    <a:lnTo>
                      <a:pt x="48" y="20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6" y="0"/>
                    </a:lnTo>
                    <a:lnTo>
                      <a:pt x="46" y="20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F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085" name="Freeform 261"/>
              <p:cNvSpPr>
                <a:spLocks noEditPoints="1"/>
              </p:cNvSpPr>
              <p:nvPr/>
            </p:nvSpPr>
            <p:spPr bwMode="auto">
              <a:xfrm>
                <a:off x="291" y="3437"/>
                <a:ext cx="46" cy="20"/>
              </a:xfrm>
              <a:custGeom>
                <a:avLst/>
                <a:gdLst>
                  <a:gd name="T0" fmla="*/ 0 w 46"/>
                  <a:gd name="T1" fmla="*/ 0 h 20"/>
                  <a:gd name="T2" fmla="*/ 46 w 46"/>
                  <a:gd name="T3" fmla="*/ 0 h 20"/>
                  <a:gd name="T4" fmla="*/ 46 w 46"/>
                  <a:gd name="T5" fmla="*/ 20 h 20"/>
                  <a:gd name="T6" fmla="*/ 0 w 46"/>
                  <a:gd name="T7" fmla="*/ 20 h 20"/>
                  <a:gd name="T8" fmla="*/ 0 w 46"/>
                  <a:gd name="T9" fmla="*/ 0 h 20"/>
                  <a:gd name="T10" fmla="*/ 0 w 46"/>
                  <a:gd name="T11" fmla="*/ 0 h 20"/>
                  <a:gd name="T12" fmla="*/ 44 w 46"/>
                  <a:gd name="T13" fmla="*/ 0 h 20"/>
                  <a:gd name="T14" fmla="*/ 44 w 46"/>
                  <a:gd name="T15" fmla="*/ 19 h 20"/>
                  <a:gd name="T16" fmla="*/ 0 w 46"/>
                  <a:gd name="T17" fmla="*/ 19 h 20"/>
                  <a:gd name="T18" fmla="*/ 0 w 46"/>
                  <a:gd name="T1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" h="20">
                    <a:moveTo>
                      <a:pt x="0" y="0"/>
                    </a:moveTo>
                    <a:lnTo>
                      <a:pt x="46" y="0"/>
                    </a:lnTo>
                    <a:lnTo>
                      <a:pt x="46" y="20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4" y="0"/>
                    </a:lnTo>
                    <a:lnTo>
                      <a:pt x="44" y="19"/>
                    </a:lnTo>
                    <a:lnTo>
                      <a:pt x="0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BFB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086" name="Freeform 262"/>
              <p:cNvSpPr>
                <a:spLocks noEditPoints="1"/>
              </p:cNvSpPr>
              <p:nvPr/>
            </p:nvSpPr>
            <p:spPr bwMode="auto">
              <a:xfrm>
                <a:off x="291" y="3437"/>
                <a:ext cx="44" cy="19"/>
              </a:xfrm>
              <a:custGeom>
                <a:avLst/>
                <a:gdLst>
                  <a:gd name="T0" fmla="*/ 0 w 44"/>
                  <a:gd name="T1" fmla="*/ 0 h 19"/>
                  <a:gd name="T2" fmla="*/ 44 w 44"/>
                  <a:gd name="T3" fmla="*/ 0 h 19"/>
                  <a:gd name="T4" fmla="*/ 44 w 44"/>
                  <a:gd name="T5" fmla="*/ 19 h 19"/>
                  <a:gd name="T6" fmla="*/ 0 w 44"/>
                  <a:gd name="T7" fmla="*/ 19 h 19"/>
                  <a:gd name="T8" fmla="*/ 0 w 44"/>
                  <a:gd name="T9" fmla="*/ 0 h 19"/>
                  <a:gd name="T10" fmla="*/ 0 w 44"/>
                  <a:gd name="T11" fmla="*/ 0 h 19"/>
                  <a:gd name="T12" fmla="*/ 42 w 44"/>
                  <a:gd name="T13" fmla="*/ 0 h 19"/>
                  <a:gd name="T14" fmla="*/ 42 w 44"/>
                  <a:gd name="T15" fmla="*/ 18 h 19"/>
                  <a:gd name="T16" fmla="*/ 0 w 44"/>
                  <a:gd name="T17" fmla="*/ 18 h 19"/>
                  <a:gd name="T18" fmla="*/ 0 w 44"/>
                  <a:gd name="T1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19">
                    <a:moveTo>
                      <a:pt x="0" y="0"/>
                    </a:moveTo>
                    <a:lnTo>
                      <a:pt x="44" y="0"/>
                    </a:lnTo>
                    <a:lnTo>
                      <a:pt x="44" y="19"/>
                    </a:lnTo>
                    <a:lnTo>
                      <a:pt x="0" y="19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2" y="0"/>
                    </a:lnTo>
                    <a:lnTo>
                      <a:pt x="42" y="18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F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087" name="Freeform 263"/>
              <p:cNvSpPr>
                <a:spLocks noEditPoints="1"/>
              </p:cNvSpPr>
              <p:nvPr/>
            </p:nvSpPr>
            <p:spPr bwMode="auto">
              <a:xfrm>
                <a:off x="291" y="3437"/>
                <a:ext cx="42" cy="18"/>
              </a:xfrm>
              <a:custGeom>
                <a:avLst/>
                <a:gdLst>
                  <a:gd name="T0" fmla="*/ 0 w 42"/>
                  <a:gd name="T1" fmla="*/ 0 h 18"/>
                  <a:gd name="T2" fmla="*/ 42 w 42"/>
                  <a:gd name="T3" fmla="*/ 0 h 18"/>
                  <a:gd name="T4" fmla="*/ 42 w 42"/>
                  <a:gd name="T5" fmla="*/ 18 h 18"/>
                  <a:gd name="T6" fmla="*/ 0 w 42"/>
                  <a:gd name="T7" fmla="*/ 18 h 18"/>
                  <a:gd name="T8" fmla="*/ 0 w 42"/>
                  <a:gd name="T9" fmla="*/ 0 h 18"/>
                  <a:gd name="T10" fmla="*/ 0 w 42"/>
                  <a:gd name="T11" fmla="*/ 0 h 18"/>
                  <a:gd name="T12" fmla="*/ 41 w 42"/>
                  <a:gd name="T13" fmla="*/ 0 h 18"/>
                  <a:gd name="T14" fmla="*/ 41 w 42"/>
                  <a:gd name="T15" fmla="*/ 18 h 18"/>
                  <a:gd name="T16" fmla="*/ 0 w 42"/>
                  <a:gd name="T17" fmla="*/ 18 h 18"/>
                  <a:gd name="T18" fmla="*/ 0 w 42"/>
                  <a:gd name="T1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" h="18">
                    <a:moveTo>
                      <a:pt x="0" y="0"/>
                    </a:moveTo>
                    <a:lnTo>
                      <a:pt x="42" y="0"/>
                    </a:lnTo>
                    <a:lnTo>
                      <a:pt x="42" y="18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1" y="0"/>
                    </a:lnTo>
                    <a:lnTo>
                      <a:pt x="41" y="18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F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088" name="Freeform 264"/>
              <p:cNvSpPr>
                <a:spLocks noEditPoints="1"/>
              </p:cNvSpPr>
              <p:nvPr/>
            </p:nvSpPr>
            <p:spPr bwMode="auto">
              <a:xfrm>
                <a:off x="291" y="3437"/>
                <a:ext cx="41" cy="18"/>
              </a:xfrm>
              <a:custGeom>
                <a:avLst/>
                <a:gdLst>
                  <a:gd name="T0" fmla="*/ 0 w 41"/>
                  <a:gd name="T1" fmla="*/ 0 h 18"/>
                  <a:gd name="T2" fmla="*/ 41 w 41"/>
                  <a:gd name="T3" fmla="*/ 0 h 18"/>
                  <a:gd name="T4" fmla="*/ 41 w 41"/>
                  <a:gd name="T5" fmla="*/ 18 h 18"/>
                  <a:gd name="T6" fmla="*/ 0 w 41"/>
                  <a:gd name="T7" fmla="*/ 18 h 18"/>
                  <a:gd name="T8" fmla="*/ 0 w 41"/>
                  <a:gd name="T9" fmla="*/ 0 h 18"/>
                  <a:gd name="T10" fmla="*/ 0 w 41"/>
                  <a:gd name="T11" fmla="*/ 0 h 18"/>
                  <a:gd name="T12" fmla="*/ 39 w 41"/>
                  <a:gd name="T13" fmla="*/ 0 h 18"/>
                  <a:gd name="T14" fmla="*/ 39 w 41"/>
                  <a:gd name="T15" fmla="*/ 17 h 18"/>
                  <a:gd name="T16" fmla="*/ 0 w 41"/>
                  <a:gd name="T17" fmla="*/ 17 h 18"/>
                  <a:gd name="T18" fmla="*/ 0 w 41"/>
                  <a:gd name="T1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18">
                    <a:moveTo>
                      <a:pt x="0" y="0"/>
                    </a:moveTo>
                    <a:lnTo>
                      <a:pt x="41" y="0"/>
                    </a:lnTo>
                    <a:lnTo>
                      <a:pt x="41" y="18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9" y="0"/>
                    </a:lnTo>
                    <a:lnTo>
                      <a:pt x="39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F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089" name="Freeform 265"/>
              <p:cNvSpPr>
                <a:spLocks noEditPoints="1"/>
              </p:cNvSpPr>
              <p:nvPr/>
            </p:nvSpPr>
            <p:spPr bwMode="auto">
              <a:xfrm>
                <a:off x="291" y="3437"/>
                <a:ext cx="39" cy="17"/>
              </a:xfrm>
              <a:custGeom>
                <a:avLst/>
                <a:gdLst>
                  <a:gd name="T0" fmla="*/ 0 w 39"/>
                  <a:gd name="T1" fmla="*/ 0 h 17"/>
                  <a:gd name="T2" fmla="*/ 39 w 39"/>
                  <a:gd name="T3" fmla="*/ 0 h 17"/>
                  <a:gd name="T4" fmla="*/ 39 w 39"/>
                  <a:gd name="T5" fmla="*/ 17 h 17"/>
                  <a:gd name="T6" fmla="*/ 0 w 39"/>
                  <a:gd name="T7" fmla="*/ 17 h 17"/>
                  <a:gd name="T8" fmla="*/ 0 w 39"/>
                  <a:gd name="T9" fmla="*/ 0 h 17"/>
                  <a:gd name="T10" fmla="*/ 0 w 39"/>
                  <a:gd name="T11" fmla="*/ 0 h 17"/>
                  <a:gd name="T12" fmla="*/ 37 w 39"/>
                  <a:gd name="T13" fmla="*/ 0 h 17"/>
                  <a:gd name="T14" fmla="*/ 37 w 39"/>
                  <a:gd name="T15" fmla="*/ 16 h 17"/>
                  <a:gd name="T16" fmla="*/ 0 w 39"/>
                  <a:gd name="T17" fmla="*/ 16 h 17"/>
                  <a:gd name="T18" fmla="*/ 0 w 39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17">
                    <a:moveTo>
                      <a:pt x="0" y="0"/>
                    </a:moveTo>
                    <a:lnTo>
                      <a:pt x="39" y="0"/>
                    </a:lnTo>
                    <a:lnTo>
                      <a:pt x="39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7" y="0"/>
                    </a:lnTo>
                    <a:lnTo>
                      <a:pt x="37" y="16"/>
                    </a:lnTo>
                    <a:lnTo>
                      <a:pt x="0" y="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F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090" name="Freeform 266"/>
              <p:cNvSpPr>
                <a:spLocks noEditPoints="1"/>
              </p:cNvSpPr>
              <p:nvPr/>
            </p:nvSpPr>
            <p:spPr bwMode="auto">
              <a:xfrm>
                <a:off x="291" y="3437"/>
                <a:ext cx="37" cy="16"/>
              </a:xfrm>
              <a:custGeom>
                <a:avLst/>
                <a:gdLst>
                  <a:gd name="T0" fmla="*/ 0 w 37"/>
                  <a:gd name="T1" fmla="*/ 0 h 16"/>
                  <a:gd name="T2" fmla="*/ 37 w 37"/>
                  <a:gd name="T3" fmla="*/ 0 h 16"/>
                  <a:gd name="T4" fmla="*/ 37 w 37"/>
                  <a:gd name="T5" fmla="*/ 16 h 16"/>
                  <a:gd name="T6" fmla="*/ 0 w 37"/>
                  <a:gd name="T7" fmla="*/ 16 h 16"/>
                  <a:gd name="T8" fmla="*/ 0 w 37"/>
                  <a:gd name="T9" fmla="*/ 0 h 16"/>
                  <a:gd name="T10" fmla="*/ 0 w 37"/>
                  <a:gd name="T11" fmla="*/ 0 h 16"/>
                  <a:gd name="T12" fmla="*/ 35 w 37"/>
                  <a:gd name="T13" fmla="*/ 0 h 16"/>
                  <a:gd name="T14" fmla="*/ 35 w 37"/>
                  <a:gd name="T15" fmla="*/ 15 h 16"/>
                  <a:gd name="T16" fmla="*/ 0 w 37"/>
                  <a:gd name="T17" fmla="*/ 15 h 16"/>
                  <a:gd name="T18" fmla="*/ 0 w 37"/>
                  <a:gd name="T1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" h="16">
                    <a:moveTo>
                      <a:pt x="0" y="0"/>
                    </a:moveTo>
                    <a:lnTo>
                      <a:pt x="37" y="0"/>
                    </a:lnTo>
                    <a:lnTo>
                      <a:pt x="37" y="16"/>
                    </a:lnTo>
                    <a:lnTo>
                      <a:pt x="0" y="16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5" y="0"/>
                    </a:lnTo>
                    <a:lnTo>
                      <a:pt x="35" y="15"/>
                    </a:lnTo>
                    <a:lnTo>
                      <a:pt x="0" y="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091" name="Freeform 267"/>
              <p:cNvSpPr>
                <a:spLocks noEditPoints="1"/>
              </p:cNvSpPr>
              <p:nvPr/>
            </p:nvSpPr>
            <p:spPr bwMode="auto">
              <a:xfrm>
                <a:off x="291" y="3437"/>
                <a:ext cx="35" cy="15"/>
              </a:xfrm>
              <a:custGeom>
                <a:avLst/>
                <a:gdLst>
                  <a:gd name="T0" fmla="*/ 0 w 35"/>
                  <a:gd name="T1" fmla="*/ 0 h 15"/>
                  <a:gd name="T2" fmla="*/ 35 w 35"/>
                  <a:gd name="T3" fmla="*/ 0 h 15"/>
                  <a:gd name="T4" fmla="*/ 35 w 35"/>
                  <a:gd name="T5" fmla="*/ 15 h 15"/>
                  <a:gd name="T6" fmla="*/ 0 w 35"/>
                  <a:gd name="T7" fmla="*/ 15 h 15"/>
                  <a:gd name="T8" fmla="*/ 0 w 35"/>
                  <a:gd name="T9" fmla="*/ 0 h 15"/>
                  <a:gd name="T10" fmla="*/ 0 w 35"/>
                  <a:gd name="T11" fmla="*/ 0 h 15"/>
                  <a:gd name="T12" fmla="*/ 34 w 35"/>
                  <a:gd name="T13" fmla="*/ 0 h 15"/>
                  <a:gd name="T14" fmla="*/ 34 w 35"/>
                  <a:gd name="T15" fmla="*/ 14 h 15"/>
                  <a:gd name="T16" fmla="*/ 0 w 35"/>
                  <a:gd name="T17" fmla="*/ 14 h 15"/>
                  <a:gd name="T18" fmla="*/ 0 w 35"/>
                  <a:gd name="T1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" h="15">
                    <a:moveTo>
                      <a:pt x="0" y="0"/>
                    </a:moveTo>
                    <a:lnTo>
                      <a:pt x="35" y="0"/>
                    </a:lnTo>
                    <a:lnTo>
                      <a:pt x="35" y="15"/>
                    </a:lnTo>
                    <a:lnTo>
                      <a:pt x="0" y="1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4" y="0"/>
                    </a:lnTo>
                    <a:lnTo>
                      <a:pt x="34" y="14"/>
                    </a:lnTo>
                    <a:lnTo>
                      <a:pt x="0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092" name="Freeform 268"/>
              <p:cNvSpPr>
                <a:spLocks noEditPoints="1"/>
              </p:cNvSpPr>
              <p:nvPr/>
            </p:nvSpPr>
            <p:spPr bwMode="auto">
              <a:xfrm>
                <a:off x="291" y="3437"/>
                <a:ext cx="34" cy="14"/>
              </a:xfrm>
              <a:custGeom>
                <a:avLst/>
                <a:gdLst>
                  <a:gd name="T0" fmla="*/ 0 w 34"/>
                  <a:gd name="T1" fmla="*/ 0 h 14"/>
                  <a:gd name="T2" fmla="*/ 34 w 34"/>
                  <a:gd name="T3" fmla="*/ 0 h 14"/>
                  <a:gd name="T4" fmla="*/ 34 w 34"/>
                  <a:gd name="T5" fmla="*/ 14 h 14"/>
                  <a:gd name="T6" fmla="*/ 0 w 34"/>
                  <a:gd name="T7" fmla="*/ 14 h 14"/>
                  <a:gd name="T8" fmla="*/ 0 w 34"/>
                  <a:gd name="T9" fmla="*/ 0 h 14"/>
                  <a:gd name="T10" fmla="*/ 0 w 34"/>
                  <a:gd name="T11" fmla="*/ 0 h 14"/>
                  <a:gd name="T12" fmla="*/ 32 w 34"/>
                  <a:gd name="T13" fmla="*/ 0 h 14"/>
                  <a:gd name="T14" fmla="*/ 32 w 34"/>
                  <a:gd name="T15" fmla="*/ 14 h 14"/>
                  <a:gd name="T16" fmla="*/ 0 w 34"/>
                  <a:gd name="T17" fmla="*/ 14 h 14"/>
                  <a:gd name="T18" fmla="*/ 0 w 34"/>
                  <a:gd name="T1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14">
                    <a:moveTo>
                      <a:pt x="0" y="0"/>
                    </a:moveTo>
                    <a:lnTo>
                      <a:pt x="34" y="0"/>
                    </a:lnTo>
                    <a:lnTo>
                      <a:pt x="34" y="14"/>
                    </a:lnTo>
                    <a:lnTo>
                      <a:pt x="0" y="14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2" y="0"/>
                    </a:lnTo>
                    <a:lnTo>
                      <a:pt x="32" y="14"/>
                    </a:lnTo>
                    <a:lnTo>
                      <a:pt x="0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093" name="Freeform 269"/>
              <p:cNvSpPr>
                <a:spLocks noEditPoints="1"/>
              </p:cNvSpPr>
              <p:nvPr/>
            </p:nvSpPr>
            <p:spPr bwMode="auto">
              <a:xfrm>
                <a:off x="291" y="3437"/>
                <a:ext cx="32" cy="14"/>
              </a:xfrm>
              <a:custGeom>
                <a:avLst/>
                <a:gdLst>
                  <a:gd name="T0" fmla="*/ 0 w 32"/>
                  <a:gd name="T1" fmla="*/ 0 h 14"/>
                  <a:gd name="T2" fmla="*/ 32 w 32"/>
                  <a:gd name="T3" fmla="*/ 0 h 14"/>
                  <a:gd name="T4" fmla="*/ 32 w 32"/>
                  <a:gd name="T5" fmla="*/ 14 h 14"/>
                  <a:gd name="T6" fmla="*/ 0 w 32"/>
                  <a:gd name="T7" fmla="*/ 14 h 14"/>
                  <a:gd name="T8" fmla="*/ 0 w 32"/>
                  <a:gd name="T9" fmla="*/ 0 h 14"/>
                  <a:gd name="T10" fmla="*/ 0 w 32"/>
                  <a:gd name="T11" fmla="*/ 0 h 14"/>
                  <a:gd name="T12" fmla="*/ 30 w 32"/>
                  <a:gd name="T13" fmla="*/ 0 h 14"/>
                  <a:gd name="T14" fmla="*/ 30 w 32"/>
                  <a:gd name="T15" fmla="*/ 13 h 14"/>
                  <a:gd name="T16" fmla="*/ 0 w 32"/>
                  <a:gd name="T17" fmla="*/ 13 h 14"/>
                  <a:gd name="T18" fmla="*/ 0 w 32"/>
                  <a:gd name="T1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14">
                    <a:moveTo>
                      <a:pt x="0" y="0"/>
                    </a:moveTo>
                    <a:lnTo>
                      <a:pt x="32" y="0"/>
                    </a:lnTo>
                    <a:lnTo>
                      <a:pt x="32" y="14"/>
                    </a:lnTo>
                    <a:lnTo>
                      <a:pt x="0" y="14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0" y="0"/>
                    </a:lnTo>
                    <a:lnTo>
                      <a:pt x="30" y="13"/>
                    </a:lnTo>
                    <a:lnTo>
                      <a:pt x="0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094" name="Freeform 270"/>
              <p:cNvSpPr>
                <a:spLocks noEditPoints="1"/>
              </p:cNvSpPr>
              <p:nvPr/>
            </p:nvSpPr>
            <p:spPr bwMode="auto">
              <a:xfrm>
                <a:off x="291" y="3437"/>
                <a:ext cx="30" cy="13"/>
              </a:xfrm>
              <a:custGeom>
                <a:avLst/>
                <a:gdLst>
                  <a:gd name="T0" fmla="*/ 0 w 30"/>
                  <a:gd name="T1" fmla="*/ 0 h 13"/>
                  <a:gd name="T2" fmla="*/ 30 w 30"/>
                  <a:gd name="T3" fmla="*/ 0 h 13"/>
                  <a:gd name="T4" fmla="*/ 30 w 30"/>
                  <a:gd name="T5" fmla="*/ 13 h 13"/>
                  <a:gd name="T6" fmla="*/ 0 w 30"/>
                  <a:gd name="T7" fmla="*/ 13 h 13"/>
                  <a:gd name="T8" fmla="*/ 0 w 30"/>
                  <a:gd name="T9" fmla="*/ 0 h 13"/>
                  <a:gd name="T10" fmla="*/ 0 w 30"/>
                  <a:gd name="T11" fmla="*/ 0 h 13"/>
                  <a:gd name="T12" fmla="*/ 28 w 30"/>
                  <a:gd name="T13" fmla="*/ 0 h 13"/>
                  <a:gd name="T14" fmla="*/ 28 w 30"/>
                  <a:gd name="T15" fmla="*/ 12 h 13"/>
                  <a:gd name="T16" fmla="*/ 0 w 30"/>
                  <a:gd name="T17" fmla="*/ 12 h 13"/>
                  <a:gd name="T18" fmla="*/ 0 w 30"/>
                  <a:gd name="T1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13">
                    <a:moveTo>
                      <a:pt x="0" y="0"/>
                    </a:moveTo>
                    <a:lnTo>
                      <a:pt x="30" y="0"/>
                    </a:lnTo>
                    <a:lnTo>
                      <a:pt x="30" y="13"/>
                    </a:lnTo>
                    <a:lnTo>
                      <a:pt x="0" y="1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8" y="0"/>
                    </a:lnTo>
                    <a:lnTo>
                      <a:pt x="28" y="12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095" name="Freeform 271"/>
              <p:cNvSpPr>
                <a:spLocks noEditPoints="1"/>
              </p:cNvSpPr>
              <p:nvPr/>
            </p:nvSpPr>
            <p:spPr bwMode="auto">
              <a:xfrm>
                <a:off x="291" y="3437"/>
                <a:ext cx="28" cy="12"/>
              </a:xfrm>
              <a:custGeom>
                <a:avLst/>
                <a:gdLst>
                  <a:gd name="T0" fmla="*/ 0 w 28"/>
                  <a:gd name="T1" fmla="*/ 0 h 12"/>
                  <a:gd name="T2" fmla="*/ 28 w 28"/>
                  <a:gd name="T3" fmla="*/ 0 h 12"/>
                  <a:gd name="T4" fmla="*/ 28 w 28"/>
                  <a:gd name="T5" fmla="*/ 12 h 12"/>
                  <a:gd name="T6" fmla="*/ 0 w 28"/>
                  <a:gd name="T7" fmla="*/ 12 h 12"/>
                  <a:gd name="T8" fmla="*/ 0 w 28"/>
                  <a:gd name="T9" fmla="*/ 0 h 12"/>
                  <a:gd name="T10" fmla="*/ 0 w 28"/>
                  <a:gd name="T11" fmla="*/ 0 h 12"/>
                  <a:gd name="T12" fmla="*/ 27 w 28"/>
                  <a:gd name="T13" fmla="*/ 0 h 12"/>
                  <a:gd name="T14" fmla="*/ 27 w 28"/>
                  <a:gd name="T15" fmla="*/ 12 h 12"/>
                  <a:gd name="T16" fmla="*/ 0 w 28"/>
                  <a:gd name="T17" fmla="*/ 12 h 12"/>
                  <a:gd name="T18" fmla="*/ 0 w 28"/>
                  <a:gd name="T1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" h="12">
                    <a:moveTo>
                      <a:pt x="0" y="0"/>
                    </a:moveTo>
                    <a:lnTo>
                      <a:pt x="28" y="0"/>
                    </a:lnTo>
                    <a:lnTo>
                      <a:pt x="28" y="12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7" y="0"/>
                    </a:lnTo>
                    <a:lnTo>
                      <a:pt x="27" y="12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096" name="Freeform 272"/>
              <p:cNvSpPr>
                <a:spLocks noEditPoints="1"/>
              </p:cNvSpPr>
              <p:nvPr/>
            </p:nvSpPr>
            <p:spPr bwMode="auto">
              <a:xfrm>
                <a:off x="291" y="3437"/>
                <a:ext cx="27" cy="12"/>
              </a:xfrm>
              <a:custGeom>
                <a:avLst/>
                <a:gdLst>
                  <a:gd name="T0" fmla="*/ 0 w 27"/>
                  <a:gd name="T1" fmla="*/ 0 h 12"/>
                  <a:gd name="T2" fmla="*/ 27 w 27"/>
                  <a:gd name="T3" fmla="*/ 0 h 12"/>
                  <a:gd name="T4" fmla="*/ 27 w 27"/>
                  <a:gd name="T5" fmla="*/ 12 h 12"/>
                  <a:gd name="T6" fmla="*/ 0 w 27"/>
                  <a:gd name="T7" fmla="*/ 12 h 12"/>
                  <a:gd name="T8" fmla="*/ 0 w 27"/>
                  <a:gd name="T9" fmla="*/ 0 h 12"/>
                  <a:gd name="T10" fmla="*/ 0 w 27"/>
                  <a:gd name="T11" fmla="*/ 0 h 12"/>
                  <a:gd name="T12" fmla="*/ 25 w 27"/>
                  <a:gd name="T13" fmla="*/ 0 h 12"/>
                  <a:gd name="T14" fmla="*/ 25 w 27"/>
                  <a:gd name="T15" fmla="*/ 11 h 12"/>
                  <a:gd name="T16" fmla="*/ 0 w 27"/>
                  <a:gd name="T17" fmla="*/ 11 h 12"/>
                  <a:gd name="T18" fmla="*/ 0 w 27"/>
                  <a:gd name="T1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" h="12">
                    <a:moveTo>
                      <a:pt x="0" y="0"/>
                    </a:moveTo>
                    <a:lnTo>
                      <a:pt x="27" y="0"/>
                    </a:lnTo>
                    <a:lnTo>
                      <a:pt x="27" y="12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5" y="0"/>
                    </a:lnTo>
                    <a:lnTo>
                      <a:pt x="25" y="11"/>
                    </a:lnTo>
                    <a:lnTo>
                      <a:pt x="0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097" name="Freeform 273"/>
              <p:cNvSpPr>
                <a:spLocks noEditPoints="1"/>
              </p:cNvSpPr>
              <p:nvPr/>
            </p:nvSpPr>
            <p:spPr bwMode="auto">
              <a:xfrm>
                <a:off x="291" y="3437"/>
                <a:ext cx="25" cy="11"/>
              </a:xfrm>
              <a:custGeom>
                <a:avLst/>
                <a:gdLst>
                  <a:gd name="T0" fmla="*/ 0 w 25"/>
                  <a:gd name="T1" fmla="*/ 0 h 11"/>
                  <a:gd name="T2" fmla="*/ 25 w 25"/>
                  <a:gd name="T3" fmla="*/ 0 h 11"/>
                  <a:gd name="T4" fmla="*/ 25 w 25"/>
                  <a:gd name="T5" fmla="*/ 11 h 11"/>
                  <a:gd name="T6" fmla="*/ 0 w 25"/>
                  <a:gd name="T7" fmla="*/ 11 h 11"/>
                  <a:gd name="T8" fmla="*/ 0 w 25"/>
                  <a:gd name="T9" fmla="*/ 0 h 11"/>
                  <a:gd name="T10" fmla="*/ 0 w 25"/>
                  <a:gd name="T11" fmla="*/ 0 h 11"/>
                  <a:gd name="T12" fmla="*/ 23 w 25"/>
                  <a:gd name="T13" fmla="*/ 0 h 11"/>
                  <a:gd name="T14" fmla="*/ 23 w 25"/>
                  <a:gd name="T15" fmla="*/ 10 h 11"/>
                  <a:gd name="T16" fmla="*/ 0 w 25"/>
                  <a:gd name="T17" fmla="*/ 10 h 11"/>
                  <a:gd name="T18" fmla="*/ 0 w 25"/>
                  <a:gd name="T1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" h="11">
                    <a:moveTo>
                      <a:pt x="0" y="0"/>
                    </a:moveTo>
                    <a:lnTo>
                      <a:pt x="25" y="0"/>
                    </a:lnTo>
                    <a:lnTo>
                      <a:pt x="25" y="11"/>
                    </a:lnTo>
                    <a:lnTo>
                      <a:pt x="0" y="1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3" y="0"/>
                    </a:lnTo>
                    <a:lnTo>
                      <a:pt x="23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098" name="Freeform 274"/>
              <p:cNvSpPr>
                <a:spLocks noEditPoints="1"/>
              </p:cNvSpPr>
              <p:nvPr/>
            </p:nvSpPr>
            <p:spPr bwMode="auto">
              <a:xfrm>
                <a:off x="291" y="3437"/>
                <a:ext cx="23" cy="10"/>
              </a:xfrm>
              <a:custGeom>
                <a:avLst/>
                <a:gdLst>
                  <a:gd name="T0" fmla="*/ 0 w 23"/>
                  <a:gd name="T1" fmla="*/ 0 h 10"/>
                  <a:gd name="T2" fmla="*/ 23 w 23"/>
                  <a:gd name="T3" fmla="*/ 0 h 10"/>
                  <a:gd name="T4" fmla="*/ 23 w 23"/>
                  <a:gd name="T5" fmla="*/ 10 h 10"/>
                  <a:gd name="T6" fmla="*/ 0 w 23"/>
                  <a:gd name="T7" fmla="*/ 10 h 10"/>
                  <a:gd name="T8" fmla="*/ 0 w 23"/>
                  <a:gd name="T9" fmla="*/ 0 h 10"/>
                  <a:gd name="T10" fmla="*/ 0 w 23"/>
                  <a:gd name="T11" fmla="*/ 0 h 10"/>
                  <a:gd name="T12" fmla="*/ 21 w 23"/>
                  <a:gd name="T13" fmla="*/ 0 h 10"/>
                  <a:gd name="T14" fmla="*/ 21 w 23"/>
                  <a:gd name="T15" fmla="*/ 9 h 10"/>
                  <a:gd name="T16" fmla="*/ 0 w 23"/>
                  <a:gd name="T17" fmla="*/ 9 h 10"/>
                  <a:gd name="T18" fmla="*/ 0 w 23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10">
                    <a:moveTo>
                      <a:pt x="0" y="0"/>
                    </a:moveTo>
                    <a:lnTo>
                      <a:pt x="23" y="0"/>
                    </a:lnTo>
                    <a:lnTo>
                      <a:pt x="23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1" y="0"/>
                    </a:lnTo>
                    <a:lnTo>
                      <a:pt x="21" y="9"/>
                    </a:lnTo>
                    <a:lnTo>
                      <a:pt x="0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099" name="Freeform 275"/>
              <p:cNvSpPr>
                <a:spLocks noEditPoints="1"/>
              </p:cNvSpPr>
              <p:nvPr/>
            </p:nvSpPr>
            <p:spPr bwMode="auto">
              <a:xfrm>
                <a:off x="291" y="3437"/>
                <a:ext cx="21" cy="9"/>
              </a:xfrm>
              <a:custGeom>
                <a:avLst/>
                <a:gdLst>
                  <a:gd name="T0" fmla="*/ 0 w 21"/>
                  <a:gd name="T1" fmla="*/ 0 h 9"/>
                  <a:gd name="T2" fmla="*/ 21 w 21"/>
                  <a:gd name="T3" fmla="*/ 0 h 9"/>
                  <a:gd name="T4" fmla="*/ 21 w 21"/>
                  <a:gd name="T5" fmla="*/ 9 h 9"/>
                  <a:gd name="T6" fmla="*/ 0 w 21"/>
                  <a:gd name="T7" fmla="*/ 9 h 9"/>
                  <a:gd name="T8" fmla="*/ 0 w 21"/>
                  <a:gd name="T9" fmla="*/ 0 h 9"/>
                  <a:gd name="T10" fmla="*/ 0 w 21"/>
                  <a:gd name="T11" fmla="*/ 0 h 9"/>
                  <a:gd name="T12" fmla="*/ 19 w 21"/>
                  <a:gd name="T13" fmla="*/ 0 h 9"/>
                  <a:gd name="T14" fmla="*/ 19 w 21"/>
                  <a:gd name="T15" fmla="*/ 9 h 9"/>
                  <a:gd name="T16" fmla="*/ 0 w 21"/>
                  <a:gd name="T17" fmla="*/ 9 h 9"/>
                  <a:gd name="T18" fmla="*/ 0 w 21"/>
                  <a:gd name="T1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9">
                    <a:moveTo>
                      <a:pt x="0" y="0"/>
                    </a:moveTo>
                    <a:lnTo>
                      <a:pt x="21" y="0"/>
                    </a:lnTo>
                    <a:lnTo>
                      <a:pt x="21" y="9"/>
                    </a:lnTo>
                    <a:lnTo>
                      <a:pt x="0" y="9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9" y="0"/>
                    </a:lnTo>
                    <a:lnTo>
                      <a:pt x="19" y="9"/>
                    </a:lnTo>
                    <a:lnTo>
                      <a:pt x="0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100" name="Freeform 276"/>
              <p:cNvSpPr>
                <a:spLocks noEditPoints="1"/>
              </p:cNvSpPr>
              <p:nvPr/>
            </p:nvSpPr>
            <p:spPr bwMode="auto">
              <a:xfrm>
                <a:off x="291" y="3437"/>
                <a:ext cx="19" cy="9"/>
              </a:xfrm>
              <a:custGeom>
                <a:avLst/>
                <a:gdLst>
                  <a:gd name="T0" fmla="*/ 0 w 19"/>
                  <a:gd name="T1" fmla="*/ 0 h 9"/>
                  <a:gd name="T2" fmla="*/ 19 w 19"/>
                  <a:gd name="T3" fmla="*/ 0 h 9"/>
                  <a:gd name="T4" fmla="*/ 19 w 19"/>
                  <a:gd name="T5" fmla="*/ 9 h 9"/>
                  <a:gd name="T6" fmla="*/ 0 w 19"/>
                  <a:gd name="T7" fmla="*/ 9 h 9"/>
                  <a:gd name="T8" fmla="*/ 0 w 19"/>
                  <a:gd name="T9" fmla="*/ 0 h 9"/>
                  <a:gd name="T10" fmla="*/ 0 w 19"/>
                  <a:gd name="T11" fmla="*/ 0 h 9"/>
                  <a:gd name="T12" fmla="*/ 18 w 19"/>
                  <a:gd name="T13" fmla="*/ 0 h 9"/>
                  <a:gd name="T14" fmla="*/ 18 w 19"/>
                  <a:gd name="T15" fmla="*/ 8 h 9"/>
                  <a:gd name="T16" fmla="*/ 0 w 19"/>
                  <a:gd name="T17" fmla="*/ 8 h 9"/>
                  <a:gd name="T18" fmla="*/ 0 w 19"/>
                  <a:gd name="T1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9">
                    <a:moveTo>
                      <a:pt x="0" y="0"/>
                    </a:moveTo>
                    <a:lnTo>
                      <a:pt x="19" y="0"/>
                    </a:lnTo>
                    <a:lnTo>
                      <a:pt x="19" y="9"/>
                    </a:lnTo>
                    <a:lnTo>
                      <a:pt x="0" y="9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8" y="0"/>
                    </a:lnTo>
                    <a:lnTo>
                      <a:pt x="18" y="8"/>
                    </a:lnTo>
                    <a:lnTo>
                      <a:pt x="0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101" name="Freeform 277"/>
              <p:cNvSpPr>
                <a:spLocks noEditPoints="1"/>
              </p:cNvSpPr>
              <p:nvPr/>
            </p:nvSpPr>
            <p:spPr bwMode="auto">
              <a:xfrm>
                <a:off x="291" y="3437"/>
                <a:ext cx="18" cy="8"/>
              </a:xfrm>
              <a:custGeom>
                <a:avLst/>
                <a:gdLst>
                  <a:gd name="T0" fmla="*/ 0 w 18"/>
                  <a:gd name="T1" fmla="*/ 0 h 8"/>
                  <a:gd name="T2" fmla="*/ 18 w 18"/>
                  <a:gd name="T3" fmla="*/ 0 h 8"/>
                  <a:gd name="T4" fmla="*/ 18 w 18"/>
                  <a:gd name="T5" fmla="*/ 8 h 8"/>
                  <a:gd name="T6" fmla="*/ 0 w 18"/>
                  <a:gd name="T7" fmla="*/ 8 h 8"/>
                  <a:gd name="T8" fmla="*/ 0 w 18"/>
                  <a:gd name="T9" fmla="*/ 0 h 8"/>
                  <a:gd name="T10" fmla="*/ 0 w 18"/>
                  <a:gd name="T11" fmla="*/ 0 h 8"/>
                  <a:gd name="T12" fmla="*/ 16 w 18"/>
                  <a:gd name="T13" fmla="*/ 0 h 8"/>
                  <a:gd name="T14" fmla="*/ 16 w 18"/>
                  <a:gd name="T15" fmla="*/ 7 h 8"/>
                  <a:gd name="T16" fmla="*/ 0 w 18"/>
                  <a:gd name="T17" fmla="*/ 7 h 8"/>
                  <a:gd name="T18" fmla="*/ 0 w 18"/>
                  <a:gd name="T1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" h="8">
                    <a:moveTo>
                      <a:pt x="0" y="0"/>
                    </a:moveTo>
                    <a:lnTo>
                      <a:pt x="18" y="0"/>
                    </a:lnTo>
                    <a:lnTo>
                      <a:pt x="18" y="8"/>
                    </a:lnTo>
                    <a:lnTo>
                      <a:pt x="0" y="8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6" y="0"/>
                    </a:lnTo>
                    <a:lnTo>
                      <a:pt x="16" y="7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102" name="Freeform 278"/>
              <p:cNvSpPr>
                <a:spLocks noEditPoints="1"/>
              </p:cNvSpPr>
              <p:nvPr/>
            </p:nvSpPr>
            <p:spPr bwMode="auto">
              <a:xfrm>
                <a:off x="291" y="3437"/>
                <a:ext cx="16" cy="7"/>
              </a:xfrm>
              <a:custGeom>
                <a:avLst/>
                <a:gdLst>
                  <a:gd name="T0" fmla="*/ 0 w 16"/>
                  <a:gd name="T1" fmla="*/ 0 h 7"/>
                  <a:gd name="T2" fmla="*/ 16 w 16"/>
                  <a:gd name="T3" fmla="*/ 0 h 7"/>
                  <a:gd name="T4" fmla="*/ 16 w 16"/>
                  <a:gd name="T5" fmla="*/ 7 h 7"/>
                  <a:gd name="T6" fmla="*/ 0 w 16"/>
                  <a:gd name="T7" fmla="*/ 7 h 7"/>
                  <a:gd name="T8" fmla="*/ 0 w 16"/>
                  <a:gd name="T9" fmla="*/ 0 h 7"/>
                  <a:gd name="T10" fmla="*/ 0 w 16"/>
                  <a:gd name="T11" fmla="*/ 0 h 7"/>
                  <a:gd name="T12" fmla="*/ 14 w 16"/>
                  <a:gd name="T13" fmla="*/ 0 h 7"/>
                  <a:gd name="T14" fmla="*/ 14 w 16"/>
                  <a:gd name="T15" fmla="*/ 6 h 7"/>
                  <a:gd name="T16" fmla="*/ 0 w 16"/>
                  <a:gd name="T17" fmla="*/ 6 h 7"/>
                  <a:gd name="T18" fmla="*/ 0 w 16"/>
                  <a:gd name="T1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7">
                    <a:moveTo>
                      <a:pt x="0" y="0"/>
                    </a:moveTo>
                    <a:lnTo>
                      <a:pt x="16" y="0"/>
                    </a:lnTo>
                    <a:lnTo>
                      <a:pt x="16" y="7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4" y="0"/>
                    </a:lnTo>
                    <a:lnTo>
                      <a:pt x="14" y="6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103" name="Freeform 279"/>
              <p:cNvSpPr>
                <a:spLocks noEditPoints="1"/>
              </p:cNvSpPr>
              <p:nvPr/>
            </p:nvSpPr>
            <p:spPr bwMode="auto">
              <a:xfrm>
                <a:off x="291" y="3437"/>
                <a:ext cx="14" cy="6"/>
              </a:xfrm>
              <a:custGeom>
                <a:avLst/>
                <a:gdLst>
                  <a:gd name="T0" fmla="*/ 0 w 14"/>
                  <a:gd name="T1" fmla="*/ 0 h 6"/>
                  <a:gd name="T2" fmla="*/ 14 w 14"/>
                  <a:gd name="T3" fmla="*/ 0 h 6"/>
                  <a:gd name="T4" fmla="*/ 14 w 14"/>
                  <a:gd name="T5" fmla="*/ 6 h 6"/>
                  <a:gd name="T6" fmla="*/ 0 w 14"/>
                  <a:gd name="T7" fmla="*/ 6 h 6"/>
                  <a:gd name="T8" fmla="*/ 0 w 14"/>
                  <a:gd name="T9" fmla="*/ 0 h 6"/>
                  <a:gd name="T10" fmla="*/ 0 w 14"/>
                  <a:gd name="T11" fmla="*/ 0 h 6"/>
                  <a:gd name="T12" fmla="*/ 12 w 14"/>
                  <a:gd name="T13" fmla="*/ 0 h 6"/>
                  <a:gd name="T14" fmla="*/ 12 w 14"/>
                  <a:gd name="T15" fmla="*/ 5 h 6"/>
                  <a:gd name="T16" fmla="*/ 0 w 14"/>
                  <a:gd name="T17" fmla="*/ 5 h 6"/>
                  <a:gd name="T18" fmla="*/ 0 w 14"/>
                  <a:gd name="T1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6">
                    <a:moveTo>
                      <a:pt x="0" y="0"/>
                    </a:moveTo>
                    <a:lnTo>
                      <a:pt x="14" y="0"/>
                    </a:lnTo>
                    <a:lnTo>
                      <a:pt x="14" y="6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" y="0"/>
                    </a:lnTo>
                    <a:lnTo>
                      <a:pt x="12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104" name="Freeform 280"/>
              <p:cNvSpPr>
                <a:spLocks noEditPoints="1"/>
              </p:cNvSpPr>
              <p:nvPr/>
            </p:nvSpPr>
            <p:spPr bwMode="auto">
              <a:xfrm>
                <a:off x="291" y="3437"/>
                <a:ext cx="12" cy="5"/>
              </a:xfrm>
              <a:custGeom>
                <a:avLst/>
                <a:gdLst>
                  <a:gd name="T0" fmla="*/ 0 w 12"/>
                  <a:gd name="T1" fmla="*/ 0 h 5"/>
                  <a:gd name="T2" fmla="*/ 12 w 12"/>
                  <a:gd name="T3" fmla="*/ 0 h 5"/>
                  <a:gd name="T4" fmla="*/ 12 w 12"/>
                  <a:gd name="T5" fmla="*/ 5 h 5"/>
                  <a:gd name="T6" fmla="*/ 0 w 12"/>
                  <a:gd name="T7" fmla="*/ 5 h 5"/>
                  <a:gd name="T8" fmla="*/ 0 w 12"/>
                  <a:gd name="T9" fmla="*/ 0 h 5"/>
                  <a:gd name="T10" fmla="*/ 0 w 12"/>
                  <a:gd name="T11" fmla="*/ 0 h 5"/>
                  <a:gd name="T12" fmla="*/ 11 w 12"/>
                  <a:gd name="T13" fmla="*/ 0 h 5"/>
                  <a:gd name="T14" fmla="*/ 11 w 12"/>
                  <a:gd name="T15" fmla="*/ 5 h 5"/>
                  <a:gd name="T16" fmla="*/ 0 w 12"/>
                  <a:gd name="T17" fmla="*/ 5 h 5"/>
                  <a:gd name="T18" fmla="*/ 0 w 12"/>
                  <a:gd name="T1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5">
                    <a:moveTo>
                      <a:pt x="0" y="0"/>
                    </a:moveTo>
                    <a:lnTo>
                      <a:pt x="12" y="0"/>
                    </a:lnTo>
                    <a:lnTo>
                      <a:pt x="12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1" y="0"/>
                    </a:lnTo>
                    <a:lnTo>
                      <a:pt x="11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105" name="Freeform 281"/>
              <p:cNvSpPr>
                <a:spLocks noEditPoints="1"/>
              </p:cNvSpPr>
              <p:nvPr/>
            </p:nvSpPr>
            <p:spPr bwMode="auto">
              <a:xfrm>
                <a:off x="291" y="3437"/>
                <a:ext cx="11" cy="5"/>
              </a:xfrm>
              <a:custGeom>
                <a:avLst/>
                <a:gdLst>
                  <a:gd name="T0" fmla="*/ 0 w 11"/>
                  <a:gd name="T1" fmla="*/ 0 h 5"/>
                  <a:gd name="T2" fmla="*/ 11 w 11"/>
                  <a:gd name="T3" fmla="*/ 0 h 5"/>
                  <a:gd name="T4" fmla="*/ 11 w 11"/>
                  <a:gd name="T5" fmla="*/ 5 h 5"/>
                  <a:gd name="T6" fmla="*/ 0 w 11"/>
                  <a:gd name="T7" fmla="*/ 5 h 5"/>
                  <a:gd name="T8" fmla="*/ 0 w 11"/>
                  <a:gd name="T9" fmla="*/ 0 h 5"/>
                  <a:gd name="T10" fmla="*/ 0 w 11"/>
                  <a:gd name="T11" fmla="*/ 0 h 5"/>
                  <a:gd name="T12" fmla="*/ 9 w 11"/>
                  <a:gd name="T13" fmla="*/ 0 h 5"/>
                  <a:gd name="T14" fmla="*/ 9 w 11"/>
                  <a:gd name="T15" fmla="*/ 4 h 5"/>
                  <a:gd name="T16" fmla="*/ 0 w 11"/>
                  <a:gd name="T17" fmla="*/ 4 h 5"/>
                  <a:gd name="T18" fmla="*/ 0 w 11"/>
                  <a:gd name="T1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" h="5">
                    <a:moveTo>
                      <a:pt x="0" y="0"/>
                    </a:moveTo>
                    <a:lnTo>
                      <a:pt x="11" y="0"/>
                    </a:lnTo>
                    <a:lnTo>
                      <a:pt x="11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9" y="0"/>
                    </a:lnTo>
                    <a:lnTo>
                      <a:pt x="9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106" name="Freeform 282"/>
              <p:cNvSpPr>
                <a:spLocks noEditPoints="1"/>
              </p:cNvSpPr>
              <p:nvPr/>
            </p:nvSpPr>
            <p:spPr bwMode="auto">
              <a:xfrm>
                <a:off x="291" y="3437"/>
                <a:ext cx="9" cy="4"/>
              </a:xfrm>
              <a:custGeom>
                <a:avLst/>
                <a:gdLst>
                  <a:gd name="T0" fmla="*/ 0 w 9"/>
                  <a:gd name="T1" fmla="*/ 0 h 4"/>
                  <a:gd name="T2" fmla="*/ 9 w 9"/>
                  <a:gd name="T3" fmla="*/ 0 h 4"/>
                  <a:gd name="T4" fmla="*/ 9 w 9"/>
                  <a:gd name="T5" fmla="*/ 4 h 4"/>
                  <a:gd name="T6" fmla="*/ 0 w 9"/>
                  <a:gd name="T7" fmla="*/ 4 h 4"/>
                  <a:gd name="T8" fmla="*/ 0 w 9"/>
                  <a:gd name="T9" fmla="*/ 0 h 4"/>
                  <a:gd name="T10" fmla="*/ 0 w 9"/>
                  <a:gd name="T11" fmla="*/ 0 h 4"/>
                  <a:gd name="T12" fmla="*/ 7 w 9"/>
                  <a:gd name="T13" fmla="*/ 0 h 4"/>
                  <a:gd name="T14" fmla="*/ 7 w 9"/>
                  <a:gd name="T15" fmla="*/ 3 h 4"/>
                  <a:gd name="T16" fmla="*/ 0 w 9"/>
                  <a:gd name="T17" fmla="*/ 3 h 4"/>
                  <a:gd name="T18" fmla="*/ 0 w 9"/>
                  <a:gd name="T1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4">
                    <a:moveTo>
                      <a:pt x="0" y="0"/>
                    </a:moveTo>
                    <a:lnTo>
                      <a:pt x="9" y="0"/>
                    </a:lnTo>
                    <a:lnTo>
                      <a:pt x="9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7" y="0"/>
                    </a:lnTo>
                    <a:lnTo>
                      <a:pt x="7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107" name="Freeform 283"/>
              <p:cNvSpPr>
                <a:spLocks noEditPoints="1"/>
              </p:cNvSpPr>
              <p:nvPr/>
            </p:nvSpPr>
            <p:spPr bwMode="auto">
              <a:xfrm>
                <a:off x="291" y="3437"/>
                <a:ext cx="7" cy="3"/>
              </a:xfrm>
              <a:custGeom>
                <a:avLst/>
                <a:gdLst>
                  <a:gd name="T0" fmla="*/ 0 w 7"/>
                  <a:gd name="T1" fmla="*/ 0 h 3"/>
                  <a:gd name="T2" fmla="*/ 7 w 7"/>
                  <a:gd name="T3" fmla="*/ 0 h 3"/>
                  <a:gd name="T4" fmla="*/ 7 w 7"/>
                  <a:gd name="T5" fmla="*/ 3 h 3"/>
                  <a:gd name="T6" fmla="*/ 0 w 7"/>
                  <a:gd name="T7" fmla="*/ 3 h 3"/>
                  <a:gd name="T8" fmla="*/ 0 w 7"/>
                  <a:gd name="T9" fmla="*/ 0 h 3"/>
                  <a:gd name="T10" fmla="*/ 0 w 7"/>
                  <a:gd name="T11" fmla="*/ 0 h 3"/>
                  <a:gd name="T12" fmla="*/ 5 w 7"/>
                  <a:gd name="T13" fmla="*/ 0 h 3"/>
                  <a:gd name="T14" fmla="*/ 5 w 7"/>
                  <a:gd name="T15" fmla="*/ 3 h 3"/>
                  <a:gd name="T16" fmla="*/ 0 w 7"/>
                  <a:gd name="T17" fmla="*/ 3 h 3"/>
                  <a:gd name="T18" fmla="*/ 0 w 7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3">
                    <a:moveTo>
                      <a:pt x="0" y="0"/>
                    </a:moveTo>
                    <a:lnTo>
                      <a:pt x="7" y="0"/>
                    </a:lnTo>
                    <a:lnTo>
                      <a:pt x="7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" y="0"/>
                    </a:lnTo>
                    <a:lnTo>
                      <a:pt x="5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108" name="Freeform 284"/>
              <p:cNvSpPr>
                <a:spLocks noEditPoints="1"/>
              </p:cNvSpPr>
              <p:nvPr/>
            </p:nvSpPr>
            <p:spPr bwMode="auto">
              <a:xfrm>
                <a:off x="291" y="3437"/>
                <a:ext cx="5" cy="3"/>
              </a:xfrm>
              <a:custGeom>
                <a:avLst/>
                <a:gdLst>
                  <a:gd name="T0" fmla="*/ 0 w 5"/>
                  <a:gd name="T1" fmla="*/ 0 h 3"/>
                  <a:gd name="T2" fmla="*/ 5 w 5"/>
                  <a:gd name="T3" fmla="*/ 0 h 3"/>
                  <a:gd name="T4" fmla="*/ 5 w 5"/>
                  <a:gd name="T5" fmla="*/ 3 h 3"/>
                  <a:gd name="T6" fmla="*/ 0 w 5"/>
                  <a:gd name="T7" fmla="*/ 3 h 3"/>
                  <a:gd name="T8" fmla="*/ 0 w 5"/>
                  <a:gd name="T9" fmla="*/ 0 h 3"/>
                  <a:gd name="T10" fmla="*/ 0 w 5"/>
                  <a:gd name="T11" fmla="*/ 0 h 3"/>
                  <a:gd name="T12" fmla="*/ 4 w 5"/>
                  <a:gd name="T13" fmla="*/ 0 h 3"/>
                  <a:gd name="T14" fmla="*/ 4 w 5"/>
                  <a:gd name="T15" fmla="*/ 2 h 3"/>
                  <a:gd name="T16" fmla="*/ 0 w 5"/>
                  <a:gd name="T17" fmla="*/ 2 h 3"/>
                  <a:gd name="T18" fmla="*/ 0 w 5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3">
                    <a:moveTo>
                      <a:pt x="0" y="0"/>
                    </a:moveTo>
                    <a:lnTo>
                      <a:pt x="5" y="0"/>
                    </a:lnTo>
                    <a:lnTo>
                      <a:pt x="5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109" name="Freeform 285"/>
              <p:cNvSpPr>
                <a:spLocks noEditPoints="1"/>
              </p:cNvSpPr>
              <p:nvPr/>
            </p:nvSpPr>
            <p:spPr bwMode="auto">
              <a:xfrm>
                <a:off x="291" y="3437"/>
                <a:ext cx="4" cy="2"/>
              </a:xfrm>
              <a:custGeom>
                <a:avLst/>
                <a:gdLst>
                  <a:gd name="T0" fmla="*/ 0 w 4"/>
                  <a:gd name="T1" fmla="*/ 0 h 2"/>
                  <a:gd name="T2" fmla="*/ 4 w 4"/>
                  <a:gd name="T3" fmla="*/ 0 h 2"/>
                  <a:gd name="T4" fmla="*/ 4 w 4"/>
                  <a:gd name="T5" fmla="*/ 2 h 2"/>
                  <a:gd name="T6" fmla="*/ 0 w 4"/>
                  <a:gd name="T7" fmla="*/ 2 h 2"/>
                  <a:gd name="T8" fmla="*/ 0 w 4"/>
                  <a:gd name="T9" fmla="*/ 0 h 2"/>
                  <a:gd name="T10" fmla="*/ 0 w 4"/>
                  <a:gd name="T11" fmla="*/ 0 h 2"/>
                  <a:gd name="T12" fmla="*/ 2 w 4"/>
                  <a:gd name="T13" fmla="*/ 0 h 2"/>
                  <a:gd name="T14" fmla="*/ 2 w 4"/>
                  <a:gd name="T15" fmla="*/ 1 h 2"/>
                  <a:gd name="T16" fmla="*/ 0 w 4"/>
                  <a:gd name="T17" fmla="*/ 1 h 2"/>
                  <a:gd name="T18" fmla="*/ 0 w 4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2">
                    <a:moveTo>
                      <a:pt x="0" y="0"/>
                    </a:moveTo>
                    <a:lnTo>
                      <a:pt x="4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" y="0"/>
                    </a:lnTo>
                    <a:lnTo>
                      <a:pt x="2" y="1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110" name="Freeform 286"/>
              <p:cNvSpPr>
                <a:spLocks noEditPoints="1"/>
              </p:cNvSpPr>
              <p:nvPr/>
            </p:nvSpPr>
            <p:spPr bwMode="auto">
              <a:xfrm>
                <a:off x="291" y="3437"/>
                <a:ext cx="2" cy="1"/>
              </a:xfrm>
              <a:custGeom>
                <a:avLst/>
                <a:gdLst>
                  <a:gd name="T0" fmla="*/ 0 w 2"/>
                  <a:gd name="T1" fmla="*/ 0 h 1"/>
                  <a:gd name="T2" fmla="*/ 2 w 2"/>
                  <a:gd name="T3" fmla="*/ 0 h 1"/>
                  <a:gd name="T4" fmla="*/ 2 w 2"/>
                  <a:gd name="T5" fmla="*/ 1 h 1"/>
                  <a:gd name="T6" fmla="*/ 0 w 2"/>
                  <a:gd name="T7" fmla="*/ 1 h 1"/>
                  <a:gd name="T8" fmla="*/ 0 w 2"/>
                  <a:gd name="T9" fmla="*/ 0 h 1"/>
                  <a:gd name="T10" fmla="*/ 0 w 2"/>
                  <a:gd name="T11" fmla="*/ 0 h 1"/>
                  <a:gd name="T12" fmla="*/ 0 w 2"/>
                  <a:gd name="T13" fmla="*/ 0 h 1"/>
                  <a:gd name="T14" fmla="*/ 0 w 2"/>
                  <a:gd name="T15" fmla="*/ 0 h 1"/>
                  <a:gd name="T16" fmla="*/ 0 w 2"/>
                  <a:gd name="T17" fmla="*/ 0 h 1"/>
                  <a:gd name="T18" fmla="*/ 0 w 2"/>
                  <a:gd name="T1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lnTo>
                      <a:pt x="2" y="0"/>
                    </a:lnTo>
                    <a:lnTo>
                      <a:pt x="2" y="1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111" name="Freeform 287"/>
              <p:cNvSpPr>
                <a:spLocks/>
              </p:cNvSpPr>
              <p:nvPr/>
            </p:nvSpPr>
            <p:spPr bwMode="auto">
              <a:xfrm>
                <a:off x="291" y="3437"/>
                <a:ext cx="264" cy="113"/>
              </a:xfrm>
              <a:custGeom>
                <a:avLst/>
                <a:gdLst>
                  <a:gd name="T0" fmla="*/ 0 w 264"/>
                  <a:gd name="T1" fmla="*/ 113 h 113"/>
                  <a:gd name="T2" fmla="*/ 57 w 264"/>
                  <a:gd name="T3" fmla="*/ 0 h 113"/>
                  <a:gd name="T4" fmla="*/ 264 w 264"/>
                  <a:gd name="T5" fmla="*/ 0 h 113"/>
                  <a:gd name="T6" fmla="*/ 207 w 264"/>
                  <a:gd name="T7" fmla="*/ 113 h 113"/>
                  <a:gd name="T8" fmla="*/ 0 w 264"/>
                  <a:gd name="T9" fmla="*/ 113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4" h="113">
                    <a:moveTo>
                      <a:pt x="0" y="113"/>
                    </a:moveTo>
                    <a:lnTo>
                      <a:pt x="57" y="0"/>
                    </a:lnTo>
                    <a:lnTo>
                      <a:pt x="264" y="0"/>
                    </a:lnTo>
                    <a:lnTo>
                      <a:pt x="207" y="113"/>
                    </a:lnTo>
                    <a:lnTo>
                      <a:pt x="0" y="113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112" name="Freeform 288"/>
              <p:cNvSpPr>
                <a:spLocks noEditPoints="1"/>
              </p:cNvSpPr>
              <p:nvPr/>
            </p:nvSpPr>
            <p:spPr bwMode="auto">
              <a:xfrm>
                <a:off x="555" y="3438"/>
                <a:ext cx="15" cy="10"/>
              </a:xfrm>
              <a:custGeom>
                <a:avLst/>
                <a:gdLst>
                  <a:gd name="T0" fmla="*/ 0 w 15"/>
                  <a:gd name="T1" fmla="*/ 0 h 10"/>
                  <a:gd name="T2" fmla="*/ 15 w 15"/>
                  <a:gd name="T3" fmla="*/ 0 h 10"/>
                  <a:gd name="T4" fmla="*/ 15 w 15"/>
                  <a:gd name="T5" fmla="*/ 10 h 10"/>
                  <a:gd name="T6" fmla="*/ 0 w 15"/>
                  <a:gd name="T7" fmla="*/ 10 h 10"/>
                  <a:gd name="T8" fmla="*/ 0 w 15"/>
                  <a:gd name="T9" fmla="*/ 0 h 10"/>
                  <a:gd name="T10" fmla="*/ 0 w 15"/>
                  <a:gd name="T11" fmla="*/ 0 h 10"/>
                  <a:gd name="T12" fmla="*/ 14 w 15"/>
                  <a:gd name="T13" fmla="*/ 0 h 10"/>
                  <a:gd name="T14" fmla="*/ 14 w 15"/>
                  <a:gd name="T15" fmla="*/ 10 h 10"/>
                  <a:gd name="T16" fmla="*/ 0 w 15"/>
                  <a:gd name="T17" fmla="*/ 10 h 10"/>
                  <a:gd name="T18" fmla="*/ 0 w 15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" h="10">
                    <a:moveTo>
                      <a:pt x="0" y="0"/>
                    </a:moveTo>
                    <a:lnTo>
                      <a:pt x="15" y="0"/>
                    </a:lnTo>
                    <a:lnTo>
                      <a:pt x="15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4" y="0"/>
                    </a:lnTo>
                    <a:lnTo>
                      <a:pt x="14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113" name="Freeform 289"/>
              <p:cNvSpPr>
                <a:spLocks noEditPoints="1"/>
              </p:cNvSpPr>
              <p:nvPr/>
            </p:nvSpPr>
            <p:spPr bwMode="auto">
              <a:xfrm>
                <a:off x="555" y="3438"/>
                <a:ext cx="14" cy="10"/>
              </a:xfrm>
              <a:custGeom>
                <a:avLst/>
                <a:gdLst>
                  <a:gd name="T0" fmla="*/ 0 w 14"/>
                  <a:gd name="T1" fmla="*/ 0 h 10"/>
                  <a:gd name="T2" fmla="*/ 14 w 14"/>
                  <a:gd name="T3" fmla="*/ 0 h 10"/>
                  <a:gd name="T4" fmla="*/ 14 w 14"/>
                  <a:gd name="T5" fmla="*/ 10 h 10"/>
                  <a:gd name="T6" fmla="*/ 0 w 14"/>
                  <a:gd name="T7" fmla="*/ 10 h 10"/>
                  <a:gd name="T8" fmla="*/ 0 w 14"/>
                  <a:gd name="T9" fmla="*/ 0 h 10"/>
                  <a:gd name="T10" fmla="*/ 0 w 14"/>
                  <a:gd name="T11" fmla="*/ 0 h 10"/>
                  <a:gd name="T12" fmla="*/ 12 w 14"/>
                  <a:gd name="T13" fmla="*/ 0 h 10"/>
                  <a:gd name="T14" fmla="*/ 12 w 14"/>
                  <a:gd name="T15" fmla="*/ 10 h 10"/>
                  <a:gd name="T16" fmla="*/ 0 w 14"/>
                  <a:gd name="T17" fmla="*/ 10 h 10"/>
                  <a:gd name="T18" fmla="*/ 0 w 14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0">
                    <a:moveTo>
                      <a:pt x="0" y="0"/>
                    </a:moveTo>
                    <a:lnTo>
                      <a:pt x="14" y="0"/>
                    </a:lnTo>
                    <a:lnTo>
                      <a:pt x="14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" y="0"/>
                    </a:lnTo>
                    <a:lnTo>
                      <a:pt x="12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1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114" name="Freeform 290"/>
              <p:cNvSpPr>
                <a:spLocks noEditPoints="1"/>
              </p:cNvSpPr>
              <p:nvPr/>
            </p:nvSpPr>
            <p:spPr bwMode="auto">
              <a:xfrm>
                <a:off x="555" y="3438"/>
                <a:ext cx="12" cy="10"/>
              </a:xfrm>
              <a:custGeom>
                <a:avLst/>
                <a:gdLst>
                  <a:gd name="T0" fmla="*/ 0 w 12"/>
                  <a:gd name="T1" fmla="*/ 0 h 10"/>
                  <a:gd name="T2" fmla="*/ 12 w 12"/>
                  <a:gd name="T3" fmla="*/ 0 h 10"/>
                  <a:gd name="T4" fmla="*/ 12 w 12"/>
                  <a:gd name="T5" fmla="*/ 10 h 10"/>
                  <a:gd name="T6" fmla="*/ 0 w 12"/>
                  <a:gd name="T7" fmla="*/ 10 h 10"/>
                  <a:gd name="T8" fmla="*/ 0 w 12"/>
                  <a:gd name="T9" fmla="*/ 0 h 10"/>
                  <a:gd name="T10" fmla="*/ 0 w 12"/>
                  <a:gd name="T11" fmla="*/ 0 h 10"/>
                  <a:gd name="T12" fmla="*/ 10 w 12"/>
                  <a:gd name="T13" fmla="*/ 0 h 10"/>
                  <a:gd name="T14" fmla="*/ 10 w 12"/>
                  <a:gd name="T15" fmla="*/ 10 h 10"/>
                  <a:gd name="T16" fmla="*/ 0 w 12"/>
                  <a:gd name="T17" fmla="*/ 10 h 10"/>
                  <a:gd name="T18" fmla="*/ 0 w 12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10">
                    <a:moveTo>
                      <a:pt x="0" y="0"/>
                    </a:moveTo>
                    <a:lnTo>
                      <a:pt x="12" y="0"/>
                    </a:lnTo>
                    <a:lnTo>
                      <a:pt x="12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0" y="0"/>
                    </a:lnTo>
                    <a:lnTo>
                      <a:pt x="10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115" name="Freeform 291"/>
              <p:cNvSpPr>
                <a:spLocks noEditPoints="1"/>
              </p:cNvSpPr>
              <p:nvPr/>
            </p:nvSpPr>
            <p:spPr bwMode="auto">
              <a:xfrm>
                <a:off x="555" y="3438"/>
                <a:ext cx="10" cy="10"/>
              </a:xfrm>
              <a:custGeom>
                <a:avLst/>
                <a:gdLst>
                  <a:gd name="T0" fmla="*/ 0 w 10"/>
                  <a:gd name="T1" fmla="*/ 0 h 10"/>
                  <a:gd name="T2" fmla="*/ 10 w 10"/>
                  <a:gd name="T3" fmla="*/ 0 h 10"/>
                  <a:gd name="T4" fmla="*/ 10 w 10"/>
                  <a:gd name="T5" fmla="*/ 10 h 10"/>
                  <a:gd name="T6" fmla="*/ 0 w 10"/>
                  <a:gd name="T7" fmla="*/ 10 h 10"/>
                  <a:gd name="T8" fmla="*/ 0 w 10"/>
                  <a:gd name="T9" fmla="*/ 0 h 10"/>
                  <a:gd name="T10" fmla="*/ 0 w 10"/>
                  <a:gd name="T11" fmla="*/ 0 h 10"/>
                  <a:gd name="T12" fmla="*/ 8 w 10"/>
                  <a:gd name="T13" fmla="*/ 0 h 10"/>
                  <a:gd name="T14" fmla="*/ 8 w 10"/>
                  <a:gd name="T15" fmla="*/ 10 h 10"/>
                  <a:gd name="T16" fmla="*/ 0 w 10"/>
                  <a:gd name="T17" fmla="*/ 10 h 10"/>
                  <a:gd name="T18" fmla="*/ 0 w 10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0" y="0"/>
                    </a:moveTo>
                    <a:lnTo>
                      <a:pt x="10" y="0"/>
                    </a:lnTo>
                    <a:lnTo>
                      <a:pt x="10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8" y="0"/>
                    </a:lnTo>
                    <a:lnTo>
                      <a:pt x="8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4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116" name="Freeform 292"/>
              <p:cNvSpPr>
                <a:spLocks noEditPoints="1"/>
              </p:cNvSpPr>
              <p:nvPr/>
            </p:nvSpPr>
            <p:spPr bwMode="auto">
              <a:xfrm>
                <a:off x="555" y="3438"/>
                <a:ext cx="8" cy="10"/>
              </a:xfrm>
              <a:custGeom>
                <a:avLst/>
                <a:gdLst>
                  <a:gd name="T0" fmla="*/ 0 w 8"/>
                  <a:gd name="T1" fmla="*/ 0 h 10"/>
                  <a:gd name="T2" fmla="*/ 8 w 8"/>
                  <a:gd name="T3" fmla="*/ 0 h 10"/>
                  <a:gd name="T4" fmla="*/ 8 w 8"/>
                  <a:gd name="T5" fmla="*/ 10 h 10"/>
                  <a:gd name="T6" fmla="*/ 0 w 8"/>
                  <a:gd name="T7" fmla="*/ 10 h 10"/>
                  <a:gd name="T8" fmla="*/ 0 w 8"/>
                  <a:gd name="T9" fmla="*/ 0 h 10"/>
                  <a:gd name="T10" fmla="*/ 0 w 8"/>
                  <a:gd name="T11" fmla="*/ 0 h 10"/>
                  <a:gd name="T12" fmla="*/ 7 w 8"/>
                  <a:gd name="T13" fmla="*/ 0 h 10"/>
                  <a:gd name="T14" fmla="*/ 7 w 8"/>
                  <a:gd name="T15" fmla="*/ 10 h 10"/>
                  <a:gd name="T16" fmla="*/ 0 w 8"/>
                  <a:gd name="T17" fmla="*/ 10 h 10"/>
                  <a:gd name="T18" fmla="*/ 0 w 8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10">
                    <a:moveTo>
                      <a:pt x="0" y="0"/>
                    </a:moveTo>
                    <a:lnTo>
                      <a:pt x="8" y="0"/>
                    </a:lnTo>
                    <a:lnTo>
                      <a:pt x="8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7" y="0"/>
                    </a:lnTo>
                    <a:lnTo>
                      <a:pt x="7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117" name="Freeform 293"/>
              <p:cNvSpPr>
                <a:spLocks noEditPoints="1"/>
              </p:cNvSpPr>
              <p:nvPr/>
            </p:nvSpPr>
            <p:spPr bwMode="auto">
              <a:xfrm>
                <a:off x="555" y="3438"/>
                <a:ext cx="7" cy="10"/>
              </a:xfrm>
              <a:custGeom>
                <a:avLst/>
                <a:gdLst>
                  <a:gd name="T0" fmla="*/ 0 w 7"/>
                  <a:gd name="T1" fmla="*/ 0 h 10"/>
                  <a:gd name="T2" fmla="*/ 7 w 7"/>
                  <a:gd name="T3" fmla="*/ 0 h 10"/>
                  <a:gd name="T4" fmla="*/ 7 w 7"/>
                  <a:gd name="T5" fmla="*/ 10 h 10"/>
                  <a:gd name="T6" fmla="*/ 0 w 7"/>
                  <a:gd name="T7" fmla="*/ 10 h 10"/>
                  <a:gd name="T8" fmla="*/ 0 w 7"/>
                  <a:gd name="T9" fmla="*/ 0 h 10"/>
                  <a:gd name="T10" fmla="*/ 0 w 7"/>
                  <a:gd name="T11" fmla="*/ 0 h 10"/>
                  <a:gd name="T12" fmla="*/ 5 w 7"/>
                  <a:gd name="T13" fmla="*/ 0 h 10"/>
                  <a:gd name="T14" fmla="*/ 5 w 7"/>
                  <a:gd name="T15" fmla="*/ 10 h 10"/>
                  <a:gd name="T16" fmla="*/ 0 w 7"/>
                  <a:gd name="T17" fmla="*/ 10 h 10"/>
                  <a:gd name="T18" fmla="*/ 0 w 7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10">
                    <a:moveTo>
                      <a:pt x="0" y="0"/>
                    </a:moveTo>
                    <a:lnTo>
                      <a:pt x="7" y="0"/>
                    </a:lnTo>
                    <a:lnTo>
                      <a:pt x="7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" y="0"/>
                    </a:lnTo>
                    <a:lnTo>
                      <a:pt x="5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7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118" name="Freeform 294"/>
              <p:cNvSpPr>
                <a:spLocks noEditPoints="1"/>
              </p:cNvSpPr>
              <p:nvPr/>
            </p:nvSpPr>
            <p:spPr bwMode="auto">
              <a:xfrm>
                <a:off x="555" y="3438"/>
                <a:ext cx="5" cy="10"/>
              </a:xfrm>
              <a:custGeom>
                <a:avLst/>
                <a:gdLst>
                  <a:gd name="T0" fmla="*/ 0 w 5"/>
                  <a:gd name="T1" fmla="*/ 0 h 10"/>
                  <a:gd name="T2" fmla="*/ 5 w 5"/>
                  <a:gd name="T3" fmla="*/ 0 h 10"/>
                  <a:gd name="T4" fmla="*/ 5 w 5"/>
                  <a:gd name="T5" fmla="*/ 10 h 10"/>
                  <a:gd name="T6" fmla="*/ 0 w 5"/>
                  <a:gd name="T7" fmla="*/ 10 h 10"/>
                  <a:gd name="T8" fmla="*/ 0 w 5"/>
                  <a:gd name="T9" fmla="*/ 0 h 10"/>
                  <a:gd name="T10" fmla="*/ 0 w 5"/>
                  <a:gd name="T11" fmla="*/ 0 h 10"/>
                  <a:gd name="T12" fmla="*/ 3 w 5"/>
                  <a:gd name="T13" fmla="*/ 0 h 10"/>
                  <a:gd name="T14" fmla="*/ 3 w 5"/>
                  <a:gd name="T15" fmla="*/ 10 h 10"/>
                  <a:gd name="T16" fmla="*/ 0 w 5"/>
                  <a:gd name="T17" fmla="*/ 10 h 10"/>
                  <a:gd name="T18" fmla="*/ 0 w 5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10">
                    <a:moveTo>
                      <a:pt x="0" y="0"/>
                    </a:moveTo>
                    <a:lnTo>
                      <a:pt x="5" y="0"/>
                    </a:lnTo>
                    <a:lnTo>
                      <a:pt x="5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" y="0"/>
                    </a:lnTo>
                    <a:lnTo>
                      <a:pt x="3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9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119" name="Freeform 295"/>
              <p:cNvSpPr>
                <a:spLocks noEditPoints="1"/>
              </p:cNvSpPr>
              <p:nvPr/>
            </p:nvSpPr>
            <p:spPr bwMode="auto">
              <a:xfrm>
                <a:off x="555" y="3438"/>
                <a:ext cx="3" cy="10"/>
              </a:xfrm>
              <a:custGeom>
                <a:avLst/>
                <a:gdLst>
                  <a:gd name="T0" fmla="*/ 0 w 3"/>
                  <a:gd name="T1" fmla="*/ 0 h 10"/>
                  <a:gd name="T2" fmla="*/ 3 w 3"/>
                  <a:gd name="T3" fmla="*/ 0 h 10"/>
                  <a:gd name="T4" fmla="*/ 3 w 3"/>
                  <a:gd name="T5" fmla="*/ 10 h 10"/>
                  <a:gd name="T6" fmla="*/ 0 w 3"/>
                  <a:gd name="T7" fmla="*/ 10 h 10"/>
                  <a:gd name="T8" fmla="*/ 0 w 3"/>
                  <a:gd name="T9" fmla="*/ 0 h 10"/>
                  <a:gd name="T10" fmla="*/ 0 w 3"/>
                  <a:gd name="T11" fmla="*/ 0 h 10"/>
                  <a:gd name="T12" fmla="*/ 1 w 3"/>
                  <a:gd name="T13" fmla="*/ 0 h 10"/>
                  <a:gd name="T14" fmla="*/ 1 w 3"/>
                  <a:gd name="T15" fmla="*/ 10 h 10"/>
                  <a:gd name="T16" fmla="*/ 0 w 3"/>
                  <a:gd name="T17" fmla="*/ 10 h 10"/>
                  <a:gd name="T18" fmla="*/ 0 w 3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10">
                    <a:moveTo>
                      <a:pt x="0" y="0"/>
                    </a:moveTo>
                    <a:lnTo>
                      <a:pt x="3" y="0"/>
                    </a:lnTo>
                    <a:lnTo>
                      <a:pt x="3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" y="0"/>
                    </a:lnTo>
                    <a:lnTo>
                      <a:pt x="1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B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120" name="Freeform 296"/>
              <p:cNvSpPr>
                <a:spLocks noEditPoints="1"/>
              </p:cNvSpPr>
              <p:nvPr/>
            </p:nvSpPr>
            <p:spPr bwMode="auto">
              <a:xfrm>
                <a:off x="555" y="3438"/>
                <a:ext cx="1" cy="10"/>
              </a:xfrm>
              <a:custGeom>
                <a:avLst/>
                <a:gdLst>
                  <a:gd name="T0" fmla="*/ 0 w 1"/>
                  <a:gd name="T1" fmla="*/ 0 h 10"/>
                  <a:gd name="T2" fmla="*/ 1 w 1"/>
                  <a:gd name="T3" fmla="*/ 0 h 10"/>
                  <a:gd name="T4" fmla="*/ 1 w 1"/>
                  <a:gd name="T5" fmla="*/ 10 h 10"/>
                  <a:gd name="T6" fmla="*/ 0 w 1"/>
                  <a:gd name="T7" fmla="*/ 10 h 10"/>
                  <a:gd name="T8" fmla="*/ 0 w 1"/>
                  <a:gd name="T9" fmla="*/ 0 h 10"/>
                  <a:gd name="T10" fmla="*/ 0 w 1"/>
                  <a:gd name="T11" fmla="*/ 0 h 10"/>
                  <a:gd name="T12" fmla="*/ 0 w 1"/>
                  <a:gd name="T13" fmla="*/ 0 h 10"/>
                  <a:gd name="T14" fmla="*/ 0 w 1"/>
                  <a:gd name="T15" fmla="*/ 10 h 10"/>
                  <a:gd name="T16" fmla="*/ 0 w 1"/>
                  <a:gd name="T17" fmla="*/ 10 h 10"/>
                  <a:gd name="T18" fmla="*/ 0 w 1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" h="10">
                    <a:moveTo>
                      <a:pt x="0" y="0"/>
                    </a:moveTo>
                    <a:lnTo>
                      <a:pt x="1" y="0"/>
                    </a:lnTo>
                    <a:lnTo>
                      <a:pt x="1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121" name="Freeform 297"/>
              <p:cNvSpPr>
                <a:spLocks/>
              </p:cNvSpPr>
              <p:nvPr/>
            </p:nvSpPr>
            <p:spPr bwMode="auto">
              <a:xfrm>
                <a:off x="184" y="3427"/>
                <a:ext cx="400" cy="205"/>
              </a:xfrm>
              <a:custGeom>
                <a:avLst/>
                <a:gdLst>
                  <a:gd name="T0" fmla="*/ 0 w 400"/>
                  <a:gd name="T1" fmla="*/ 205 h 205"/>
                  <a:gd name="T2" fmla="*/ 0 w 400"/>
                  <a:gd name="T3" fmla="*/ 185 h 205"/>
                  <a:gd name="T4" fmla="*/ 83 w 400"/>
                  <a:gd name="T5" fmla="*/ 144 h 205"/>
                  <a:gd name="T6" fmla="*/ 119 w 400"/>
                  <a:gd name="T7" fmla="*/ 144 h 205"/>
                  <a:gd name="T8" fmla="*/ 119 w 400"/>
                  <a:gd name="T9" fmla="*/ 134 h 205"/>
                  <a:gd name="T10" fmla="*/ 88 w 400"/>
                  <a:gd name="T11" fmla="*/ 134 h 205"/>
                  <a:gd name="T12" fmla="*/ 155 w 400"/>
                  <a:gd name="T13" fmla="*/ 0 h 205"/>
                  <a:gd name="T14" fmla="*/ 400 w 400"/>
                  <a:gd name="T15" fmla="*/ 0 h 205"/>
                  <a:gd name="T16" fmla="*/ 332 w 400"/>
                  <a:gd name="T17" fmla="*/ 134 h 205"/>
                  <a:gd name="T18" fmla="*/ 301 w 400"/>
                  <a:gd name="T19" fmla="*/ 134 h 205"/>
                  <a:gd name="T20" fmla="*/ 301 w 400"/>
                  <a:gd name="T21" fmla="*/ 144 h 205"/>
                  <a:gd name="T22" fmla="*/ 332 w 400"/>
                  <a:gd name="T23" fmla="*/ 144 h 205"/>
                  <a:gd name="T24" fmla="*/ 332 w 400"/>
                  <a:gd name="T25" fmla="*/ 164 h 205"/>
                  <a:gd name="T26" fmla="*/ 249 w 400"/>
                  <a:gd name="T27" fmla="*/ 205 h 205"/>
                  <a:gd name="T28" fmla="*/ 0 w 400"/>
                  <a:gd name="T29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00" h="205">
                    <a:moveTo>
                      <a:pt x="0" y="205"/>
                    </a:moveTo>
                    <a:lnTo>
                      <a:pt x="0" y="185"/>
                    </a:lnTo>
                    <a:lnTo>
                      <a:pt x="83" y="144"/>
                    </a:lnTo>
                    <a:lnTo>
                      <a:pt x="119" y="144"/>
                    </a:lnTo>
                    <a:lnTo>
                      <a:pt x="119" y="134"/>
                    </a:lnTo>
                    <a:lnTo>
                      <a:pt x="88" y="134"/>
                    </a:lnTo>
                    <a:lnTo>
                      <a:pt x="155" y="0"/>
                    </a:lnTo>
                    <a:lnTo>
                      <a:pt x="400" y="0"/>
                    </a:lnTo>
                    <a:lnTo>
                      <a:pt x="332" y="134"/>
                    </a:lnTo>
                    <a:lnTo>
                      <a:pt x="301" y="134"/>
                    </a:lnTo>
                    <a:lnTo>
                      <a:pt x="301" y="144"/>
                    </a:lnTo>
                    <a:lnTo>
                      <a:pt x="332" y="144"/>
                    </a:lnTo>
                    <a:lnTo>
                      <a:pt x="332" y="164"/>
                    </a:lnTo>
                    <a:lnTo>
                      <a:pt x="249" y="205"/>
                    </a:lnTo>
                    <a:lnTo>
                      <a:pt x="0" y="205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122" name="Rectangle 298"/>
              <p:cNvSpPr>
                <a:spLocks noChangeArrowheads="1"/>
              </p:cNvSpPr>
              <p:nvPr/>
            </p:nvSpPr>
            <p:spPr bwMode="auto">
              <a:xfrm>
                <a:off x="1898" y="2943"/>
                <a:ext cx="498" cy="15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123" name="Rectangle 299"/>
              <p:cNvSpPr>
                <a:spLocks noChangeArrowheads="1"/>
              </p:cNvSpPr>
              <p:nvPr/>
            </p:nvSpPr>
            <p:spPr bwMode="auto">
              <a:xfrm>
                <a:off x="2053" y="2890"/>
                <a:ext cx="300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700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. . .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124" name="Rectangle 300"/>
              <p:cNvSpPr>
                <a:spLocks noChangeArrowheads="1"/>
              </p:cNvSpPr>
              <p:nvPr/>
            </p:nvSpPr>
            <p:spPr bwMode="auto">
              <a:xfrm>
                <a:off x="1824" y="3427"/>
                <a:ext cx="173" cy="20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125" name="Rectangle 301"/>
              <p:cNvSpPr>
                <a:spLocks noChangeArrowheads="1"/>
              </p:cNvSpPr>
              <p:nvPr/>
            </p:nvSpPr>
            <p:spPr bwMode="auto">
              <a:xfrm>
                <a:off x="1824" y="3427"/>
                <a:ext cx="173" cy="205"/>
              </a:xfrm>
              <a:prstGeom prst="rect">
                <a:avLst/>
              </a:prstGeom>
              <a:noFill/>
              <a:ln w="793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126" name="Freeform 302"/>
              <p:cNvSpPr>
                <a:spLocks/>
              </p:cNvSpPr>
              <p:nvPr/>
            </p:nvSpPr>
            <p:spPr bwMode="auto">
              <a:xfrm>
                <a:off x="1839" y="3440"/>
                <a:ext cx="50" cy="180"/>
              </a:xfrm>
              <a:custGeom>
                <a:avLst/>
                <a:gdLst>
                  <a:gd name="T0" fmla="*/ 0 w 50"/>
                  <a:gd name="T1" fmla="*/ 38 h 180"/>
                  <a:gd name="T2" fmla="*/ 0 w 50"/>
                  <a:gd name="T3" fmla="*/ 7 h 180"/>
                  <a:gd name="T4" fmla="*/ 7 w 50"/>
                  <a:gd name="T5" fmla="*/ 0 h 180"/>
                  <a:gd name="T6" fmla="*/ 43 w 50"/>
                  <a:gd name="T7" fmla="*/ 0 h 180"/>
                  <a:gd name="T8" fmla="*/ 50 w 50"/>
                  <a:gd name="T9" fmla="*/ 7 h 180"/>
                  <a:gd name="T10" fmla="*/ 50 w 50"/>
                  <a:gd name="T11" fmla="*/ 38 h 180"/>
                  <a:gd name="T12" fmla="*/ 43 w 50"/>
                  <a:gd name="T13" fmla="*/ 51 h 180"/>
                  <a:gd name="T14" fmla="*/ 43 w 50"/>
                  <a:gd name="T15" fmla="*/ 129 h 180"/>
                  <a:gd name="T16" fmla="*/ 50 w 50"/>
                  <a:gd name="T17" fmla="*/ 141 h 180"/>
                  <a:gd name="T18" fmla="*/ 50 w 50"/>
                  <a:gd name="T19" fmla="*/ 173 h 180"/>
                  <a:gd name="T20" fmla="*/ 43 w 50"/>
                  <a:gd name="T21" fmla="*/ 180 h 180"/>
                  <a:gd name="T22" fmla="*/ 7 w 50"/>
                  <a:gd name="T23" fmla="*/ 180 h 180"/>
                  <a:gd name="T24" fmla="*/ 0 w 50"/>
                  <a:gd name="T25" fmla="*/ 173 h 180"/>
                  <a:gd name="T26" fmla="*/ 0 w 50"/>
                  <a:gd name="T27" fmla="*/ 141 h 180"/>
                  <a:gd name="T28" fmla="*/ 7 w 50"/>
                  <a:gd name="T29" fmla="*/ 129 h 180"/>
                  <a:gd name="T30" fmla="*/ 7 w 50"/>
                  <a:gd name="T31" fmla="*/ 51 h 180"/>
                  <a:gd name="T32" fmla="*/ 0 w 50"/>
                  <a:gd name="T33" fmla="*/ 38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0" h="180">
                    <a:moveTo>
                      <a:pt x="0" y="38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43" y="0"/>
                    </a:lnTo>
                    <a:lnTo>
                      <a:pt x="50" y="7"/>
                    </a:lnTo>
                    <a:lnTo>
                      <a:pt x="50" y="38"/>
                    </a:lnTo>
                    <a:lnTo>
                      <a:pt x="43" y="51"/>
                    </a:lnTo>
                    <a:lnTo>
                      <a:pt x="43" y="129"/>
                    </a:lnTo>
                    <a:lnTo>
                      <a:pt x="50" y="141"/>
                    </a:lnTo>
                    <a:lnTo>
                      <a:pt x="50" y="173"/>
                    </a:lnTo>
                    <a:lnTo>
                      <a:pt x="43" y="180"/>
                    </a:lnTo>
                    <a:lnTo>
                      <a:pt x="7" y="180"/>
                    </a:lnTo>
                    <a:lnTo>
                      <a:pt x="0" y="173"/>
                    </a:lnTo>
                    <a:lnTo>
                      <a:pt x="0" y="141"/>
                    </a:lnTo>
                    <a:lnTo>
                      <a:pt x="7" y="129"/>
                    </a:lnTo>
                    <a:lnTo>
                      <a:pt x="7" y="51"/>
                    </a:lnTo>
                    <a:lnTo>
                      <a:pt x="0" y="38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127" name="Freeform 303"/>
              <p:cNvSpPr>
                <a:spLocks noEditPoints="1"/>
              </p:cNvSpPr>
              <p:nvPr/>
            </p:nvSpPr>
            <p:spPr bwMode="auto">
              <a:xfrm>
                <a:off x="1903" y="3440"/>
                <a:ext cx="80" cy="180"/>
              </a:xfrm>
              <a:custGeom>
                <a:avLst/>
                <a:gdLst>
                  <a:gd name="T0" fmla="*/ 0 w 80"/>
                  <a:gd name="T1" fmla="*/ 64 h 180"/>
                  <a:gd name="T2" fmla="*/ 36 w 80"/>
                  <a:gd name="T3" fmla="*/ 64 h 180"/>
                  <a:gd name="T4" fmla="*/ 36 w 80"/>
                  <a:gd name="T5" fmla="*/ 0 h 180"/>
                  <a:gd name="T6" fmla="*/ 0 w 80"/>
                  <a:gd name="T7" fmla="*/ 0 h 180"/>
                  <a:gd name="T8" fmla="*/ 0 w 80"/>
                  <a:gd name="T9" fmla="*/ 64 h 180"/>
                  <a:gd name="T10" fmla="*/ 44 w 80"/>
                  <a:gd name="T11" fmla="*/ 64 h 180"/>
                  <a:gd name="T12" fmla="*/ 80 w 80"/>
                  <a:gd name="T13" fmla="*/ 64 h 180"/>
                  <a:gd name="T14" fmla="*/ 80 w 80"/>
                  <a:gd name="T15" fmla="*/ 0 h 180"/>
                  <a:gd name="T16" fmla="*/ 44 w 80"/>
                  <a:gd name="T17" fmla="*/ 0 h 180"/>
                  <a:gd name="T18" fmla="*/ 44 w 80"/>
                  <a:gd name="T19" fmla="*/ 64 h 180"/>
                  <a:gd name="T20" fmla="*/ 0 w 80"/>
                  <a:gd name="T21" fmla="*/ 180 h 180"/>
                  <a:gd name="T22" fmla="*/ 80 w 80"/>
                  <a:gd name="T23" fmla="*/ 180 h 180"/>
                  <a:gd name="T24" fmla="*/ 80 w 80"/>
                  <a:gd name="T25" fmla="*/ 116 h 180"/>
                  <a:gd name="T26" fmla="*/ 0 w 80"/>
                  <a:gd name="T27" fmla="*/ 116 h 180"/>
                  <a:gd name="T28" fmla="*/ 0 w 80"/>
                  <a:gd name="T29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0" h="180">
                    <a:moveTo>
                      <a:pt x="0" y="64"/>
                    </a:moveTo>
                    <a:lnTo>
                      <a:pt x="36" y="64"/>
                    </a:lnTo>
                    <a:lnTo>
                      <a:pt x="36" y="0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  <a:moveTo>
                      <a:pt x="44" y="64"/>
                    </a:moveTo>
                    <a:lnTo>
                      <a:pt x="80" y="64"/>
                    </a:lnTo>
                    <a:lnTo>
                      <a:pt x="80" y="0"/>
                    </a:lnTo>
                    <a:lnTo>
                      <a:pt x="44" y="0"/>
                    </a:lnTo>
                    <a:lnTo>
                      <a:pt x="44" y="64"/>
                    </a:lnTo>
                    <a:close/>
                    <a:moveTo>
                      <a:pt x="0" y="180"/>
                    </a:moveTo>
                    <a:lnTo>
                      <a:pt x="80" y="180"/>
                    </a:lnTo>
                    <a:lnTo>
                      <a:pt x="80" y="116"/>
                    </a:lnTo>
                    <a:lnTo>
                      <a:pt x="0" y="116"/>
                    </a:lnTo>
                    <a:lnTo>
                      <a:pt x="0" y="18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128" name="Rectangle 304"/>
              <p:cNvSpPr>
                <a:spLocks noChangeArrowheads="1"/>
              </p:cNvSpPr>
              <p:nvPr/>
            </p:nvSpPr>
            <p:spPr bwMode="auto">
              <a:xfrm>
                <a:off x="1903" y="3440"/>
                <a:ext cx="36" cy="64"/>
              </a:xfrm>
              <a:prstGeom prst="rect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129" name="Rectangle 305"/>
              <p:cNvSpPr>
                <a:spLocks noChangeArrowheads="1"/>
              </p:cNvSpPr>
              <p:nvPr/>
            </p:nvSpPr>
            <p:spPr bwMode="auto">
              <a:xfrm>
                <a:off x="1947" y="3440"/>
                <a:ext cx="36" cy="64"/>
              </a:xfrm>
              <a:prstGeom prst="rect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130" name="Line 306"/>
              <p:cNvSpPr>
                <a:spLocks noChangeShapeType="1"/>
              </p:cNvSpPr>
              <p:nvPr/>
            </p:nvSpPr>
            <p:spPr bwMode="auto">
              <a:xfrm>
                <a:off x="1903" y="3543"/>
                <a:ext cx="80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131" name="Line 307"/>
              <p:cNvSpPr>
                <a:spLocks noChangeShapeType="1"/>
              </p:cNvSpPr>
              <p:nvPr/>
            </p:nvSpPr>
            <p:spPr bwMode="auto">
              <a:xfrm>
                <a:off x="1903" y="3537"/>
                <a:ext cx="80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132" name="Line 308"/>
              <p:cNvSpPr>
                <a:spLocks noChangeShapeType="1"/>
              </p:cNvSpPr>
              <p:nvPr/>
            </p:nvSpPr>
            <p:spPr bwMode="auto">
              <a:xfrm>
                <a:off x="1903" y="3530"/>
                <a:ext cx="80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133" name="Line 309"/>
              <p:cNvSpPr>
                <a:spLocks noChangeShapeType="1"/>
              </p:cNvSpPr>
              <p:nvPr/>
            </p:nvSpPr>
            <p:spPr bwMode="auto">
              <a:xfrm>
                <a:off x="1903" y="3523"/>
                <a:ext cx="80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134" name="Line 310"/>
              <p:cNvSpPr>
                <a:spLocks noChangeShapeType="1"/>
              </p:cNvSpPr>
              <p:nvPr/>
            </p:nvSpPr>
            <p:spPr bwMode="auto">
              <a:xfrm>
                <a:off x="1903" y="3517"/>
                <a:ext cx="80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135" name="Rectangle 311"/>
              <p:cNvSpPr>
                <a:spLocks noChangeArrowheads="1"/>
              </p:cNvSpPr>
              <p:nvPr/>
            </p:nvSpPr>
            <p:spPr bwMode="auto">
              <a:xfrm>
                <a:off x="1903" y="3556"/>
                <a:ext cx="80" cy="64"/>
              </a:xfrm>
              <a:prstGeom prst="rect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136" name="Line 312"/>
              <p:cNvSpPr>
                <a:spLocks noChangeShapeType="1"/>
              </p:cNvSpPr>
              <p:nvPr/>
            </p:nvSpPr>
            <p:spPr bwMode="auto">
              <a:xfrm>
                <a:off x="1947" y="3455"/>
                <a:ext cx="36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137" name="Line 313"/>
              <p:cNvSpPr>
                <a:spLocks noChangeShapeType="1"/>
              </p:cNvSpPr>
              <p:nvPr/>
            </p:nvSpPr>
            <p:spPr bwMode="auto">
              <a:xfrm>
                <a:off x="1947" y="3488"/>
                <a:ext cx="36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138" name="Line 314"/>
              <p:cNvSpPr>
                <a:spLocks noChangeShapeType="1"/>
              </p:cNvSpPr>
              <p:nvPr/>
            </p:nvSpPr>
            <p:spPr bwMode="auto">
              <a:xfrm>
                <a:off x="1947" y="3472"/>
                <a:ext cx="36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139" name="Line 315"/>
              <p:cNvSpPr>
                <a:spLocks noChangeShapeType="1"/>
              </p:cNvSpPr>
              <p:nvPr/>
            </p:nvSpPr>
            <p:spPr bwMode="auto">
              <a:xfrm>
                <a:off x="1903" y="3455"/>
                <a:ext cx="36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140" name="Line 316"/>
              <p:cNvSpPr>
                <a:spLocks noChangeShapeType="1"/>
              </p:cNvSpPr>
              <p:nvPr/>
            </p:nvSpPr>
            <p:spPr bwMode="auto">
              <a:xfrm>
                <a:off x="1903" y="3488"/>
                <a:ext cx="36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141" name="Line 317"/>
              <p:cNvSpPr>
                <a:spLocks noChangeShapeType="1"/>
              </p:cNvSpPr>
              <p:nvPr/>
            </p:nvSpPr>
            <p:spPr bwMode="auto">
              <a:xfrm>
                <a:off x="1903" y="3472"/>
                <a:ext cx="36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142" name="Line 318"/>
              <p:cNvSpPr>
                <a:spLocks noChangeShapeType="1"/>
              </p:cNvSpPr>
              <p:nvPr/>
            </p:nvSpPr>
            <p:spPr bwMode="auto">
              <a:xfrm>
                <a:off x="1903" y="3604"/>
                <a:ext cx="80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143" name="Line 319"/>
              <p:cNvSpPr>
                <a:spLocks noChangeShapeType="1"/>
              </p:cNvSpPr>
              <p:nvPr/>
            </p:nvSpPr>
            <p:spPr bwMode="auto">
              <a:xfrm>
                <a:off x="1903" y="3587"/>
                <a:ext cx="80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144" name="Line 320"/>
              <p:cNvSpPr>
                <a:spLocks noChangeShapeType="1"/>
              </p:cNvSpPr>
              <p:nvPr/>
            </p:nvSpPr>
            <p:spPr bwMode="auto">
              <a:xfrm>
                <a:off x="1903" y="3571"/>
                <a:ext cx="80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145" name="Line 321"/>
              <p:cNvSpPr>
                <a:spLocks noChangeShapeType="1"/>
              </p:cNvSpPr>
              <p:nvPr/>
            </p:nvSpPr>
            <p:spPr bwMode="auto">
              <a:xfrm>
                <a:off x="1957" y="3556"/>
                <a:ext cx="1" cy="63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146" name="Line 322"/>
              <p:cNvSpPr>
                <a:spLocks noChangeShapeType="1"/>
              </p:cNvSpPr>
              <p:nvPr/>
            </p:nvSpPr>
            <p:spPr bwMode="auto">
              <a:xfrm>
                <a:off x="1930" y="3556"/>
                <a:ext cx="1" cy="63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147" name="Rectangle 323"/>
              <p:cNvSpPr>
                <a:spLocks noChangeArrowheads="1"/>
              </p:cNvSpPr>
              <p:nvPr/>
            </p:nvSpPr>
            <p:spPr bwMode="auto">
              <a:xfrm>
                <a:off x="3031" y="2830"/>
                <a:ext cx="633" cy="412"/>
              </a:xfrm>
              <a:prstGeom prst="rect">
                <a:avLst/>
              </a:prstGeom>
              <a:solidFill>
                <a:srgbClr val="E6E6E6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148" name="Rectangle 324"/>
              <p:cNvSpPr>
                <a:spLocks noChangeArrowheads="1"/>
              </p:cNvSpPr>
              <p:nvPr/>
            </p:nvSpPr>
            <p:spPr bwMode="auto">
              <a:xfrm>
                <a:off x="3190" y="2879"/>
                <a:ext cx="352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written in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149" name="Rectangle 325"/>
              <p:cNvSpPr>
                <a:spLocks noChangeArrowheads="1"/>
              </p:cNvSpPr>
              <p:nvPr/>
            </p:nvSpPr>
            <p:spPr bwMode="auto">
              <a:xfrm>
                <a:off x="3141" y="2984"/>
                <a:ext cx="451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a high-level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150" name="Rectangle 326"/>
              <p:cNvSpPr>
                <a:spLocks noChangeArrowheads="1"/>
              </p:cNvSpPr>
              <p:nvPr/>
            </p:nvSpPr>
            <p:spPr bwMode="auto">
              <a:xfrm>
                <a:off x="3185" y="3088"/>
                <a:ext cx="36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language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151" name="Rectangle 327"/>
              <p:cNvSpPr>
                <a:spLocks noChangeArrowheads="1"/>
              </p:cNvSpPr>
              <p:nvPr/>
            </p:nvSpPr>
            <p:spPr bwMode="auto">
              <a:xfrm>
                <a:off x="3065" y="3767"/>
                <a:ext cx="575" cy="20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152" name="Rectangle 328"/>
              <p:cNvSpPr>
                <a:spLocks noChangeArrowheads="1"/>
              </p:cNvSpPr>
              <p:nvPr/>
            </p:nvSpPr>
            <p:spPr bwMode="auto">
              <a:xfrm>
                <a:off x="3296" y="3765"/>
                <a:ext cx="152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Any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153" name="Rectangle 329"/>
              <p:cNvSpPr>
                <a:spLocks noChangeArrowheads="1"/>
              </p:cNvSpPr>
              <p:nvPr/>
            </p:nvSpPr>
            <p:spPr bwMode="auto">
              <a:xfrm>
                <a:off x="3189" y="3870"/>
                <a:ext cx="366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computer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154" name="Rectangle 330"/>
              <p:cNvSpPr>
                <a:spLocks noChangeArrowheads="1"/>
              </p:cNvSpPr>
              <p:nvPr/>
            </p:nvSpPr>
            <p:spPr bwMode="auto">
              <a:xfrm>
                <a:off x="2782" y="3416"/>
                <a:ext cx="395" cy="15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155" name="Rectangle 331"/>
              <p:cNvSpPr>
                <a:spLocks noChangeArrowheads="1"/>
              </p:cNvSpPr>
              <p:nvPr/>
            </p:nvSpPr>
            <p:spPr bwMode="auto">
              <a:xfrm>
                <a:off x="2885" y="3363"/>
                <a:ext cx="300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700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. . .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156" name="Freeform 332"/>
              <p:cNvSpPr>
                <a:spLocks/>
              </p:cNvSpPr>
              <p:nvPr/>
            </p:nvSpPr>
            <p:spPr bwMode="auto">
              <a:xfrm>
                <a:off x="2431" y="3451"/>
                <a:ext cx="235" cy="126"/>
              </a:xfrm>
              <a:custGeom>
                <a:avLst/>
                <a:gdLst>
                  <a:gd name="T0" fmla="*/ 202 w 235"/>
                  <a:gd name="T1" fmla="*/ 36 h 126"/>
                  <a:gd name="T2" fmla="*/ 198 w 235"/>
                  <a:gd name="T3" fmla="*/ 33 h 126"/>
                  <a:gd name="T4" fmla="*/ 194 w 235"/>
                  <a:gd name="T5" fmla="*/ 31 h 126"/>
                  <a:gd name="T6" fmla="*/ 181 w 235"/>
                  <a:gd name="T7" fmla="*/ 31 h 126"/>
                  <a:gd name="T8" fmla="*/ 169 w 235"/>
                  <a:gd name="T9" fmla="*/ 30 h 126"/>
                  <a:gd name="T10" fmla="*/ 157 w 235"/>
                  <a:gd name="T11" fmla="*/ 27 h 126"/>
                  <a:gd name="T12" fmla="*/ 146 w 235"/>
                  <a:gd name="T13" fmla="*/ 20 h 126"/>
                  <a:gd name="T14" fmla="*/ 134 w 235"/>
                  <a:gd name="T15" fmla="*/ 12 h 126"/>
                  <a:gd name="T16" fmla="*/ 123 w 235"/>
                  <a:gd name="T17" fmla="*/ 6 h 126"/>
                  <a:gd name="T18" fmla="*/ 112 w 235"/>
                  <a:gd name="T19" fmla="*/ 3 h 126"/>
                  <a:gd name="T20" fmla="*/ 99 w 235"/>
                  <a:gd name="T21" fmla="*/ 0 h 126"/>
                  <a:gd name="T22" fmla="*/ 18 w 235"/>
                  <a:gd name="T23" fmla="*/ 0 h 126"/>
                  <a:gd name="T24" fmla="*/ 11 w 235"/>
                  <a:gd name="T25" fmla="*/ 4 h 126"/>
                  <a:gd name="T26" fmla="*/ 4 w 235"/>
                  <a:gd name="T27" fmla="*/ 9 h 126"/>
                  <a:gd name="T28" fmla="*/ 0 w 235"/>
                  <a:gd name="T29" fmla="*/ 17 h 126"/>
                  <a:gd name="T30" fmla="*/ 0 w 235"/>
                  <a:gd name="T31" fmla="*/ 25 h 126"/>
                  <a:gd name="T32" fmla="*/ 0 w 235"/>
                  <a:gd name="T33" fmla="*/ 100 h 126"/>
                  <a:gd name="T34" fmla="*/ 0 w 235"/>
                  <a:gd name="T35" fmla="*/ 109 h 126"/>
                  <a:gd name="T36" fmla="*/ 4 w 235"/>
                  <a:gd name="T37" fmla="*/ 117 h 126"/>
                  <a:gd name="T38" fmla="*/ 11 w 235"/>
                  <a:gd name="T39" fmla="*/ 122 h 126"/>
                  <a:gd name="T40" fmla="*/ 18 w 235"/>
                  <a:gd name="T41" fmla="*/ 126 h 126"/>
                  <a:gd name="T42" fmla="*/ 215 w 235"/>
                  <a:gd name="T43" fmla="*/ 126 h 126"/>
                  <a:gd name="T44" fmla="*/ 219 w 235"/>
                  <a:gd name="T45" fmla="*/ 124 h 126"/>
                  <a:gd name="T46" fmla="*/ 220 w 235"/>
                  <a:gd name="T47" fmla="*/ 121 h 126"/>
                  <a:gd name="T48" fmla="*/ 221 w 235"/>
                  <a:gd name="T49" fmla="*/ 118 h 126"/>
                  <a:gd name="T50" fmla="*/ 222 w 235"/>
                  <a:gd name="T51" fmla="*/ 111 h 126"/>
                  <a:gd name="T52" fmla="*/ 226 w 235"/>
                  <a:gd name="T53" fmla="*/ 105 h 126"/>
                  <a:gd name="T54" fmla="*/ 234 w 235"/>
                  <a:gd name="T55" fmla="*/ 96 h 126"/>
                  <a:gd name="T56" fmla="*/ 235 w 235"/>
                  <a:gd name="T57" fmla="*/ 94 h 126"/>
                  <a:gd name="T58" fmla="*/ 235 w 235"/>
                  <a:gd name="T59" fmla="*/ 92 h 126"/>
                  <a:gd name="T60" fmla="*/ 235 w 235"/>
                  <a:gd name="T61" fmla="*/ 90 h 126"/>
                  <a:gd name="T62" fmla="*/ 234 w 235"/>
                  <a:gd name="T63" fmla="*/ 88 h 126"/>
                  <a:gd name="T64" fmla="*/ 216 w 235"/>
                  <a:gd name="T65" fmla="*/ 72 h 126"/>
                  <a:gd name="T66" fmla="*/ 210 w 235"/>
                  <a:gd name="T67" fmla="*/ 65 h 126"/>
                  <a:gd name="T68" fmla="*/ 206 w 235"/>
                  <a:gd name="T69" fmla="*/ 57 h 126"/>
                  <a:gd name="T70" fmla="*/ 206 w 235"/>
                  <a:gd name="T71" fmla="*/ 47 h 126"/>
                  <a:gd name="T72" fmla="*/ 206 w 235"/>
                  <a:gd name="T73" fmla="*/ 41 h 126"/>
                  <a:gd name="T74" fmla="*/ 202 w 235"/>
                  <a:gd name="T75" fmla="*/ 36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35" h="126">
                    <a:moveTo>
                      <a:pt x="202" y="36"/>
                    </a:moveTo>
                    <a:lnTo>
                      <a:pt x="198" y="33"/>
                    </a:lnTo>
                    <a:lnTo>
                      <a:pt x="194" y="31"/>
                    </a:lnTo>
                    <a:lnTo>
                      <a:pt x="181" y="31"/>
                    </a:lnTo>
                    <a:lnTo>
                      <a:pt x="169" y="30"/>
                    </a:lnTo>
                    <a:lnTo>
                      <a:pt x="157" y="27"/>
                    </a:lnTo>
                    <a:lnTo>
                      <a:pt x="146" y="20"/>
                    </a:lnTo>
                    <a:lnTo>
                      <a:pt x="134" y="12"/>
                    </a:lnTo>
                    <a:lnTo>
                      <a:pt x="123" y="6"/>
                    </a:lnTo>
                    <a:lnTo>
                      <a:pt x="112" y="3"/>
                    </a:lnTo>
                    <a:lnTo>
                      <a:pt x="99" y="0"/>
                    </a:lnTo>
                    <a:lnTo>
                      <a:pt x="18" y="0"/>
                    </a:lnTo>
                    <a:lnTo>
                      <a:pt x="11" y="4"/>
                    </a:lnTo>
                    <a:lnTo>
                      <a:pt x="4" y="9"/>
                    </a:lnTo>
                    <a:lnTo>
                      <a:pt x="0" y="17"/>
                    </a:lnTo>
                    <a:lnTo>
                      <a:pt x="0" y="25"/>
                    </a:lnTo>
                    <a:lnTo>
                      <a:pt x="0" y="100"/>
                    </a:lnTo>
                    <a:lnTo>
                      <a:pt x="0" y="109"/>
                    </a:lnTo>
                    <a:lnTo>
                      <a:pt x="4" y="117"/>
                    </a:lnTo>
                    <a:lnTo>
                      <a:pt x="11" y="122"/>
                    </a:lnTo>
                    <a:lnTo>
                      <a:pt x="18" y="126"/>
                    </a:lnTo>
                    <a:lnTo>
                      <a:pt x="215" y="126"/>
                    </a:lnTo>
                    <a:lnTo>
                      <a:pt x="219" y="124"/>
                    </a:lnTo>
                    <a:lnTo>
                      <a:pt x="220" y="121"/>
                    </a:lnTo>
                    <a:lnTo>
                      <a:pt x="221" y="118"/>
                    </a:lnTo>
                    <a:lnTo>
                      <a:pt x="222" y="111"/>
                    </a:lnTo>
                    <a:lnTo>
                      <a:pt x="226" y="105"/>
                    </a:lnTo>
                    <a:lnTo>
                      <a:pt x="234" y="96"/>
                    </a:lnTo>
                    <a:lnTo>
                      <a:pt x="235" y="94"/>
                    </a:lnTo>
                    <a:lnTo>
                      <a:pt x="235" y="92"/>
                    </a:lnTo>
                    <a:lnTo>
                      <a:pt x="235" y="90"/>
                    </a:lnTo>
                    <a:lnTo>
                      <a:pt x="234" y="88"/>
                    </a:lnTo>
                    <a:lnTo>
                      <a:pt x="216" y="72"/>
                    </a:lnTo>
                    <a:lnTo>
                      <a:pt x="210" y="65"/>
                    </a:lnTo>
                    <a:lnTo>
                      <a:pt x="206" y="57"/>
                    </a:lnTo>
                    <a:lnTo>
                      <a:pt x="206" y="47"/>
                    </a:lnTo>
                    <a:lnTo>
                      <a:pt x="206" y="41"/>
                    </a:lnTo>
                    <a:lnTo>
                      <a:pt x="202" y="36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157" name="Rectangle 333"/>
              <p:cNvSpPr>
                <a:spLocks noChangeArrowheads="1"/>
              </p:cNvSpPr>
              <p:nvPr/>
            </p:nvSpPr>
            <p:spPr bwMode="auto">
              <a:xfrm>
                <a:off x="2690" y="3482"/>
                <a:ext cx="24" cy="63"/>
              </a:xfrm>
              <a:prstGeom prst="rect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158" name="Rectangle 334"/>
              <p:cNvSpPr>
                <a:spLocks noChangeArrowheads="1"/>
              </p:cNvSpPr>
              <p:nvPr/>
            </p:nvSpPr>
            <p:spPr bwMode="auto">
              <a:xfrm>
                <a:off x="2683" y="3489"/>
                <a:ext cx="7" cy="50"/>
              </a:xfrm>
              <a:prstGeom prst="rect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159" name="Freeform 335"/>
              <p:cNvSpPr>
                <a:spLocks/>
              </p:cNvSpPr>
              <p:nvPr/>
            </p:nvSpPr>
            <p:spPr bwMode="auto">
              <a:xfrm>
                <a:off x="2714" y="3475"/>
                <a:ext cx="6" cy="78"/>
              </a:xfrm>
              <a:custGeom>
                <a:avLst/>
                <a:gdLst>
                  <a:gd name="T0" fmla="*/ 0 w 6"/>
                  <a:gd name="T1" fmla="*/ 7 h 78"/>
                  <a:gd name="T2" fmla="*/ 6 w 6"/>
                  <a:gd name="T3" fmla="*/ 0 h 78"/>
                  <a:gd name="T4" fmla="*/ 6 w 6"/>
                  <a:gd name="T5" fmla="*/ 78 h 78"/>
                  <a:gd name="T6" fmla="*/ 0 w 6"/>
                  <a:gd name="T7" fmla="*/ 70 h 78"/>
                  <a:gd name="T8" fmla="*/ 0 w 6"/>
                  <a:gd name="T9" fmla="*/ 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8">
                    <a:moveTo>
                      <a:pt x="0" y="7"/>
                    </a:moveTo>
                    <a:lnTo>
                      <a:pt x="6" y="0"/>
                    </a:lnTo>
                    <a:lnTo>
                      <a:pt x="6" y="78"/>
                    </a:lnTo>
                    <a:lnTo>
                      <a:pt x="0" y="7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160" name="Rectangle 336"/>
              <p:cNvSpPr>
                <a:spLocks noChangeArrowheads="1"/>
              </p:cNvSpPr>
              <p:nvPr/>
            </p:nvSpPr>
            <p:spPr bwMode="auto">
              <a:xfrm>
                <a:off x="2670" y="3482"/>
                <a:ext cx="13" cy="63"/>
              </a:xfrm>
              <a:prstGeom prst="rect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161" name="Rectangle 337"/>
              <p:cNvSpPr>
                <a:spLocks noChangeArrowheads="1"/>
              </p:cNvSpPr>
              <p:nvPr/>
            </p:nvSpPr>
            <p:spPr bwMode="auto">
              <a:xfrm>
                <a:off x="2649" y="3451"/>
                <a:ext cx="30" cy="16"/>
              </a:xfrm>
              <a:prstGeom prst="rect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162" name="Rectangle 338"/>
              <p:cNvSpPr>
                <a:spLocks noChangeArrowheads="1"/>
              </p:cNvSpPr>
              <p:nvPr/>
            </p:nvSpPr>
            <p:spPr bwMode="auto">
              <a:xfrm>
                <a:off x="2637" y="3451"/>
                <a:ext cx="12" cy="16"/>
              </a:xfrm>
              <a:prstGeom prst="rect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163" name="Rectangle 339"/>
              <p:cNvSpPr>
                <a:spLocks noChangeArrowheads="1"/>
              </p:cNvSpPr>
              <p:nvPr/>
            </p:nvSpPr>
            <p:spPr bwMode="auto">
              <a:xfrm>
                <a:off x="2631" y="3455"/>
                <a:ext cx="6" cy="8"/>
              </a:xfrm>
              <a:prstGeom prst="rect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164" name="Rectangle 340"/>
              <p:cNvSpPr>
                <a:spLocks noChangeArrowheads="1"/>
              </p:cNvSpPr>
              <p:nvPr/>
            </p:nvSpPr>
            <p:spPr bwMode="auto">
              <a:xfrm>
                <a:off x="2649" y="3450"/>
                <a:ext cx="6" cy="5"/>
              </a:xfrm>
              <a:prstGeom prst="rect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165" name="Rectangle 341"/>
              <p:cNvSpPr>
                <a:spLocks noChangeArrowheads="1"/>
              </p:cNvSpPr>
              <p:nvPr/>
            </p:nvSpPr>
            <p:spPr bwMode="auto">
              <a:xfrm>
                <a:off x="2649" y="3463"/>
                <a:ext cx="6" cy="5"/>
              </a:xfrm>
              <a:prstGeom prst="rect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166" name="Rectangle 342"/>
              <p:cNvSpPr>
                <a:spLocks noChangeArrowheads="1"/>
              </p:cNvSpPr>
              <p:nvPr/>
            </p:nvSpPr>
            <p:spPr bwMode="auto">
              <a:xfrm>
                <a:off x="2649" y="3457"/>
                <a:ext cx="6" cy="5"/>
              </a:xfrm>
              <a:prstGeom prst="rect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167" name="Freeform 343"/>
              <p:cNvSpPr>
                <a:spLocks/>
              </p:cNvSpPr>
              <p:nvPr/>
            </p:nvSpPr>
            <p:spPr bwMode="auto">
              <a:xfrm>
                <a:off x="2419" y="3443"/>
                <a:ext cx="6" cy="47"/>
              </a:xfrm>
              <a:custGeom>
                <a:avLst/>
                <a:gdLst>
                  <a:gd name="T0" fmla="*/ 6 w 6"/>
                  <a:gd name="T1" fmla="*/ 8 h 47"/>
                  <a:gd name="T2" fmla="*/ 0 w 6"/>
                  <a:gd name="T3" fmla="*/ 0 h 47"/>
                  <a:gd name="T4" fmla="*/ 0 w 6"/>
                  <a:gd name="T5" fmla="*/ 47 h 47"/>
                  <a:gd name="T6" fmla="*/ 6 w 6"/>
                  <a:gd name="T7" fmla="*/ 39 h 47"/>
                  <a:gd name="T8" fmla="*/ 6 w 6"/>
                  <a:gd name="T9" fmla="*/ 8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47">
                    <a:moveTo>
                      <a:pt x="6" y="8"/>
                    </a:moveTo>
                    <a:lnTo>
                      <a:pt x="0" y="0"/>
                    </a:lnTo>
                    <a:lnTo>
                      <a:pt x="0" y="47"/>
                    </a:lnTo>
                    <a:lnTo>
                      <a:pt x="6" y="39"/>
                    </a:lnTo>
                    <a:lnTo>
                      <a:pt x="6" y="8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168" name="Rectangle 344"/>
              <p:cNvSpPr>
                <a:spLocks noChangeArrowheads="1"/>
              </p:cNvSpPr>
              <p:nvPr/>
            </p:nvSpPr>
            <p:spPr bwMode="auto">
              <a:xfrm>
                <a:off x="2455" y="3545"/>
                <a:ext cx="46" cy="16"/>
              </a:xfrm>
              <a:prstGeom prst="rect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169" name="Freeform 345"/>
              <p:cNvSpPr>
                <a:spLocks noEditPoints="1"/>
              </p:cNvSpPr>
              <p:nvPr/>
            </p:nvSpPr>
            <p:spPr bwMode="auto">
              <a:xfrm>
                <a:off x="2531" y="3514"/>
                <a:ext cx="41" cy="55"/>
              </a:xfrm>
              <a:custGeom>
                <a:avLst/>
                <a:gdLst>
                  <a:gd name="T0" fmla="*/ 6 w 41"/>
                  <a:gd name="T1" fmla="*/ 47 h 55"/>
                  <a:gd name="T2" fmla="*/ 12 w 41"/>
                  <a:gd name="T3" fmla="*/ 47 h 55"/>
                  <a:gd name="T4" fmla="*/ 12 w 41"/>
                  <a:gd name="T5" fmla="*/ 39 h 55"/>
                  <a:gd name="T6" fmla="*/ 6 w 41"/>
                  <a:gd name="T7" fmla="*/ 39 h 55"/>
                  <a:gd name="T8" fmla="*/ 6 w 41"/>
                  <a:gd name="T9" fmla="*/ 47 h 55"/>
                  <a:gd name="T10" fmla="*/ 15 w 41"/>
                  <a:gd name="T11" fmla="*/ 47 h 55"/>
                  <a:gd name="T12" fmla="*/ 21 w 41"/>
                  <a:gd name="T13" fmla="*/ 47 h 55"/>
                  <a:gd name="T14" fmla="*/ 21 w 41"/>
                  <a:gd name="T15" fmla="*/ 39 h 55"/>
                  <a:gd name="T16" fmla="*/ 15 w 41"/>
                  <a:gd name="T17" fmla="*/ 39 h 55"/>
                  <a:gd name="T18" fmla="*/ 15 w 41"/>
                  <a:gd name="T19" fmla="*/ 47 h 55"/>
                  <a:gd name="T20" fmla="*/ 24 w 41"/>
                  <a:gd name="T21" fmla="*/ 47 h 55"/>
                  <a:gd name="T22" fmla="*/ 30 w 41"/>
                  <a:gd name="T23" fmla="*/ 47 h 55"/>
                  <a:gd name="T24" fmla="*/ 30 w 41"/>
                  <a:gd name="T25" fmla="*/ 39 h 55"/>
                  <a:gd name="T26" fmla="*/ 24 w 41"/>
                  <a:gd name="T27" fmla="*/ 39 h 55"/>
                  <a:gd name="T28" fmla="*/ 24 w 41"/>
                  <a:gd name="T29" fmla="*/ 47 h 55"/>
                  <a:gd name="T30" fmla="*/ 24 w 41"/>
                  <a:gd name="T31" fmla="*/ 35 h 55"/>
                  <a:gd name="T32" fmla="*/ 30 w 41"/>
                  <a:gd name="T33" fmla="*/ 35 h 55"/>
                  <a:gd name="T34" fmla="*/ 30 w 41"/>
                  <a:gd name="T35" fmla="*/ 27 h 55"/>
                  <a:gd name="T36" fmla="*/ 24 w 41"/>
                  <a:gd name="T37" fmla="*/ 27 h 55"/>
                  <a:gd name="T38" fmla="*/ 24 w 41"/>
                  <a:gd name="T39" fmla="*/ 35 h 55"/>
                  <a:gd name="T40" fmla="*/ 0 w 41"/>
                  <a:gd name="T41" fmla="*/ 43 h 55"/>
                  <a:gd name="T42" fmla="*/ 1 w 41"/>
                  <a:gd name="T43" fmla="*/ 48 h 55"/>
                  <a:gd name="T44" fmla="*/ 4 w 41"/>
                  <a:gd name="T45" fmla="*/ 52 h 55"/>
                  <a:gd name="T46" fmla="*/ 9 w 41"/>
                  <a:gd name="T47" fmla="*/ 55 h 55"/>
                  <a:gd name="T48" fmla="*/ 23 w 41"/>
                  <a:gd name="T49" fmla="*/ 55 h 55"/>
                  <a:gd name="T50" fmla="*/ 31 w 41"/>
                  <a:gd name="T51" fmla="*/ 52 h 55"/>
                  <a:gd name="T52" fmla="*/ 37 w 41"/>
                  <a:gd name="T53" fmla="*/ 46 h 55"/>
                  <a:gd name="T54" fmla="*/ 41 w 41"/>
                  <a:gd name="T55" fmla="*/ 38 h 55"/>
                  <a:gd name="T56" fmla="*/ 41 w 41"/>
                  <a:gd name="T57" fmla="*/ 29 h 55"/>
                  <a:gd name="T58" fmla="*/ 41 w 41"/>
                  <a:gd name="T59" fmla="*/ 16 h 55"/>
                  <a:gd name="T60" fmla="*/ 41 w 41"/>
                  <a:gd name="T61" fmla="*/ 10 h 55"/>
                  <a:gd name="T62" fmla="*/ 39 w 41"/>
                  <a:gd name="T63" fmla="*/ 5 h 55"/>
                  <a:gd name="T64" fmla="*/ 34 w 41"/>
                  <a:gd name="T65" fmla="*/ 2 h 55"/>
                  <a:gd name="T66" fmla="*/ 30 w 41"/>
                  <a:gd name="T67" fmla="*/ 0 h 55"/>
                  <a:gd name="T68" fmla="*/ 25 w 41"/>
                  <a:gd name="T69" fmla="*/ 2 h 55"/>
                  <a:gd name="T70" fmla="*/ 20 w 41"/>
                  <a:gd name="T71" fmla="*/ 5 h 55"/>
                  <a:gd name="T72" fmla="*/ 18 w 41"/>
                  <a:gd name="T73" fmla="*/ 10 h 55"/>
                  <a:gd name="T74" fmla="*/ 18 w 41"/>
                  <a:gd name="T75" fmla="*/ 16 h 55"/>
                  <a:gd name="T76" fmla="*/ 18 w 41"/>
                  <a:gd name="T77" fmla="*/ 19 h 55"/>
                  <a:gd name="T78" fmla="*/ 17 w 41"/>
                  <a:gd name="T79" fmla="*/ 25 h 55"/>
                  <a:gd name="T80" fmla="*/ 14 w 41"/>
                  <a:gd name="T81" fmla="*/ 29 h 55"/>
                  <a:gd name="T82" fmla="*/ 9 w 41"/>
                  <a:gd name="T83" fmla="*/ 31 h 55"/>
                  <a:gd name="T84" fmla="*/ 4 w 41"/>
                  <a:gd name="T85" fmla="*/ 33 h 55"/>
                  <a:gd name="T86" fmla="*/ 1 w 41"/>
                  <a:gd name="T87" fmla="*/ 37 h 55"/>
                  <a:gd name="T88" fmla="*/ 0 w 41"/>
                  <a:gd name="T89" fmla="*/ 4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1" h="55">
                    <a:moveTo>
                      <a:pt x="6" y="47"/>
                    </a:moveTo>
                    <a:lnTo>
                      <a:pt x="12" y="47"/>
                    </a:lnTo>
                    <a:lnTo>
                      <a:pt x="12" y="39"/>
                    </a:lnTo>
                    <a:lnTo>
                      <a:pt x="6" y="39"/>
                    </a:lnTo>
                    <a:lnTo>
                      <a:pt x="6" y="47"/>
                    </a:lnTo>
                    <a:close/>
                    <a:moveTo>
                      <a:pt x="15" y="47"/>
                    </a:moveTo>
                    <a:lnTo>
                      <a:pt x="21" y="47"/>
                    </a:lnTo>
                    <a:lnTo>
                      <a:pt x="21" y="39"/>
                    </a:lnTo>
                    <a:lnTo>
                      <a:pt x="15" y="39"/>
                    </a:lnTo>
                    <a:lnTo>
                      <a:pt x="15" y="47"/>
                    </a:lnTo>
                    <a:close/>
                    <a:moveTo>
                      <a:pt x="24" y="47"/>
                    </a:moveTo>
                    <a:lnTo>
                      <a:pt x="30" y="47"/>
                    </a:lnTo>
                    <a:lnTo>
                      <a:pt x="30" y="39"/>
                    </a:lnTo>
                    <a:lnTo>
                      <a:pt x="24" y="39"/>
                    </a:lnTo>
                    <a:lnTo>
                      <a:pt x="24" y="47"/>
                    </a:lnTo>
                    <a:close/>
                    <a:moveTo>
                      <a:pt x="24" y="35"/>
                    </a:moveTo>
                    <a:lnTo>
                      <a:pt x="30" y="35"/>
                    </a:lnTo>
                    <a:lnTo>
                      <a:pt x="30" y="27"/>
                    </a:lnTo>
                    <a:lnTo>
                      <a:pt x="24" y="27"/>
                    </a:lnTo>
                    <a:lnTo>
                      <a:pt x="24" y="35"/>
                    </a:lnTo>
                    <a:close/>
                    <a:moveTo>
                      <a:pt x="0" y="43"/>
                    </a:moveTo>
                    <a:lnTo>
                      <a:pt x="1" y="48"/>
                    </a:lnTo>
                    <a:lnTo>
                      <a:pt x="4" y="52"/>
                    </a:lnTo>
                    <a:lnTo>
                      <a:pt x="9" y="55"/>
                    </a:lnTo>
                    <a:lnTo>
                      <a:pt x="23" y="55"/>
                    </a:lnTo>
                    <a:lnTo>
                      <a:pt x="31" y="52"/>
                    </a:lnTo>
                    <a:lnTo>
                      <a:pt x="37" y="46"/>
                    </a:lnTo>
                    <a:lnTo>
                      <a:pt x="41" y="38"/>
                    </a:lnTo>
                    <a:lnTo>
                      <a:pt x="41" y="29"/>
                    </a:lnTo>
                    <a:lnTo>
                      <a:pt x="41" y="16"/>
                    </a:lnTo>
                    <a:lnTo>
                      <a:pt x="41" y="10"/>
                    </a:lnTo>
                    <a:lnTo>
                      <a:pt x="39" y="5"/>
                    </a:lnTo>
                    <a:lnTo>
                      <a:pt x="34" y="2"/>
                    </a:lnTo>
                    <a:lnTo>
                      <a:pt x="30" y="0"/>
                    </a:lnTo>
                    <a:lnTo>
                      <a:pt x="25" y="2"/>
                    </a:lnTo>
                    <a:lnTo>
                      <a:pt x="20" y="5"/>
                    </a:lnTo>
                    <a:lnTo>
                      <a:pt x="18" y="10"/>
                    </a:lnTo>
                    <a:lnTo>
                      <a:pt x="18" y="16"/>
                    </a:lnTo>
                    <a:lnTo>
                      <a:pt x="18" y="19"/>
                    </a:lnTo>
                    <a:lnTo>
                      <a:pt x="17" y="25"/>
                    </a:lnTo>
                    <a:lnTo>
                      <a:pt x="14" y="29"/>
                    </a:lnTo>
                    <a:lnTo>
                      <a:pt x="9" y="31"/>
                    </a:lnTo>
                    <a:lnTo>
                      <a:pt x="4" y="33"/>
                    </a:lnTo>
                    <a:lnTo>
                      <a:pt x="1" y="37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170" name="Freeform 346"/>
              <p:cNvSpPr>
                <a:spLocks/>
              </p:cNvSpPr>
              <p:nvPr/>
            </p:nvSpPr>
            <p:spPr bwMode="auto">
              <a:xfrm>
                <a:off x="2442" y="3482"/>
                <a:ext cx="83" cy="87"/>
              </a:xfrm>
              <a:custGeom>
                <a:avLst/>
                <a:gdLst>
                  <a:gd name="T0" fmla="*/ 83 w 83"/>
                  <a:gd name="T1" fmla="*/ 0 h 87"/>
                  <a:gd name="T2" fmla="*/ 83 w 83"/>
                  <a:gd name="T3" fmla="*/ 61 h 87"/>
                  <a:gd name="T4" fmla="*/ 83 w 83"/>
                  <a:gd name="T5" fmla="*/ 70 h 87"/>
                  <a:gd name="T6" fmla="*/ 79 w 83"/>
                  <a:gd name="T7" fmla="*/ 78 h 87"/>
                  <a:gd name="T8" fmla="*/ 72 w 83"/>
                  <a:gd name="T9" fmla="*/ 84 h 87"/>
                  <a:gd name="T10" fmla="*/ 65 w 83"/>
                  <a:gd name="T11" fmla="*/ 87 h 87"/>
                  <a:gd name="T12" fmla="*/ 20 w 83"/>
                  <a:gd name="T13" fmla="*/ 87 h 87"/>
                  <a:gd name="T14" fmla="*/ 11 w 83"/>
                  <a:gd name="T15" fmla="*/ 84 h 87"/>
                  <a:gd name="T16" fmla="*/ 5 w 83"/>
                  <a:gd name="T17" fmla="*/ 78 h 87"/>
                  <a:gd name="T18" fmla="*/ 1 w 83"/>
                  <a:gd name="T19" fmla="*/ 70 h 87"/>
                  <a:gd name="T20" fmla="*/ 0 w 83"/>
                  <a:gd name="T21" fmla="*/ 61 h 87"/>
                  <a:gd name="T22" fmla="*/ 0 w 83"/>
                  <a:gd name="T23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3" h="87">
                    <a:moveTo>
                      <a:pt x="83" y="0"/>
                    </a:moveTo>
                    <a:lnTo>
                      <a:pt x="83" y="61"/>
                    </a:lnTo>
                    <a:lnTo>
                      <a:pt x="83" y="70"/>
                    </a:lnTo>
                    <a:lnTo>
                      <a:pt x="79" y="78"/>
                    </a:lnTo>
                    <a:lnTo>
                      <a:pt x="72" y="84"/>
                    </a:lnTo>
                    <a:lnTo>
                      <a:pt x="65" y="87"/>
                    </a:lnTo>
                    <a:lnTo>
                      <a:pt x="20" y="87"/>
                    </a:lnTo>
                    <a:lnTo>
                      <a:pt x="11" y="84"/>
                    </a:lnTo>
                    <a:lnTo>
                      <a:pt x="5" y="78"/>
                    </a:lnTo>
                    <a:lnTo>
                      <a:pt x="1" y="70"/>
                    </a:lnTo>
                    <a:lnTo>
                      <a:pt x="0" y="61"/>
                    </a:lnTo>
                    <a:lnTo>
                      <a:pt x="0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171" name="Rectangle 347"/>
              <p:cNvSpPr>
                <a:spLocks noChangeArrowheads="1"/>
              </p:cNvSpPr>
              <p:nvPr/>
            </p:nvSpPr>
            <p:spPr bwMode="auto">
              <a:xfrm>
                <a:off x="2537" y="3553"/>
                <a:ext cx="6" cy="8"/>
              </a:xfrm>
              <a:prstGeom prst="rect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172" name="Rectangle 348"/>
              <p:cNvSpPr>
                <a:spLocks noChangeArrowheads="1"/>
              </p:cNvSpPr>
              <p:nvPr/>
            </p:nvSpPr>
            <p:spPr bwMode="auto">
              <a:xfrm>
                <a:off x="2546" y="3553"/>
                <a:ext cx="6" cy="8"/>
              </a:xfrm>
              <a:prstGeom prst="rect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173" name="Rectangle 349"/>
              <p:cNvSpPr>
                <a:spLocks noChangeArrowheads="1"/>
              </p:cNvSpPr>
              <p:nvPr/>
            </p:nvSpPr>
            <p:spPr bwMode="auto">
              <a:xfrm>
                <a:off x="2555" y="3553"/>
                <a:ext cx="6" cy="8"/>
              </a:xfrm>
              <a:prstGeom prst="rect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174" name="Rectangle 350"/>
              <p:cNvSpPr>
                <a:spLocks noChangeArrowheads="1"/>
              </p:cNvSpPr>
              <p:nvPr/>
            </p:nvSpPr>
            <p:spPr bwMode="auto">
              <a:xfrm>
                <a:off x="2555" y="3541"/>
                <a:ext cx="6" cy="8"/>
              </a:xfrm>
              <a:prstGeom prst="rect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175" name="Freeform 351"/>
              <p:cNvSpPr>
                <a:spLocks/>
              </p:cNvSpPr>
              <p:nvPr/>
            </p:nvSpPr>
            <p:spPr bwMode="auto">
              <a:xfrm>
                <a:off x="2531" y="3514"/>
                <a:ext cx="41" cy="55"/>
              </a:xfrm>
              <a:custGeom>
                <a:avLst/>
                <a:gdLst>
                  <a:gd name="T0" fmla="*/ 0 w 41"/>
                  <a:gd name="T1" fmla="*/ 43 h 55"/>
                  <a:gd name="T2" fmla="*/ 1 w 41"/>
                  <a:gd name="T3" fmla="*/ 48 h 55"/>
                  <a:gd name="T4" fmla="*/ 4 w 41"/>
                  <a:gd name="T5" fmla="*/ 52 h 55"/>
                  <a:gd name="T6" fmla="*/ 9 w 41"/>
                  <a:gd name="T7" fmla="*/ 55 h 55"/>
                  <a:gd name="T8" fmla="*/ 23 w 41"/>
                  <a:gd name="T9" fmla="*/ 55 h 55"/>
                  <a:gd name="T10" fmla="*/ 31 w 41"/>
                  <a:gd name="T11" fmla="*/ 52 h 55"/>
                  <a:gd name="T12" fmla="*/ 37 w 41"/>
                  <a:gd name="T13" fmla="*/ 46 h 55"/>
                  <a:gd name="T14" fmla="*/ 41 w 41"/>
                  <a:gd name="T15" fmla="*/ 38 h 55"/>
                  <a:gd name="T16" fmla="*/ 41 w 41"/>
                  <a:gd name="T17" fmla="*/ 29 h 55"/>
                  <a:gd name="T18" fmla="*/ 41 w 41"/>
                  <a:gd name="T19" fmla="*/ 16 h 55"/>
                  <a:gd name="T20" fmla="*/ 41 w 41"/>
                  <a:gd name="T21" fmla="*/ 10 h 55"/>
                  <a:gd name="T22" fmla="*/ 39 w 41"/>
                  <a:gd name="T23" fmla="*/ 5 h 55"/>
                  <a:gd name="T24" fmla="*/ 34 w 41"/>
                  <a:gd name="T25" fmla="*/ 2 h 55"/>
                  <a:gd name="T26" fmla="*/ 30 w 41"/>
                  <a:gd name="T27" fmla="*/ 0 h 55"/>
                  <a:gd name="T28" fmla="*/ 25 w 41"/>
                  <a:gd name="T29" fmla="*/ 2 h 55"/>
                  <a:gd name="T30" fmla="*/ 20 w 41"/>
                  <a:gd name="T31" fmla="*/ 5 h 55"/>
                  <a:gd name="T32" fmla="*/ 18 w 41"/>
                  <a:gd name="T33" fmla="*/ 10 h 55"/>
                  <a:gd name="T34" fmla="*/ 18 w 41"/>
                  <a:gd name="T35" fmla="*/ 16 h 55"/>
                  <a:gd name="T36" fmla="*/ 18 w 41"/>
                  <a:gd name="T37" fmla="*/ 19 h 55"/>
                  <a:gd name="T38" fmla="*/ 17 w 41"/>
                  <a:gd name="T39" fmla="*/ 25 h 55"/>
                  <a:gd name="T40" fmla="*/ 14 w 41"/>
                  <a:gd name="T41" fmla="*/ 29 h 55"/>
                  <a:gd name="T42" fmla="*/ 9 w 41"/>
                  <a:gd name="T43" fmla="*/ 31 h 55"/>
                  <a:gd name="T44" fmla="*/ 4 w 41"/>
                  <a:gd name="T45" fmla="*/ 33 h 55"/>
                  <a:gd name="T46" fmla="*/ 1 w 41"/>
                  <a:gd name="T47" fmla="*/ 37 h 55"/>
                  <a:gd name="T48" fmla="*/ 0 w 41"/>
                  <a:gd name="T49" fmla="*/ 4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1" h="55">
                    <a:moveTo>
                      <a:pt x="0" y="43"/>
                    </a:moveTo>
                    <a:lnTo>
                      <a:pt x="1" y="48"/>
                    </a:lnTo>
                    <a:lnTo>
                      <a:pt x="4" y="52"/>
                    </a:lnTo>
                    <a:lnTo>
                      <a:pt x="9" y="55"/>
                    </a:lnTo>
                    <a:lnTo>
                      <a:pt x="23" y="55"/>
                    </a:lnTo>
                    <a:lnTo>
                      <a:pt x="31" y="52"/>
                    </a:lnTo>
                    <a:lnTo>
                      <a:pt x="37" y="46"/>
                    </a:lnTo>
                    <a:lnTo>
                      <a:pt x="41" y="38"/>
                    </a:lnTo>
                    <a:lnTo>
                      <a:pt x="41" y="29"/>
                    </a:lnTo>
                    <a:lnTo>
                      <a:pt x="41" y="16"/>
                    </a:lnTo>
                    <a:lnTo>
                      <a:pt x="41" y="10"/>
                    </a:lnTo>
                    <a:lnTo>
                      <a:pt x="39" y="5"/>
                    </a:lnTo>
                    <a:lnTo>
                      <a:pt x="34" y="2"/>
                    </a:lnTo>
                    <a:lnTo>
                      <a:pt x="30" y="0"/>
                    </a:lnTo>
                    <a:lnTo>
                      <a:pt x="25" y="2"/>
                    </a:lnTo>
                    <a:lnTo>
                      <a:pt x="20" y="5"/>
                    </a:lnTo>
                    <a:lnTo>
                      <a:pt x="18" y="10"/>
                    </a:lnTo>
                    <a:lnTo>
                      <a:pt x="18" y="16"/>
                    </a:lnTo>
                    <a:lnTo>
                      <a:pt x="18" y="19"/>
                    </a:lnTo>
                    <a:lnTo>
                      <a:pt x="17" y="25"/>
                    </a:lnTo>
                    <a:lnTo>
                      <a:pt x="14" y="29"/>
                    </a:lnTo>
                    <a:lnTo>
                      <a:pt x="9" y="31"/>
                    </a:lnTo>
                    <a:lnTo>
                      <a:pt x="4" y="33"/>
                    </a:lnTo>
                    <a:lnTo>
                      <a:pt x="1" y="37"/>
                    </a:lnTo>
                    <a:lnTo>
                      <a:pt x="0" y="43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176" name="Freeform 352"/>
              <p:cNvSpPr>
                <a:spLocks/>
              </p:cNvSpPr>
              <p:nvPr/>
            </p:nvSpPr>
            <p:spPr bwMode="auto">
              <a:xfrm>
                <a:off x="2633" y="3487"/>
                <a:ext cx="37" cy="54"/>
              </a:xfrm>
              <a:custGeom>
                <a:avLst/>
                <a:gdLst>
                  <a:gd name="T0" fmla="*/ 33 w 37"/>
                  <a:gd name="T1" fmla="*/ 54 h 54"/>
                  <a:gd name="T2" fmla="*/ 37 w 37"/>
                  <a:gd name="T3" fmla="*/ 54 h 54"/>
                  <a:gd name="T4" fmla="*/ 37 w 37"/>
                  <a:gd name="T5" fmla="*/ 0 h 54"/>
                  <a:gd name="T6" fmla="*/ 0 w 37"/>
                  <a:gd name="T7" fmla="*/ 0 h 54"/>
                  <a:gd name="T8" fmla="*/ 4 w 37"/>
                  <a:gd name="T9" fmla="*/ 5 h 54"/>
                  <a:gd name="T10" fmla="*/ 4 w 37"/>
                  <a:gd name="T11" fmla="*/ 11 h 54"/>
                  <a:gd name="T12" fmla="*/ 4 w 37"/>
                  <a:gd name="T13" fmla="*/ 21 h 54"/>
                  <a:gd name="T14" fmla="*/ 8 w 37"/>
                  <a:gd name="T15" fmla="*/ 29 h 54"/>
                  <a:gd name="T16" fmla="*/ 14 w 37"/>
                  <a:gd name="T17" fmla="*/ 36 h 54"/>
                  <a:gd name="T18" fmla="*/ 32 w 37"/>
                  <a:gd name="T19" fmla="*/ 52 h 54"/>
                  <a:gd name="T20" fmla="*/ 33 w 37"/>
                  <a:gd name="T21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7" h="54">
                    <a:moveTo>
                      <a:pt x="33" y="54"/>
                    </a:moveTo>
                    <a:lnTo>
                      <a:pt x="37" y="54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4" y="5"/>
                    </a:lnTo>
                    <a:lnTo>
                      <a:pt x="4" y="11"/>
                    </a:lnTo>
                    <a:lnTo>
                      <a:pt x="4" y="21"/>
                    </a:lnTo>
                    <a:lnTo>
                      <a:pt x="8" y="29"/>
                    </a:lnTo>
                    <a:lnTo>
                      <a:pt x="14" y="36"/>
                    </a:lnTo>
                    <a:lnTo>
                      <a:pt x="32" y="52"/>
                    </a:lnTo>
                    <a:lnTo>
                      <a:pt x="33" y="54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177" name="Freeform 353"/>
              <p:cNvSpPr>
                <a:spLocks/>
              </p:cNvSpPr>
              <p:nvPr/>
            </p:nvSpPr>
            <p:spPr bwMode="auto">
              <a:xfrm>
                <a:off x="2624" y="3463"/>
                <a:ext cx="29" cy="24"/>
              </a:xfrm>
              <a:custGeom>
                <a:avLst/>
                <a:gdLst>
                  <a:gd name="T0" fmla="*/ 9 w 29"/>
                  <a:gd name="T1" fmla="*/ 24 h 24"/>
                  <a:gd name="T2" fmla="*/ 22 w 29"/>
                  <a:gd name="T3" fmla="*/ 24 h 24"/>
                  <a:gd name="T4" fmla="*/ 29 w 29"/>
                  <a:gd name="T5" fmla="*/ 4 h 24"/>
                  <a:gd name="T6" fmla="*/ 13 w 29"/>
                  <a:gd name="T7" fmla="*/ 4 h 24"/>
                  <a:gd name="T8" fmla="*/ 13 w 29"/>
                  <a:gd name="T9" fmla="*/ 0 h 24"/>
                  <a:gd name="T10" fmla="*/ 11 w 29"/>
                  <a:gd name="T11" fmla="*/ 0 h 24"/>
                  <a:gd name="T12" fmla="*/ 0 w 29"/>
                  <a:gd name="T13" fmla="*/ 19 h 24"/>
                  <a:gd name="T14" fmla="*/ 1 w 29"/>
                  <a:gd name="T15" fmla="*/ 19 h 24"/>
                  <a:gd name="T16" fmla="*/ 5 w 29"/>
                  <a:gd name="T17" fmla="*/ 21 h 24"/>
                  <a:gd name="T18" fmla="*/ 9 w 29"/>
                  <a:gd name="T1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" h="24">
                    <a:moveTo>
                      <a:pt x="9" y="24"/>
                    </a:moveTo>
                    <a:lnTo>
                      <a:pt x="22" y="24"/>
                    </a:lnTo>
                    <a:lnTo>
                      <a:pt x="29" y="4"/>
                    </a:lnTo>
                    <a:lnTo>
                      <a:pt x="13" y="4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5" y="21"/>
                    </a:lnTo>
                    <a:lnTo>
                      <a:pt x="9" y="24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178" name="Rectangle 354"/>
              <p:cNvSpPr>
                <a:spLocks noChangeArrowheads="1"/>
              </p:cNvSpPr>
              <p:nvPr/>
            </p:nvSpPr>
            <p:spPr bwMode="auto">
              <a:xfrm>
                <a:off x="2425" y="3451"/>
                <a:ext cx="12" cy="31"/>
              </a:xfrm>
              <a:prstGeom prst="rect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179" name="Freeform 355"/>
              <p:cNvSpPr>
                <a:spLocks/>
              </p:cNvSpPr>
              <p:nvPr/>
            </p:nvSpPr>
            <p:spPr bwMode="auto">
              <a:xfrm>
                <a:off x="2428" y="3451"/>
                <a:ext cx="121" cy="31"/>
              </a:xfrm>
              <a:custGeom>
                <a:avLst/>
                <a:gdLst>
                  <a:gd name="T0" fmla="*/ 68 w 121"/>
                  <a:gd name="T1" fmla="*/ 0 h 31"/>
                  <a:gd name="T2" fmla="*/ 12 w 121"/>
                  <a:gd name="T3" fmla="*/ 0 h 31"/>
                  <a:gd name="T4" fmla="*/ 7 w 121"/>
                  <a:gd name="T5" fmla="*/ 3 h 31"/>
                  <a:gd name="T6" fmla="*/ 3 w 121"/>
                  <a:gd name="T7" fmla="*/ 6 h 31"/>
                  <a:gd name="T8" fmla="*/ 0 w 121"/>
                  <a:gd name="T9" fmla="*/ 11 h 31"/>
                  <a:gd name="T10" fmla="*/ 0 w 121"/>
                  <a:gd name="T11" fmla="*/ 16 h 31"/>
                  <a:gd name="T12" fmla="*/ 0 w 121"/>
                  <a:gd name="T13" fmla="*/ 21 h 31"/>
                  <a:gd name="T14" fmla="*/ 3 w 121"/>
                  <a:gd name="T15" fmla="*/ 26 h 31"/>
                  <a:gd name="T16" fmla="*/ 7 w 121"/>
                  <a:gd name="T17" fmla="*/ 30 h 31"/>
                  <a:gd name="T18" fmla="*/ 12 w 121"/>
                  <a:gd name="T19" fmla="*/ 31 h 31"/>
                  <a:gd name="T20" fmla="*/ 109 w 121"/>
                  <a:gd name="T21" fmla="*/ 31 h 31"/>
                  <a:gd name="T22" fmla="*/ 115 w 121"/>
                  <a:gd name="T23" fmla="*/ 30 h 31"/>
                  <a:gd name="T24" fmla="*/ 118 w 121"/>
                  <a:gd name="T25" fmla="*/ 26 h 31"/>
                  <a:gd name="T26" fmla="*/ 121 w 121"/>
                  <a:gd name="T27" fmla="*/ 21 h 31"/>
                  <a:gd name="T28" fmla="*/ 121 w 121"/>
                  <a:gd name="T29" fmla="*/ 16 h 31"/>
                  <a:gd name="T30" fmla="*/ 121 w 121"/>
                  <a:gd name="T31" fmla="*/ 11 h 31"/>
                  <a:gd name="T32" fmla="*/ 118 w 121"/>
                  <a:gd name="T33" fmla="*/ 6 h 31"/>
                  <a:gd name="T34" fmla="*/ 115 w 121"/>
                  <a:gd name="T35" fmla="*/ 3 h 31"/>
                  <a:gd name="T36" fmla="*/ 109 w 121"/>
                  <a:gd name="T37" fmla="*/ 0 h 31"/>
                  <a:gd name="T38" fmla="*/ 68 w 121"/>
                  <a:gd name="T3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1" h="31">
                    <a:moveTo>
                      <a:pt x="68" y="0"/>
                    </a:moveTo>
                    <a:lnTo>
                      <a:pt x="12" y="0"/>
                    </a:lnTo>
                    <a:lnTo>
                      <a:pt x="7" y="3"/>
                    </a:lnTo>
                    <a:lnTo>
                      <a:pt x="3" y="6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3" y="26"/>
                    </a:lnTo>
                    <a:lnTo>
                      <a:pt x="7" y="30"/>
                    </a:lnTo>
                    <a:lnTo>
                      <a:pt x="12" y="31"/>
                    </a:lnTo>
                    <a:lnTo>
                      <a:pt x="109" y="31"/>
                    </a:lnTo>
                    <a:lnTo>
                      <a:pt x="115" y="30"/>
                    </a:lnTo>
                    <a:lnTo>
                      <a:pt x="118" y="26"/>
                    </a:lnTo>
                    <a:lnTo>
                      <a:pt x="121" y="21"/>
                    </a:lnTo>
                    <a:lnTo>
                      <a:pt x="121" y="16"/>
                    </a:lnTo>
                    <a:lnTo>
                      <a:pt x="121" y="11"/>
                    </a:lnTo>
                    <a:lnTo>
                      <a:pt x="118" y="6"/>
                    </a:lnTo>
                    <a:lnTo>
                      <a:pt x="115" y="3"/>
                    </a:lnTo>
                    <a:lnTo>
                      <a:pt x="109" y="0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180" name="Freeform 356"/>
              <p:cNvSpPr>
                <a:spLocks/>
              </p:cNvSpPr>
              <p:nvPr/>
            </p:nvSpPr>
            <p:spPr bwMode="auto">
              <a:xfrm>
                <a:off x="1185" y="3611"/>
                <a:ext cx="27" cy="68"/>
              </a:xfrm>
              <a:custGeom>
                <a:avLst/>
                <a:gdLst>
                  <a:gd name="T0" fmla="*/ 0 w 27"/>
                  <a:gd name="T1" fmla="*/ 68 h 68"/>
                  <a:gd name="T2" fmla="*/ 27 w 27"/>
                  <a:gd name="T3" fmla="*/ 41 h 68"/>
                  <a:gd name="T4" fmla="*/ 27 w 27"/>
                  <a:gd name="T5" fmla="*/ 0 h 68"/>
                  <a:gd name="T6" fmla="*/ 0 w 27"/>
                  <a:gd name="T7" fmla="*/ 27 h 68"/>
                  <a:gd name="T8" fmla="*/ 0 w 27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68">
                    <a:moveTo>
                      <a:pt x="0" y="68"/>
                    </a:moveTo>
                    <a:lnTo>
                      <a:pt x="27" y="41"/>
                    </a:lnTo>
                    <a:lnTo>
                      <a:pt x="27" y="0"/>
                    </a:lnTo>
                    <a:lnTo>
                      <a:pt x="0" y="27"/>
                    </a:lnTo>
                    <a:lnTo>
                      <a:pt x="0" y="68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181" name="Freeform 357"/>
              <p:cNvSpPr>
                <a:spLocks/>
              </p:cNvSpPr>
              <p:nvPr/>
            </p:nvSpPr>
            <p:spPr bwMode="auto">
              <a:xfrm>
                <a:off x="1171" y="3611"/>
                <a:ext cx="41" cy="20"/>
              </a:xfrm>
              <a:custGeom>
                <a:avLst/>
                <a:gdLst>
                  <a:gd name="T0" fmla="*/ 21 w 41"/>
                  <a:gd name="T1" fmla="*/ 20 h 20"/>
                  <a:gd name="T2" fmla="*/ 41 w 41"/>
                  <a:gd name="T3" fmla="*/ 0 h 20"/>
                  <a:gd name="T4" fmla="*/ 0 w 41"/>
                  <a:gd name="T5" fmla="*/ 0 h 20"/>
                  <a:gd name="T6" fmla="*/ 21 w 41"/>
                  <a:gd name="T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1" h="20">
                    <a:moveTo>
                      <a:pt x="21" y="20"/>
                    </a:moveTo>
                    <a:lnTo>
                      <a:pt x="41" y="0"/>
                    </a:lnTo>
                    <a:lnTo>
                      <a:pt x="0" y="0"/>
                    </a:lnTo>
                    <a:lnTo>
                      <a:pt x="21" y="2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182" name="Freeform 358"/>
              <p:cNvSpPr>
                <a:spLocks/>
              </p:cNvSpPr>
              <p:nvPr/>
            </p:nvSpPr>
            <p:spPr bwMode="auto">
              <a:xfrm>
                <a:off x="967" y="3625"/>
                <a:ext cx="55" cy="13"/>
              </a:xfrm>
              <a:custGeom>
                <a:avLst/>
                <a:gdLst>
                  <a:gd name="T0" fmla="*/ 55 w 55"/>
                  <a:gd name="T1" fmla="*/ 13 h 13"/>
                  <a:gd name="T2" fmla="*/ 13 w 55"/>
                  <a:gd name="T3" fmla="*/ 0 h 13"/>
                  <a:gd name="T4" fmla="*/ 0 w 55"/>
                  <a:gd name="T5" fmla="*/ 13 h 13"/>
                  <a:gd name="T6" fmla="*/ 55 w 55"/>
                  <a:gd name="T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" h="13">
                    <a:moveTo>
                      <a:pt x="55" y="13"/>
                    </a:moveTo>
                    <a:lnTo>
                      <a:pt x="13" y="0"/>
                    </a:lnTo>
                    <a:lnTo>
                      <a:pt x="0" y="13"/>
                    </a:lnTo>
                    <a:lnTo>
                      <a:pt x="55" y="13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183" name="Freeform 359"/>
              <p:cNvSpPr>
                <a:spLocks/>
              </p:cNvSpPr>
              <p:nvPr/>
            </p:nvSpPr>
            <p:spPr bwMode="auto">
              <a:xfrm>
                <a:off x="980" y="3611"/>
                <a:ext cx="225" cy="27"/>
              </a:xfrm>
              <a:custGeom>
                <a:avLst/>
                <a:gdLst>
                  <a:gd name="T0" fmla="*/ 225 w 225"/>
                  <a:gd name="T1" fmla="*/ 7 h 27"/>
                  <a:gd name="T2" fmla="*/ 212 w 225"/>
                  <a:gd name="T3" fmla="*/ 0 h 27"/>
                  <a:gd name="T4" fmla="*/ 15 w 225"/>
                  <a:gd name="T5" fmla="*/ 0 h 27"/>
                  <a:gd name="T6" fmla="*/ 0 w 225"/>
                  <a:gd name="T7" fmla="*/ 14 h 27"/>
                  <a:gd name="T8" fmla="*/ 42 w 225"/>
                  <a:gd name="T9" fmla="*/ 27 h 27"/>
                  <a:gd name="T10" fmla="*/ 205 w 225"/>
                  <a:gd name="T11" fmla="*/ 27 h 27"/>
                  <a:gd name="T12" fmla="*/ 225 w 225"/>
                  <a:gd name="T13" fmla="*/ 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5" h="27">
                    <a:moveTo>
                      <a:pt x="225" y="7"/>
                    </a:moveTo>
                    <a:lnTo>
                      <a:pt x="212" y="0"/>
                    </a:lnTo>
                    <a:lnTo>
                      <a:pt x="15" y="0"/>
                    </a:lnTo>
                    <a:lnTo>
                      <a:pt x="0" y="14"/>
                    </a:lnTo>
                    <a:lnTo>
                      <a:pt x="42" y="27"/>
                    </a:lnTo>
                    <a:lnTo>
                      <a:pt x="205" y="27"/>
                    </a:lnTo>
                    <a:lnTo>
                      <a:pt x="225" y="7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184" name="Freeform 360"/>
              <p:cNvSpPr>
                <a:spLocks/>
              </p:cNvSpPr>
              <p:nvPr/>
            </p:nvSpPr>
            <p:spPr bwMode="auto">
              <a:xfrm>
                <a:off x="1013" y="3626"/>
                <a:ext cx="153" cy="11"/>
              </a:xfrm>
              <a:custGeom>
                <a:avLst/>
                <a:gdLst>
                  <a:gd name="T0" fmla="*/ 0 w 153"/>
                  <a:gd name="T1" fmla="*/ 11 h 11"/>
                  <a:gd name="T2" fmla="*/ 16 w 153"/>
                  <a:gd name="T3" fmla="*/ 11 h 11"/>
                  <a:gd name="T4" fmla="*/ 32 w 153"/>
                  <a:gd name="T5" fmla="*/ 11 h 11"/>
                  <a:gd name="T6" fmla="*/ 47 w 153"/>
                  <a:gd name="T7" fmla="*/ 11 h 11"/>
                  <a:gd name="T8" fmla="*/ 62 w 153"/>
                  <a:gd name="T9" fmla="*/ 10 h 11"/>
                  <a:gd name="T10" fmla="*/ 76 w 153"/>
                  <a:gd name="T11" fmla="*/ 10 h 11"/>
                  <a:gd name="T12" fmla="*/ 90 w 153"/>
                  <a:gd name="T13" fmla="*/ 9 h 11"/>
                  <a:gd name="T14" fmla="*/ 103 w 153"/>
                  <a:gd name="T15" fmla="*/ 8 h 11"/>
                  <a:gd name="T16" fmla="*/ 114 w 153"/>
                  <a:gd name="T17" fmla="*/ 7 h 11"/>
                  <a:gd name="T18" fmla="*/ 124 w 153"/>
                  <a:gd name="T19" fmla="*/ 6 h 11"/>
                  <a:gd name="T20" fmla="*/ 133 w 153"/>
                  <a:gd name="T21" fmla="*/ 5 h 11"/>
                  <a:gd name="T22" fmla="*/ 140 w 153"/>
                  <a:gd name="T23" fmla="*/ 5 h 11"/>
                  <a:gd name="T24" fmla="*/ 146 w 153"/>
                  <a:gd name="T25" fmla="*/ 4 h 11"/>
                  <a:gd name="T26" fmla="*/ 150 w 153"/>
                  <a:gd name="T27" fmla="*/ 3 h 11"/>
                  <a:gd name="T28" fmla="*/ 153 w 153"/>
                  <a:gd name="T29" fmla="*/ 2 h 11"/>
                  <a:gd name="T30" fmla="*/ 153 w 153"/>
                  <a:gd name="T31" fmla="*/ 0 h 11"/>
                  <a:gd name="T32" fmla="*/ 153 w 153"/>
                  <a:gd name="T33" fmla="*/ 11 h 11"/>
                  <a:gd name="T34" fmla="*/ 0 w 153"/>
                  <a:gd name="T3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3" h="11">
                    <a:moveTo>
                      <a:pt x="0" y="11"/>
                    </a:moveTo>
                    <a:lnTo>
                      <a:pt x="16" y="11"/>
                    </a:lnTo>
                    <a:lnTo>
                      <a:pt x="32" y="11"/>
                    </a:lnTo>
                    <a:lnTo>
                      <a:pt x="47" y="11"/>
                    </a:lnTo>
                    <a:lnTo>
                      <a:pt x="62" y="10"/>
                    </a:lnTo>
                    <a:lnTo>
                      <a:pt x="76" y="10"/>
                    </a:lnTo>
                    <a:lnTo>
                      <a:pt x="90" y="9"/>
                    </a:lnTo>
                    <a:lnTo>
                      <a:pt x="103" y="8"/>
                    </a:lnTo>
                    <a:lnTo>
                      <a:pt x="114" y="7"/>
                    </a:lnTo>
                    <a:lnTo>
                      <a:pt x="124" y="6"/>
                    </a:lnTo>
                    <a:lnTo>
                      <a:pt x="133" y="5"/>
                    </a:lnTo>
                    <a:lnTo>
                      <a:pt x="140" y="5"/>
                    </a:lnTo>
                    <a:lnTo>
                      <a:pt x="146" y="4"/>
                    </a:lnTo>
                    <a:lnTo>
                      <a:pt x="150" y="3"/>
                    </a:lnTo>
                    <a:lnTo>
                      <a:pt x="153" y="2"/>
                    </a:lnTo>
                    <a:lnTo>
                      <a:pt x="153" y="0"/>
                    </a:lnTo>
                    <a:lnTo>
                      <a:pt x="153" y="11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185" name="Freeform 361"/>
              <p:cNvSpPr>
                <a:spLocks/>
              </p:cNvSpPr>
              <p:nvPr/>
            </p:nvSpPr>
            <p:spPr bwMode="auto">
              <a:xfrm>
                <a:off x="1013" y="3626"/>
                <a:ext cx="153" cy="11"/>
              </a:xfrm>
              <a:custGeom>
                <a:avLst/>
                <a:gdLst>
                  <a:gd name="T0" fmla="*/ 0 w 153"/>
                  <a:gd name="T1" fmla="*/ 11 h 11"/>
                  <a:gd name="T2" fmla="*/ 16 w 153"/>
                  <a:gd name="T3" fmla="*/ 11 h 11"/>
                  <a:gd name="T4" fmla="*/ 32 w 153"/>
                  <a:gd name="T5" fmla="*/ 11 h 11"/>
                  <a:gd name="T6" fmla="*/ 47 w 153"/>
                  <a:gd name="T7" fmla="*/ 11 h 11"/>
                  <a:gd name="T8" fmla="*/ 62 w 153"/>
                  <a:gd name="T9" fmla="*/ 10 h 11"/>
                  <a:gd name="T10" fmla="*/ 76 w 153"/>
                  <a:gd name="T11" fmla="*/ 10 h 11"/>
                  <a:gd name="T12" fmla="*/ 90 w 153"/>
                  <a:gd name="T13" fmla="*/ 9 h 11"/>
                  <a:gd name="T14" fmla="*/ 103 w 153"/>
                  <a:gd name="T15" fmla="*/ 8 h 11"/>
                  <a:gd name="T16" fmla="*/ 114 w 153"/>
                  <a:gd name="T17" fmla="*/ 7 h 11"/>
                  <a:gd name="T18" fmla="*/ 124 w 153"/>
                  <a:gd name="T19" fmla="*/ 6 h 11"/>
                  <a:gd name="T20" fmla="*/ 133 w 153"/>
                  <a:gd name="T21" fmla="*/ 5 h 11"/>
                  <a:gd name="T22" fmla="*/ 140 w 153"/>
                  <a:gd name="T23" fmla="*/ 5 h 11"/>
                  <a:gd name="T24" fmla="*/ 146 w 153"/>
                  <a:gd name="T25" fmla="*/ 4 h 11"/>
                  <a:gd name="T26" fmla="*/ 150 w 153"/>
                  <a:gd name="T27" fmla="*/ 3 h 11"/>
                  <a:gd name="T28" fmla="*/ 153 w 153"/>
                  <a:gd name="T29" fmla="*/ 2 h 11"/>
                  <a:gd name="T30" fmla="*/ 153 w 153"/>
                  <a:gd name="T31" fmla="*/ 0 h 11"/>
                  <a:gd name="T32" fmla="*/ 150 w 153"/>
                  <a:gd name="T33" fmla="*/ 0 h 11"/>
                  <a:gd name="T34" fmla="*/ 150 w 153"/>
                  <a:gd name="T35" fmla="*/ 2 h 11"/>
                  <a:gd name="T36" fmla="*/ 147 w 153"/>
                  <a:gd name="T37" fmla="*/ 3 h 11"/>
                  <a:gd name="T38" fmla="*/ 143 w 153"/>
                  <a:gd name="T39" fmla="*/ 4 h 11"/>
                  <a:gd name="T40" fmla="*/ 138 w 153"/>
                  <a:gd name="T41" fmla="*/ 5 h 11"/>
                  <a:gd name="T42" fmla="*/ 131 w 153"/>
                  <a:gd name="T43" fmla="*/ 5 h 11"/>
                  <a:gd name="T44" fmla="*/ 122 w 153"/>
                  <a:gd name="T45" fmla="*/ 6 h 11"/>
                  <a:gd name="T46" fmla="*/ 111 w 153"/>
                  <a:gd name="T47" fmla="*/ 7 h 11"/>
                  <a:gd name="T48" fmla="*/ 101 w 153"/>
                  <a:gd name="T49" fmla="*/ 8 h 11"/>
                  <a:gd name="T50" fmla="*/ 89 w 153"/>
                  <a:gd name="T51" fmla="*/ 9 h 11"/>
                  <a:gd name="T52" fmla="*/ 75 w 153"/>
                  <a:gd name="T53" fmla="*/ 10 h 11"/>
                  <a:gd name="T54" fmla="*/ 61 w 153"/>
                  <a:gd name="T55" fmla="*/ 10 h 11"/>
                  <a:gd name="T56" fmla="*/ 46 w 153"/>
                  <a:gd name="T57" fmla="*/ 11 h 11"/>
                  <a:gd name="T58" fmla="*/ 32 w 153"/>
                  <a:gd name="T59" fmla="*/ 11 h 11"/>
                  <a:gd name="T60" fmla="*/ 16 w 153"/>
                  <a:gd name="T61" fmla="*/ 11 h 11"/>
                  <a:gd name="T62" fmla="*/ 0 w 153"/>
                  <a:gd name="T63" fmla="*/ 11 h 11"/>
                  <a:gd name="T64" fmla="*/ 0 w 153"/>
                  <a:gd name="T6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3" h="11">
                    <a:moveTo>
                      <a:pt x="0" y="11"/>
                    </a:moveTo>
                    <a:lnTo>
                      <a:pt x="16" y="11"/>
                    </a:lnTo>
                    <a:lnTo>
                      <a:pt x="32" y="11"/>
                    </a:lnTo>
                    <a:lnTo>
                      <a:pt x="47" y="11"/>
                    </a:lnTo>
                    <a:lnTo>
                      <a:pt x="62" y="10"/>
                    </a:lnTo>
                    <a:lnTo>
                      <a:pt x="76" y="10"/>
                    </a:lnTo>
                    <a:lnTo>
                      <a:pt x="90" y="9"/>
                    </a:lnTo>
                    <a:lnTo>
                      <a:pt x="103" y="8"/>
                    </a:lnTo>
                    <a:lnTo>
                      <a:pt x="114" y="7"/>
                    </a:lnTo>
                    <a:lnTo>
                      <a:pt x="124" y="6"/>
                    </a:lnTo>
                    <a:lnTo>
                      <a:pt x="133" y="5"/>
                    </a:lnTo>
                    <a:lnTo>
                      <a:pt x="140" y="5"/>
                    </a:lnTo>
                    <a:lnTo>
                      <a:pt x="146" y="4"/>
                    </a:lnTo>
                    <a:lnTo>
                      <a:pt x="150" y="3"/>
                    </a:lnTo>
                    <a:lnTo>
                      <a:pt x="153" y="2"/>
                    </a:lnTo>
                    <a:lnTo>
                      <a:pt x="153" y="0"/>
                    </a:lnTo>
                    <a:lnTo>
                      <a:pt x="150" y="0"/>
                    </a:lnTo>
                    <a:lnTo>
                      <a:pt x="150" y="2"/>
                    </a:lnTo>
                    <a:lnTo>
                      <a:pt x="147" y="3"/>
                    </a:lnTo>
                    <a:lnTo>
                      <a:pt x="143" y="4"/>
                    </a:lnTo>
                    <a:lnTo>
                      <a:pt x="138" y="5"/>
                    </a:lnTo>
                    <a:lnTo>
                      <a:pt x="131" y="5"/>
                    </a:lnTo>
                    <a:lnTo>
                      <a:pt x="122" y="6"/>
                    </a:lnTo>
                    <a:lnTo>
                      <a:pt x="111" y="7"/>
                    </a:lnTo>
                    <a:lnTo>
                      <a:pt x="101" y="8"/>
                    </a:lnTo>
                    <a:lnTo>
                      <a:pt x="89" y="9"/>
                    </a:lnTo>
                    <a:lnTo>
                      <a:pt x="75" y="10"/>
                    </a:lnTo>
                    <a:lnTo>
                      <a:pt x="61" y="10"/>
                    </a:lnTo>
                    <a:lnTo>
                      <a:pt x="46" y="11"/>
                    </a:lnTo>
                    <a:lnTo>
                      <a:pt x="32" y="11"/>
                    </a:lnTo>
                    <a:lnTo>
                      <a:pt x="16" y="11"/>
                    </a:lnTo>
                    <a:lnTo>
                      <a:pt x="0" y="11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186" name="Freeform 362"/>
              <p:cNvSpPr>
                <a:spLocks/>
              </p:cNvSpPr>
              <p:nvPr/>
            </p:nvSpPr>
            <p:spPr bwMode="auto">
              <a:xfrm>
                <a:off x="1013" y="3626"/>
                <a:ext cx="150" cy="11"/>
              </a:xfrm>
              <a:custGeom>
                <a:avLst/>
                <a:gdLst>
                  <a:gd name="T0" fmla="*/ 0 w 150"/>
                  <a:gd name="T1" fmla="*/ 11 h 11"/>
                  <a:gd name="T2" fmla="*/ 16 w 150"/>
                  <a:gd name="T3" fmla="*/ 11 h 11"/>
                  <a:gd name="T4" fmla="*/ 32 w 150"/>
                  <a:gd name="T5" fmla="*/ 11 h 11"/>
                  <a:gd name="T6" fmla="*/ 46 w 150"/>
                  <a:gd name="T7" fmla="*/ 11 h 11"/>
                  <a:gd name="T8" fmla="*/ 61 w 150"/>
                  <a:gd name="T9" fmla="*/ 10 h 11"/>
                  <a:gd name="T10" fmla="*/ 75 w 150"/>
                  <a:gd name="T11" fmla="*/ 10 h 11"/>
                  <a:gd name="T12" fmla="*/ 89 w 150"/>
                  <a:gd name="T13" fmla="*/ 9 h 11"/>
                  <a:gd name="T14" fmla="*/ 101 w 150"/>
                  <a:gd name="T15" fmla="*/ 8 h 11"/>
                  <a:gd name="T16" fmla="*/ 111 w 150"/>
                  <a:gd name="T17" fmla="*/ 7 h 11"/>
                  <a:gd name="T18" fmla="*/ 122 w 150"/>
                  <a:gd name="T19" fmla="*/ 6 h 11"/>
                  <a:gd name="T20" fmla="*/ 131 w 150"/>
                  <a:gd name="T21" fmla="*/ 5 h 11"/>
                  <a:gd name="T22" fmla="*/ 138 w 150"/>
                  <a:gd name="T23" fmla="*/ 5 h 11"/>
                  <a:gd name="T24" fmla="*/ 143 w 150"/>
                  <a:gd name="T25" fmla="*/ 4 h 11"/>
                  <a:gd name="T26" fmla="*/ 147 w 150"/>
                  <a:gd name="T27" fmla="*/ 3 h 11"/>
                  <a:gd name="T28" fmla="*/ 150 w 150"/>
                  <a:gd name="T29" fmla="*/ 2 h 11"/>
                  <a:gd name="T30" fmla="*/ 150 w 150"/>
                  <a:gd name="T31" fmla="*/ 0 h 11"/>
                  <a:gd name="T32" fmla="*/ 147 w 150"/>
                  <a:gd name="T33" fmla="*/ 0 h 11"/>
                  <a:gd name="T34" fmla="*/ 147 w 150"/>
                  <a:gd name="T35" fmla="*/ 2 h 11"/>
                  <a:gd name="T36" fmla="*/ 145 w 150"/>
                  <a:gd name="T37" fmla="*/ 3 h 11"/>
                  <a:gd name="T38" fmla="*/ 140 w 150"/>
                  <a:gd name="T39" fmla="*/ 4 h 11"/>
                  <a:gd name="T40" fmla="*/ 135 w 150"/>
                  <a:gd name="T41" fmla="*/ 5 h 11"/>
                  <a:gd name="T42" fmla="*/ 128 w 150"/>
                  <a:gd name="T43" fmla="*/ 5 h 11"/>
                  <a:gd name="T44" fmla="*/ 119 w 150"/>
                  <a:gd name="T45" fmla="*/ 6 h 11"/>
                  <a:gd name="T46" fmla="*/ 110 w 150"/>
                  <a:gd name="T47" fmla="*/ 7 h 11"/>
                  <a:gd name="T48" fmla="*/ 99 w 150"/>
                  <a:gd name="T49" fmla="*/ 8 h 11"/>
                  <a:gd name="T50" fmla="*/ 87 w 150"/>
                  <a:gd name="T51" fmla="*/ 9 h 11"/>
                  <a:gd name="T52" fmla="*/ 74 w 150"/>
                  <a:gd name="T53" fmla="*/ 9 h 11"/>
                  <a:gd name="T54" fmla="*/ 61 w 150"/>
                  <a:gd name="T55" fmla="*/ 10 h 11"/>
                  <a:gd name="T56" fmla="*/ 46 w 150"/>
                  <a:gd name="T57" fmla="*/ 10 h 11"/>
                  <a:gd name="T58" fmla="*/ 31 w 150"/>
                  <a:gd name="T59" fmla="*/ 11 h 11"/>
                  <a:gd name="T60" fmla="*/ 16 w 150"/>
                  <a:gd name="T61" fmla="*/ 11 h 11"/>
                  <a:gd name="T62" fmla="*/ 0 w 150"/>
                  <a:gd name="T63" fmla="*/ 11 h 11"/>
                  <a:gd name="T64" fmla="*/ 0 w 150"/>
                  <a:gd name="T6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0" h="11">
                    <a:moveTo>
                      <a:pt x="0" y="11"/>
                    </a:moveTo>
                    <a:lnTo>
                      <a:pt x="16" y="11"/>
                    </a:lnTo>
                    <a:lnTo>
                      <a:pt x="32" y="11"/>
                    </a:lnTo>
                    <a:lnTo>
                      <a:pt x="46" y="11"/>
                    </a:lnTo>
                    <a:lnTo>
                      <a:pt x="61" y="10"/>
                    </a:lnTo>
                    <a:lnTo>
                      <a:pt x="75" y="10"/>
                    </a:lnTo>
                    <a:lnTo>
                      <a:pt x="89" y="9"/>
                    </a:lnTo>
                    <a:lnTo>
                      <a:pt x="101" y="8"/>
                    </a:lnTo>
                    <a:lnTo>
                      <a:pt x="111" y="7"/>
                    </a:lnTo>
                    <a:lnTo>
                      <a:pt x="122" y="6"/>
                    </a:lnTo>
                    <a:lnTo>
                      <a:pt x="131" y="5"/>
                    </a:lnTo>
                    <a:lnTo>
                      <a:pt x="138" y="5"/>
                    </a:lnTo>
                    <a:lnTo>
                      <a:pt x="143" y="4"/>
                    </a:lnTo>
                    <a:lnTo>
                      <a:pt x="147" y="3"/>
                    </a:lnTo>
                    <a:lnTo>
                      <a:pt x="150" y="2"/>
                    </a:lnTo>
                    <a:lnTo>
                      <a:pt x="150" y="0"/>
                    </a:lnTo>
                    <a:lnTo>
                      <a:pt x="147" y="0"/>
                    </a:lnTo>
                    <a:lnTo>
                      <a:pt x="147" y="2"/>
                    </a:lnTo>
                    <a:lnTo>
                      <a:pt x="145" y="3"/>
                    </a:lnTo>
                    <a:lnTo>
                      <a:pt x="140" y="4"/>
                    </a:lnTo>
                    <a:lnTo>
                      <a:pt x="135" y="5"/>
                    </a:lnTo>
                    <a:lnTo>
                      <a:pt x="128" y="5"/>
                    </a:lnTo>
                    <a:lnTo>
                      <a:pt x="119" y="6"/>
                    </a:lnTo>
                    <a:lnTo>
                      <a:pt x="110" y="7"/>
                    </a:lnTo>
                    <a:lnTo>
                      <a:pt x="99" y="8"/>
                    </a:lnTo>
                    <a:lnTo>
                      <a:pt x="87" y="9"/>
                    </a:lnTo>
                    <a:lnTo>
                      <a:pt x="74" y="9"/>
                    </a:lnTo>
                    <a:lnTo>
                      <a:pt x="61" y="10"/>
                    </a:lnTo>
                    <a:lnTo>
                      <a:pt x="46" y="10"/>
                    </a:lnTo>
                    <a:lnTo>
                      <a:pt x="31" y="11"/>
                    </a:lnTo>
                    <a:lnTo>
                      <a:pt x="16" y="11"/>
                    </a:lnTo>
                    <a:lnTo>
                      <a:pt x="0" y="11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BE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187" name="Freeform 363"/>
              <p:cNvSpPr>
                <a:spLocks/>
              </p:cNvSpPr>
              <p:nvPr/>
            </p:nvSpPr>
            <p:spPr bwMode="auto">
              <a:xfrm>
                <a:off x="1013" y="3626"/>
                <a:ext cx="147" cy="11"/>
              </a:xfrm>
              <a:custGeom>
                <a:avLst/>
                <a:gdLst>
                  <a:gd name="T0" fmla="*/ 0 w 147"/>
                  <a:gd name="T1" fmla="*/ 11 h 11"/>
                  <a:gd name="T2" fmla="*/ 16 w 147"/>
                  <a:gd name="T3" fmla="*/ 11 h 11"/>
                  <a:gd name="T4" fmla="*/ 31 w 147"/>
                  <a:gd name="T5" fmla="*/ 11 h 11"/>
                  <a:gd name="T6" fmla="*/ 46 w 147"/>
                  <a:gd name="T7" fmla="*/ 10 h 11"/>
                  <a:gd name="T8" fmla="*/ 61 w 147"/>
                  <a:gd name="T9" fmla="*/ 10 h 11"/>
                  <a:gd name="T10" fmla="*/ 74 w 147"/>
                  <a:gd name="T11" fmla="*/ 9 h 11"/>
                  <a:gd name="T12" fmla="*/ 87 w 147"/>
                  <a:gd name="T13" fmla="*/ 9 h 11"/>
                  <a:gd name="T14" fmla="*/ 99 w 147"/>
                  <a:gd name="T15" fmla="*/ 8 h 11"/>
                  <a:gd name="T16" fmla="*/ 110 w 147"/>
                  <a:gd name="T17" fmla="*/ 7 h 11"/>
                  <a:gd name="T18" fmla="*/ 119 w 147"/>
                  <a:gd name="T19" fmla="*/ 6 h 11"/>
                  <a:gd name="T20" fmla="*/ 128 w 147"/>
                  <a:gd name="T21" fmla="*/ 5 h 11"/>
                  <a:gd name="T22" fmla="*/ 135 w 147"/>
                  <a:gd name="T23" fmla="*/ 5 h 11"/>
                  <a:gd name="T24" fmla="*/ 140 w 147"/>
                  <a:gd name="T25" fmla="*/ 4 h 11"/>
                  <a:gd name="T26" fmla="*/ 145 w 147"/>
                  <a:gd name="T27" fmla="*/ 3 h 11"/>
                  <a:gd name="T28" fmla="*/ 147 w 147"/>
                  <a:gd name="T29" fmla="*/ 2 h 11"/>
                  <a:gd name="T30" fmla="*/ 147 w 147"/>
                  <a:gd name="T31" fmla="*/ 0 h 11"/>
                  <a:gd name="T32" fmla="*/ 145 w 147"/>
                  <a:gd name="T33" fmla="*/ 0 h 11"/>
                  <a:gd name="T34" fmla="*/ 145 w 147"/>
                  <a:gd name="T35" fmla="*/ 2 h 11"/>
                  <a:gd name="T36" fmla="*/ 142 w 147"/>
                  <a:gd name="T37" fmla="*/ 3 h 11"/>
                  <a:gd name="T38" fmla="*/ 138 w 147"/>
                  <a:gd name="T39" fmla="*/ 4 h 11"/>
                  <a:gd name="T40" fmla="*/ 133 w 147"/>
                  <a:gd name="T41" fmla="*/ 5 h 11"/>
                  <a:gd name="T42" fmla="*/ 126 w 147"/>
                  <a:gd name="T43" fmla="*/ 5 h 11"/>
                  <a:gd name="T44" fmla="*/ 118 w 147"/>
                  <a:gd name="T45" fmla="*/ 6 h 11"/>
                  <a:gd name="T46" fmla="*/ 108 w 147"/>
                  <a:gd name="T47" fmla="*/ 7 h 11"/>
                  <a:gd name="T48" fmla="*/ 97 w 147"/>
                  <a:gd name="T49" fmla="*/ 8 h 11"/>
                  <a:gd name="T50" fmla="*/ 85 w 147"/>
                  <a:gd name="T51" fmla="*/ 9 h 11"/>
                  <a:gd name="T52" fmla="*/ 73 w 147"/>
                  <a:gd name="T53" fmla="*/ 9 h 11"/>
                  <a:gd name="T54" fmla="*/ 59 w 147"/>
                  <a:gd name="T55" fmla="*/ 10 h 11"/>
                  <a:gd name="T56" fmla="*/ 45 w 147"/>
                  <a:gd name="T57" fmla="*/ 10 h 11"/>
                  <a:gd name="T58" fmla="*/ 30 w 147"/>
                  <a:gd name="T59" fmla="*/ 10 h 11"/>
                  <a:gd name="T60" fmla="*/ 15 w 147"/>
                  <a:gd name="T61" fmla="*/ 11 h 11"/>
                  <a:gd name="T62" fmla="*/ 0 w 147"/>
                  <a:gd name="T63" fmla="*/ 11 h 11"/>
                  <a:gd name="T64" fmla="*/ 0 w 147"/>
                  <a:gd name="T6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47" h="11">
                    <a:moveTo>
                      <a:pt x="0" y="11"/>
                    </a:moveTo>
                    <a:lnTo>
                      <a:pt x="16" y="11"/>
                    </a:lnTo>
                    <a:lnTo>
                      <a:pt x="31" y="11"/>
                    </a:lnTo>
                    <a:lnTo>
                      <a:pt x="46" y="10"/>
                    </a:lnTo>
                    <a:lnTo>
                      <a:pt x="61" y="10"/>
                    </a:lnTo>
                    <a:lnTo>
                      <a:pt x="74" y="9"/>
                    </a:lnTo>
                    <a:lnTo>
                      <a:pt x="87" y="9"/>
                    </a:lnTo>
                    <a:lnTo>
                      <a:pt x="99" y="8"/>
                    </a:lnTo>
                    <a:lnTo>
                      <a:pt x="110" y="7"/>
                    </a:lnTo>
                    <a:lnTo>
                      <a:pt x="119" y="6"/>
                    </a:lnTo>
                    <a:lnTo>
                      <a:pt x="128" y="5"/>
                    </a:lnTo>
                    <a:lnTo>
                      <a:pt x="135" y="5"/>
                    </a:lnTo>
                    <a:lnTo>
                      <a:pt x="140" y="4"/>
                    </a:lnTo>
                    <a:lnTo>
                      <a:pt x="145" y="3"/>
                    </a:lnTo>
                    <a:lnTo>
                      <a:pt x="147" y="2"/>
                    </a:lnTo>
                    <a:lnTo>
                      <a:pt x="147" y="0"/>
                    </a:lnTo>
                    <a:lnTo>
                      <a:pt x="145" y="0"/>
                    </a:lnTo>
                    <a:lnTo>
                      <a:pt x="145" y="2"/>
                    </a:lnTo>
                    <a:lnTo>
                      <a:pt x="142" y="3"/>
                    </a:lnTo>
                    <a:lnTo>
                      <a:pt x="138" y="4"/>
                    </a:lnTo>
                    <a:lnTo>
                      <a:pt x="133" y="5"/>
                    </a:lnTo>
                    <a:lnTo>
                      <a:pt x="126" y="5"/>
                    </a:lnTo>
                    <a:lnTo>
                      <a:pt x="118" y="6"/>
                    </a:lnTo>
                    <a:lnTo>
                      <a:pt x="108" y="7"/>
                    </a:lnTo>
                    <a:lnTo>
                      <a:pt x="97" y="8"/>
                    </a:lnTo>
                    <a:lnTo>
                      <a:pt x="85" y="9"/>
                    </a:lnTo>
                    <a:lnTo>
                      <a:pt x="73" y="9"/>
                    </a:lnTo>
                    <a:lnTo>
                      <a:pt x="59" y="10"/>
                    </a:lnTo>
                    <a:lnTo>
                      <a:pt x="45" y="10"/>
                    </a:lnTo>
                    <a:lnTo>
                      <a:pt x="30" y="10"/>
                    </a:lnTo>
                    <a:lnTo>
                      <a:pt x="15" y="11"/>
                    </a:lnTo>
                    <a:lnTo>
                      <a:pt x="0" y="11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188" name="Freeform 364"/>
              <p:cNvSpPr>
                <a:spLocks/>
              </p:cNvSpPr>
              <p:nvPr/>
            </p:nvSpPr>
            <p:spPr bwMode="auto">
              <a:xfrm>
                <a:off x="1013" y="3626"/>
                <a:ext cx="145" cy="11"/>
              </a:xfrm>
              <a:custGeom>
                <a:avLst/>
                <a:gdLst>
                  <a:gd name="T0" fmla="*/ 0 w 145"/>
                  <a:gd name="T1" fmla="*/ 11 h 11"/>
                  <a:gd name="T2" fmla="*/ 15 w 145"/>
                  <a:gd name="T3" fmla="*/ 11 h 11"/>
                  <a:gd name="T4" fmla="*/ 30 w 145"/>
                  <a:gd name="T5" fmla="*/ 10 h 11"/>
                  <a:gd name="T6" fmla="*/ 45 w 145"/>
                  <a:gd name="T7" fmla="*/ 10 h 11"/>
                  <a:gd name="T8" fmla="*/ 59 w 145"/>
                  <a:gd name="T9" fmla="*/ 10 h 11"/>
                  <a:gd name="T10" fmla="*/ 73 w 145"/>
                  <a:gd name="T11" fmla="*/ 9 h 11"/>
                  <a:gd name="T12" fmla="*/ 85 w 145"/>
                  <a:gd name="T13" fmla="*/ 9 h 11"/>
                  <a:gd name="T14" fmla="*/ 97 w 145"/>
                  <a:gd name="T15" fmla="*/ 8 h 11"/>
                  <a:gd name="T16" fmla="*/ 108 w 145"/>
                  <a:gd name="T17" fmla="*/ 7 h 11"/>
                  <a:gd name="T18" fmla="*/ 118 w 145"/>
                  <a:gd name="T19" fmla="*/ 6 h 11"/>
                  <a:gd name="T20" fmla="*/ 126 w 145"/>
                  <a:gd name="T21" fmla="*/ 5 h 11"/>
                  <a:gd name="T22" fmla="*/ 133 w 145"/>
                  <a:gd name="T23" fmla="*/ 5 h 11"/>
                  <a:gd name="T24" fmla="*/ 138 w 145"/>
                  <a:gd name="T25" fmla="*/ 4 h 11"/>
                  <a:gd name="T26" fmla="*/ 142 w 145"/>
                  <a:gd name="T27" fmla="*/ 3 h 11"/>
                  <a:gd name="T28" fmla="*/ 145 w 145"/>
                  <a:gd name="T29" fmla="*/ 2 h 11"/>
                  <a:gd name="T30" fmla="*/ 145 w 145"/>
                  <a:gd name="T31" fmla="*/ 0 h 11"/>
                  <a:gd name="T32" fmla="*/ 142 w 145"/>
                  <a:gd name="T33" fmla="*/ 0 h 11"/>
                  <a:gd name="T34" fmla="*/ 142 w 145"/>
                  <a:gd name="T35" fmla="*/ 2 h 11"/>
                  <a:gd name="T36" fmla="*/ 140 w 145"/>
                  <a:gd name="T37" fmla="*/ 3 h 11"/>
                  <a:gd name="T38" fmla="*/ 136 w 145"/>
                  <a:gd name="T39" fmla="*/ 4 h 11"/>
                  <a:gd name="T40" fmla="*/ 130 w 145"/>
                  <a:gd name="T41" fmla="*/ 5 h 11"/>
                  <a:gd name="T42" fmla="*/ 124 w 145"/>
                  <a:gd name="T43" fmla="*/ 5 h 11"/>
                  <a:gd name="T44" fmla="*/ 115 w 145"/>
                  <a:gd name="T45" fmla="*/ 6 h 11"/>
                  <a:gd name="T46" fmla="*/ 106 w 145"/>
                  <a:gd name="T47" fmla="*/ 7 h 11"/>
                  <a:gd name="T48" fmla="*/ 96 w 145"/>
                  <a:gd name="T49" fmla="*/ 8 h 11"/>
                  <a:gd name="T50" fmla="*/ 84 w 145"/>
                  <a:gd name="T51" fmla="*/ 8 h 11"/>
                  <a:gd name="T52" fmla="*/ 71 w 145"/>
                  <a:gd name="T53" fmla="*/ 9 h 11"/>
                  <a:gd name="T54" fmla="*/ 58 w 145"/>
                  <a:gd name="T55" fmla="*/ 10 h 11"/>
                  <a:gd name="T56" fmla="*/ 44 w 145"/>
                  <a:gd name="T57" fmla="*/ 10 h 11"/>
                  <a:gd name="T58" fmla="*/ 30 w 145"/>
                  <a:gd name="T59" fmla="*/ 10 h 11"/>
                  <a:gd name="T60" fmla="*/ 15 w 145"/>
                  <a:gd name="T61" fmla="*/ 10 h 11"/>
                  <a:gd name="T62" fmla="*/ 0 w 145"/>
                  <a:gd name="T63" fmla="*/ 10 h 11"/>
                  <a:gd name="T64" fmla="*/ 0 w 145"/>
                  <a:gd name="T6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45" h="11">
                    <a:moveTo>
                      <a:pt x="0" y="11"/>
                    </a:moveTo>
                    <a:lnTo>
                      <a:pt x="15" y="11"/>
                    </a:lnTo>
                    <a:lnTo>
                      <a:pt x="30" y="10"/>
                    </a:lnTo>
                    <a:lnTo>
                      <a:pt x="45" y="10"/>
                    </a:lnTo>
                    <a:lnTo>
                      <a:pt x="59" y="10"/>
                    </a:lnTo>
                    <a:lnTo>
                      <a:pt x="73" y="9"/>
                    </a:lnTo>
                    <a:lnTo>
                      <a:pt x="85" y="9"/>
                    </a:lnTo>
                    <a:lnTo>
                      <a:pt x="97" y="8"/>
                    </a:lnTo>
                    <a:lnTo>
                      <a:pt x="108" y="7"/>
                    </a:lnTo>
                    <a:lnTo>
                      <a:pt x="118" y="6"/>
                    </a:lnTo>
                    <a:lnTo>
                      <a:pt x="126" y="5"/>
                    </a:lnTo>
                    <a:lnTo>
                      <a:pt x="133" y="5"/>
                    </a:lnTo>
                    <a:lnTo>
                      <a:pt x="138" y="4"/>
                    </a:lnTo>
                    <a:lnTo>
                      <a:pt x="142" y="3"/>
                    </a:lnTo>
                    <a:lnTo>
                      <a:pt x="145" y="2"/>
                    </a:lnTo>
                    <a:lnTo>
                      <a:pt x="145" y="0"/>
                    </a:lnTo>
                    <a:lnTo>
                      <a:pt x="142" y="0"/>
                    </a:lnTo>
                    <a:lnTo>
                      <a:pt x="142" y="2"/>
                    </a:lnTo>
                    <a:lnTo>
                      <a:pt x="140" y="3"/>
                    </a:lnTo>
                    <a:lnTo>
                      <a:pt x="136" y="4"/>
                    </a:lnTo>
                    <a:lnTo>
                      <a:pt x="130" y="5"/>
                    </a:lnTo>
                    <a:lnTo>
                      <a:pt x="124" y="5"/>
                    </a:lnTo>
                    <a:lnTo>
                      <a:pt x="115" y="6"/>
                    </a:lnTo>
                    <a:lnTo>
                      <a:pt x="106" y="7"/>
                    </a:lnTo>
                    <a:lnTo>
                      <a:pt x="96" y="8"/>
                    </a:lnTo>
                    <a:lnTo>
                      <a:pt x="84" y="8"/>
                    </a:lnTo>
                    <a:lnTo>
                      <a:pt x="71" y="9"/>
                    </a:lnTo>
                    <a:lnTo>
                      <a:pt x="58" y="10"/>
                    </a:lnTo>
                    <a:lnTo>
                      <a:pt x="44" y="10"/>
                    </a:lnTo>
                    <a:lnTo>
                      <a:pt x="30" y="10"/>
                    </a:lnTo>
                    <a:lnTo>
                      <a:pt x="15" y="10"/>
                    </a:lnTo>
                    <a:lnTo>
                      <a:pt x="0" y="10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BBBB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189" name="Freeform 365"/>
              <p:cNvSpPr>
                <a:spLocks/>
              </p:cNvSpPr>
              <p:nvPr/>
            </p:nvSpPr>
            <p:spPr bwMode="auto">
              <a:xfrm>
                <a:off x="1013" y="3626"/>
                <a:ext cx="142" cy="10"/>
              </a:xfrm>
              <a:custGeom>
                <a:avLst/>
                <a:gdLst>
                  <a:gd name="T0" fmla="*/ 0 w 142"/>
                  <a:gd name="T1" fmla="*/ 10 h 10"/>
                  <a:gd name="T2" fmla="*/ 15 w 142"/>
                  <a:gd name="T3" fmla="*/ 10 h 10"/>
                  <a:gd name="T4" fmla="*/ 30 w 142"/>
                  <a:gd name="T5" fmla="*/ 10 h 10"/>
                  <a:gd name="T6" fmla="*/ 44 w 142"/>
                  <a:gd name="T7" fmla="*/ 10 h 10"/>
                  <a:gd name="T8" fmla="*/ 58 w 142"/>
                  <a:gd name="T9" fmla="*/ 10 h 10"/>
                  <a:gd name="T10" fmla="*/ 71 w 142"/>
                  <a:gd name="T11" fmla="*/ 9 h 10"/>
                  <a:gd name="T12" fmla="*/ 84 w 142"/>
                  <a:gd name="T13" fmla="*/ 8 h 10"/>
                  <a:gd name="T14" fmla="*/ 96 w 142"/>
                  <a:gd name="T15" fmla="*/ 8 h 10"/>
                  <a:gd name="T16" fmla="*/ 106 w 142"/>
                  <a:gd name="T17" fmla="*/ 7 h 10"/>
                  <a:gd name="T18" fmla="*/ 115 w 142"/>
                  <a:gd name="T19" fmla="*/ 6 h 10"/>
                  <a:gd name="T20" fmla="*/ 124 w 142"/>
                  <a:gd name="T21" fmla="*/ 5 h 10"/>
                  <a:gd name="T22" fmla="*/ 130 w 142"/>
                  <a:gd name="T23" fmla="*/ 5 h 10"/>
                  <a:gd name="T24" fmla="*/ 136 w 142"/>
                  <a:gd name="T25" fmla="*/ 4 h 10"/>
                  <a:gd name="T26" fmla="*/ 140 w 142"/>
                  <a:gd name="T27" fmla="*/ 3 h 10"/>
                  <a:gd name="T28" fmla="*/ 142 w 142"/>
                  <a:gd name="T29" fmla="*/ 2 h 10"/>
                  <a:gd name="T30" fmla="*/ 142 w 142"/>
                  <a:gd name="T31" fmla="*/ 0 h 10"/>
                  <a:gd name="T32" fmla="*/ 140 w 142"/>
                  <a:gd name="T33" fmla="*/ 0 h 10"/>
                  <a:gd name="T34" fmla="*/ 140 w 142"/>
                  <a:gd name="T35" fmla="*/ 2 h 10"/>
                  <a:gd name="T36" fmla="*/ 137 w 142"/>
                  <a:gd name="T37" fmla="*/ 3 h 10"/>
                  <a:gd name="T38" fmla="*/ 133 w 142"/>
                  <a:gd name="T39" fmla="*/ 4 h 10"/>
                  <a:gd name="T40" fmla="*/ 128 w 142"/>
                  <a:gd name="T41" fmla="*/ 5 h 10"/>
                  <a:gd name="T42" fmla="*/ 121 w 142"/>
                  <a:gd name="T43" fmla="*/ 5 h 10"/>
                  <a:gd name="T44" fmla="*/ 113 w 142"/>
                  <a:gd name="T45" fmla="*/ 6 h 10"/>
                  <a:gd name="T46" fmla="*/ 104 w 142"/>
                  <a:gd name="T47" fmla="*/ 7 h 10"/>
                  <a:gd name="T48" fmla="*/ 94 w 142"/>
                  <a:gd name="T49" fmla="*/ 7 h 10"/>
                  <a:gd name="T50" fmla="*/ 82 w 142"/>
                  <a:gd name="T51" fmla="*/ 8 h 10"/>
                  <a:gd name="T52" fmla="*/ 70 w 142"/>
                  <a:gd name="T53" fmla="*/ 9 h 10"/>
                  <a:gd name="T54" fmla="*/ 57 w 142"/>
                  <a:gd name="T55" fmla="*/ 9 h 10"/>
                  <a:gd name="T56" fmla="*/ 43 w 142"/>
                  <a:gd name="T57" fmla="*/ 10 h 10"/>
                  <a:gd name="T58" fmla="*/ 29 w 142"/>
                  <a:gd name="T59" fmla="*/ 10 h 10"/>
                  <a:gd name="T60" fmla="*/ 15 w 142"/>
                  <a:gd name="T61" fmla="*/ 10 h 10"/>
                  <a:gd name="T62" fmla="*/ 0 w 142"/>
                  <a:gd name="T63" fmla="*/ 10 h 10"/>
                  <a:gd name="T64" fmla="*/ 0 w 142"/>
                  <a:gd name="T6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15" y="10"/>
                    </a:lnTo>
                    <a:lnTo>
                      <a:pt x="30" y="10"/>
                    </a:lnTo>
                    <a:lnTo>
                      <a:pt x="44" y="10"/>
                    </a:lnTo>
                    <a:lnTo>
                      <a:pt x="58" y="10"/>
                    </a:lnTo>
                    <a:lnTo>
                      <a:pt x="71" y="9"/>
                    </a:lnTo>
                    <a:lnTo>
                      <a:pt x="84" y="8"/>
                    </a:lnTo>
                    <a:lnTo>
                      <a:pt x="96" y="8"/>
                    </a:lnTo>
                    <a:lnTo>
                      <a:pt x="106" y="7"/>
                    </a:lnTo>
                    <a:lnTo>
                      <a:pt x="115" y="6"/>
                    </a:lnTo>
                    <a:lnTo>
                      <a:pt x="124" y="5"/>
                    </a:lnTo>
                    <a:lnTo>
                      <a:pt x="130" y="5"/>
                    </a:lnTo>
                    <a:lnTo>
                      <a:pt x="136" y="4"/>
                    </a:lnTo>
                    <a:lnTo>
                      <a:pt x="140" y="3"/>
                    </a:lnTo>
                    <a:lnTo>
                      <a:pt x="142" y="2"/>
                    </a:lnTo>
                    <a:lnTo>
                      <a:pt x="142" y="0"/>
                    </a:lnTo>
                    <a:lnTo>
                      <a:pt x="140" y="0"/>
                    </a:lnTo>
                    <a:lnTo>
                      <a:pt x="140" y="2"/>
                    </a:lnTo>
                    <a:lnTo>
                      <a:pt x="137" y="3"/>
                    </a:lnTo>
                    <a:lnTo>
                      <a:pt x="133" y="4"/>
                    </a:lnTo>
                    <a:lnTo>
                      <a:pt x="128" y="5"/>
                    </a:lnTo>
                    <a:lnTo>
                      <a:pt x="121" y="5"/>
                    </a:lnTo>
                    <a:lnTo>
                      <a:pt x="113" y="6"/>
                    </a:lnTo>
                    <a:lnTo>
                      <a:pt x="104" y="7"/>
                    </a:lnTo>
                    <a:lnTo>
                      <a:pt x="94" y="7"/>
                    </a:lnTo>
                    <a:lnTo>
                      <a:pt x="82" y="8"/>
                    </a:lnTo>
                    <a:lnTo>
                      <a:pt x="70" y="9"/>
                    </a:lnTo>
                    <a:lnTo>
                      <a:pt x="57" y="9"/>
                    </a:lnTo>
                    <a:lnTo>
                      <a:pt x="43" y="10"/>
                    </a:lnTo>
                    <a:lnTo>
                      <a:pt x="29" y="10"/>
                    </a:lnTo>
                    <a:lnTo>
                      <a:pt x="15" y="10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190" name="Freeform 366"/>
              <p:cNvSpPr>
                <a:spLocks/>
              </p:cNvSpPr>
              <p:nvPr/>
            </p:nvSpPr>
            <p:spPr bwMode="auto">
              <a:xfrm>
                <a:off x="1013" y="3626"/>
                <a:ext cx="140" cy="10"/>
              </a:xfrm>
              <a:custGeom>
                <a:avLst/>
                <a:gdLst>
                  <a:gd name="T0" fmla="*/ 0 w 140"/>
                  <a:gd name="T1" fmla="*/ 10 h 10"/>
                  <a:gd name="T2" fmla="*/ 15 w 140"/>
                  <a:gd name="T3" fmla="*/ 10 h 10"/>
                  <a:gd name="T4" fmla="*/ 29 w 140"/>
                  <a:gd name="T5" fmla="*/ 10 h 10"/>
                  <a:gd name="T6" fmla="*/ 43 w 140"/>
                  <a:gd name="T7" fmla="*/ 10 h 10"/>
                  <a:gd name="T8" fmla="*/ 57 w 140"/>
                  <a:gd name="T9" fmla="*/ 9 h 10"/>
                  <a:gd name="T10" fmla="*/ 70 w 140"/>
                  <a:gd name="T11" fmla="*/ 9 h 10"/>
                  <a:gd name="T12" fmla="*/ 82 w 140"/>
                  <a:gd name="T13" fmla="*/ 8 h 10"/>
                  <a:gd name="T14" fmla="*/ 94 w 140"/>
                  <a:gd name="T15" fmla="*/ 7 h 10"/>
                  <a:gd name="T16" fmla="*/ 104 w 140"/>
                  <a:gd name="T17" fmla="*/ 7 h 10"/>
                  <a:gd name="T18" fmla="*/ 113 w 140"/>
                  <a:gd name="T19" fmla="*/ 6 h 10"/>
                  <a:gd name="T20" fmla="*/ 121 w 140"/>
                  <a:gd name="T21" fmla="*/ 5 h 10"/>
                  <a:gd name="T22" fmla="*/ 128 w 140"/>
                  <a:gd name="T23" fmla="*/ 5 h 10"/>
                  <a:gd name="T24" fmla="*/ 133 w 140"/>
                  <a:gd name="T25" fmla="*/ 4 h 10"/>
                  <a:gd name="T26" fmla="*/ 137 w 140"/>
                  <a:gd name="T27" fmla="*/ 3 h 10"/>
                  <a:gd name="T28" fmla="*/ 140 w 140"/>
                  <a:gd name="T29" fmla="*/ 2 h 10"/>
                  <a:gd name="T30" fmla="*/ 140 w 140"/>
                  <a:gd name="T31" fmla="*/ 0 h 10"/>
                  <a:gd name="T32" fmla="*/ 137 w 140"/>
                  <a:gd name="T33" fmla="*/ 0 h 10"/>
                  <a:gd name="T34" fmla="*/ 136 w 140"/>
                  <a:gd name="T35" fmla="*/ 2 h 10"/>
                  <a:gd name="T36" fmla="*/ 134 w 140"/>
                  <a:gd name="T37" fmla="*/ 3 h 10"/>
                  <a:gd name="T38" fmla="*/ 130 w 140"/>
                  <a:gd name="T39" fmla="*/ 4 h 10"/>
                  <a:gd name="T40" fmla="*/ 124 w 140"/>
                  <a:gd name="T41" fmla="*/ 5 h 10"/>
                  <a:gd name="T42" fmla="*/ 116 w 140"/>
                  <a:gd name="T43" fmla="*/ 5 h 10"/>
                  <a:gd name="T44" fmla="*/ 107 w 140"/>
                  <a:gd name="T45" fmla="*/ 6 h 10"/>
                  <a:gd name="T46" fmla="*/ 97 w 140"/>
                  <a:gd name="T47" fmla="*/ 7 h 10"/>
                  <a:gd name="T48" fmla="*/ 86 w 140"/>
                  <a:gd name="T49" fmla="*/ 8 h 10"/>
                  <a:gd name="T50" fmla="*/ 73 w 140"/>
                  <a:gd name="T51" fmla="*/ 8 h 10"/>
                  <a:gd name="T52" fmla="*/ 60 w 140"/>
                  <a:gd name="T53" fmla="*/ 9 h 10"/>
                  <a:gd name="T54" fmla="*/ 46 w 140"/>
                  <a:gd name="T55" fmla="*/ 9 h 10"/>
                  <a:gd name="T56" fmla="*/ 31 w 140"/>
                  <a:gd name="T57" fmla="*/ 10 h 10"/>
                  <a:gd name="T58" fmla="*/ 16 w 140"/>
                  <a:gd name="T59" fmla="*/ 10 h 10"/>
                  <a:gd name="T60" fmla="*/ 0 w 140"/>
                  <a:gd name="T61" fmla="*/ 10 h 10"/>
                  <a:gd name="T62" fmla="*/ 0 w 140"/>
                  <a:gd name="T6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0" h="10">
                    <a:moveTo>
                      <a:pt x="0" y="10"/>
                    </a:moveTo>
                    <a:lnTo>
                      <a:pt x="15" y="10"/>
                    </a:lnTo>
                    <a:lnTo>
                      <a:pt x="29" y="10"/>
                    </a:lnTo>
                    <a:lnTo>
                      <a:pt x="43" y="10"/>
                    </a:lnTo>
                    <a:lnTo>
                      <a:pt x="57" y="9"/>
                    </a:lnTo>
                    <a:lnTo>
                      <a:pt x="70" y="9"/>
                    </a:lnTo>
                    <a:lnTo>
                      <a:pt x="82" y="8"/>
                    </a:lnTo>
                    <a:lnTo>
                      <a:pt x="94" y="7"/>
                    </a:lnTo>
                    <a:lnTo>
                      <a:pt x="104" y="7"/>
                    </a:lnTo>
                    <a:lnTo>
                      <a:pt x="113" y="6"/>
                    </a:lnTo>
                    <a:lnTo>
                      <a:pt x="121" y="5"/>
                    </a:lnTo>
                    <a:lnTo>
                      <a:pt x="128" y="5"/>
                    </a:lnTo>
                    <a:lnTo>
                      <a:pt x="133" y="4"/>
                    </a:lnTo>
                    <a:lnTo>
                      <a:pt x="137" y="3"/>
                    </a:lnTo>
                    <a:lnTo>
                      <a:pt x="140" y="2"/>
                    </a:lnTo>
                    <a:lnTo>
                      <a:pt x="140" y="0"/>
                    </a:lnTo>
                    <a:lnTo>
                      <a:pt x="137" y="0"/>
                    </a:lnTo>
                    <a:lnTo>
                      <a:pt x="136" y="2"/>
                    </a:lnTo>
                    <a:lnTo>
                      <a:pt x="134" y="3"/>
                    </a:lnTo>
                    <a:lnTo>
                      <a:pt x="130" y="4"/>
                    </a:lnTo>
                    <a:lnTo>
                      <a:pt x="124" y="5"/>
                    </a:lnTo>
                    <a:lnTo>
                      <a:pt x="116" y="5"/>
                    </a:lnTo>
                    <a:lnTo>
                      <a:pt x="107" y="6"/>
                    </a:lnTo>
                    <a:lnTo>
                      <a:pt x="97" y="7"/>
                    </a:lnTo>
                    <a:lnTo>
                      <a:pt x="86" y="8"/>
                    </a:lnTo>
                    <a:lnTo>
                      <a:pt x="73" y="8"/>
                    </a:lnTo>
                    <a:lnTo>
                      <a:pt x="60" y="9"/>
                    </a:lnTo>
                    <a:lnTo>
                      <a:pt x="46" y="9"/>
                    </a:lnTo>
                    <a:lnTo>
                      <a:pt x="31" y="10"/>
                    </a:lnTo>
                    <a:lnTo>
                      <a:pt x="16" y="10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191" name="Freeform 367"/>
              <p:cNvSpPr>
                <a:spLocks/>
              </p:cNvSpPr>
              <p:nvPr/>
            </p:nvSpPr>
            <p:spPr bwMode="auto">
              <a:xfrm>
                <a:off x="1013" y="3626"/>
                <a:ext cx="137" cy="10"/>
              </a:xfrm>
              <a:custGeom>
                <a:avLst/>
                <a:gdLst>
                  <a:gd name="T0" fmla="*/ 0 w 137"/>
                  <a:gd name="T1" fmla="*/ 10 h 10"/>
                  <a:gd name="T2" fmla="*/ 16 w 137"/>
                  <a:gd name="T3" fmla="*/ 10 h 10"/>
                  <a:gd name="T4" fmla="*/ 31 w 137"/>
                  <a:gd name="T5" fmla="*/ 10 h 10"/>
                  <a:gd name="T6" fmla="*/ 46 w 137"/>
                  <a:gd name="T7" fmla="*/ 9 h 10"/>
                  <a:gd name="T8" fmla="*/ 60 w 137"/>
                  <a:gd name="T9" fmla="*/ 9 h 10"/>
                  <a:gd name="T10" fmla="*/ 73 w 137"/>
                  <a:gd name="T11" fmla="*/ 8 h 10"/>
                  <a:gd name="T12" fmla="*/ 86 w 137"/>
                  <a:gd name="T13" fmla="*/ 8 h 10"/>
                  <a:gd name="T14" fmla="*/ 97 w 137"/>
                  <a:gd name="T15" fmla="*/ 7 h 10"/>
                  <a:gd name="T16" fmla="*/ 107 w 137"/>
                  <a:gd name="T17" fmla="*/ 6 h 10"/>
                  <a:gd name="T18" fmla="*/ 116 w 137"/>
                  <a:gd name="T19" fmla="*/ 5 h 10"/>
                  <a:gd name="T20" fmla="*/ 124 w 137"/>
                  <a:gd name="T21" fmla="*/ 5 h 10"/>
                  <a:gd name="T22" fmla="*/ 130 w 137"/>
                  <a:gd name="T23" fmla="*/ 4 h 10"/>
                  <a:gd name="T24" fmla="*/ 134 w 137"/>
                  <a:gd name="T25" fmla="*/ 3 h 10"/>
                  <a:gd name="T26" fmla="*/ 136 w 137"/>
                  <a:gd name="T27" fmla="*/ 2 h 10"/>
                  <a:gd name="T28" fmla="*/ 137 w 137"/>
                  <a:gd name="T29" fmla="*/ 0 h 10"/>
                  <a:gd name="T30" fmla="*/ 134 w 137"/>
                  <a:gd name="T31" fmla="*/ 0 h 10"/>
                  <a:gd name="T32" fmla="*/ 133 w 137"/>
                  <a:gd name="T33" fmla="*/ 2 h 10"/>
                  <a:gd name="T34" fmla="*/ 132 w 137"/>
                  <a:gd name="T35" fmla="*/ 3 h 10"/>
                  <a:gd name="T36" fmla="*/ 127 w 137"/>
                  <a:gd name="T37" fmla="*/ 4 h 10"/>
                  <a:gd name="T38" fmla="*/ 121 w 137"/>
                  <a:gd name="T39" fmla="*/ 5 h 10"/>
                  <a:gd name="T40" fmla="*/ 114 w 137"/>
                  <a:gd name="T41" fmla="*/ 5 h 10"/>
                  <a:gd name="T42" fmla="*/ 105 w 137"/>
                  <a:gd name="T43" fmla="*/ 6 h 10"/>
                  <a:gd name="T44" fmla="*/ 96 w 137"/>
                  <a:gd name="T45" fmla="*/ 7 h 10"/>
                  <a:gd name="T46" fmla="*/ 84 w 137"/>
                  <a:gd name="T47" fmla="*/ 8 h 10"/>
                  <a:gd name="T48" fmla="*/ 72 w 137"/>
                  <a:gd name="T49" fmla="*/ 8 h 10"/>
                  <a:gd name="T50" fmla="*/ 59 w 137"/>
                  <a:gd name="T51" fmla="*/ 9 h 10"/>
                  <a:gd name="T52" fmla="*/ 45 w 137"/>
                  <a:gd name="T53" fmla="*/ 9 h 10"/>
                  <a:gd name="T54" fmla="*/ 30 w 137"/>
                  <a:gd name="T55" fmla="*/ 10 h 10"/>
                  <a:gd name="T56" fmla="*/ 15 w 137"/>
                  <a:gd name="T57" fmla="*/ 10 h 10"/>
                  <a:gd name="T58" fmla="*/ 0 w 137"/>
                  <a:gd name="T59" fmla="*/ 10 h 10"/>
                  <a:gd name="T60" fmla="*/ 0 w 137"/>
                  <a:gd name="T61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7" h="10">
                    <a:moveTo>
                      <a:pt x="0" y="10"/>
                    </a:moveTo>
                    <a:lnTo>
                      <a:pt x="16" y="10"/>
                    </a:lnTo>
                    <a:lnTo>
                      <a:pt x="31" y="10"/>
                    </a:lnTo>
                    <a:lnTo>
                      <a:pt x="46" y="9"/>
                    </a:lnTo>
                    <a:lnTo>
                      <a:pt x="60" y="9"/>
                    </a:lnTo>
                    <a:lnTo>
                      <a:pt x="73" y="8"/>
                    </a:lnTo>
                    <a:lnTo>
                      <a:pt x="86" y="8"/>
                    </a:lnTo>
                    <a:lnTo>
                      <a:pt x="97" y="7"/>
                    </a:lnTo>
                    <a:lnTo>
                      <a:pt x="107" y="6"/>
                    </a:lnTo>
                    <a:lnTo>
                      <a:pt x="116" y="5"/>
                    </a:lnTo>
                    <a:lnTo>
                      <a:pt x="124" y="5"/>
                    </a:lnTo>
                    <a:lnTo>
                      <a:pt x="130" y="4"/>
                    </a:lnTo>
                    <a:lnTo>
                      <a:pt x="134" y="3"/>
                    </a:lnTo>
                    <a:lnTo>
                      <a:pt x="136" y="2"/>
                    </a:lnTo>
                    <a:lnTo>
                      <a:pt x="137" y="0"/>
                    </a:lnTo>
                    <a:lnTo>
                      <a:pt x="134" y="0"/>
                    </a:lnTo>
                    <a:lnTo>
                      <a:pt x="133" y="2"/>
                    </a:lnTo>
                    <a:lnTo>
                      <a:pt x="132" y="3"/>
                    </a:lnTo>
                    <a:lnTo>
                      <a:pt x="127" y="4"/>
                    </a:lnTo>
                    <a:lnTo>
                      <a:pt x="121" y="5"/>
                    </a:lnTo>
                    <a:lnTo>
                      <a:pt x="114" y="5"/>
                    </a:lnTo>
                    <a:lnTo>
                      <a:pt x="105" y="6"/>
                    </a:lnTo>
                    <a:lnTo>
                      <a:pt x="96" y="7"/>
                    </a:lnTo>
                    <a:lnTo>
                      <a:pt x="84" y="8"/>
                    </a:lnTo>
                    <a:lnTo>
                      <a:pt x="72" y="8"/>
                    </a:lnTo>
                    <a:lnTo>
                      <a:pt x="59" y="9"/>
                    </a:lnTo>
                    <a:lnTo>
                      <a:pt x="45" y="9"/>
                    </a:lnTo>
                    <a:lnTo>
                      <a:pt x="30" y="10"/>
                    </a:lnTo>
                    <a:lnTo>
                      <a:pt x="15" y="10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B6B6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192" name="Freeform 368"/>
              <p:cNvSpPr>
                <a:spLocks/>
              </p:cNvSpPr>
              <p:nvPr/>
            </p:nvSpPr>
            <p:spPr bwMode="auto">
              <a:xfrm>
                <a:off x="1013" y="3626"/>
                <a:ext cx="134" cy="10"/>
              </a:xfrm>
              <a:custGeom>
                <a:avLst/>
                <a:gdLst>
                  <a:gd name="T0" fmla="*/ 0 w 134"/>
                  <a:gd name="T1" fmla="*/ 10 h 10"/>
                  <a:gd name="T2" fmla="*/ 15 w 134"/>
                  <a:gd name="T3" fmla="*/ 10 h 10"/>
                  <a:gd name="T4" fmla="*/ 30 w 134"/>
                  <a:gd name="T5" fmla="*/ 10 h 10"/>
                  <a:gd name="T6" fmla="*/ 45 w 134"/>
                  <a:gd name="T7" fmla="*/ 9 h 10"/>
                  <a:gd name="T8" fmla="*/ 59 w 134"/>
                  <a:gd name="T9" fmla="*/ 9 h 10"/>
                  <a:gd name="T10" fmla="*/ 72 w 134"/>
                  <a:gd name="T11" fmla="*/ 8 h 10"/>
                  <a:gd name="T12" fmla="*/ 84 w 134"/>
                  <a:gd name="T13" fmla="*/ 8 h 10"/>
                  <a:gd name="T14" fmla="*/ 96 w 134"/>
                  <a:gd name="T15" fmla="*/ 7 h 10"/>
                  <a:gd name="T16" fmla="*/ 105 w 134"/>
                  <a:gd name="T17" fmla="*/ 6 h 10"/>
                  <a:gd name="T18" fmla="*/ 114 w 134"/>
                  <a:gd name="T19" fmla="*/ 5 h 10"/>
                  <a:gd name="T20" fmla="*/ 121 w 134"/>
                  <a:gd name="T21" fmla="*/ 5 h 10"/>
                  <a:gd name="T22" fmla="*/ 127 w 134"/>
                  <a:gd name="T23" fmla="*/ 4 h 10"/>
                  <a:gd name="T24" fmla="*/ 132 w 134"/>
                  <a:gd name="T25" fmla="*/ 3 h 10"/>
                  <a:gd name="T26" fmla="*/ 133 w 134"/>
                  <a:gd name="T27" fmla="*/ 2 h 10"/>
                  <a:gd name="T28" fmla="*/ 134 w 134"/>
                  <a:gd name="T29" fmla="*/ 0 h 10"/>
                  <a:gd name="T30" fmla="*/ 132 w 134"/>
                  <a:gd name="T31" fmla="*/ 0 h 10"/>
                  <a:gd name="T32" fmla="*/ 131 w 134"/>
                  <a:gd name="T33" fmla="*/ 2 h 10"/>
                  <a:gd name="T34" fmla="*/ 129 w 134"/>
                  <a:gd name="T35" fmla="*/ 3 h 10"/>
                  <a:gd name="T36" fmla="*/ 125 w 134"/>
                  <a:gd name="T37" fmla="*/ 4 h 10"/>
                  <a:gd name="T38" fmla="*/ 119 w 134"/>
                  <a:gd name="T39" fmla="*/ 5 h 10"/>
                  <a:gd name="T40" fmla="*/ 111 w 134"/>
                  <a:gd name="T41" fmla="*/ 5 h 10"/>
                  <a:gd name="T42" fmla="*/ 104 w 134"/>
                  <a:gd name="T43" fmla="*/ 6 h 10"/>
                  <a:gd name="T44" fmla="*/ 93 w 134"/>
                  <a:gd name="T45" fmla="*/ 7 h 10"/>
                  <a:gd name="T46" fmla="*/ 82 w 134"/>
                  <a:gd name="T47" fmla="*/ 7 h 10"/>
                  <a:gd name="T48" fmla="*/ 70 w 134"/>
                  <a:gd name="T49" fmla="*/ 8 h 10"/>
                  <a:gd name="T50" fmla="*/ 57 w 134"/>
                  <a:gd name="T51" fmla="*/ 9 h 10"/>
                  <a:gd name="T52" fmla="*/ 44 w 134"/>
                  <a:gd name="T53" fmla="*/ 9 h 10"/>
                  <a:gd name="T54" fmla="*/ 30 w 134"/>
                  <a:gd name="T55" fmla="*/ 9 h 10"/>
                  <a:gd name="T56" fmla="*/ 15 w 134"/>
                  <a:gd name="T57" fmla="*/ 10 h 10"/>
                  <a:gd name="T58" fmla="*/ 0 w 134"/>
                  <a:gd name="T59" fmla="*/ 10 h 10"/>
                  <a:gd name="T60" fmla="*/ 0 w 134"/>
                  <a:gd name="T61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4" h="10">
                    <a:moveTo>
                      <a:pt x="0" y="10"/>
                    </a:moveTo>
                    <a:lnTo>
                      <a:pt x="15" y="10"/>
                    </a:lnTo>
                    <a:lnTo>
                      <a:pt x="30" y="10"/>
                    </a:lnTo>
                    <a:lnTo>
                      <a:pt x="45" y="9"/>
                    </a:lnTo>
                    <a:lnTo>
                      <a:pt x="59" y="9"/>
                    </a:lnTo>
                    <a:lnTo>
                      <a:pt x="72" y="8"/>
                    </a:lnTo>
                    <a:lnTo>
                      <a:pt x="84" y="8"/>
                    </a:lnTo>
                    <a:lnTo>
                      <a:pt x="96" y="7"/>
                    </a:lnTo>
                    <a:lnTo>
                      <a:pt x="105" y="6"/>
                    </a:lnTo>
                    <a:lnTo>
                      <a:pt x="114" y="5"/>
                    </a:lnTo>
                    <a:lnTo>
                      <a:pt x="121" y="5"/>
                    </a:lnTo>
                    <a:lnTo>
                      <a:pt x="127" y="4"/>
                    </a:lnTo>
                    <a:lnTo>
                      <a:pt x="132" y="3"/>
                    </a:lnTo>
                    <a:lnTo>
                      <a:pt x="133" y="2"/>
                    </a:lnTo>
                    <a:lnTo>
                      <a:pt x="134" y="0"/>
                    </a:lnTo>
                    <a:lnTo>
                      <a:pt x="132" y="0"/>
                    </a:lnTo>
                    <a:lnTo>
                      <a:pt x="131" y="2"/>
                    </a:lnTo>
                    <a:lnTo>
                      <a:pt x="129" y="3"/>
                    </a:lnTo>
                    <a:lnTo>
                      <a:pt x="125" y="4"/>
                    </a:lnTo>
                    <a:lnTo>
                      <a:pt x="119" y="5"/>
                    </a:lnTo>
                    <a:lnTo>
                      <a:pt x="111" y="5"/>
                    </a:lnTo>
                    <a:lnTo>
                      <a:pt x="104" y="6"/>
                    </a:lnTo>
                    <a:lnTo>
                      <a:pt x="93" y="7"/>
                    </a:lnTo>
                    <a:lnTo>
                      <a:pt x="82" y="7"/>
                    </a:lnTo>
                    <a:lnTo>
                      <a:pt x="70" y="8"/>
                    </a:lnTo>
                    <a:lnTo>
                      <a:pt x="57" y="9"/>
                    </a:lnTo>
                    <a:lnTo>
                      <a:pt x="44" y="9"/>
                    </a:lnTo>
                    <a:lnTo>
                      <a:pt x="30" y="9"/>
                    </a:lnTo>
                    <a:lnTo>
                      <a:pt x="15" y="10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193" name="Freeform 369"/>
              <p:cNvSpPr>
                <a:spLocks/>
              </p:cNvSpPr>
              <p:nvPr/>
            </p:nvSpPr>
            <p:spPr bwMode="auto">
              <a:xfrm>
                <a:off x="1013" y="3626"/>
                <a:ext cx="132" cy="10"/>
              </a:xfrm>
              <a:custGeom>
                <a:avLst/>
                <a:gdLst>
                  <a:gd name="T0" fmla="*/ 0 w 132"/>
                  <a:gd name="T1" fmla="*/ 10 h 10"/>
                  <a:gd name="T2" fmla="*/ 15 w 132"/>
                  <a:gd name="T3" fmla="*/ 10 h 10"/>
                  <a:gd name="T4" fmla="*/ 30 w 132"/>
                  <a:gd name="T5" fmla="*/ 9 h 10"/>
                  <a:gd name="T6" fmla="*/ 44 w 132"/>
                  <a:gd name="T7" fmla="*/ 9 h 10"/>
                  <a:gd name="T8" fmla="*/ 57 w 132"/>
                  <a:gd name="T9" fmla="*/ 9 h 10"/>
                  <a:gd name="T10" fmla="*/ 70 w 132"/>
                  <a:gd name="T11" fmla="*/ 8 h 10"/>
                  <a:gd name="T12" fmla="*/ 82 w 132"/>
                  <a:gd name="T13" fmla="*/ 7 h 10"/>
                  <a:gd name="T14" fmla="*/ 93 w 132"/>
                  <a:gd name="T15" fmla="*/ 7 h 10"/>
                  <a:gd name="T16" fmla="*/ 104 w 132"/>
                  <a:gd name="T17" fmla="*/ 6 h 10"/>
                  <a:gd name="T18" fmla="*/ 111 w 132"/>
                  <a:gd name="T19" fmla="*/ 5 h 10"/>
                  <a:gd name="T20" fmla="*/ 119 w 132"/>
                  <a:gd name="T21" fmla="*/ 5 h 10"/>
                  <a:gd name="T22" fmla="*/ 125 w 132"/>
                  <a:gd name="T23" fmla="*/ 4 h 10"/>
                  <a:gd name="T24" fmla="*/ 129 w 132"/>
                  <a:gd name="T25" fmla="*/ 3 h 10"/>
                  <a:gd name="T26" fmla="*/ 131 w 132"/>
                  <a:gd name="T27" fmla="*/ 2 h 10"/>
                  <a:gd name="T28" fmla="*/ 132 w 132"/>
                  <a:gd name="T29" fmla="*/ 0 h 10"/>
                  <a:gd name="T30" fmla="*/ 129 w 132"/>
                  <a:gd name="T31" fmla="*/ 0 h 10"/>
                  <a:gd name="T32" fmla="*/ 128 w 132"/>
                  <a:gd name="T33" fmla="*/ 2 h 10"/>
                  <a:gd name="T34" fmla="*/ 126 w 132"/>
                  <a:gd name="T35" fmla="*/ 3 h 10"/>
                  <a:gd name="T36" fmla="*/ 122 w 132"/>
                  <a:gd name="T37" fmla="*/ 4 h 10"/>
                  <a:gd name="T38" fmla="*/ 117 w 132"/>
                  <a:gd name="T39" fmla="*/ 5 h 10"/>
                  <a:gd name="T40" fmla="*/ 110 w 132"/>
                  <a:gd name="T41" fmla="*/ 5 h 10"/>
                  <a:gd name="T42" fmla="*/ 101 w 132"/>
                  <a:gd name="T43" fmla="*/ 6 h 10"/>
                  <a:gd name="T44" fmla="*/ 91 w 132"/>
                  <a:gd name="T45" fmla="*/ 7 h 10"/>
                  <a:gd name="T46" fmla="*/ 81 w 132"/>
                  <a:gd name="T47" fmla="*/ 7 h 10"/>
                  <a:gd name="T48" fmla="*/ 68 w 132"/>
                  <a:gd name="T49" fmla="*/ 8 h 10"/>
                  <a:gd name="T50" fmla="*/ 56 w 132"/>
                  <a:gd name="T51" fmla="*/ 8 h 10"/>
                  <a:gd name="T52" fmla="*/ 43 w 132"/>
                  <a:gd name="T53" fmla="*/ 9 h 10"/>
                  <a:gd name="T54" fmla="*/ 29 w 132"/>
                  <a:gd name="T55" fmla="*/ 9 h 10"/>
                  <a:gd name="T56" fmla="*/ 15 w 132"/>
                  <a:gd name="T57" fmla="*/ 9 h 10"/>
                  <a:gd name="T58" fmla="*/ 0 w 132"/>
                  <a:gd name="T59" fmla="*/ 9 h 10"/>
                  <a:gd name="T60" fmla="*/ 0 w 132"/>
                  <a:gd name="T61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2" h="10">
                    <a:moveTo>
                      <a:pt x="0" y="10"/>
                    </a:moveTo>
                    <a:lnTo>
                      <a:pt x="15" y="10"/>
                    </a:lnTo>
                    <a:lnTo>
                      <a:pt x="30" y="9"/>
                    </a:lnTo>
                    <a:lnTo>
                      <a:pt x="44" y="9"/>
                    </a:lnTo>
                    <a:lnTo>
                      <a:pt x="57" y="9"/>
                    </a:lnTo>
                    <a:lnTo>
                      <a:pt x="70" y="8"/>
                    </a:lnTo>
                    <a:lnTo>
                      <a:pt x="82" y="7"/>
                    </a:lnTo>
                    <a:lnTo>
                      <a:pt x="93" y="7"/>
                    </a:lnTo>
                    <a:lnTo>
                      <a:pt x="104" y="6"/>
                    </a:lnTo>
                    <a:lnTo>
                      <a:pt x="111" y="5"/>
                    </a:lnTo>
                    <a:lnTo>
                      <a:pt x="119" y="5"/>
                    </a:lnTo>
                    <a:lnTo>
                      <a:pt x="125" y="4"/>
                    </a:lnTo>
                    <a:lnTo>
                      <a:pt x="129" y="3"/>
                    </a:lnTo>
                    <a:lnTo>
                      <a:pt x="131" y="2"/>
                    </a:lnTo>
                    <a:lnTo>
                      <a:pt x="132" y="0"/>
                    </a:lnTo>
                    <a:lnTo>
                      <a:pt x="129" y="0"/>
                    </a:lnTo>
                    <a:lnTo>
                      <a:pt x="128" y="2"/>
                    </a:lnTo>
                    <a:lnTo>
                      <a:pt x="126" y="3"/>
                    </a:lnTo>
                    <a:lnTo>
                      <a:pt x="122" y="4"/>
                    </a:lnTo>
                    <a:lnTo>
                      <a:pt x="117" y="5"/>
                    </a:lnTo>
                    <a:lnTo>
                      <a:pt x="110" y="5"/>
                    </a:lnTo>
                    <a:lnTo>
                      <a:pt x="101" y="6"/>
                    </a:lnTo>
                    <a:lnTo>
                      <a:pt x="91" y="7"/>
                    </a:lnTo>
                    <a:lnTo>
                      <a:pt x="81" y="7"/>
                    </a:lnTo>
                    <a:lnTo>
                      <a:pt x="68" y="8"/>
                    </a:lnTo>
                    <a:lnTo>
                      <a:pt x="56" y="8"/>
                    </a:lnTo>
                    <a:lnTo>
                      <a:pt x="43" y="9"/>
                    </a:lnTo>
                    <a:lnTo>
                      <a:pt x="29" y="9"/>
                    </a:lnTo>
                    <a:lnTo>
                      <a:pt x="15" y="9"/>
                    </a:lnTo>
                    <a:lnTo>
                      <a:pt x="0" y="9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194" name="Freeform 370"/>
              <p:cNvSpPr>
                <a:spLocks/>
              </p:cNvSpPr>
              <p:nvPr/>
            </p:nvSpPr>
            <p:spPr bwMode="auto">
              <a:xfrm>
                <a:off x="1013" y="3626"/>
                <a:ext cx="129" cy="9"/>
              </a:xfrm>
              <a:custGeom>
                <a:avLst/>
                <a:gdLst>
                  <a:gd name="T0" fmla="*/ 0 w 129"/>
                  <a:gd name="T1" fmla="*/ 9 h 9"/>
                  <a:gd name="T2" fmla="*/ 15 w 129"/>
                  <a:gd name="T3" fmla="*/ 9 h 9"/>
                  <a:gd name="T4" fmla="*/ 29 w 129"/>
                  <a:gd name="T5" fmla="*/ 9 h 9"/>
                  <a:gd name="T6" fmla="*/ 43 w 129"/>
                  <a:gd name="T7" fmla="*/ 9 h 9"/>
                  <a:gd name="T8" fmla="*/ 56 w 129"/>
                  <a:gd name="T9" fmla="*/ 8 h 9"/>
                  <a:gd name="T10" fmla="*/ 68 w 129"/>
                  <a:gd name="T11" fmla="*/ 8 h 9"/>
                  <a:gd name="T12" fmla="*/ 81 w 129"/>
                  <a:gd name="T13" fmla="*/ 7 h 9"/>
                  <a:gd name="T14" fmla="*/ 91 w 129"/>
                  <a:gd name="T15" fmla="*/ 7 h 9"/>
                  <a:gd name="T16" fmla="*/ 101 w 129"/>
                  <a:gd name="T17" fmla="*/ 6 h 9"/>
                  <a:gd name="T18" fmla="*/ 110 w 129"/>
                  <a:gd name="T19" fmla="*/ 5 h 9"/>
                  <a:gd name="T20" fmla="*/ 117 w 129"/>
                  <a:gd name="T21" fmla="*/ 5 h 9"/>
                  <a:gd name="T22" fmla="*/ 122 w 129"/>
                  <a:gd name="T23" fmla="*/ 4 h 9"/>
                  <a:gd name="T24" fmla="*/ 126 w 129"/>
                  <a:gd name="T25" fmla="*/ 3 h 9"/>
                  <a:gd name="T26" fmla="*/ 128 w 129"/>
                  <a:gd name="T27" fmla="*/ 2 h 9"/>
                  <a:gd name="T28" fmla="*/ 129 w 129"/>
                  <a:gd name="T29" fmla="*/ 0 h 9"/>
                  <a:gd name="T30" fmla="*/ 126 w 129"/>
                  <a:gd name="T31" fmla="*/ 0 h 9"/>
                  <a:gd name="T32" fmla="*/ 126 w 129"/>
                  <a:gd name="T33" fmla="*/ 1 h 9"/>
                  <a:gd name="T34" fmla="*/ 124 w 129"/>
                  <a:gd name="T35" fmla="*/ 3 h 9"/>
                  <a:gd name="T36" fmla="*/ 119 w 129"/>
                  <a:gd name="T37" fmla="*/ 4 h 9"/>
                  <a:gd name="T38" fmla="*/ 114 w 129"/>
                  <a:gd name="T39" fmla="*/ 5 h 9"/>
                  <a:gd name="T40" fmla="*/ 107 w 129"/>
                  <a:gd name="T41" fmla="*/ 5 h 9"/>
                  <a:gd name="T42" fmla="*/ 99 w 129"/>
                  <a:gd name="T43" fmla="*/ 6 h 9"/>
                  <a:gd name="T44" fmla="*/ 90 w 129"/>
                  <a:gd name="T45" fmla="*/ 6 h 9"/>
                  <a:gd name="T46" fmla="*/ 79 w 129"/>
                  <a:gd name="T47" fmla="*/ 7 h 9"/>
                  <a:gd name="T48" fmla="*/ 68 w 129"/>
                  <a:gd name="T49" fmla="*/ 8 h 9"/>
                  <a:gd name="T50" fmla="*/ 55 w 129"/>
                  <a:gd name="T51" fmla="*/ 8 h 9"/>
                  <a:gd name="T52" fmla="*/ 42 w 129"/>
                  <a:gd name="T53" fmla="*/ 9 h 9"/>
                  <a:gd name="T54" fmla="*/ 28 w 129"/>
                  <a:gd name="T55" fmla="*/ 9 h 9"/>
                  <a:gd name="T56" fmla="*/ 14 w 129"/>
                  <a:gd name="T57" fmla="*/ 9 h 9"/>
                  <a:gd name="T58" fmla="*/ 0 w 129"/>
                  <a:gd name="T59" fmla="*/ 9 h 9"/>
                  <a:gd name="T60" fmla="*/ 0 w 129"/>
                  <a:gd name="T6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29" h="9">
                    <a:moveTo>
                      <a:pt x="0" y="9"/>
                    </a:moveTo>
                    <a:lnTo>
                      <a:pt x="15" y="9"/>
                    </a:lnTo>
                    <a:lnTo>
                      <a:pt x="29" y="9"/>
                    </a:lnTo>
                    <a:lnTo>
                      <a:pt x="43" y="9"/>
                    </a:lnTo>
                    <a:lnTo>
                      <a:pt x="56" y="8"/>
                    </a:lnTo>
                    <a:lnTo>
                      <a:pt x="68" y="8"/>
                    </a:lnTo>
                    <a:lnTo>
                      <a:pt x="81" y="7"/>
                    </a:lnTo>
                    <a:lnTo>
                      <a:pt x="91" y="7"/>
                    </a:lnTo>
                    <a:lnTo>
                      <a:pt x="101" y="6"/>
                    </a:lnTo>
                    <a:lnTo>
                      <a:pt x="110" y="5"/>
                    </a:lnTo>
                    <a:lnTo>
                      <a:pt x="117" y="5"/>
                    </a:lnTo>
                    <a:lnTo>
                      <a:pt x="122" y="4"/>
                    </a:lnTo>
                    <a:lnTo>
                      <a:pt x="126" y="3"/>
                    </a:lnTo>
                    <a:lnTo>
                      <a:pt x="128" y="2"/>
                    </a:lnTo>
                    <a:lnTo>
                      <a:pt x="129" y="0"/>
                    </a:lnTo>
                    <a:lnTo>
                      <a:pt x="126" y="0"/>
                    </a:lnTo>
                    <a:lnTo>
                      <a:pt x="126" y="1"/>
                    </a:lnTo>
                    <a:lnTo>
                      <a:pt x="124" y="3"/>
                    </a:lnTo>
                    <a:lnTo>
                      <a:pt x="119" y="4"/>
                    </a:lnTo>
                    <a:lnTo>
                      <a:pt x="114" y="5"/>
                    </a:lnTo>
                    <a:lnTo>
                      <a:pt x="107" y="5"/>
                    </a:lnTo>
                    <a:lnTo>
                      <a:pt x="99" y="6"/>
                    </a:lnTo>
                    <a:lnTo>
                      <a:pt x="90" y="6"/>
                    </a:lnTo>
                    <a:lnTo>
                      <a:pt x="79" y="7"/>
                    </a:lnTo>
                    <a:lnTo>
                      <a:pt x="68" y="8"/>
                    </a:lnTo>
                    <a:lnTo>
                      <a:pt x="55" y="8"/>
                    </a:lnTo>
                    <a:lnTo>
                      <a:pt x="42" y="9"/>
                    </a:lnTo>
                    <a:lnTo>
                      <a:pt x="28" y="9"/>
                    </a:lnTo>
                    <a:lnTo>
                      <a:pt x="14" y="9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B0B0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195" name="Freeform 371"/>
              <p:cNvSpPr>
                <a:spLocks/>
              </p:cNvSpPr>
              <p:nvPr/>
            </p:nvSpPr>
            <p:spPr bwMode="auto">
              <a:xfrm>
                <a:off x="1013" y="3626"/>
                <a:ext cx="126" cy="9"/>
              </a:xfrm>
              <a:custGeom>
                <a:avLst/>
                <a:gdLst>
                  <a:gd name="T0" fmla="*/ 0 w 126"/>
                  <a:gd name="T1" fmla="*/ 9 h 9"/>
                  <a:gd name="T2" fmla="*/ 14 w 126"/>
                  <a:gd name="T3" fmla="*/ 9 h 9"/>
                  <a:gd name="T4" fmla="*/ 28 w 126"/>
                  <a:gd name="T5" fmla="*/ 9 h 9"/>
                  <a:gd name="T6" fmla="*/ 42 w 126"/>
                  <a:gd name="T7" fmla="*/ 9 h 9"/>
                  <a:gd name="T8" fmla="*/ 55 w 126"/>
                  <a:gd name="T9" fmla="*/ 8 h 9"/>
                  <a:gd name="T10" fmla="*/ 68 w 126"/>
                  <a:gd name="T11" fmla="*/ 8 h 9"/>
                  <a:gd name="T12" fmla="*/ 79 w 126"/>
                  <a:gd name="T13" fmla="*/ 7 h 9"/>
                  <a:gd name="T14" fmla="*/ 90 w 126"/>
                  <a:gd name="T15" fmla="*/ 6 h 9"/>
                  <a:gd name="T16" fmla="*/ 99 w 126"/>
                  <a:gd name="T17" fmla="*/ 6 h 9"/>
                  <a:gd name="T18" fmla="*/ 107 w 126"/>
                  <a:gd name="T19" fmla="*/ 5 h 9"/>
                  <a:gd name="T20" fmla="*/ 114 w 126"/>
                  <a:gd name="T21" fmla="*/ 5 h 9"/>
                  <a:gd name="T22" fmla="*/ 119 w 126"/>
                  <a:gd name="T23" fmla="*/ 4 h 9"/>
                  <a:gd name="T24" fmla="*/ 124 w 126"/>
                  <a:gd name="T25" fmla="*/ 3 h 9"/>
                  <a:gd name="T26" fmla="*/ 126 w 126"/>
                  <a:gd name="T27" fmla="*/ 1 h 9"/>
                  <a:gd name="T28" fmla="*/ 126 w 126"/>
                  <a:gd name="T29" fmla="*/ 0 h 9"/>
                  <a:gd name="T30" fmla="*/ 124 w 126"/>
                  <a:gd name="T31" fmla="*/ 0 h 9"/>
                  <a:gd name="T32" fmla="*/ 124 w 126"/>
                  <a:gd name="T33" fmla="*/ 1 h 9"/>
                  <a:gd name="T34" fmla="*/ 121 w 126"/>
                  <a:gd name="T35" fmla="*/ 3 h 9"/>
                  <a:gd name="T36" fmla="*/ 117 w 126"/>
                  <a:gd name="T37" fmla="*/ 4 h 9"/>
                  <a:gd name="T38" fmla="*/ 111 w 126"/>
                  <a:gd name="T39" fmla="*/ 5 h 9"/>
                  <a:gd name="T40" fmla="*/ 105 w 126"/>
                  <a:gd name="T41" fmla="*/ 5 h 9"/>
                  <a:gd name="T42" fmla="*/ 97 w 126"/>
                  <a:gd name="T43" fmla="*/ 5 h 9"/>
                  <a:gd name="T44" fmla="*/ 88 w 126"/>
                  <a:gd name="T45" fmla="*/ 6 h 9"/>
                  <a:gd name="T46" fmla="*/ 77 w 126"/>
                  <a:gd name="T47" fmla="*/ 7 h 9"/>
                  <a:gd name="T48" fmla="*/ 66 w 126"/>
                  <a:gd name="T49" fmla="*/ 8 h 9"/>
                  <a:gd name="T50" fmla="*/ 54 w 126"/>
                  <a:gd name="T51" fmla="*/ 8 h 9"/>
                  <a:gd name="T52" fmla="*/ 41 w 126"/>
                  <a:gd name="T53" fmla="*/ 9 h 9"/>
                  <a:gd name="T54" fmla="*/ 28 w 126"/>
                  <a:gd name="T55" fmla="*/ 9 h 9"/>
                  <a:gd name="T56" fmla="*/ 14 w 126"/>
                  <a:gd name="T57" fmla="*/ 9 h 9"/>
                  <a:gd name="T58" fmla="*/ 0 w 126"/>
                  <a:gd name="T59" fmla="*/ 9 h 9"/>
                  <a:gd name="T60" fmla="*/ 0 w 126"/>
                  <a:gd name="T6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26" h="9">
                    <a:moveTo>
                      <a:pt x="0" y="9"/>
                    </a:moveTo>
                    <a:lnTo>
                      <a:pt x="14" y="9"/>
                    </a:lnTo>
                    <a:lnTo>
                      <a:pt x="28" y="9"/>
                    </a:lnTo>
                    <a:lnTo>
                      <a:pt x="42" y="9"/>
                    </a:lnTo>
                    <a:lnTo>
                      <a:pt x="55" y="8"/>
                    </a:lnTo>
                    <a:lnTo>
                      <a:pt x="68" y="8"/>
                    </a:lnTo>
                    <a:lnTo>
                      <a:pt x="79" y="7"/>
                    </a:lnTo>
                    <a:lnTo>
                      <a:pt x="90" y="6"/>
                    </a:lnTo>
                    <a:lnTo>
                      <a:pt x="99" y="6"/>
                    </a:lnTo>
                    <a:lnTo>
                      <a:pt x="107" y="5"/>
                    </a:lnTo>
                    <a:lnTo>
                      <a:pt x="114" y="5"/>
                    </a:lnTo>
                    <a:lnTo>
                      <a:pt x="119" y="4"/>
                    </a:lnTo>
                    <a:lnTo>
                      <a:pt x="124" y="3"/>
                    </a:lnTo>
                    <a:lnTo>
                      <a:pt x="126" y="1"/>
                    </a:lnTo>
                    <a:lnTo>
                      <a:pt x="126" y="0"/>
                    </a:lnTo>
                    <a:lnTo>
                      <a:pt x="124" y="0"/>
                    </a:lnTo>
                    <a:lnTo>
                      <a:pt x="124" y="1"/>
                    </a:lnTo>
                    <a:lnTo>
                      <a:pt x="121" y="3"/>
                    </a:lnTo>
                    <a:lnTo>
                      <a:pt x="117" y="4"/>
                    </a:lnTo>
                    <a:lnTo>
                      <a:pt x="111" y="5"/>
                    </a:lnTo>
                    <a:lnTo>
                      <a:pt x="105" y="5"/>
                    </a:lnTo>
                    <a:lnTo>
                      <a:pt x="97" y="5"/>
                    </a:lnTo>
                    <a:lnTo>
                      <a:pt x="88" y="6"/>
                    </a:lnTo>
                    <a:lnTo>
                      <a:pt x="77" y="7"/>
                    </a:lnTo>
                    <a:lnTo>
                      <a:pt x="66" y="8"/>
                    </a:lnTo>
                    <a:lnTo>
                      <a:pt x="54" y="8"/>
                    </a:lnTo>
                    <a:lnTo>
                      <a:pt x="41" y="9"/>
                    </a:lnTo>
                    <a:lnTo>
                      <a:pt x="28" y="9"/>
                    </a:lnTo>
                    <a:lnTo>
                      <a:pt x="14" y="9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AEAE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196" name="Freeform 372"/>
              <p:cNvSpPr>
                <a:spLocks/>
              </p:cNvSpPr>
              <p:nvPr/>
            </p:nvSpPr>
            <p:spPr bwMode="auto">
              <a:xfrm>
                <a:off x="1013" y="3626"/>
                <a:ext cx="124" cy="9"/>
              </a:xfrm>
              <a:custGeom>
                <a:avLst/>
                <a:gdLst>
                  <a:gd name="T0" fmla="*/ 0 w 124"/>
                  <a:gd name="T1" fmla="*/ 9 h 9"/>
                  <a:gd name="T2" fmla="*/ 14 w 124"/>
                  <a:gd name="T3" fmla="*/ 9 h 9"/>
                  <a:gd name="T4" fmla="*/ 28 w 124"/>
                  <a:gd name="T5" fmla="*/ 9 h 9"/>
                  <a:gd name="T6" fmla="*/ 41 w 124"/>
                  <a:gd name="T7" fmla="*/ 9 h 9"/>
                  <a:gd name="T8" fmla="*/ 54 w 124"/>
                  <a:gd name="T9" fmla="*/ 8 h 9"/>
                  <a:gd name="T10" fmla="*/ 66 w 124"/>
                  <a:gd name="T11" fmla="*/ 8 h 9"/>
                  <a:gd name="T12" fmla="*/ 77 w 124"/>
                  <a:gd name="T13" fmla="*/ 7 h 9"/>
                  <a:gd name="T14" fmla="*/ 88 w 124"/>
                  <a:gd name="T15" fmla="*/ 6 h 9"/>
                  <a:gd name="T16" fmla="*/ 97 w 124"/>
                  <a:gd name="T17" fmla="*/ 5 h 9"/>
                  <a:gd name="T18" fmla="*/ 105 w 124"/>
                  <a:gd name="T19" fmla="*/ 5 h 9"/>
                  <a:gd name="T20" fmla="*/ 111 w 124"/>
                  <a:gd name="T21" fmla="*/ 5 h 9"/>
                  <a:gd name="T22" fmla="*/ 117 w 124"/>
                  <a:gd name="T23" fmla="*/ 4 h 9"/>
                  <a:gd name="T24" fmla="*/ 121 w 124"/>
                  <a:gd name="T25" fmla="*/ 3 h 9"/>
                  <a:gd name="T26" fmla="*/ 124 w 124"/>
                  <a:gd name="T27" fmla="*/ 1 h 9"/>
                  <a:gd name="T28" fmla="*/ 124 w 124"/>
                  <a:gd name="T29" fmla="*/ 0 h 9"/>
                  <a:gd name="T30" fmla="*/ 121 w 124"/>
                  <a:gd name="T31" fmla="*/ 0 h 9"/>
                  <a:gd name="T32" fmla="*/ 121 w 124"/>
                  <a:gd name="T33" fmla="*/ 1 h 9"/>
                  <a:gd name="T34" fmla="*/ 118 w 124"/>
                  <a:gd name="T35" fmla="*/ 2 h 9"/>
                  <a:gd name="T36" fmla="*/ 115 w 124"/>
                  <a:gd name="T37" fmla="*/ 4 h 9"/>
                  <a:gd name="T38" fmla="*/ 110 w 124"/>
                  <a:gd name="T39" fmla="*/ 4 h 9"/>
                  <a:gd name="T40" fmla="*/ 103 w 124"/>
                  <a:gd name="T41" fmla="*/ 5 h 9"/>
                  <a:gd name="T42" fmla="*/ 95 w 124"/>
                  <a:gd name="T43" fmla="*/ 5 h 9"/>
                  <a:gd name="T44" fmla="*/ 86 w 124"/>
                  <a:gd name="T45" fmla="*/ 6 h 9"/>
                  <a:gd name="T46" fmla="*/ 75 w 124"/>
                  <a:gd name="T47" fmla="*/ 7 h 9"/>
                  <a:gd name="T48" fmla="*/ 65 w 124"/>
                  <a:gd name="T49" fmla="*/ 7 h 9"/>
                  <a:gd name="T50" fmla="*/ 53 w 124"/>
                  <a:gd name="T51" fmla="*/ 8 h 9"/>
                  <a:gd name="T52" fmla="*/ 40 w 124"/>
                  <a:gd name="T53" fmla="*/ 8 h 9"/>
                  <a:gd name="T54" fmla="*/ 27 w 124"/>
                  <a:gd name="T55" fmla="*/ 9 h 9"/>
                  <a:gd name="T56" fmla="*/ 14 w 124"/>
                  <a:gd name="T57" fmla="*/ 9 h 9"/>
                  <a:gd name="T58" fmla="*/ 0 w 124"/>
                  <a:gd name="T59" fmla="*/ 9 h 9"/>
                  <a:gd name="T60" fmla="*/ 0 w 124"/>
                  <a:gd name="T6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24" h="9">
                    <a:moveTo>
                      <a:pt x="0" y="9"/>
                    </a:moveTo>
                    <a:lnTo>
                      <a:pt x="14" y="9"/>
                    </a:lnTo>
                    <a:lnTo>
                      <a:pt x="28" y="9"/>
                    </a:lnTo>
                    <a:lnTo>
                      <a:pt x="41" y="9"/>
                    </a:lnTo>
                    <a:lnTo>
                      <a:pt x="54" y="8"/>
                    </a:lnTo>
                    <a:lnTo>
                      <a:pt x="66" y="8"/>
                    </a:lnTo>
                    <a:lnTo>
                      <a:pt x="77" y="7"/>
                    </a:lnTo>
                    <a:lnTo>
                      <a:pt x="88" y="6"/>
                    </a:lnTo>
                    <a:lnTo>
                      <a:pt x="97" y="5"/>
                    </a:lnTo>
                    <a:lnTo>
                      <a:pt x="105" y="5"/>
                    </a:lnTo>
                    <a:lnTo>
                      <a:pt x="111" y="5"/>
                    </a:lnTo>
                    <a:lnTo>
                      <a:pt x="117" y="4"/>
                    </a:lnTo>
                    <a:lnTo>
                      <a:pt x="121" y="3"/>
                    </a:lnTo>
                    <a:lnTo>
                      <a:pt x="124" y="1"/>
                    </a:lnTo>
                    <a:lnTo>
                      <a:pt x="124" y="0"/>
                    </a:lnTo>
                    <a:lnTo>
                      <a:pt x="121" y="0"/>
                    </a:lnTo>
                    <a:lnTo>
                      <a:pt x="121" y="1"/>
                    </a:lnTo>
                    <a:lnTo>
                      <a:pt x="118" y="2"/>
                    </a:lnTo>
                    <a:lnTo>
                      <a:pt x="115" y="4"/>
                    </a:lnTo>
                    <a:lnTo>
                      <a:pt x="110" y="4"/>
                    </a:lnTo>
                    <a:lnTo>
                      <a:pt x="103" y="5"/>
                    </a:lnTo>
                    <a:lnTo>
                      <a:pt x="95" y="5"/>
                    </a:lnTo>
                    <a:lnTo>
                      <a:pt x="86" y="6"/>
                    </a:lnTo>
                    <a:lnTo>
                      <a:pt x="75" y="7"/>
                    </a:lnTo>
                    <a:lnTo>
                      <a:pt x="65" y="7"/>
                    </a:lnTo>
                    <a:lnTo>
                      <a:pt x="53" y="8"/>
                    </a:lnTo>
                    <a:lnTo>
                      <a:pt x="40" y="8"/>
                    </a:lnTo>
                    <a:lnTo>
                      <a:pt x="27" y="9"/>
                    </a:lnTo>
                    <a:lnTo>
                      <a:pt x="14" y="9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ACAC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197" name="Freeform 373"/>
              <p:cNvSpPr>
                <a:spLocks/>
              </p:cNvSpPr>
              <p:nvPr/>
            </p:nvSpPr>
            <p:spPr bwMode="auto">
              <a:xfrm>
                <a:off x="1013" y="3626"/>
                <a:ext cx="121" cy="9"/>
              </a:xfrm>
              <a:custGeom>
                <a:avLst/>
                <a:gdLst>
                  <a:gd name="T0" fmla="*/ 0 w 121"/>
                  <a:gd name="T1" fmla="*/ 9 h 9"/>
                  <a:gd name="T2" fmla="*/ 14 w 121"/>
                  <a:gd name="T3" fmla="*/ 9 h 9"/>
                  <a:gd name="T4" fmla="*/ 27 w 121"/>
                  <a:gd name="T5" fmla="*/ 9 h 9"/>
                  <a:gd name="T6" fmla="*/ 40 w 121"/>
                  <a:gd name="T7" fmla="*/ 8 h 9"/>
                  <a:gd name="T8" fmla="*/ 53 w 121"/>
                  <a:gd name="T9" fmla="*/ 8 h 9"/>
                  <a:gd name="T10" fmla="*/ 65 w 121"/>
                  <a:gd name="T11" fmla="*/ 7 h 9"/>
                  <a:gd name="T12" fmla="*/ 75 w 121"/>
                  <a:gd name="T13" fmla="*/ 7 h 9"/>
                  <a:gd name="T14" fmla="*/ 86 w 121"/>
                  <a:gd name="T15" fmla="*/ 6 h 9"/>
                  <a:gd name="T16" fmla="*/ 95 w 121"/>
                  <a:gd name="T17" fmla="*/ 5 h 9"/>
                  <a:gd name="T18" fmla="*/ 103 w 121"/>
                  <a:gd name="T19" fmla="*/ 5 h 9"/>
                  <a:gd name="T20" fmla="*/ 110 w 121"/>
                  <a:gd name="T21" fmla="*/ 4 h 9"/>
                  <a:gd name="T22" fmla="*/ 115 w 121"/>
                  <a:gd name="T23" fmla="*/ 4 h 9"/>
                  <a:gd name="T24" fmla="*/ 118 w 121"/>
                  <a:gd name="T25" fmla="*/ 2 h 9"/>
                  <a:gd name="T26" fmla="*/ 121 w 121"/>
                  <a:gd name="T27" fmla="*/ 1 h 9"/>
                  <a:gd name="T28" fmla="*/ 121 w 121"/>
                  <a:gd name="T29" fmla="*/ 0 h 9"/>
                  <a:gd name="T30" fmla="*/ 118 w 121"/>
                  <a:gd name="T31" fmla="*/ 0 h 9"/>
                  <a:gd name="T32" fmla="*/ 118 w 121"/>
                  <a:gd name="T33" fmla="*/ 1 h 9"/>
                  <a:gd name="T34" fmla="*/ 115 w 121"/>
                  <a:gd name="T35" fmla="*/ 3 h 9"/>
                  <a:gd name="T36" fmla="*/ 111 w 121"/>
                  <a:gd name="T37" fmla="*/ 4 h 9"/>
                  <a:gd name="T38" fmla="*/ 105 w 121"/>
                  <a:gd name="T39" fmla="*/ 5 h 9"/>
                  <a:gd name="T40" fmla="*/ 97 w 121"/>
                  <a:gd name="T41" fmla="*/ 5 h 9"/>
                  <a:gd name="T42" fmla="*/ 89 w 121"/>
                  <a:gd name="T43" fmla="*/ 6 h 9"/>
                  <a:gd name="T44" fmla="*/ 79 w 121"/>
                  <a:gd name="T45" fmla="*/ 6 h 9"/>
                  <a:gd name="T46" fmla="*/ 68 w 121"/>
                  <a:gd name="T47" fmla="*/ 7 h 9"/>
                  <a:gd name="T48" fmla="*/ 55 w 121"/>
                  <a:gd name="T49" fmla="*/ 8 h 9"/>
                  <a:gd name="T50" fmla="*/ 42 w 121"/>
                  <a:gd name="T51" fmla="*/ 8 h 9"/>
                  <a:gd name="T52" fmla="*/ 28 w 121"/>
                  <a:gd name="T53" fmla="*/ 8 h 9"/>
                  <a:gd name="T54" fmla="*/ 14 w 121"/>
                  <a:gd name="T55" fmla="*/ 9 h 9"/>
                  <a:gd name="T56" fmla="*/ 0 w 121"/>
                  <a:gd name="T57" fmla="*/ 9 h 9"/>
                  <a:gd name="T58" fmla="*/ 0 w 121"/>
                  <a:gd name="T5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1" h="9">
                    <a:moveTo>
                      <a:pt x="0" y="9"/>
                    </a:moveTo>
                    <a:lnTo>
                      <a:pt x="14" y="9"/>
                    </a:lnTo>
                    <a:lnTo>
                      <a:pt x="27" y="9"/>
                    </a:lnTo>
                    <a:lnTo>
                      <a:pt x="40" y="8"/>
                    </a:lnTo>
                    <a:lnTo>
                      <a:pt x="53" y="8"/>
                    </a:lnTo>
                    <a:lnTo>
                      <a:pt x="65" y="7"/>
                    </a:lnTo>
                    <a:lnTo>
                      <a:pt x="75" y="7"/>
                    </a:lnTo>
                    <a:lnTo>
                      <a:pt x="86" y="6"/>
                    </a:lnTo>
                    <a:lnTo>
                      <a:pt x="95" y="5"/>
                    </a:lnTo>
                    <a:lnTo>
                      <a:pt x="103" y="5"/>
                    </a:lnTo>
                    <a:lnTo>
                      <a:pt x="110" y="4"/>
                    </a:lnTo>
                    <a:lnTo>
                      <a:pt x="115" y="4"/>
                    </a:lnTo>
                    <a:lnTo>
                      <a:pt x="118" y="2"/>
                    </a:lnTo>
                    <a:lnTo>
                      <a:pt x="121" y="1"/>
                    </a:lnTo>
                    <a:lnTo>
                      <a:pt x="121" y="0"/>
                    </a:lnTo>
                    <a:lnTo>
                      <a:pt x="118" y="0"/>
                    </a:lnTo>
                    <a:lnTo>
                      <a:pt x="118" y="1"/>
                    </a:lnTo>
                    <a:lnTo>
                      <a:pt x="115" y="3"/>
                    </a:lnTo>
                    <a:lnTo>
                      <a:pt x="111" y="4"/>
                    </a:lnTo>
                    <a:lnTo>
                      <a:pt x="105" y="5"/>
                    </a:lnTo>
                    <a:lnTo>
                      <a:pt x="97" y="5"/>
                    </a:lnTo>
                    <a:lnTo>
                      <a:pt x="89" y="6"/>
                    </a:lnTo>
                    <a:lnTo>
                      <a:pt x="79" y="6"/>
                    </a:lnTo>
                    <a:lnTo>
                      <a:pt x="68" y="7"/>
                    </a:lnTo>
                    <a:lnTo>
                      <a:pt x="55" y="8"/>
                    </a:lnTo>
                    <a:lnTo>
                      <a:pt x="42" y="8"/>
                    </a:lnTo>
                    <a:lnTo>
                      <a:pt x="28" y="8"/>
                    </a:lnTo>
                    <a:lnTo>
                      <a:pt x="14" y="9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AAAA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198" name="Freeform 374"/>
              <p:cNvSpPr>
                <a:spLocks/>
              </p:cNvSpPr>
              <p:nvPr/>
            </p:nvSpPr>
            <p:spPr bwMode="auto">
              <a:xfrm>
                <a:off x="1013" y="3626"/>
                <a:ext cx="118" cy="9"/>
              </a:xfrm>
              <a:custGeom>
                <a:avLst/>
                <a:gdLst>
                  <a:gd name="T0" fmla="*/ 0 w 118"/>
                  <a:gd name="T1" fmla="*/ 9 h 9"/>
                  <a:gd name="T2" fmla="*/ 14 w 118"/>
                  <a:gd name="T3" fmla="*/ 9 h 9"/>
                  <a:gd name="T4" fmla="*/ 28 w 118"/>
                  <a:gd name="T5" fmla="*/ 8 h 9"/>
                  <a:gd name="T6" fmla="*/ 42 w 118"/>
                  <a:gd name="T7" fmla="*/ 8 h 9"/>
                  <a:gd name="T8" fmla="*/ 55 w 118"/>
                  <a:gd name="T9" fmla="*/ 8 h 9"/>
                  <a:gd name="T10" fmla="*/ 68 w 118"/>
                  <a:gd name="T11" fmla="*/ 7 h 9"/>
                  <a:gd name="T12" fmla="*/ 79 w 118"/>
                  <a:gd name="T13" fmla="*/ 6 h 9"/>
                  <a:gd name="T14" fmla="*/ 89 w 118"/>
                  <a:gd name="T15" fmla="*/ 6 h 9"/>
                  <a:gd name="T16" fmla="*/ 97 w 118"/>
                  <a:gd name="T17" fmla="*/ 5 h 9"/>
                  <a:gd name="T18" fmla="*/ 105 w 118"/>
                  <a:gd name="T19" fmla="*/ 5 h 9"/>
                  <a:gd name="T20" fmla="*/ 111 w 118"/>
                  <a:gd name="T21" fmla="*/ 4 h 9"/>
                  <a:gd name="T22" fmla="*/ 115 w 118"/>
                  <a:gd name="T23" fmla="*/ 3 h 9"/>
                  <a:gd name="T24" fmla="*/ 118 w 118"/>
                  <a:gd name="T25" fmla="*/ 1 h 9"/>
                  <a:gd name="T26" fmla="*/ 118 w 118"/>
                  <a:gd name="T27" fmla="*/ 0 h 9"/>
                  <a:gd name="T28" fmla="*/ 116 w 118"/>
                  <a:gd name="T29" fmla="*/ 0 h 9"/>
                  <a:gd name="T30" fmla="*/ 115 w 118"/>
                  <a:gd name="T31" fmla="*/ 1 h 9"/>
                  <a:gd name="T32" fmla="*/ 113 w 118"/>
                  <a:gd name="T33" fmla="*/ 3 h 9"/>
                  <a:gd name="T34" fmla="*/ 109 w 118"/>
                  <a:gd name="T35" fmla="*/ 4 h 9"/>
                  <a:gd name="T36" fmla="*/ 103 w 118"/>
                  <a:gd name="T37" fmla="*/ 5 h 9"/>
                  <a:gd name="T38" fmla="*/ 96 w 118"/>
                  <a:gd name="T39" fmla="*/ 5 h 9"/>
                  <a:gd name="T40" fmla="*/ 87 w 118"/>
                  <a:gd name="T41" fmla="*/ 5 h 9"/>
                  <a:gd name="T42" fmla="*/ 77 w 118"/>
                  <a:gd name="T43" fmla="*/ 6 h 9"/>
                  <a:gd name="T44" fmla="*/ 66 w 118"/>
                  <a:gd name="T45" fmla="*/ 7 h 9"/>
                  <a:gd name="T46" fmla="*/ 54 w 118"/>
                  <a:gd name="T47" fmla="*/ 7 h 9"/>
                  <a:gd name="T48" fmla="*/ 41 w 118"/>
                  <a:gd name="T49" fmla="*/ 8 h 9"/>
                  <a:gd name="T50" fmla="*/ 28 w 118"/>
                  <a:gd name="T51" fmla="*/ 8 h 9"/>
                  <a:gd name="T52" fmla="*/ 14 w 118"/>
                  <a:gd name="T53" fmla="*/ 8 h 9"/>
                  <a:gd name="T54" fmla="*/ 0 w 118"/>
                  <a:gd name="T55" fmla="*/ 8 h 9"/>
                  <a:gd name="T56" fmla="*/ 0 w 118"/>
                  <a:gd name="T5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8" h="9">
                    <a:moveTo>
                      <a:pt x="0" y="9"/>
                    </a:moveTo>
                    <a:lnTo>
                      <a:pt x="14" y="9"/>
                    </a:lnTo>
                    <a:lnTo>
                      <a:pt x="28" y="8"/>
                    </a:lnTo>
                    <a:lnTo>
                      <a:pt x="42" y="8"/>
                    </a:lnTo>
                    <a:lnTo>
                      <a:pt x="55" y="8"/>
                    </a:lnTo>
                    <a:lnTo>
                      <a:pt x="68" y="7"/>
                    </a:lnTo>
                    <a:lnTo>
                      <a:pt x="79" y="6"/>
                    </a:lnTo>
                    <a:lnTo>
                      <a:pt x="89" y="6"/>
                    </a:lnTo>
                    <a:lnTo>
                      <a:pt x="97" y="5"/>
                    </a:lnTo>
                    <a:lnTo>
                      <a:pt x="105" y="5"/>
                    </a:lnTo>
                    <a:lnTo>
                      <a:pt x="111" y="4"/>
                    </a:lnTo>
                    <a:lnTo>
                      <a:pt x="115" y="3"/>
                    </a:lnTo>
                    <a:lnTo>
                      <a:pt x="118" y="1"/>
                    </a:lnTo>
                    <a:lnTo>
                      <a:pt x="118" y="0"/>
                    </a:lnTo>
                    <a:lnTo>
                      <a:pt x="116" y="0"/>
                    </a:lnTo>
                    <a:lnTo>
                      <a:pt x="115" y="1"/>
                    </a:lnTo>
                    <a:lnTo>
                      <a:pt x="113" y="3"/>
                    </a:lnTo>
                    <a:lnTo>
                      <a:pt x="109" y="4"/>
                    </a:lnTo>
                    <a:lnTo>
                      <a:pt x="103" y="5"/>
                    </a:lnTo>
                    <a:lnTo>
                      <a:pt x="96" y="5"/>
                    </a:lnTo>
                    <a:lnTo>
                      <a:pt x="87" y="5"/>
                    </a:lnTo>
                    <a:lnTo>
                      <a:pt x="77" y="6"/>
                    </a:lnTo>
                    <a:lnTo>
                      <a:pt x="66" y="7"/>
                    </a:lnTo>
                    <a:lnTo>
                      <a:pt x="54" y="7"/>
                    </a:lnTo>
                    <a:lnTo>
                      <a:pt x="41" y="8"/>
                    </a:lnTo>
                    <a:lnTo>
                      <a:pt x="28" y="8"/>
                    </a:lnTo>
                    <a:lnTo>
                      <a:pt x="14" y="8"/>
                    </a:lnTo>
                    <a:lnTo>
                      <a:pt x="0" y="8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199" name="Freeform 375"/>
              <p:cNvSpPr>
                <a:spLocks/>
              </p:cNvSpPr>
              <p:nvPr/>
            </p:nvSpPr>
            <p:spPr bwMode="auto">
              <a:xfrm>
                <a:off x="1013" y="3626"/>
                <a:ext cx="116" cy="8"/>
              </a:xfrm>
              <a:custGeom>
                <a:avLst/>
                <a:gdLst>
                  <a:gd name="T0" fmla="*/ 0 w 116"/>
                  <a:gd name="T1" fmla="*/ 8 h 8"/>
                  <a:gd name="T2" fmla="*/ 14 w 116"/>
                  <a:gd name="T3" fmla="*/ 8 h 8"/>
                  <a:gd name="T4" fmla="*/ 28 w 116"/>
                  <a:gd name="T5" fmla="*/ 8 h 8"/>
                  <a:gd name="T6" fmla="*/ 41 w 116"/>
                  <a:gd name="T7" fmla="*/ 8 h 8"/>
                  <a:gd name="T8" fmla="*/ 54 w 116"/>
                  <a:gd name="T9" fmla="*/ 7 h 8"/>
                  <a:gd name="T10" fmla="*/ 66 w 116"/>
                  <a:gd name="T11" fmla="*/ 7 h 8"/>
                  <a:gd name="T12" fmla="*/ 77 w 116"/>
                  <a:gd name="T13" fmla="*/ 6 h 8"/>
                  <a:gd name="T14" fmla="*/ 87 w 116"/>
                  <a:gd name="T15" fmla="*/ 5 h 8"/>
                  <a:gd name="T16" fmla="*/ 96 w 116"/>
                  <a:gd name="T17" fmla="*/ 5 h 8"/>
                  <a:gd name="T18" fmla="*/ 103 w 116"/>
                  <a:gd name="T19" fmla="*/ 5 h 8"/>
                  <a:gd name="T20" fmla="*/ 109 w 116"/>
                  <a:gd name="T21" fmla="*/ 4 h 8"/>
                  <a:gd name="T22" fmla="*/ 113 w 116"/>
                  <a:gd name="T23" fmla="*/ 3 h 8"/>
                  <a:gd name="T24" fmla="*/ 115 w 116"/>
                  <a:gd name="T25" fmla="*/ 1 h 8"/>
                  <a:gd name="T26" fmla="*/ 116 w 116"/>
                  <a:gd name="T27" fmla="*/ 0 h 8"/>
                  <a:gd name="T28" fmla="*/ 113 w 116"/>
                  <a:gd name="T29" fmla="*/ 0 h 8"/>
                  <a:gd name="T30" fmla="*/ 112 w 116"/>
                  <a:gd name="T31" fmla="*/ 1 h 8"/>
                  <a:gd name="T32" fmla="*/ 111 w 116"/>
                  <a:gd name="T33" fmla="*/ 2 h 8"/>
                  <a:gd name="T34" fmla="*/ 106 w 116"/>
                  <a:gd name="T35" fmla="*/ 4 h 8"/>
                  <a:gd name="T36" fmla="*/ 101 w 116"/>
                  <a:gd name="T37" fmla="*/ 4 h 8"/>
                  <a:gd name="T38" fmla="*/ 93 w 116"/>
                  <a:gd name="T39" fmla="*/ 5 h 8"/>
                  <a:gd name="T40" fmla="*/ 85 w 116"/>
                  <a:gd name="T41" fmla="*/ 5 h 8"/>
                  <a:gd name="T42" fmla="*/ 75 w 116"/>
                  <a:gd name="T43" fmla="*/ 6 h 8"/>
                  <a:gd name="T44" fmla="*/ 65 w 116"/>
                  <a:gd name="T45" fmla="*/ 7 h 8"/>
                  <a:gd name="T46" fmla="*/ 53 w 116"/>
                  <a:gd name="T47" fmla="*/ 7 h 8"/>
                  <a:gd name="T48" fmla="*/ 40 w 116"/>
                  <a:gd name="T49" fmla="*/ 8 h 8"/>
                  <a:gd name="T50" fmla="*/ 27 w 116"/>
                  <a:gd name="T51" fmla="*/ 8 h 8"/>
                  <a:gd name="T52" fmla="*/ 14 w 116"/>
                  <a:gd name="T53" fmla="*/ 8 h 8"/>
                  <a:gd name="T54" fmla="*/ 0 w 116"/>
                  <a:gd name="T55" fmla="*/ 8 h 8"/>
                  <a:gd name="T56" fmla="*/ 0 w 116"/>
                  <a:gd name="T5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6" h="8">
                    <a:moveTo>
                      <a:pt x="0" y="8"/>
                    </a:moveTo>
                    <a:lnTo>
                      <a:pt x="14" y="8"/>
                    </a:lnTo>
                    <a:lnTo>
                      <a:pt x="28" y="8"/>
                    </a:lnTo>
                    <a:lnTo>
                      <a:pt x="41" y="8"/>
                    </a:lnTo>
                    <a:lnTo>
                      <a:pt x="54" y="7"/>
                    </a:lnTo>
                    <a:lnTo>
                      <a:pt x="66" y="7"/>
                    </a:lnTo>
                    <a:lnTo>
                      <a:pt x="77" y="6"/>
                    </a:lnTo>
                    <a:lnTo>
                      <a:pt x="87" y="5"/>
                    </a:lnTo>
                    <a:lnTo>
                      <a:pt x="96" y="5"/>
                    </a:lnTo>
                    <a:lnTo>
                      <a:pt x="103" y="5"/>
                    </a:lnTo>
                    <a:lnTo>
                      <a:pt x="109" y="4"/>
                    </a:lnTo>
                    <a:lnTo>
                      <a:pt x="113" y="3"/>
                    </a:lnTo>
                    <a:lnTo>
                      <a:pt x="115" y="1"/>
                    </a:lnTo>
                    <a:lnTo>
                      <a:pt x="116" y="0"/>
                    </a:lnTo>
                    <a:lnTo>
                      <a:pt x="113" y="0"/>
                    </a:lnTo>
                    <a:lnTo>
                      <a:pt x="112" y="1"/>
                    </a:lnTo>
                    <a:lnTo>
                      <a:pt x="111" y="2"/>
                    </a:lnTo>
                    <a:lnTo>
                      <a:pt x="106" y="4"/>
                    </a:lnTo>
                    <a:lnTo>
                      <a:pt x="101" y="4"/>
                    </a:lnTo>
                    <a:lnTo>
                      <a:pt x="93" y="5"/>
                    </a:lnTo>
                    <a:lnTo>
                      <a:pt x="85" y="5"/>
                    </a:lnTo>
                    <a:lnTo>
                      <a:pt x="75" y="6"/>
                    </a:lnTo>
                    <a:lnTo>
                      <a:pt x="65" y="7"/>
                    </a:lnTo>
                    <a:lnTo>
                      <a:pt x="53" y="7"/>
                    </a:lnTo>
                    <a:lnTo>
                      <a:pt x="40" y="8"/>
                    </a:lnTo>
                    <a:lnTo>
                      <a:pt x="27" y="8"/>
                    </a:lnTo>
                    <a:lnTo>
                      <a:pt x="14" y="8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200" name="Freeform 376"/>
              <p:cNvSpPr>
                <a:spLocks/>
              </p:cNvSpPr>
              <p:nvPr/>
            </p:nvSpPr>
            <p:spPr bwMode="auto">
              <a:xfrm>
                <a:off x="1013" y="3626"/>
                <a:ext cx="113" cy="8"/>
              </a:xfrm>
              <a:custGeom>
                <a:avLst/>
                <a:gdLst>
                  <a:gd name="T0" fmla="*/ 0 w 113"/>
                  <a:gd name="T1" fmla="*/ 8 h 8"/>
                  <a:gd name="T2" fmla="*/ 14 w 113"/>
                  <a:gd name="T3" fmla="*/ 8 h 8"/>
                  <a:gd name="T4" fmla="*/ 27 w 113"/>
                  <a:gd name="T5" fmla="*/ 8 h 8"/>
                  <a:gd name="T6" fmla="*/ 40 w 113"/>
                  <a:gd name="T7" fmla="*/ 8 h 8"/>
                  <a:gd name="T8" fmla="*/ 53 w 113"/>
                  <a:gd name="T9" fmla="*/ 7 h 8"/>
                  <a:gd name="T10" fmla="*/ 65 w 113"/>
                  <a:gd name="T11" fmla="*/ 7 h 8"/>
                  <a:gd name="T12" fmla="*/ 75 w 113"/>
                  <a:gd name="T13" fmla="*/ 6 h 8"/>
                  <a:gd name="T14" fmla="*/ 85 w 113"/>
                  <a:gd name="T15" fmla="*/ 5 h 8"/>
                  <a:gd name="T16" fmla="*/ 93 w 113"/>
                  <a:gd name="T17" fmla="*/ 5 h 8"/>
                  <a:gd name="T18" fmla="*/ 101 w 113"/>
                  <a:gd name="T19" fmla="*/ 4 h 8"/>
                  <a:gd name="T20" fmla="*/ 106 w 113"/>
                  <a:gd name="T21" fmla="*/ 4 h 8"/>
                  <a:gd name="T22" fmla="*/ 111 w 113"/>
                  <a:gd name="T23" fmla="*/ 2 h 8"/>
                  <a:gd name="T24" fmla="*/ 112 w 113"/>
                  <a:gd name="T25" fmla="*/ 1 h 8"/>
                  <a:gd name="T26" fmla="*/ 113 w 113"/>
                  <a:gd name="T27" fmla="*/ 0 h 8"/>
                  <a:gd name="T28" fmla="*/ 111 w 113"/>
                  <a:gd name="T29" fmla="*/ 0 h 8"/>
                  <a:gd name="T30" fmla="*/ 110 w 113"/>
                  <a:gd name="T31" fmla="*/ 1 h 8"/>
                  <a:gd name="T32" fmla="*/ 108 w 113"/>
                  <a:gd name="T33" fmla="*/ 2 h 8"/>
                  <a:gd name="T34" fmla="*/ 104 w 113"/>
                  <a:gd name="T35" fmla="*/ 3 h 8"/>
                  <a:gd name="T36" fmla="*/ 98 w 113"/>
                  <a:gd name="T37" fmla="*/ 4 h 8"/>
                  <a:gd name="T38" fmla="*/ 91 w 113"/>
                  <a:gd name="T39" fmla="*/ 5 h 8"/>
                  <a:gd name="T40" fmla="*/ 83 w 113"/>
                  <a:gd name="T41" fmla="*/ 5 h 8"/>
                  <a:gd name="T42" fmla="*/ 74 w 113"/>
                  <a:gd name="T43" fmla="*/ 6 h 8"/>
                  <a:gd name="T44" fmla="*/ 63 w 113"/>
                  <a:gd name="T45" fmla="*/ 6 h 8"/>
                  <a:gd name="T46" fmla="*/ 52 w 113"/>
                  <a:gd name="T47" fmla="*/ 7 h 8"/>
                  <a:gd name="T48" fmla="*/ 39 w 113"/>
                  <a:gd name="T49" fmla="*/ 7 h 8"/>
                  <a:gd name="T50" fmla="*/ 26 w 113"/>
                  <a:gd name="T51" fmla="*/ 8 h 8"/>
                  <a:gd name="T52" fmla="*/ 13 w 113"/>
                  <a:gd name="T53" fmla="*/ 8 h 8"/>
                  <a:gd name="T54" fmla="*/ 0 w 113"/>
                  <a:gd name="T55" fmla="*/ 8 h 8"/>
                  <a:gd name="T56" fmla="*/ 0 w 113"/>
                  <a:gd name="T5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3" h="8">
                    <a:moveTo>
                      <a:pt x="0" y="8"/>
                    </a:moveTo>
                    <a:lnTo>
                      <a:pt x="14" y="8"/>
                    </a:lnTo>
                    <a:lnTo>
                      <a:pt x="27" y="8"/>
                    </a:lnTo>
                    <a:lnTo>
                      <a:pt x="40" y="8"/>
                    </a:lnTo>
                    <a:lnTo>
                      <a:pt x="53" y="7"/>
                    </a:lnTo>
                    <a:lnTo>
                      <a:pt x="65" y="7"/>
                    </a:lnTo>
                    <a:lnTo>
                      <a:pt x="75" y="6"/>
                    </a:lnTo>
                    <a:lnTo>
                      <a:pt x="85" y="5"/>
                    </a:lnTo>
                    <a:lnTo>
                      <a:pt x="93" y="5"/>
                    </a:lnTo>
                    <a:lnTo>
                      <a:pt x="101" y="4"/>
                    </a:lnTo>
                    <a:lnTo>
                      <a:pt x="106" y="4"/>
                    </a:lnTo>
                    <a:lnTo>
                      <a:pt x="111" y="2"/>
                    </a:lnTo>
                    <a:lnTo>
                      <a:pt x="112" y="1"/>
                    </a:lnTo>
                    <a:lnTo>
                      <a:pt x="113" y="0"/>
                    </a:lnTo>
                    <a:lnTo>
                      <a:pt x="111" y="0"/>
                    </a:lnTo>
                    <a:lnTo>
                      <a:pt x="110" y="1"/>
                    </a:lnTo>
                    <a:lnTo>
                      <a:pt x="108" y="2"/>
                    </a:lnTo>
                    <a:lnTo>
                      <a:pt x="104" y="3"/>
                    </a:lnTo>
                    <a:lnTo>
                      <a:pt x="98" y="4"/>
                    </a:lnTo>
                    <a:lnTo>
                      <a:pt x="91" y="5"/>
                    </a:lnTo>
                    <a:lnTo>
                      <a:pt x="83" y="5"/>
                    </a:lnTo>
                    <a:lnTo>
                      <a:pt x="74" y="6"/>
                    </a:lnTo>
                    <a:lnTo>
                      <a:pt x="63" y="6"/>
                    </a:lnTo>
                    <a:lnTo>
                      <a:pt x="52" y="7"/>
                    </a:lnTo>
                    <a:lnTo>
                      <a:pt x="39" y="7"/>
                    </a:lnTo>
                    <a:lnTo>
                      <a:pt x="26" y="8"/>
                    </a:lnTo>
                    <a:lnTo>
                      <a:pt x="13" y="8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A4A4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201" name="Freeform 377"/>
              <p:cNvSpPr>
                <a:spLocks/>
              </p:cNvSpPr>
              <p:nvPr/>
            </p:nvSpPr>
            <p:spPr bwMode="auto">
              <a:xfrm>
                <a:off x="1013" y="3626"/>
                <a:ext cx="111" cy="8"/>
              </a:xfrm>
              <a:custGeom>
                <a:avLst/>
                <a:gdLst>
                  <a:gd name="T0" fmla="*/ 0 w 111"/>
                  <a:gd name="T1" fmla="*/ 8 h 8"/>
                  <a:gd name="T2" fmla="*/ 13 w 111"/>
                  <a:gd name="T3" fmla="*/ 8 h 8"/>
                  <a:gd name="T4" fmla="*/ 26 w 111"/>
                  <a:gd name="T5" fmla="*/ 8 h 8"/>
                  <a:gd name="T6" fmla="*/ 39 w 111"/>
                  <a:gd name="T7" fmla="*/ 7 h 8"/>
                  <a:gd name="T8" fmla="*/ 52 w 111"/>
                  <a:gd name="T9" fmla="*/ 7 h 8"/>
                  <a:gd name="T10" fmla="*/ 63 w 111"/>
                  <a:gd name="T11" fmla="*/ 6 h 8"/>
                  <a:gd name="T12" fmla="*/ 74 w 111"/>
                  <a:gd name="T13" fmla="*/ 6 h 8"/>
                  <a:gd name="T14" fmla="*/ 83 w 111"/>
                  <a:gd name="T15" fmla="*/ 5 h 8"/>
                  <a:gd name="T16" fmla="*/ 91 w 111"/>
                  <a:gd name="T17" fmla="*/ 5 h 8"/>
                  <a:gd name="T18" fmla="*/ 98 w 111"/>
                  <a:gd name="T19" fmla="*/ 4 h 8"/>
                  <a:gd name="T20" fmla="*/ 104 w 111"/>
                  <a:gd name="T21" fmla="*/ 3 h 8"/>
                  <a:gd name="T22" fmla="*/ 108 w 111"/>
                  <a:gd name="T23" fmla="*/ 2 h 8"/>
                  <a:gd name="T24" fmla="*/ 110 w 111"/>
                  <a:gd name="T25" fmla="*/ 1 h 8"/>
                  <a:gd name="T26" fmla="*/ 111 w 111"/>
                  <a:gd name="T27" fmla="*/ 0 h 8"/>
                  <a:gd name="T28" fmla="*/ 108 w 111"/>
                  <a:gd name="T29" fmla="*/ 0 h 8"/>
                  <a:gd name="T30" fmla="*/ 107 w 111"/>
                  <a:gd name="T31" fmla="*/ 1 h 8"/>
                  <a:gd name="T32" fmla="*/ 105 w 111"/>
                  <a:gd name="T33" fmla="*/ 2 h 8"/>
                  <a:gd name="T34" fmla="*/ 101 w 111"/>
                  <a:gd name="T35" fmla="*/ 3 h 8"/>
                  <a:gd name="T36" fmla="*/ 96 w 111"/>
                  <a:gd name="T37" fmla="*/ 4 h 8"/>
                  <a:gd name="T38" fmla="*/ 90 w 111"/>
                  <a:gd name="T39" fmla="*/ 5 h 8"/>
                  <a:gd name="T40" fmla="*/ 81 w 111"/>
                  <a:gd name="T41" fmla="*/ 5 h 8"/>
                  <a:gd name="T42" fmla="*/ 72 w 111"/>
                  <a:gd name="T43" fmla="*/ 6 h 8"/>
                  <a:gd name="T44" fmla="*/ 61 w 111"/>
                  <a:gd name="T45" fmla="*/ 6 h 8"/>
                  <a:gd name="T46" fmla="*/ 50 w 111"/>
                  <a:gd name="T47" fmla="*/ 7 h 8"/>
                  <a:gd name="T48" fmla="*/ 39 w 111"/>
                  <a:gd name="T49" fmla="*/ 7 h 8"/>
                  <a:gd name="T50" fmla="*/ 26 w 111"/>
                  <a:gd name="T51" fmla="*/ 8 h 8"/>
                  <a:gd name="T52" fmla="*/ 13 w 111"/>
                  <a:gd name="T53" fmla="*/ 8 h 8"/>
                  <a:gd name="T54" fmla="*/ 0 w 111"/>
                  <a:gd name="T55" fmla="*/ 8 h 8"/>
                  <a:gd name="T56" fmla="*/ 0 w 111"/>
                  <a:gd name="T5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1" h="8">
                    <a:moveTo>
                      <a:pt x="0" y="8"/>
                    </a:moveTo>
                    <a:lnTo>
                      <a:pt x="13" y="8"/>
                    </a:lnTo>
                    <a:lnTo>
                      <a:pt x="26" y="8"/>
                    </a:lnTo>
                    <a:lnTo>
                      <a:pt x="39" y="7"/>
                    </a:lnTo>
                    <a:lnTo>
                      <a:pt x="52" y="7"/>
                    </a:lnTo>
                    <a:lnTo>
                      <a:pt x="63" y="6"/>
                    </a:lnTo>
                    <a:lnTo>
                      <a:pt x="74" y="6"/>
                    </a:lnTo>
                    <a:lnTo>
                      <a:pt x="83" y="5"/>
                    </a:lnTo>
                    <a:lnTo>
                      <a:pt x="91" y="5"/>
                    </a:lnTo>
                    <a:lnTo>
                      <a:pt x="98" y="4"/>
                    </a:lnTo>
                    <a:lnTo>
                      <a:pt x="104" y="3"/>
                    </a:lnTo>
                    <a:lnTo>
                      <a:pt x="108" y="2"/>
                    </a:lnTo>
                    <a:lnTo>
                      <a:pt x="110" y="1"/>
                    </a:lnTo>
                    <a:lnTo>
                      <a:pt x="111" y="0"/>
                    </a:lnTo>
                    <a:lnTo>
                      <a:pt x="108" y="0"/>
                    </a:lnTo>
                    <a:lnTo>
                      <a:pt x="107" y="1"/>
                    </a:lnTo>
                    <a:lnTo>
                      <a:pt x="105" y="2"/>
                    </a:lnTo>
                    <a:lnTo>
                      <a:pt x="101" y="3"/>
                    </a:lnTo>
                    <a:lnTo>
                      <a:pt x="96" y="4"/>
                    </a:lnTo>
                    <a:lnTo>
                      <a:pt x="90" y="5"/>
                    </a:lnTo>
                    <a:lnTo>
                      <a:pt x="81" y="5"/>
                    </a:lnTo>
                    <a:lnTo>
                      <a:pt x="72" y="6"/>
                    </a:lnTo>
                    <a:lnTo>
                      <a:pt x="61" y="6"/>
                    </a:lnTo>
                    <a:lnTo>
                      <a:pt x="50" y="7"/>
                    </a:lnTo>
                    <a:lnTo>
                      <a:pt x="39" y="7"/>
                    </a:lnTo>
                    <a:lnTo>
                      <a:pt x="26" y="8"/>
                    </a:lnTo>
                    <a:lnTo>
                      <a:pt x="13" y="8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202" name="Freeform 378"/>
              <p:cNvSpPr>
                <a:spLocks/>
              </p:cNvSpPr>
              <p:nvPr/>
            </p:nvSpPr>
            <p:spPr bwMode="auto">
              <a:xfrm>
                <a:off x="1013" y="3626"/>
                <a:ext cx="108" cy="8"/>
              </a:xfrm>
              <a:custGeom>
                <a:avLst/>
                <a:gdLst>
                  <a:gd name="T0" fmla="*/ 0 w 108"/>
                  <a:gd name="T1" fmla="*/ 8 h 8"/>
                  <a:gd name="T2" fmla="*/ 13 w 108"/>
                  <a:gd name="T3" fmla="*/ 8 h 8"/>
                  <a:gd name="T4" fmla="*/ 26 w 108"/>
                  <a:gd name="T5" fmla="*/ 8 h 8"/>
                  <a:gd name="T6" fmla="*/ 39 w 108"/>
                  <a:gd name="T7" fmla="*/ 7 h 8"/>
                  <a:gd name="T8" fmla="*/ 50 w 108"/>
                  <a:gd name="T9" fmla="*/ 7 h 8"/>
                  <a:gd name="T10" fmla="*/ 61 w 108"/>
                  <a:gd name="T11" fmla="*/ 6 h 8"/>
                  <a:gd name="T12" fmla="*/ 72 w 108"/>
                  <a:gd name="T13" fmla="*/ 6 h 8"/>
                  <a:gd name="T14" fmla="*/ 81 w 108"/>
                  <a:gd name="T15" fmla="*/ 5 h 8"/>
                  <a:gd name="T16" fmla="*/ 90 w 108"/>
                  <a:gd name="T17" fmla="*/ 5 h 8"/>
                  <a:gd name="T18" fmla="*/ 96 w 108"/>
                  <a:gd name="T19" fmla="*/ 4 h 8"/>
                  <a:gd name="T20" fmla="*/ 101 w 108"/>
                  <a:gd name="T21" fmla="*/ 3 h 8"/>
                  <a:gd name="T22" fmla="*/ 105 w 108"/>
                  <a:gd name="T23" fmla="*/ 2 h 8"/>
                  <a:gd name="T24" fmla="*/ 107 w 108"/>
                  <a:gd name="T25" fmla="*/ 1 h 8"/>
                  <a:gd name="T26" fmla="*/ 108 w 108"/>
                  <a:gd name="T27" fmla="*/ 0 h 8"/>
                  <a:gd name="T28" fmla="*/ 105 w 108"/>
                  <a:gd name="T29" fmla="*/ 0 h 8"/>
                  <a:gd name="T30" fmla="*/ 104 w 108"/>
                  <a:gd name="T31" fmla="*/ 1 h 8"/>
                  <a:gd name="T32" fmla="*/ 103 w 108"/>
                  <a:gd name="T33" fmla="*/ 2 h 8"/>
                  <a:gd name="T34" fmla="*/ 99 w 108"/>
                  <a:gd name="T35" fmla="*/ 3 h 8"/>
                  <a:gd name="T36" fmla="*/ 94 w 108"/>
                  <a:gd name="T37" fmla="*/ 4 h 8"/>
                  <a:gd name="T38" fmla="*/ 87 w 108"/>
                  <a:gd name="T39" fmla="*/ 5 h 8"/>
                  <a:gd name="T40" fmla="*/ 79 w 108"/>
                  <a:gd name="T41" fmla="*/ 5 h 8"/>
                  <a:gd name="T42" fmla="*/ 70 w 108"/>
                  <a:gd name="T43" fmla="*/ 6 h 8"/>
                  <a:gd name="T44" fmla="*/ 60 w 108"/>
                  <a:gd name="T45" fmla="*/ 6 h 8"/>
                  <a:gd name="T46" fmla="*/ 49 w 108"/>
                  <a:gd name="T47" fmla="*/ 7 h 8"/>
                  <a:gd name="T48" fmla="*/ 38 w 108"/>
                  <a:gd name="T49" fmla="*/ 7 h 8"/>
                  <a:gd name="T50" fmla="*/ 25 w 108"/>
                  <a:gd name="T51" fmla="*/ 7 h 8"/>
                  <a:gd name="T52" fmla="*/ 13 w 108"/>
                  <a:gd name="T53" fmla="*/ 8 h 8"/>
                  <a:gd name="T54" fmla="*/ 0 w 108"/>
                  <a:gd name="T55" fmla="*/ 8 h 8"/>
                  <a:gd name="T56" fmla="*/ 0 w 108"/>
                  <a:gd name="T5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08" h="8">
                    <a:moveTo>
                      <a:pt x="0" y="8"/>
                    </a:moveTo>
                    <a:lnTo>
                      <a:pt x="13" y="8"/>
                    </a:lnTo>
                    <a:lnTo>
                      <a:pt x="26" y="8"/>
                    </a:lnTo>
                    <a:lnTo>
                      <a:pt x="39" y="7"/>
                    </a:lnTo>
                    <a:lnTo>
                      <a:pt x="50" y="7"/>
                    </a:lnTo>
                    <a:lnTo>
                      <a:pt x="61" y="6"/>
                    </a:lnTo>
                    <a:lnTo>
                      <a:pt x="72" y="6"/>
                    </a:lnTo>
                    <a:lnTo>
                      <a:pt x="81" y="5"/>
                    </a:lnTo>
                    <a:lnTo>
                      <a:pt x="90" y="5"/>
                    </a:lnTo>
                    <a:lnTo>
                      <a:pt x="96" y="4"/>
                    </a:lnTo>
                    <a:lnTo>
                      <a:pt x="101" y="3"/>
                    </a:lnTo>
                    <a:lnTo>
                      <a:pt x="105" y="2"/>
                    </a:lnTo>
                    <a:lnTo>
                      <a:pt x="107" y="1"/>
                    </a:lnTo>
                    <a:lnTo>
                      <a:pt x="108" y="0"/>
                    </a:lnTo>
                    <a:lnTo>
                      <a:pt x="105" y="0"/>
                    </a:lnTo>
                    <a:lnTo>
                      <a:pt x="104" y="1"/>
                    </a:lnTo>
                    <a:lnTo>
                      <a:pt x="103" y="2"/>
                    </a:lnTo>
                    <a:lnTo>
                      <a:pt x="99" y="3"/>
                    </a:lnTo>
                    <a:lnTo>
                      <a:pt x="94" y="4"/>
                    </a:lnTo>
                    <a:lnTo>
                      <a:pt x="87" y="5"/>
                    </a:lnTo>
                    <a:lnTo>
                      <a:pt x="79" y="5"/>
                    </a:lnTo>
                    <a:lnTo>
                      <a:pt x="70" y="6"/>
                    </a:lnTo>
                    <a:lnTo>
                      <a:pt x="60" y="6"/>
                    </a:lnTo>
                    <a:lnTo>
                      <a:pt x="49" y="7"/>
                    </a:lnTo>
                    <a:lnTo>
                      <a:pt x="38" y="7"/>
                    </a:lnTo>
                    <a:lnTo>
                      <a:pt x="25" y="7"/>
                    </a:lnTo>
                    <a:lnTo>
                      <a:pt x="13" y="8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A0A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203" name="Freeform 379"/>
              <p:cNvSpPr>
                <a:spLocks/>
              </p:cNvSpPr>
              <p:nvPr/>
            </p:nvSpPr>
            <p:spPr bwMode="auto">
              <a:xfrm>
                <a:off x="1013" y="3626"/>
                <a:ext cx="105" cy="8"/>
              </a:xfrm>
              <a:custGeom>
                <a:avLst/>
                <a:gdLst>
                  <a:gd name="T0" fmla="*/ 0 w 105"/>
                  <a:gd name="T1" fmla="*/ 8 h 8"/>
                  <a:gd name="T2" fmla="*/ 13 w 105"/>
                  <a:gd name="T3" fmla="*/ 8 h 8"/>
                  <a:gd name="T4" fmla="*/ 25 w 105"/>
                  <a:gd name="T5" fmla="*/ 7 h 8"/>
                  <a:gd name="T6" fmla="*/ 38 w 105"/>
                  <a:gd name="T7" fmla="*/ 7 h 8"/>
                  <a:gd name="T8" fmla="*/ 49 w 105"/>
                  <a:gd name="T9" fmla="*/ 7 h 8"/>
                  <a:gd name="T10" fmla="*/ 60 w 105"/>
                  <a:gd name="T11" fmla="*/ 6 h 8"/>
                  <a:gd name="T12" fmla="*/ 70 w 105"/>
                  <a:gd name="T13" fmla="*/ 6 h 8"/>
                  <a:gd name="T14" fmla="*/ 79 w 105"/>
                  <a:gd name="T15" fmla="*/ 5 h 8"/>
                  <a:gd name="T16" fmla="*/ 87 w 105"/>
                  <a:gd name="T17" fmla="*/ 5 h 8"/>
                  <a:gd name="T18" fmla="*/ 94 w 105"/>
                  <a:gd name="T19" fmla="*/ 4 h 8"/>
                  <a:gd name="T20" fmla="*/ 99 w 105"/>
                  <a:gd name="T21" fmla="*/ 3 h 8"/>
                  <a:gd name="T22" fmla="*/ 103 w 105"/>
                  <a:gd name="T23" fmla="*/ 2 h 8"/>
                  <a:gd name="T24" fmla="*/ 104 w 105"/>
                  <a:gd name="T25" fmla="*/ 1 h 8"/>
                  <a:gd name="T26" fmla="*/ 105 w 105"/>
                  <a:gd name="T27" fmla="*/ 0 h 8"/>
                  <a:gd name="T28" fmla="*/ 103 w 105"/>
                  <a:gd name="T29" fmla="*/ 0 h 8"/>
                  <a:gd name="T30" fmla="*/ 102 w 105"/>
                  <a:gd name="T31" fmla="*/ 1 h 8"/>
                  <a:gd name="T32" fmla="*/ 100 w 105"/>
                  <a:gd name="T33" fmla="*/ 2 h 8"/>
                  <a:gd name="T34" fmla="*/ 97 w 105"/>
                  <a:gd name="T35" fmla="*/ 3 h 8"/>
                  <a:gd name="T36" fmla="*/ 91 w 105"/>
                  <a:gd name="T37" fmla="*/ 4 h 8"/>
                  <a:gd name="T38" fmla="*/ 85 w 105"/>
                  <a:gd name="T39" fmla="*/ 5 h 8"/>
                  <a:gd name="T40" fmla="*/ 77 w 105"/>
                  <a:gd name="T41" fmla="*/ 5 h 8"/>
                  <a:gd name="T42" fmla="*/ 68 w 105"/>
                  <a:gd name="T43" fmla="*/ 5 h 8"/>
                  <a:gd name="T44" fmla="*/ 59 w 105"/>
                  <a:gd name="T45" fmla="*/ 6 h 8"/>
                  <a:gd name="T46" fmla="*/ 48 w 105"/>
                  <a:gd name="T47" fmla="*/ 6 h 8"/>
                  <a:gd name="T48" fmla="*/ 37 w 105"/>
                  <a:gd name="T49" fmla="*/ 7 h 8"/>
                  <a:gd name="T50" fmla="*/ 25 w 105"/>
                  <a:gd name="T51" fmla="*/ 7 h 8"/>
                  <a:gd name="T52" fmla="*/ 12 w 105"/>
                  <a:gd name="T53" fmla="*/ 7 h 8"/>
                  <a:gd name="T54" fmla="*/ 0 w 105"/>
                  <a:gd name="T55" fmla="*/ 7 h 8"/>
                  <a:gd name="T56" fmla="*/ 0 w 105"/>
                  <a:gd name="T5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05" h="8">
                    <a:moveTo>
                      <a:pt x="0" y="8"/>
                    </a:moveTo>
                    <a:lnTo>
                      <a:pt x="13" y="8"/>
                    </a:lnTo>
                    <a:lnTo>
                      <a:pt x="25" y="7"/>
                    </a:lnTo>
                    <a:lnTo>
                      <a:pt x="38" y="7"/>
                    </a:lnTo>
                    <a:lnTo>
                      <a:pt x="49" y="7"/>
                    </a:lnTo>
                    <a:lnTo>
                      <a:pt x="60" y="6"/>
                    </a:lnTo>
                    <a:lnTo>
                      <a:pt x="70" y="6"/>
                    </a:lnTo>
                    <a:lnTo>
                      <a:pt x="79" y="5"/>
                    </a:lnTo>
                    <a:lnTo>
                      <a:pt x="87" y="5"/>
                    </a:lnTo>
                    <a:lnTo>
                      <a:pt x="94" y="4"/>
                    </a:lnTo>
                    <a:lnTo>
                      <a:pt x="99" y="3"/>
                    </a:lnTo>
                    <a:lnTo>
                      <a:pt x="103" y="2"/>
                    </a:lnTo>
                    <a:lnTo>
                      <a:pt x="104" y="1"/>
                    </a:lnTo>
                    <a:lnTo>
                      <a:pt x="105" y="0"/>
                    </a:lnTo>
                    <a:lnTo>
                      <a:pt x="103" y="0"/>
                    </a:lnTo>
                    <a:lnTo>
                      <a:pt x="102" y="1"/>
                    </a:lnTo>
                    <a:lnTo>
                      <a:pt x="100" y="2"/>
                    </a:lnTo>
                    <a:lnTo>
                      <a:pt x="97" y="3"/>
                    </a:lnTo>
                    <a:lnTo>
                      <a:pt x="91" y="4"/>
                    </a:lnTo>
                    <a:lnTo>
                      <a:pt x="85" y="5"/>
                    </a:lnTo>
                    <a:lnTo>
                      <a:pt x="77" y="5"/>
                    </a:lnTo>
                    <a:lnTo>
                      <a:pt x="68" y="5"/>
                    </a:lnTo>
                    <a:lnTo>
                      <a:pt x="59" y="6"/>
                    </a:lnTo>
                    <a:lnTo>
                      <a:pt x="48" y="6"/>
                    </a:lnTo>
                    <a:lnTo>
                      <a:pt x="37" y="7"/>
                    </a:lnTo>
                    <a:lnTo>
                      <a:pt x="25" y="7"/>
                    </a:lnTo>
                    <a:lnTo>
                      <a:pt x="12" y="7"/>
                    </a:lnTo>
                    <a:lnTo>
                      <a:pt x="0" y="7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9D9D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204" name="Freeform 380"/>
              <p:cNvSpPr>
                <a:spLocks/>
              </p:cNvSpPr>
              <p:nvPr/>
            </p:nvSpPr>
            <p:spPr bwMode="auto">
              <a:xfrm>
                <a:off x="1013" y="3626"/>
                <a:ext cx="103" cy="7"/>
              </a:xfrm>
              <a:custGeom>
                <a:avLst/>
                <a:gdLst>
                  <a:gd name="T0" fmla="*/ 0 w 103"/>
                  <a:gd name="T1" fmla="*/ 7 h 7"/>
                  <a:gd name="T2" fmla="*/ 12 w 103"/>
                  <a:gd name="T3" fmla="*/ 7 h 7"/>
                  <a:gd name="T4" fmla="*/ 25 w 103"/>
                  <a:gd name="T5" fmla="*/ 7 h 7"/>
                  <a:gd name="T6" fmla="*/ 37 w 103"/>
                  <a:gd name="T7" fmla="*/ 7 h 7"/>
                  <a:gd name="T8" fmla="*/ 48 w 103"/>
                  <a:gd name="T9" fmla="*/ 6 h 7"/>
                  <a:gd name="T10" fmla="*/ 59 w 103"/>
                  <a:gd name="T11" fmla="*/ 6 h 7"/>
                  <a:gd name="T12" fmla="*/ 68 w 103"/>
                  <a:gd name="T13" fmla="*/ 5 h 7"/>
                  <a:gd name="T14" fmla="*/ 77 w 103"/>
                  <a:gd name="T15" fmla="*/ 5 h 7"/>
                  <a:gd name="T16" fmla="*/ 85 w 103"/>
                  <a:gd name="T17" fmla="*/ 5 h 7"/>
                  <a:gd name="T18" fmla="*/ 91 w 103"/>
                  <a:gd name="T19" fmla="*/ 4 h 7"/>
                  <a:gd name="T20" fmla="*/ 97 w 103"/>
                  <a:gd name="T21" fmla="*/ 3 h 7"/>
                  <a:gd name="T22" fmla="*/ 100 w 103"/>
                  <a:gd name="T23" fmla="*/ 2 h 7"/>
                  <a:gd name="T24" fmla="*/ 102 w 103"/>
                  <a:gd name="T25" fmla="*/ 1 h 7"/>
                  <a:gd name="T26" fmla="*/ 103 w 103"/>
                  <a:gd name="T27" fmla="*/ 0 h 7"/>
                  <a:gd name="T28" fmla="*/ 100 w 103"/>
                  <a:gd name="T29" fmla="*/ 0 h 7"/>
                  <a:gd name="T30" fmla="*/ 99 w 103"/>
                  <a:gd name="T31" fmla="*/ 1 h 7"/>
                  <a:gd name="T32" fmla="*/ 97 w 103"/>
                  <a:gd name="T33" fmla="*/ 2 h 7"/>
                  <a:gd name="T34" fmla="*/ 93 w 103"/>
                  <a:gd name="T35" fmla="*/ 3 h 7"/>
                  <a:gd name="T36" fmla="*/ 87 w 103"/>
                  <a:gd name="T37" fmla="*/ 4 h 7"/>
                  <a:gd name="T38" fmla="*/ 80 w 103"/>
                  <a:gd name="T39" fmla="*/ 5 h 7"/>
                  <a:gd name="T40" fmla="*/ 71 w 103"/>
                  <a:gd name="T41" fmla="*/ 5 h 7"/>
                  <a:gd name="T42" fmla="*/ 61 w 103"/>
                  <a:gd name="T43" fmla="*/ 6 h 7"/>
                  <a:gd name="T44" fmla="*/ 50 w 103"/>
                  <a:gd name="T45" fmla="*/ 6 h 7"/>
                  <a:gd name="T46" fmla="*/ 39 w 103"/>
                  <a:gd name="T47" fmla="*/ 7 h 7"/>
                  <a:gd name="T48" fmla="*/ 26 w 103"/>
                  <a:gd name="T49" fmla="*/ 7 h 7"/>
                  <a:gd name="T50" fmla="*/ 13 w 103"/>
                  <a:gd name="T51" fmla="*/ 7 h 7"/>
                  <a:gd name="T52" fmla="*/ 0 w 103"/>
                  <a:gd name="T53" fmla="*/ 7 h 7"/>
                  <a:gd name="T54" fmla="*/ 0 w 103"/>
                  <a:gd name="T5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03" h="7">
                    <a:moveTo>
                      <a:pt x="0" y="7"/>
                    </a:moveTo>
                    <a:lnTo>
                      <a:pt x="12" y="7"/>
                    </a:lnTo>
                    <a:lnTo>
                      <a:pt x="25" y="7"/>
                    </a:lnTo>
                    <a:lnTo>
                      <a:pt x="37" y="7"/>
                    </a:lnTo>
                    <a:lnTo>
                      <a:pt x="48" y="6"/>
                    </a:lnTo>
                    <a:lnTo>
                      <a:pt x="59" y="6"/>
                    </a:lnTo>
                    <a:lnTo>
                      <a:pt x="68" y="5"/>
                    </a:lnTo>
                    <a:lnTo>
                      <a:pt x="77" y="5"/>
                    </a:lnTo>
                    <a:lnTo>
                      <a:pt x="85" y="5"/>
                    </a:lnTo>
                    <a:lnTo>
                      <a:pt x="91" y="4"/>
                    </a:lnTo>
                    <a:lnTo>
                      <a:pt x="97" y="3"/>
                    </a:lnTo>
                    <a:lnTo>
                      <a:pt x="100" y="2"/>
                    </a:lnTo>
                    <a:lnTo>
                      <a:pt x="102" y="1"/>
                    </a:lnTo>
                    <a:lnTo>
                      <a:pt x="103" y="0"/>
                    </a:lnTo>
                    <a:lnTo>
                      <a:pt x="100" y="0"/>
                    </a:lnTo>
                    <a:lnTo>
                      <a:pt x="99" y="1"/>
                    </a:lnTo>
                    <a:lnTo>
                      <a:pt x="97" y="2"/>
                    </a:lnTo>
                    <a:lnTo>
                      <a:pt x="93" y="3"/>
                    </a:lnTo>
                    <a:lnTo>
                      <a:pt x="87" y="4"/>
                    </a:lnTo>
                    <a:lnTo>
                      <a:pt x="80" y="5"/>
                    </a:lnTo>
                    <a:lnTo>
                      <a:pt x="71" y="5"/>
                    </a:lnTo>
                    <a:lnTo>
                      <a:pt x="61" y="6"/>
                    </a:lnTo>
                    <a:lnTo>
                      <a:pt x="50" y="6"/>
                    </a:lnTo>
                    <a:lnTo>
                      <a:pt x="39" y="7"/>
                    </a:lnTo>
                    <a:lnTo>
                      <a:pt x="26" y="7"/>
                    </a:lnTo>
                    <a:lnTo>
                      <a:pt x="13" y="7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205" name="Freeform 381"/>
              <p:cNvSpPr>
                <a:spLocks/>
              </p:cNvSpPr>
              <p:nvPr/>
            </p:nvSpPr>
            <p:spPr bwMode="auto">
              <a:xfrm>
                <a:off x="1013" y="3626"/>
                <a:ext cx="100" cy="7"/>
              </a:xfrm>
              <a:custGeom>
                <a:avLst/>
                <a:gdLst>
                  <a:gd name="T0" fmla="*/ 0 w 100"/>
                  <a:gd name="T1" fmla="*/ 7 h 7"/>
                  <a:gd name="T2" fmla="*/ 13 w 100"/>
                  <a:gd name="T3" fmla="*/ 7 h 7"/>
                  <a:gd name="T4" fmla="*/ 26 w 100"/>
                  <a:gd name="T5" fmla="*/ 7 h 7"/>
                  <a:gd name="T6" fmla="*/ 39 w 100"/>
                  <a:gd name="T7" fmla="*/ 7 h 7"/>
                  <a:gd name="T8" fmla="*/ 50 w 100"/>
                  <a:gd name="T9" fmla="*/ 6 h 7"/>
                  <a:gd name="T10" fmla="*/ 61 w 100"/>
                  <a:gd name="T11" fmla="*/ 6 h 7"/>
                  <a:gd name="T12" fmla="*/ 71 w 100"/>
                  <a:gd name="T13" fmla="*/ 5 h 7"/>
                  <a:gd name="T14" fmla="*/ 80 w 100"/>
                  <a:gd name="T15" fmla="*/ 5 h 7"/>
                  <a:gd name="T16" fmla="*/ 87 w 100"/>
                  <a:gd name="T17" fmla="*/ 4 h 7"/>
                  <a:gd name="T18" fmla="*/ 93 w 100"/>
                  <a:gd name="T19" fmla="*/ 3 h 7"/>
                  <a:gd name="T20" fmla="*/ 97 w 100"/>
                  <a:gd name="T21" fmla="*/ 2 h 7"/>
                  <a:gd name="T22" fmla="*/ 99 w 100"/>
                  <a:gd name="T23" fmla="*/ 1 h 7"/>
                  <a:gd name="T24" fmla="*/ 100 w 100"/>
                  <a:gd name="T25" fmla="*/ 0 h 7"/>
                  <a:gd name="T26" fmla="*/ 97 w 100"/>
                  <a:gd name="T27" fmla="*/ 0 h 7"/>
                  <a:gd name="T28" fmla="*/ 97 w 100"/>
                  <a:gd name="T29" fmla="*/ 1 h 7"/>
                  <a:gd name="T30" fmla="*/ 95 w 100"/>
                  <a:gd name="T31" fmla="*/ 2 h 7"/>
                  <a:gd name="T32" fmla="*/ 90 w 100"/>
                  <a:gd name="T33" fmla="*/ 3 h 7"/>
                  <a:gd name="T34" fmla="*/ 84 w 100"/>
                  <a:gd name="T35" fmla="*/ 4 h 7"/>
                  <a:gd name="T36" fmla="*/ 77 w 100"/>
                  <a:gd name="T37" fmla="*/ 5 h 7"/>
                  <a:gd name="T38" fmla="*/ 69 w 100"/>
                  <a:gd name="T39" fmla="*/ 5 h 7"/>
                  <a:gd name="T40" fmla="*/ 60 w 100"/>
                  <a:gd name="T41" fmla="*/ 5 h 7"/>
                  <a:gd name="T42" fmla="*/ 49 w 100"/>
                  <a:gd name="T43" fmla="*/ 6 h 7"/>
                  <a:gd name="T44" fmla="*/ 38 w 100"/>
                  <a:gd name="T45" fmla="*/ 6 h 7"/>
                  <a:gd name="T46" fmla="*/ 25 w 100"/>
                  <a:gd name="T47" fmla="*/ 7 h 7"/>
                  <a:gd name="T48" fmla="*/ 13 w 100"/>
                  <a:gd name="T49" fmla="*/ 7 h 7"/>
                  <a:gd name="T50" fmla="*/ 0 w 100"/>
                  <a:gd name="T51" fmla="*/ 7 h 7"/>
                  <a:gd name="T52" fmla="*/ 0 w 100"/>
                  <a:gd name="T5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0" h="7">
                    <a:moveTo>
                      <a:pt x="0" y="7"/>
                    </a:moveTo>
                    <a:lnTo>
                      <a:pt x="13" y="7"/>
                    </a:lnTo>
                    <a:lnTo>
                      <a:pt x="26" y="7"/>
                    </a:lnTo>
                    <a:lnTo>
                      <a:pt x="39" y="7"/>
                    </a:lnTo>
                    <a:lnTo>
                      <a:pt x="50" y="6"/>
                    </a:lnTo>
                    <a:lnTo>
                      <a:pt x="61" y="6"/>
                    </a:lnTo>
                    <a:lnTo>
                      <a:pt x="71" y="5"/>
                    </a:lnTo>
                    <a:lnTo>
                      <a:pt x="80" y="5"/>
                    </a:lnTo>
                    <a:lnTo>
                      <a:pt x="87" y="4"/>
                    </a:lnTo>
                    <a:lnTo>
                      <a:pt x="93" y="3"/>
                    </a:lnTo>
                    <a:lnTo>
                      <a:pt x="97" y="2"/>
                    </a:lnTo>
                    <a:lnTo>
                      <a:pt x="99" y="1"/>
                    </a:lnTo>
                    <a:lnTo>
                      <a:pt x="100" y="0"/>
                    </a:lnTo>
                    <a:lnTo>
                      <a:pt x="97" y="0"/>
                    </a:lnTo>
                    <a:lnTo>
                      <a:pt x="97" y="1"/>
                    </a:lnTo>
                    <a:lnTo>
                      <a:pt x="95" y="2"/>
                    </a:lnTo>
                    <a:lnTo>
                      <a:pt x="90" y="3"/>
                    </a:lnTo>
                    <a:lnTo>
                      <a:pt x="84" y="4"/>
                    </a:lnTo>
                    <a:lnTo>
                      <a:pt x="77" y="5"/>
                    </a:lnTo>
                    <a:lnTo>
                      <a:pt x="69" y="5"/>
                    </a:lnTo>
                    <a:lnTo>
                      <a:pt x="60" y="5"/>
                    </a:lnTo>
                    <a:lnTo>
                      <a:pt x="49" y="6"/>
                    </a:lnTo>
                    <a:lnTo>
                      <a:pt x="38" y="6"/>
                    </a:lnTo>
                    <a:lnTo>
                      <a:pt x="25" y="7"/>
                    </a:lnTo>
                    <a:lnTo>
                      <a:pt x="13" y="7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9898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206" name="Freeform 382"/>
              <p:cNvSpPr>
                <a:spLocks/>
              </p:cNvSpPr>
              <p:nvPr/>
            </p:nvSpPr>
            <p:spPr bwMode="auto">
              <a:xfrm>
                <a:off x="1013" y="3626"/>
                <a:ext cx="97" cy="7"/>
              </a:xfrm>
              <a:custGeom>
                <a:avLst/>
                <a:gdLst>
                  <a:gd name="T0" fmla="*/ 0 w 97"/>
                  <a:gd name="T1" fmla="*/ 7 h 7"/>
                  <a:gd name="T2" fmla="*/ 13 w 97"/>
                  <a:gd name="T3" fmla="*/ 7 h 7"/>
                  <a:gd name="T4" fmla="*/ 25 w 97"/>
                  <a:gd name="T5" fmla="*/ 7 h 7"/>
                  <a:gd name="T6" fmla="*/ 38 w 97"/>
                  <a:gd name="T7" fmla="*/ 6 h 7"/>
                  <a:gd name="T8" fmla="*/ 49 w 97"/>
                  <a:gd name="T9" fmla="*/ 6 h 7"/>
                  <a:gd name="T10" fmla="*/ 60 w 97"/>
                  <a:gd name="T11" fmla="*/ 5 h 7"/>
                  <a:gd name="T12" fmla="*/ 69 w 97"/>
                  <a:gd name="T13" fmla="*/ 5 h 7"/>
                  <a:gd name="T14" fmla="*/ 77 w 97"/>
                  <a:gd name="T15" fmla="*/ 5 h 7"/>
                  <a:gd name="T16" fmla="*/ 84 w 97"/>
                  <a:gd name="T17" fmla="*/ 4 h 7"/>
                  <a:gd name="T18" fmla="*/ 90 w 97"/>
                  <a:gd name="T19" fmla="*/ 3 h 7"/>
                  <a:gd name="T20" fmla="*/ 95 w 97"/>
                  <a:gd name="T21" fmla="*/ 2 h 7"/>
                  <a:gd name="T22" fmla="*/ 97 w 97"/>
                  <a:gd name="T23" fmla="*/ 1 h 7"/>
                  <a:gd name="T24" fmla="*/ 97 w 97"/>
                  <a:gd name="T25" fmla="*/ 0 h 7"/>
                  <a:gd name="T26" fmla="*/ 95 w 97"/>
                  <a:gd name="T27" fmla="*/ 0 h 7"/>
                  <a:gd name="T28" fmla="*/ 94 w 97"/>
                  <a:gd name="T29" fmla="*/ 1 h 7"/>
                  <a:gd name="T30" fmla="*/ 92 w 97"/>
                  <a:gd name="T31" fmla="*/ 2 h 7"/>
                  <a:gd name="T32" fmla="*/ 88 w 97"/>
                  <a:gd name="T33" fmla="*/ 3 h 7"/>
                  <a:gd name="T34" fmla="*/ 82 w 97"/>
                  <a:gd name="T35" fmla="*/ 4 h 7"/>
                  <a:gd name="T36" fmla="*/ 75 w 97"/>
                  <a:gd name="T37" fmla="*/ 5 h 7"/>
                  <a:gd name="T38" fmla="*/ 68 w 97"/>
                  <a:gd name="T39" fmla="*/ 5 h 7"/>
                  <a:gd name="T40" fmla="*/ 58 w 97"/>
                  <a:gd name="T41" fmla="*/ 5 h 7"/>
                  <a:gd name="T42" fmla="*/ 47 w 97"/>
                  <a:gd name="T43" fmla="*/ 6 h 7"/>
                  <a:gd name="T44" fmla="*/ 36 w 97"/>
                  <a:gd name="T45" fmla="*/ 6 h 7"/>
                  <a:gd name="T46" fmla="*/ 25 w 97"/>
                  <a:gd name="T47" fmla="*/ 7 h 7"/>
                  <a:gd name="T48" fmla="*/ 12 w 97"/>
                  <a:gd name="T49" fmla="*/ 7 h 7"/>
                  <a:gd name="T50" fmla="*/ 0 w 97"/>
                  <a:gd name="T51" fmla="*/ 7 h 7"/>
                  <a:gd name="T52" fmla="*/ 0 w 97"/>
                  <a:gd name="T5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7" h="7">
                    <a:moveTo>
                      <a:pt x="0" y="7"/>
                    </a:moveTo>
                    <a:lnTo>
                      <a:pt x="13" y="7"/>
                    </a:lnTo>
                    <a:lnTo>
                      <a:pt x="25" y="7"/>
                    </a:lnTo>
                    <a:lnTo>
                      <a:pt x="38" y="6"/>
                    </a:lnTo>
                    <a:lnTo>
                      <a:pt x="49" y="6"/>
                    </a:lnTo>
                    <a:lnTo>
                      <a:pt x="60" y="5"/>
                    </a:lnTo>
                    <a:lnTo>
                      <a:pt x="69" y="5"/>
                    </a:lnTo>
                    <a:lnTo>
                      <a:pt x="77" y="5"/>
                    </a:lnTo>
                    <a:lnTo>
                      <a:pt x="84" y="4"/>
                    </a:lnTo>
                    <a:lnTo>
                      <a:pt x="90" y="3"/>
                    </a:lnTo>
                    <a:lnTo>
                      <a:pt x="95" y="2"/>
                    </a:lnTo>
                    <a:lnTo>
                      <a:pt x="97" y="1"/>
                    </a:lnTo>
                    <a:lnTo>
                      <a:pt x="97" y="0"/>
                    </a:lnTo>
                    <a:lnTo>
                      <a:pt x="95" y="0"/>
                    </a:lnTo>
                    <a:lnTo>
                      <a:pt x="94" y="1"/>
                    </a:lnTo>
                    <a:lnTo>
                      <a:pt x="92" y="2"/>
                    </a:lnTo>
                    <a:lnTo>
                      <a:pt x="88" y="3"/>
                    </a:lnTo>
                    <a:lnTo>
                      <a:pt x="82" y="4"/>
                    </a:lnTo>
                    <a:lnTo>
                      <a:pt x="75" y="5"/>
                    </a:lnTo>
                    <a:lnTo>
                      <a:pt x="68" y="5"/>
                    </a:lnTo>
                    <a:lnTo>
                      <a:pt x="58" y="5"/>
                    </a:lnTo>
                    <a:lnTo>
                      <a:pt x="47" y="6"/>
                    </a:lnTo>
                    <a:lnTo>
                      <a:pt x="36" y="6"/>
                    </a:lnTo>
                    <a:lnTo>
                      <a:pt x="25" y="7"/>
                    </a:lnTo>
                    <a:lnTo>
                      <a:pt x="12" y="7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207" name="Freeform 383"/>
              <p:cNvSpPr>
                <a:spLocks/>
              </p:cNvSpPr>
              <p:nvPr/>
            </p:nvSpPr>
            <p:spPr bwMode="auto">
              <a:xfrm>
                <a:off x="1013" y="3626"/>
                <a:ext cx="95" cy="7"/>
              </a:xfrm>
              <a:custGeom>
                <a:avLst/>
                <a:gdLst>
                  <a:gd name="T0" fmla="*/ 0 w 95"/>
                  <a:gd name="T1" fmla="*/ 7 h 7"/>
                  <a:gd name="T2" fmla="*/ 12 w 95"/>
                  <a:gd name="T3" fmla="*/ 7 h 7"/>
                  <a:gd name="T4" fmla="*/ 25 w 95"/>
                  <a:gd name="T5" fmla="*/ 7 h 7"/>
                  <a:gd name="T6" fmla="*/ 36 w 95"/>
                  <a:gd name="T7" fmla="*/ 6 h 7"/>
                  <a:gd name="T8" fmla="*/ 47 w 95"/>
                  <a:gd name="T9" fmla="*/ 6 h 7"/>
                  <a:gd name="T10" fmla="*/ 58 w 95"/>
                  <a:gd name="T11" fmla="*/ 5 h 7"/>
                  <a:gd name="T12" fmla="*/ 68 w 95"/>
                  <a:gd name="T13" fmla="*/ 5 h 7"/>
                  <a:gd name="T14" fmla="*/ 75 w 95"/>
                  <a:gd name="T15" fmla="*/ 5 h 7"/>
                  <a:gd name="T16" fmla="*/ 82 w 95"/>
                  <a:gd name="T17" fmla="*/ 4 h 7"/>
                  <a:gd name="T18" fmla="*/ 88 w 95"/>
                  <a:gd name="T19" fmla="*/ 3 h 7"/>
                  <a:gd name="T20" fmla="*/ 92 w 95"/>
                  <a:gd name="T21" fmla="*/ 2 h 7"/>
                  <a:gd name="T22" fmla="*/ 94 w 95"/>
                  <a:gd name="T23" fmla="*/ 1 h 7"/>
                  <a:gd name="T24" fmla="*/ 95 w 95"/>
                  <a:gd name="T25" fmla="*/ 0 h 7"/>
                  <a:gd name="T26" fmla="*/ 92 w 95"/>
                  <a:gd name="T27" fmla="*/ 0 h 7"/>
                  <a:gd name="T28" fmla="*/ 91 w 95"/>
                  <a:gd name="T29" fmla="*/ 1 h 7"/>
                  <a:gd name="T30" fmla="*/ 90 w 95"/>
                  <a:gd name="T31" fmla="*/ 2 h 7"/>
                  <a:gd name="T32" fmla="*/ 85 w 95"/>
                  <a:gd name="T33" fmla="*/ 3 h 7"/>
                  <a:gd name="T34" fmla="*/ 80 w 95"/>
                  <a:gd name="T35" fmla="*/ 4 h 7"/>
                  <a:gd name="T36" fmla="*/ 74 w 95"/>
                  <a:gd name="T37" fmla="*/ 5 h 7"/>
                  <a:gd name="T38" fmla="*/ 65 w 95"/>
                  <a:gd name="T39" fmla="*/ 5 h 7"/>
                  <a:gd name="T40" fmla="*/ 56 w 95"/>
                  <a:gd name="T41" fmla="*/ 5 h 7"/>
                  <a:gd name="T42" fmla="*/ 46 w 95"/>
                  <a:gd name="T43" fmla="*/ 6 h 7"/>
                  <a:gd name="T44" fmla="*/ 35 w 95"/>
                  <a:gd name="T45" fmla="*/ 6 h 7"/>
                  <a:gd name="T46" fmla="*/ 24 w 95"/>
                  <a:gd name="T47" fmla="*/ 6 h 7"/>
                  <a:gd name="T48" fmla="*/ 12 w 95"/>
                  <a:gd name="T49" fmla="*/ 7 h 7"/>
                  <a:gd name="T50" fmla="*/ 0 w 95"/>
                  <a:gd name="T51" fmla="*/ 7 h 7"/>
                  <a:gd name="T52" fmla="*/ 0 w 95"/>
                  <a:gd name="T5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7">
                    <a:moveTo>
                      <a:pt x="0" y="7"/>
                    </a:moveTo>
                    <a:lnTo>
                      <a:pt x="12" y="7"/>
                    </a:lnTo>
                    <a:lnTo>
                      <a:pt x="25" y="7"/>
                    </a:lnTo>
                    <a:lnTo>
                      <a:pt x="36" y="6"/>
                    </a:lnTo>
                    <a:lnTo>
                      <a:pt x="47" y="6"/>
                    </a:lnTo>
                    <a:lnTo>
                      <a:pt x="58" y="5"/>
                    </a:lnTo>
                    <a:lnTo>
                      <a:pt x="68" y="5"/>
                    </a:lnTo>
                    <a:lnTo>
                      <a:pt x="75" y="5"/>
                    </a:lnTo>
                    <a:lnTo>
                      <a:pt x="82" y="4"/>
                    </a:lnTo>
                    <a:lnTo>
                      <a:pt x="88" y="3"/>
                    </a:lnTo>
                    <a:lnTo>
                      <a:pt x="92" y="2"/>
                    </a:lnTo>
                    <a:lnTo>
                      <a:pt x="94" y="1"/>
                    </a:lnTo>
                    <a:lnTo>
                      <a:pt x="95" y="0"/>
                    </a:lnTo>
                    <a:lnTo>
                      <a:pt x="92" y="0"/>
                    </a:lnTo>
                    <a:lnTo>
                      <a:pt x="91" y="1"/>
                    </a:lnTo>
                    <a:lnTo>
                      <a:pt x="90" y="2"/>
                    </a:lnTo>
                    <a:lnTo>
                      <a:pt x="85" y="3"/>
                    </a:lnTo>
                    <a:lnTo>
                      <a:pt x="80" y="4"/>
                    </a:lnTo>
                    <a:lnTo>
                      <a:pt x="74" y="5"/>
                    </a:lnTo>
                    <a:lnTo>
                      <a:pt x="65" y="5"/>
                    </a:lnTo>
                    <a:lnTo>
                      <a:pt x="56" y="5"/>
                    </a:lnTo>
                    <a:lnTo>
                      <a:pt x="46" y="6"/>
                    </a:lnTo>
                    <a:lnTo>
                      <a:pt x="35" y="6"/>
                    </a:lnTo>
                    <a:lnTo>
                      <a:pt x="24" y="6"/>
                    </a:lnTo>
                    <a:lnTo>
                      <a:pt x="12" y="7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208" name="Freeform 384"/>
              <p:cNvSpPr>
                <a:spLocks/>
              </p:cNvSpPr>
              <p:nvPr/>
            </p:nvSpPr>
            <p:spPr bwMode="auto">
              <a:xfrm>
                <a:off x="1013" y="3626"/>
                <a:ext cx="92" cy="7"/>
              </a:xfrm>
              <a:custGeom>
                <a:avLst/>
                <a:gdLst>
                  <a:gd name="T0" fmla="*/ 0 w 92"/>
                  <a:gd name="T1" fmla="*/ 7 h 7"/>
                  <a:gd name="T2" fmla="*/ 12 w 92"/>
                  <a:gd name="T3" fmla="*/ 7 h 7"/>
                  <a:gd name="T4" fmla="*/ 24 w 92"/>
                  <a:gd name="T5" fmla="*/ 6 h 7"/>
                  <a:gd name="T6" fmla="*/ 35 w 92"/>
                  <a:gd name="T7" fmla="*/ 6 h 7"/>
                  <a:gd name="T8" fmla="*/ 46 w 92"/>
                  <a:gd name="T9" fmla="*/ 6 h 7"/>
                  <a:gd name="T10" fmla="*/ 56 w 92"/>
                  <a:gd name="T11" fmla="*/ 5 h 7"/>
                  <a:gd name="T12" fmla="*/ 65 w 92"/>
                  <a:gd name="T13" fmla="*/ 5 h 7"/>
                  <a:gd name="T14" fmla="*/ 74 w 92"/>
                  <a:gd name="T15" fmla="*/ 5 h 7"/>
                  <a:gd name="T16" fmla="*/ 80 w 92"/>
                  <a:gd name="T17" fmla="*/ 4 h 7"/>
                  <a:gd name="T18" fmla="*/ 85 w 92"/>
                  <a:gd name="T19" fmla="*/ 3 h 7"/>
                  <a:gd name="T20" fmla="*/ 90 w 92"/>
                  <a:gd name="T21" fmla="*/ 2 h 7"/>
                  <a:gd name="T22" fmla="*/ 91 w 92"/>
                  <a:gd name="T23" fmla="*/ 1 h 7"/>
                  <a:gd name="T24" fmla="*/ 92 w 92"/>
                  <a:gd name="T25" fmla="*/ 0 h 7"/>
                  <a:gd name="T26" fmla="*/ 90 w 92"/>
                  <a:gd name="T27" fmla="*/ 0 h 7"/>
                  <a:gd name="T28" fmla="*/ 89 w 92"/>
                  <a:gd name="T29" fmla="*/ 1 h 7"/>
                  <a:gd name="T30" fmla="*/ 87 w 92"/>
                  <a:gd name="T31" fmla="*/ 2 h 7"/>
                  <a:gd name="T32" fmla="*/ 83 w 92"/>
                  <a:gd name="T33" fmla="*/ 3 h 7"/>
                  <a:gd name="T34" fmla="*/ 78 w 92"/>
                  <a:gd name="T35" fmla="*/ 4 h 7"/>
                  <a:gd name="T36" fmla="*/ 71 w 92"/>
                  <a:gd name="T37" fmla="*/ 5 h 7"/>
                  <a:gd name="T38" fmla="*/ 63 w 92"/>
                  <a:gd name="T39" fmla="*/ 5 h 7"/>
                  <a:gd name="T40" fmla="*/ 54 w 92"/>
                  <a:gd name="T41" fmla="*/ 5 h 7"/>
                  <a:gd name="T42" fmla="*/ 45 w 92"/>
                  <a:gd name="T43" fmla="*/ 5 h 7"/>
                  <a:gd name="T44" fmla="*/ 34 w 92"/>
                  <a:gd name="T45" fmla="*/ 6 h 7"/>
                  <a:gd name="T46" fmla="*/ 24 w 92"/>
                  <a:gd name="T47" fmla="*/ 6 h 7"/>
                  <a:gd name="T48" fmla="*/ 11 w 92"/>
                  <a:gd name="T49" fmla="*/ 6 h 7"/>
                  <a:gd name="T50" fmla="*/ 0 w 92"/>
                  <a:gd name="T51" fmla="*/ 6 h 7"/>
                  <a:gd name="T52" fmla="*/ 0 w 92"/>
                  <a:gd name="T5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2" h="7">
                    <a:moveTo>
                      <a:pt x="0" y="7"/>
                    </a:moveTo>
                    <a:lnTo>
                      <a:pt x="12" y="7"/>
                    </a:lnTo>
                    <a:lnTo>
                      <a:pt x="24" y="6"/>
                    </a:lnTo>
                    <a:lnTo>
                      <a:pt x="35" y="6"/>
                    </a:lnTo>
                    <a:lnTo>
                      <a:pt x="46" y="6"/>
                    </a:lnTo>
                    <a:lnTo>
                      <a:pt x="56" y="5"/>
                    </a:lnTo>
                    <a:lnTo>
                      <a:pt x="65" y="5"/>
                    </a:lnTo>
                    <a:lnTo>
                      <a:pt x="74" y="5"/>
                    </a:lnTo>
                    <a:lnTo>
                      <a:pt x="80" y="4"/>
                    </a:lnTo>
                    <a:lnTo>
                      <a:pt x="85" y="3"/>
                    </a:lnTo>
                    <a:lnTo>
                      <a:pt x="90" y="2"/>
                    </a:lnTo>
                    <a:lnTo>
                      <a:pt x="91" y="1"/>
                    </a:lnTo>
                    <a:lnTo>
                      <a:pt x="92" y="0"/>
                    </a:lnTo>
                    <a:lnTo>
                      <a:pt x="90" y="0"/>
                    </a:lnTo>
                    <a:lnTo>
                      <a:pt x="89" y="1"/>
                    </a:lnTo>
                    <a:lnTo>
                      <a:pt x="87" y="2"/>
                    </a:lnTo>
                    <a:lnTo>
                      <a:pt x="83" y="3"/>
                    </a:lnTo>
                    <a:lnTo>
                      <a:pt x="78" y="4"/>
                    </a:lnTo>
                    <a:lnTo>
                      <a:pt x="71" y="5"/>
                    </a:lnTo>
                    <a:lnTo>
                      <a:pt x="63" y="5"/>
                    </a:lnTo>
                    <a:lnTo>
                      <a:pt x="54" y="5"/>
                    </a:lnTo>
                    <a:lnTo>
                      <a:pt x="45" y="5"/>
                    </a:lnTo>
                    <a:lnTo>
                      <a:pt x="34" y="6"/>
                    </a:lnTo>
                    <a:lnTo>
                      <a:pt x="24" y="6"/>
                    </a:lnTo>
                    <a:lnTo>
                      <a:pt x="11" y="6"/>
                    </a:lnTo>
                    <a:lnTo>
                      <a:pt x="0" y="6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209" name="Freeform 385"/>
              <p:cNvSpPr>
                <a:spLocks/>
              </p:cNvSpPr>
              <p:nvPr/>
            </p:nvSpPr>
            <p:spPr bwMode="auto">
              <a:xfrm>
                <a:off x="1013" y="3626"/>
                <a:ext cx="90" cy="6"/>
              </a:xfrm>
              <a:custGeom>
                <a:avLst/>
                <a:gdLst>
                  <a:gd name="T0" fmla="*/ 0 w 90"/>
                  <a:gd name="T1" fmla="*/ 6 h 6"/>
                  <a:gd name="T2" fmla="*/ 11 w 90"/>
                  <a:gd name="T3" fmla="*/ 6 h 6"/>
                  <a:gd name="T4" fmla="*/ 24 w 90"/>
                  <a:gd name="T5" fmla="*/ 6 h 6"/>
                  <a:gd name="T6" fmla="*/ 34 w 90"/>
                  <a:gd name="T7" fmla="*/ 6 h 6"/>
                  <a:gd name="T8" fmla="*/ 45 w 90"/>
                  <a:gd name="T9" fmla="*/ 5 h 6"/>
                  <a:gd name="T10" fmla="*/ 54 w 90"/>
                  <a:gd name="T11" fmla="*/ 5 h 6"/>
                  <a:gd name="T12" fmla="*/ 63 w 90"/>
                  <a:gd name="T13" fmla="*/ 5 h 6"/>
                  <a:gd name="T14" fmla="*/ 71 w 90"/>
                  <a:gd name="T15" fmla="*/ 5 h 6"/>
                  <a:gd name="T16" fmla="*/ 78 w 90"/>
                  <a:gd name="T17" fmla="*/ 4 h 6"/>
                  <a:gd name="T18" fmla="*/ 83 w 90"/>
                  <a:gd name="T19" fmla="*/ 3 h 6"/>
                  <a:gd name="T20" fmla="*/ 87 w 90"/>
                  <a:gd name="T21" fmla="*/ 2 h 6"/>
                  <a:gd name="T22" fmla="*/ 89 w 90"/>
                  <a:gd name="T23" fmla="*/ 1 h 6"/>
                  <a:gd name="T24" fmla="*/ 90 w 90"/>
                  <a:gd name="T25" fmla="*/ 0 h 6"/>
                  <a:gd name="T26" fmla="*/ 87 w 90"/>
                  <a:gd name="T27" fmla="*/ 0 h 6"/>
                  <a:gd name="T28" fmla="*/ 86 w 90"/>
                  <a:gd name="T29" fmla="*/ 1 h 6"/>
                  <a:gd name="T30" fmla="*/ 84 w 90"/>
                  <a:gd name="T31" fmla="*/ 2 h 6"/>
                  <a:gd name="T32" fmla="*/ 81 w 90"/>
                  <a:gd name="T33" fmla="*/ 3 h 6"/>
                  <a:gd name="T34" fmla="*/ 75 w 90"/>
                  <a:gd name="T35" fmla="*/ 4 h 6"/>
                  <a:gd name="T36" fmla="*/ 69 w 90"/>
                  <a:gd name="T37" fmla="*/ 5 h 6"/>
                  <a:gd name="T38" fmla="*/ 61 w 90"/>
                  <a:gd name="T39" fmla="*/ 5 h 6"/>
                  <a:gd name="T40" fmla="*/ 53 w 90"/>
                  <a:gd name="T41" fmla="*/ 5 h 6"/>
                  <a:gd name="T42" fmla="*/ 44 w 90"/>
                  <a:gd name="T43" fmla="*/ 5 h 6"/>
                  <a:gd name="T44" fmla="*/ 33 w 90"/>
                  <a:gd name="T45" fmla="*/ 6 h 6"/>
                  <a:gd name="T46" fmla="*/ 23 w 90"/>
                  <a:gd name="T47" fmla="*/ 6 h 6"/>
                  <a:gd name="T48" fmla="*/ 11 w 90"/>
                  <a:gd name="T49" fmla="*/ 6 h 6"/>
                  <a:gd name="T50" fmla="*/ 0 w 90"/>
                  <a:gd name="T51" fmla="*/ 6 h 6"/>
                  <a:gd name="T52" fmla="*/ 0 w 90"/>
                  <a:gd name="T5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0" h="6">
                    <a:moveTo>
                      <a:pt x="0" y="6"/>
                    </a:moveTo>
                    <a:lnTo>
                      <a:pt x="11" y="6"/>
                    </a:lnTo>
                    <a:lnTo>
                      <a:pt x="24" y="6"/>
                    </a:lnTo>
                    <a:lnTo>
                      <a:pt x="34" y="6"/>
                    </a:lnTo>
                    <a:lnTo>
                      <a:pt x="45" y="5"/>
                    </a:lnTo>
                    <a:lnTo>
                      <a:pt x="54" y="5"/>
                    </a:lnTo>
                    <a:lnTo>
                      <a:pt x="63" y="5"/>
                    </a:lnTo>
                    <a:lnTo>
                      <a:pt x="71" y="5"/>
                    </a:lnTo>
                    <a:lnTo>
                      <a:pt x="78" y="4"/>
                    </a:lnTo>
                    <a:lnTo>
                      <a:pt x="83" y="3"/>
                    </a:lnTo>
                    <a:lnTo>
                      <a:pt x="87" y="2"/>
                    </a:lnTo>
                    <a:lnTo>
                      <a:pt x="89" y="1"/>
                    </a:lnTo>
                    <a:lnTo>
                      <a:pt x="90" y="0"/>
                    </a:lnTo>
                    <a:lnTo>
                      <a:pt x="87" y="0"/>
                    </a:lnTo>
                    <a:lnTo>
                      <a:pt x="86" y="1"/>
                    </a:lnTo>
                    <a:lnTo>
                      <a:pt x="84" y="2"/>
                    </a:lnTo>
                    <a:lnTo>
                      <a:pt x="81" y="3"/>
                    </a:lnTo>
                    <a:lnTo>
                      <a:pt x="75" y="4"/>
                    </a:lnTo>
                    <a:lnTo>
                      <a:pt x="69" y="5"/>
                    </a:lnTo>
                    <a:lnTo>
                      <a:pt x="61" y="5"/>
                    </a:lnTo>
                    <a:lnTo>
                      <a:pt x="53" y="5"/>
                    </a:lnTo>
                    <a:lnTo>
                      <a:pt x="44" y="5"/>
                    </a:lnTo>
                    <a:lnTo>
                      <a:pt x="33" y="6"/>
                    </a:lnTo>
                    <a:lnTo>
                      <a:pt x="23" y="6"/>
                    </a:lnTo>
                    <a:lnTo>
                      <a:pt x="11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8E8E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210" name="Freeform 386"/>
              <p:cNvSpPr>
                <a:spLocks/>
              </p:cNvSpPr>
              <p:nvPr/>
            </p:nvSpPr>
            <p:spPr bwMode="auto">
              <a:xfrm>
                <a:off x="1013" y="3626"/>
                <a:ext cx="87" cy="6"/>
              </a:xfrm>
              <a:custGeom>
                <a:avLst/>
                <a:gdLst>
                  <a:gd name="T0" fmla="*/ 0 w 87"/>
                  <a:gd name="T1" fmla="*/ 6 h 6"/>
                  <a:gd name="T2" fmla="*/ 11 w 87"/>
                  <a:gd name="T3" fmla="*/ 6 h 6"/>
                  <a:gd name="T4" fmla="*/ 23 w 87"/>
                  <a:gd name="T5" fmla="*/ 6 h 6"/>
                  <a:gd name="T6" fmla="*/ 33 w 87"/>
                  <a:gd name="T7" fmla="*/ 6 h 6"/>
                  <a:gd name="T8" fmla="*/ 44 w 87"/>
                  <a:gd name="T9" fmla="*/ 5 h 6"/>
                  <a:gd name="T10" fmla="*/ 53 w 87"/>
                  <a:gd name="T11" fmla="*/ 5 h 6"/>
                  <a:gd name="T12" fmla="*/ 61 w 87"/>
                  <a:gd name="T13" fmla="*/ 5 h 6"/>
                  <a:gd name="T14" fmla="*/ 69 w 87"/>
                  <a:gd name="T15" fmla="*/ 5 h 6"/>
                  <a:gd name="T16" fmla="*/ 75 w 87"/>
                  <a:gd name="T17" fmla="*/ 4 h 6"/>
                  <a:gd name="T18" fmla="*/ 81 w 87"/>
                  <a:gd name="T19" fmla="*/ 3 h 6"/>
                  <a:gd name="T20" fmla="*/ 84 w 87"/>
                  <a:gd name="T21" fmla="*/ 2 h 6"/>
                  <a:gd name="T22" fmla="*/ 86 w 87"/>
                  <a:gd name="T23" fmla="*/ 1 h 6"/>
                  <a:gd name="T24" fmla="*/ 87 w 87"/>
                  <a:gd name="T25" fmla="*/ 0 h 6"/>
                  <a:gd name="T26" fmla="*/ 84 w 87"/>
                  <a:gd name="T27" fmla="*/ 0 h 6"/>
                  <a:gd name="T28" fmla="*/ 83 w 87"/>
                  <a:gd name="T29" fmla="*/ 1 h 6"/>
                  <a:gd name="T30" fmla="*/ 81 w 87"/>
                  <a:gd name="T31" fmla="*/ 2 h 6"/>
                  <a:gd name="T32" fmla="*/ 77 w 87"/>
                  <a:gd name="T33" fmla="*/ 3 h 6"/>
                  <a:gd name="T34" fmla="*/ 71 w 87"/>
                  <a:gd name="T35" fmla="*/ 4 h 6"/>
                  <a:gd name="T36" fmla="*/ 64 w 87"/>
                  <a:gd name="T37" fmla="*/ 5 h 6"/>
                  <a:gd name="T38" fmla="*/ 55 w 87"/>
                  <a:gd name="T39" fmla="*/ 5 h 6"/>
                  <a:gd name="T40" fmla="*/ 46 w 87"/>
                  <a:gd name="T41" fmla="*/ 5 h 6"/>
                  <a:gd name="T42" fmla="*/ 35 w 87"/>
                  <a:gd name="T43" fmla="*/ 5 h 6"/>
                  <a:gd name="T44" fmla="*/ 24 w 87"/>
                  <a:gd name="T45" fmla="*/ 6 h 6"/>
                  <a:gd name="T46" fmla="*/ 12 w 87"/>
                  <a:gd name="T47" fmla="*/ 6 h 6"/>
                  <a:gd name="T48" fmla="*/ 0 w 87"/>
                  <a:gd name="T49" fmla="*/ 6 h 6"/>
                  <a:gd name="T50" fmla="*/ 0 w 87"/>
                  <a:gd name="T51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7" h="6">
                    <a:moveTo>
                      <a:pt x="0" y="6"/>
                    </a:moveTo>
                    <a:lnTo>
                      <a:pt x="11" y="6"/>
                    </a:lnTo>
                    <a:lnTo>
                      <a:pt x="23" y="6"/>
                    </a:lnTo>
                    <a:lnTo>
                      <a:pt x="33" y="6"/>
                    </a:lnTo>
                    <a:lnTo>
                      <a:pt x="44" y="5"/>
                    </a:lnTo>
                    <a:lnTo>
                      <a:pt x="53" y="5"/>
                    </a:lnTo>
                    <a:lnTo>
                      <a:pt x="61" y="5"/>
                    </a:lnTo>
                    <a:lnTo>
                      <a:pt x="69" y="5"/>
                    </a:lnTo>
                    <a:lnTo>
                      <a:pt x="75" y="4"/>
                    </a:lnTo>
                    <a:lnTo>
                      <a:pt x="81" y="3"/>
                    </a:lnTo>
                    <a:lnTo>
                      <a:pt x="84" y="2"/>
                    </a:lnTo>
                    <a:lnTo>
                      <a:pt x="86" y="1"/>
                    </a:lnTo>
                    <a:lnTo>
                      <a:pt x="87" y="0"/>
                    </a:lnTo>
                    <a:lnTo>
                      <a:pt x="84" y="0"/>
                    </a:lnTo>
                    <a:lnTo>
                      <a:pt x="83" y="1"/>
                    </a:lnTo>
                    <a:lnTo>
                      <a:pt x="81" y="2"/>
                    </a:lnTo>
                    <a:lnTo>
                      <a:pt x="77" y="3"/>
                    </a:lnTo>
                    <a:lnTo>
                      <a:pt x="71" y="4"/>
                    </a:lnTo>
                    <a:lnTo>
                      <a:pt x="64" y="5"/>
                    </a:lnTo>
                    <a:lnTo>
                      <a:pt x="55" y="5"/>
                    </a:lnTo>
                    <a:lnTo>
                      <a:pt x="46" y="5"/>
                    </a:lnTo>
                    <a:lnTo>
                      <a:pt x="35" y="5"/>
                    </a:lnTo>
                    <a:lnTo>
                      <a:pt x="24" y="6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8B8B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211" name="Freeform 387"/>
              <p:cNvSpPr>
                <a:spLocks/>
              </p:cNvSpPr>
              <p:nvPr/>
            </p:nvSpPr>
            <p:spPr bwMode="auto">
              <a:xfrm>
                <a:off x="1013" y="3626"/>
                <a:ext cx="84" cy="6"/>
              </a:xfrm>
              <a:custGeom>
                <a:avLst/>
                <a:gdLst>
                  <a:gd name="T0" fmla="*/ 0 w 84"/>
                  <a:gd name="T1" fmla="*/ 6 h 6"/>
                  <a:gd name="T2" fmla="*/ 12 w 84"/>
                  <a:gd name="T3" fmla="*/ 6 h 6"/>
                  <a:gd name="T4" fmla="*/ 24 w 84"/>
                  <a:gd name="T5" fmla="*/ 6 h 6"/>
                  <a:gd name="T6" fmla="*/ 35 w 84"/>
                  <a:gd name="T7" fmla="*/ 5 h 6"/>
                  <a:gd name="T8" fmla="*/ 46 w 84"/>
                  <a:gd name="T9" fmla="*/ 5 h 6"/>
                  <a:gd name="T10" fmla="*/ 55 w 84"/>
                  <a:gd name="T11" fmla="*/ 5 h 6"/>
                  <a:gd name="T12" fmla="*/ 64 w 84"/>
                  <a:gd name="T13" fmla="*/ 5 h 6"/>
                  <a:gd name="T14" fmla="*/ 71 w 84"/>
                  <a:gd name="T15" fmla="*/ 4 h 6"/>
                  <a:gd name="T16" fmla="*/ 77 w 84"/>
                  <a:gd name="T17" fmla="*/ 3 h 6"/>
                  <a:gd name="T18" fmla="*/ 81 w 84"/>
                  <a:gd name="T19" fmla="*/ 2 h 6"/>
                  <a:gd name="T20" fmla="*/ 83 w 84"/>
                  <a:gd name="T21" fmla="*/ 1 h 6"/>
                  <a:gd name="T22" fmla="*/ 84 w 84"/>
                  <a:gd name="T23" fmla="*/ 0 h 6"/>
                  <a:gd name="T24" fmla="*/ 82 w 84"/>
                  <a:gd name="T25" fmla="*/ 0 h 6"/>
                  <a:gd name="T26" fmla="*/ 81 w 84"/>
                  <a:gd name="T27" fmla="*/ 1 h 6"/>
                  <a:gd name="T28" fmla="*/ 79 w 84"/>
                  <a:gd name="T29" fmla="*/ 2 h 6"/>
                  <a:gd name="T30" fmla="*/ 75 w 84"/>
                  <a:gd name="T31" fmla="*/ 3 h 6"/>
                  <a:gd name="T32" fmla="*/ 68 w 84"/>
                  <a:gd name="T33" fmla="*/ 4 h 6"/>
                  <a:gd name="T34" fmla="*/ 62 w 84"/>
                  <a:gd name="T35" fmla="*/ 5 h 6"/>
                  <a:gd name="T36" fmla="*/ 54 w 84"/>
                  <a:gd name="T37" fmla="*/ 5 h 6"/>
                  <a:gd name="T38" fmla="*/ 44 w 84"/>
                  <a:gd name="T39" fmla="*/ 5 h 6"/>
                  <a:gd name="T40" fmla="*/ 34 w 84"/>
                  <a:gd name="T41" fmla="*/ 5 h 6"/>
                  <a:gd name="T42" fmla="*/ 23 w 84"/>
                  <a:gd name="T43" fmla="*/ 6 h 6"/>
                  <a:gd name="T44" fmla="*/ 11 w 84"/>
                  <a:gd name="T45" fmla="*/ 6 h 6"/>
                  <a:gd name="T46" fmla="*/ 0 w 84"/>
                  <a:gd name="T47" fmla="*/ 6 h 6"/>
                  <a:gd name="T48" fmla="*/ 0 w 84"/>
                  <a:gd name="T4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4" h="6">
                    <a:moveTo>
                      <a:pt x="0" y="6"/>
                    </a:moveTo>
                    <a:lnTo>
                      <a:pt x="12" y="6"/>
                    </a:lnTo>
                    <a:lnTo>
                      <a:pt x="24" y="6"/>
                    </a:lnTo>
                    <a:lnTo>
                      <a:pt x="35" y="5"/>
                    </a:lnTo>
                    <a:lnTo>
                      <a:pt x="46" y="5"/>
                    </a:lnTo>
                    <a:lnTo>
                      <a:pt x="55" y="5"/>
                    </a:lnTo>
                    <a:lnTo>
                      <a:pt x="64" y="5"/>
                    </a:lnTo>
                    <a:lnTo>
                      <a:pt x="71" y="4"/>
                    </a:lnTo>
                    <a:lnTo>
                      <a:pt x="77" y="3"/>
                    </a:lnTo>
                    <a:lnTo>
                      <a:pt x="81" y="2"/>
                    </a:lnTo>
                    <a:lnTo>
                      <a:pt x="83" y="1"/>
                    </a:lnTo>
                    <a:lnTo>
                      <a:pt x="84" y="0"/>
                    </a:lnTo>
                    <a:lnTo>
                      <a:pt x="82" y="0"/>
                    </a:lnTo>
                    <a:lnTo>
                      <a:pt x="81" y="1"/>
                    </a:lnTo>
                    <a:lnTo>
                      <a:pt x="79" y="2"/>
                    </a:lnTo>
                    <a:lnTo>
                      <a:pt x="75" y="3"/>
                    </a:lnTo>
                    <a:lnTo>
                      <a:pt x="68" y="4"/>
                    </a:lnTo>
                    <a:lnTo>
                      <a:pt x="62" y="5"/>
                    </a:lnTo>
                    <a:lnTo>
                      <a:pt x="54" y="5"/>
                    </a:lnTo>
                    <a:lnTo>
                      <a:pt x="44" y="5"/>
                    </a:lnTo>
                    <a:lnTo>
                      <a:pt x="34" y="5"/>
                    </a:lnTo>
                    <a:lnTo>
                      <a:pt x="23" y="6"/>
                    </a:lnTo>
                    <a:lnTo>
                      <a:pt x="11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212" name="Freeform 388"/>
              <p:cNvSpPr>
                <a:spLocks/>
              </p:cNvSpPr>
              <p:nvPr/>
            </p:nvSpPr>
            <p:spPr bwMode="auto">
              <a:xfrm>
                <a:off x="1013" y="3626"/>
                <a:ext cx="82" cy="6"/>
              </a:xfrm>
              <a:custGeom>
                <a:avLst/>
                <a:gdLst>
                  <a:gd name="T0" fmla="*/ 0 w 82"/>
                  <a:gd name="T1" fmla="*/ 6 h 6"/>
                  <a:gd name="T2" fmla="*/ 11 w 82"/>
                  <a:gd name="T3" fmla="*/ 6 h 6"/>
                  <a:gd name="T4" fmla="*/ 23 w 82"/>
                  <a:gd name="T5" fmla="*/ 6 h 6"/>
                  <a:gd name="T6" fmla="*/ 34 w 82"/>
                  <a:gd name="T7" fmla="*/ 5 h 6"/>
                  <a:gd name="T8" fmla="*/ 44 w 82"/>
                  <a:gd name="T9" fmla="*/ 5 h 6"/>
                  <a:gd name="T10" fmla="*/ 54 w 82"/>
                  <a:gd name="T11" fmla="*/ 5 h 6"/>
                  <a:gd name="T12" fmla="*/ 62 w 82"/>
                  <a:gd name="T13" fmla="*/ 5 h 6"/>
                  <a:gd name="T14" fmla="*/ 68 w 82"/>
                  <a:gd name="T15" fmla="*/ 4 h 6"/>
                  <a:gd name="T16" fmla="*/ 75 w 82"/>
                  <a:gd name="T17" fmla="*/ 3 h 6"/>
                  <a:gd name="T18" fmla="*/ 79 w 82"/>
                  <a:gd name="T19" fmla="*/ 2 h 6"/>
                  <a:gd name="T20" fmla="*/ 81 w 82"/>
                  <a:gd name="T21" fmla="*/ 1 h 6"/>
                  <a:gd name="T22" fmla="*/ 82 w 82"/>
                  <a:gd name="T23" fmla="*/ 0 h 6"/>
                  <a:gd name="T24" fmla="*/ 79 w 82"/>
                  <a:gd name="T25" fmla="*/ 0 h 6"/>
                  <a:gd name="T26" fmla="*/ 78 w 82"/>
                  <a:gd name="T27" fmla="*/ 1 h 6"/>
                  <a:gd name="T28" fmla="*/ 76 w 82"/>
                  <a:gd name="T29" fmla="*/ 2 h 6"/>
                  <a:gd name="T30" fmla="*/ 72 w 82"/>
                  <a:gd name="T31" fmla="*/ 3 h 6"/>
                  <a:gd name="T32" fmla="*/ 67 w 82"/>
                  <a:gd name="T33" fmla="*/ 4 h 6"/>
                  <a:gd name="T34" fmla="*/ 60 w 82"/>
                  <a:gd name="T35" fmla="*/ 4 h 6"/>
                  <a:gd name="T36" fmla="*/ 52 w 82"/>
                  <a:gd name="T37" fmla="*/ 5 h 6"/>
                  <a:gd name="T38" fmla="*/ 43 w 82"/>
                  <a:gd name="T39" fmla="*/ 5 h 6"/>
                  <a:gd name="T40" fmla="*/ 33 w 82"/>
                  <a:gd name="T41" fmla="*/ 5 h 6"/>
                  <a:gd name="T42" fmla="*/ 22 w 82"/>
                  <a:gd name="T43" fmla="*/ 5 h 6"/>
                  <a:gd name="T44" fmla="*/ 11 w 82"/>
                  <a:gd name="T45" fmla="*/ 5 h 6"/>
                  <a:gd name="T46" fmla="*/ 0 w 82"/>
                  <a:gd name="T47" fmla="*/ 6 h 6"/>
                  <a:gd name="T48" fmla="*/ 0 w 82"/>
                  <a:gd name="T4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2" h="6">
                    <a:moveTo>
                      <a:pt x="0" y="6"/>
                    </a:moveTo>
                    <a:lnTo>
                      <a:pt x="11" y="6"/>
                    </a:lnTo>
                    <a:lnTo>
                      <a:pt x="23" y="6"/>
                    </a:lnTo>
                    <a:lnTo>
                      <a:pt x="34" y="5"/>
                    </a:lnTo>
                    <a:lnTo>
                      <a:pt x="44" y="5"/>
                    </a:lnTo>
                    <a:lnTo>
                      <a:pt x="54" y="5"/>
                    </a:lnTo>
                    <a:lnTo>
                      <a:pt x="62" y="5"/>
                    </a:lnTo>
                    <a:lnTo>
                      <a:pt x="68" y="4"/>
                    </a:lnTo>
                    <a:lnTo>
                      <a:pt x="75" y="3"/>
                    </a:lnTo>
                    <a:lnTo>
                      <a:pt x="79" y="2"/>
                    </a:lnTo>
                    <a:lnTo>
                      <a:pt x="81" y="1"/>
                    </a:lnTo>
                    <a:lnTo>
                      <a:pt x="82" y="0"/>
                    </a:lnTo>
                    <a:lnTo>
                      <a:pt x="79" y="0"/>
                    </a:lnTo>
                    <a:lnTo>
                      <a:pt x="78" y="1"/>
                    </a:lnTo>
                    <a:lnTo>
                      <a:pt x="76" y="2"/>
                    </a:lnTo>
                    <a:lnTo>
                      <a:pt x="72" y="3"/>
                    </a:lnTo>
                    <a:lnTo>
                      <a:pt x="67" y="4"/>
                    </a:lnTo>
                    <a:lnTo>
                      <a:pt x="60" y="4"/>
                    </a:lnTo>
                    <a:lnTo>
                      <a:pt x="52" y="5"/>
                    </a:lnTo>
                    <a:lnTo>
                      <a:pt x="43" y="5"/>
                    </a:lnTo>
                    <a:lnTo>
                      <a:pt x="33" y="5"/>
                    </a:lnTo>
                    <a:lnTo>
                      <a:pt x="22" y="5"/>
                    </a:lnTo>
                    <a:lnTo>
                      <a:pt x="11" y="5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868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213" name="Freeform 389"/>
              <p:cNvSpPr>
                <a:spLocks/>
              </p:cNvSpPr>
              <p:nvPr/>
            </p:nvSpPr>
            <p:spPr bwMode="auto">
              <a:xfrm>
                <a:off x="1013" y="3626"/>
                <a:ext cx="79" cy="6"/>
              </a:xfrm>
              <a:custGeom>
                <a:avLst/>
                <a:gdLst>
                  <a:gd name="T0" fmla="*/ 0 w 79"/>
                  <a:gd name="T1" fmla="*/ 6 h 6"/>
                  <a:gd name="T2" fmla="*/ 11 w 79"/>
                  <a:gd name="T3" fmla="*/ 5 h 6"/>
                  <a:gd name="T4" fmla="*/ 22 w 79"/>
                  <a:gd name="T5" fmla="*/ 5 h 6"/>
                  <a:gd name="T6" fmla="*/ 33 w 79"/>
                  <a:gd name="T7" fmla="*/ 5 h 6"/>
                  <a:gd name="T8" fmla="*/ 43 w 79"/>
                  <a:gd name="T9" fmla="*/ 5 h 6"/>
                  <a:gd name="T10" fmla="*/ 52 w 79"/>
                  <a:gd name="T11" fmla="*/ 5 h 6"/>
                  <a:gd name="T12" fmla="*/ 60 w 79"/>
                  <a:gd name="T13" fmla="*/ 4 h 6"/>
                  <a:gd name="T14" fmla="*/ 67 w 79"/>
                  <a:gd name="T15" fmla="*/ 4 h 6"/>
                  <a:gd name="T16" fmla="*/ 72 w 79"/>
                  <a:gd name="T17" fmla="*/ 3 h 6"/>
                  <a:gd name="T18" fmla="*/ 76 w 79"/>
                  <a:gd name="T19" fmla="*/ 2 h 6"/>
                  <a:gd name="T20" fmla="*/ 78 w 79"/>
                  <a:gd name="T21" fmla="*/ 1 h 6"/>
                  <a:gd name="T22" fmla="*/ 79 w 79"/>
                  <a:gd name="T23" fmla="*/ 0 h 6"/>
                  <a:gd name="T24" fmla="*/ 76 w 79"/>
                  <a:gd name="T25" fmla="*/ 0 h 6"/>
                  <a:gd name="T26" fmla="*/ 75 w 79"/>
                  <a:gd name="T27" fmla="*/ 1 h 6"/>
                  <a:gd name="T28" fmla="*/ 74 w 79"/>
                  <a:gd name="T29" fmla="*/ 2 h 6"/>
                  <a:gd name="T30" fmla="*/ 69 w 79"/>
                  <a:gd name="T31" fmla="*/ 3 h 6"/>
                  <a:gd name="T32" fmla="*/ 64 w 79"/>
                  <a:gd name="T33" fmla="*/ 4 h 6"/>
                  <a:gd name="T34" fmla="*/ 58 w 79"/>
                  <a:gd name="T35" fmla="*/ 4 h 6"/>
                  <a:gd name="T36" fmla="*/ 50 w 79"/>
                  <a:gd name="T37" fmla="*/ 5 h 6"/>
                  <a:gd name="T38" fmla="*/ 41 w 79"/>
                  <a:gd name="T39" fmla="*/ 5 h 6"/>
                  <a:gd name="T40" fmla="*/ 32 w 79"/>
                  <a:gd name="T41" fmla="*/ 5 h 6"/>
                  <a:gd name="T42" fmla="*/ 22 w 79"/>
                  <a:gd name="T43" fmla="*/ 5 h 6"/>
                  <a:gd name="T44" fmla="*/ 10 w 79"/>
                  <a:gd name="T45" fmla="*/ 5 h 6"/>
                  <a:gd name="T46" fmla="*/ 0 w 79"/>
                  <a:gd name="T47" fmla="*/ 5 h 6"/>
                  <a:gd name="T48" fmla="*/ 0 w 79"/>
                  <a:gd name="T4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9" h="6">
                    <a:moveTo>
                      <a:pt x="0" y="6"/>
                    </a:moveTo>
                    <a:lnTo>
                      <a:pt x="11" y="5"/>
                    </a:lnTo>
                    <a:lnTo>
                      <a:pt x="22" y="5"/>
                    </a:lnTo>
                    <a:lnTo>
                      <a:pt x="33" y="5"/>
                    </a:lnTo>
                    <a:lnTo>
                      <a:pt x="43" y="5"/>
                    </a:lnTo>
                    <a:lnTo>
                      <a:pt x="52" y="5"/>
                    </a:lnTo>
                    <a:lnTo>
                      <a:pt x="60" y="4"/>
                    </a:lnTo>
                    <a:lnTo>
                      <a:pt x="67" y="4"/>
                    </a:lnTo>
                    <a:lnTo>
                      <a:pt x="72" y="3"/>
                    </a:lnTo>
                    <a:lnTo>
                      <a:pt x="76" y="2"/>
                    </a:lnTo>
                    <a:lnTo>
                      <a:pt x="78" y="1"/>
                    </a:lnTo>
                    <a:lnTo>
                      <a:pt x="79" y="0"/>
                    </a:lnTo>
                    <a:lnTo>
                      <a:pt x="76" y="0"/>
                    </a:lnTo>
                    <a:lnTo>
                      <a:pt x="75" y="1"/>
                    </a:lnTo>
                    <a:lnTo>
                      <a:pt x="74" y="2"/>
                    </a:lnTo>
                    <a:lnTo>
                      <a:pt x="69" y="3"/>
                    </a:lnTo>
                    <a:lnTo>
                      <a:pt x="64" y="4"/>
                    </a:lnTo>
                    <a:lnTo>
                      <a:pt x="58" y="4"/>
                    </a:lnTo>
                    <a:lnTo>
                      <a:pt x="50" y="5"/>
                    </a:lnTo>
                    <a:lnTo>
                      <a:pt x="41" y="5"/>
                    </a:lnTo>
                    <a:lnTo>
                      <a:pt x="32" y="5"/>
                    </a:lnTo>
                    <a:lnTo>
                      <a:pt x="22" y="5"/>
                    </a:lnTo>
                    <a:lnTo>
                      <a:pt x="10" y="5"/>
                    </a:lnTo>
                    <a:lnTo>
                      <a:pt x="0" y="5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8383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214" name="Freeform 390"/>
              <p:cNvSpPr>
                <a:spLocks/>
              </p:cNvSpPr>
              <p:nvPr/>
            </p:nvSpPr>
            <p:spPr bwMode="auto">
              <a:xfrm>
                <a:off x="1013" y="3626"/>
                <a:ext cx="76" cy="5"/>
              </a:xfrm>
              <a:custGeom>
                <a:avLst/>
                <a:gdLst>
                  <a:gd name="T0" fmla="*/ 0 w 76"/>
                  <a:gd name="T1" fmla="*/ 5 h 5"/>
                  <a:gd name="T2" fmla="*/ 10 w 76"/>
                  <a:gd name="T3" fmla="*/ 5 h 5"/>
                  <a:gd name="T4" fmla="*/ 22 w 76"/>
                  <a:gd name="T5" fmla="*/ 5 h 5"/>
                  <a:gd name="T6" fmla="*/ 32 w 76"/>
                  <a:gd name="T7" fmla="*/ 5 h 5"/>
                  <a:gd name="T8" fmla="*/ 41 w 76"/>
                  <a:gd name="T9" fmla="*/ 5 h 5"/>
                  <a:gd name="T10" fmla="*/ 50 w 76"/>
                  <a:gd name="T11" fmla="*/ 5 h 5"/>
                  <a:gd name="T12" fmla="*/ 58 w 76"/>
                  <a:gd name="T13" fmla="*/ 4 h 5"/>
                  <a:gd name="T14" fmla="*/ 64 w 76"/>
                  <a:gd name="T15" fmla="*/ 4 h 5"/>
                  <a:gd name="T16" fmla="*/ 69 w 76"/>
                  <a:gd name="T17" fmla="*/ 3 h 5"/>
                  <a:gd name="T18" fmla="*/ 74 w 76"/>
                  <a:gd name="T19" fmla="*/ 2 h 5"/>
                  <a:gd name="T20" fmla="*/ 75 w 76"/>
                  <a:gd name="T21" fmla="*/ 1 h 5"/>
                  <a:gd name="T22" fmla="*/ 76 w 76"/>
                  <a:gd name="T23" fmla="*/ 0 h 5"/>
                  <a:gd name="T24" fmla="*/ 74 w 76"/>
                  <a:gd name="T25" fmla="*/ 0 h 5"/>
                  <a:gd name="T26" fmla="*/ 73 w 76"/>
                  <a:gd name="T27" fmla="*/ 1 h 5"/>
                  <a:gd name="T28" fmla="*/ 71 w 76"/>
                  <a:gd name="T29" fmla="*/ 2 h 5"/>
                  <a:gd name="T30" fmla="*/ 68 w 76"/>
                  <a:gd name="T31" fmla="*/ 3 h 5"/>
                  <a:gd name="T32" fmla="*/ 62 w 76"/>
                  <a:gd name="T33" fmla="*/ 3 h 5"/>
                  <a:gd name="T34" fmla="*/ 56 w 76"/>
                  <a:gd name="T35" fmla="*/ 4 h 5"/>
                  <a:gd name="T36" fmla="*/ 48 w 76"/>
                  <a:gd name="T37" fmla="*/ 5 h 5"/>
                  <a:gd name="T38" fmla="*/ 40 w 76"/>
                  <a:gd name="T39" fmla="*/ 5 h 5"/>
                  <a:gd name="T40" fmla="*/ 31 w 76"/>
                  <a:gd name="T41" fmla="*/ 5 h 5"/>
                  <a:gd name="T42" fmla="*/ 21 w 76"/>
                  <a:gd name="T43" fmla="*/ 5 h 5"/>
                  <a:gd name="T44" fmla="*/ 10 w 76"/>
                  <a:gd name="T45" fmla="*/ 5 h 5"/>
                  <a:gd name="T46" fmla="*/ 0 w 76"/>
                  <a:gd name="T47" fmla="*/ 5 h 5"/>
                  <a:gd name="T48" fmla="*/ 0 w 76"/>
                  <a:gd name="T4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6" h="5">
                    <a:moveTo>
                      <a:pt x="0" y="5"/>
                    </a:moveTo>
                    <a:lnTo>
                      <a:pt x="10" y="5"/>
                    </a:lnTo>
                    <a:lnTo>
                      <a:pt x="22" y="5"/>
                    </a:lnTo>
                    <a:lnTo>
                      <a:pt x="32" y="5"/>
                    </a:lnTo>
                    <a:lnTo>
                      <a:pt x="41" y="5"/>
                    </a:lnTo>
                    <a:lnTo>
                      <a:pt x="50" y="5"/>
                    </a:lnTo>
                    <a:lnTo>
                      <a:pt x="58" y="4"/>
                    </a:lnTo>
                    <a:lnTo>
                      <a:pt x="64" y="4"/>
                    </a:lnTo>
                    <a:lnTo>
                      <a:pt x="69" y="3"/>
                    </a:lnTo>
                    <a:lnTo>
                      <a:pt x="74" y="2"/>
                    </a:lnTo>
                    <a:lnTo>
                      <a:pt x="75" y="1"/>
                    </a:lnTo>
                    <a:lnTo>
                      <a:pt x="76" y="0"/>
                    </a:lnTo>
                    <a:lnTo>
                      <a:pt x="74" y="0"/>
                    </a:lnTo>
                    <a:lnTo>
                      <a:pt x="73" y="1"/>
                    </a:lnTo>
                    <a:lnTo>
                      <a:pt x="71" y="2"/>
                    </a:lnTo>
                    <a:lnTo>
                      <a:pt x="68" y="3"/>
                    </a:lnTo>
                    <a:lnTo>
                      <a:pt x="62" y="3"/>
                    </a:lnTo>
                    <a:lnTo>
                      <a:pt x="56" y="4"/>
                    </a:lnTo>
                    <a:lnTo>
                      <a:pt x="48" y="5"/>
                    </a:lnTo>
                    <a:lnTo>
                      <a:pt x="40" y="5"/>
                    </a:lnTo>
                    <a:lnTo>
                      <a:pt x="31" y="5"/>
                    </a:lnTo>
                    <a:lnTo>
                      <a:pt x="21" y="5"/>
                    </a:lnTo>
                    <a:lnTo>
                      <a:pt x="10" y="5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8181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215" name="Freeform 391"/>
              <p:cNvSpPr>
                <a:spLocks/>
              </p:cNvSpPr>
              <p:nvPr/>
            </p:nvSpPr>
            <p:spPr bwMode="auto">
              <a:xfrm>
                <a:off x="1013" y="3626"/>
                <a:ext cx="74" cy="5"/>
              </a:xfrm>
              <a:custGeom>
                <a:avLst/>
                <a:gdLst>
                  <a:gd name="T0" fmla="*/ 0 w 74"/>
                  <a:gd name="T1" fmla="*/ 5 h 5"/>
                  <a:gd name="T2" fmla="*/ 10 w 74"/>
                  <a:gd name="T3" fmla="*/ 5 h 5"/>
                  <a:gd name="T4" fmla="*/ 21 w 74"/>
                  <a:gd name="T5" fmla="*/ 5 h 5"/>
                  <a:gd name="T6" fmla="*/ 31 w 74"/>
                  <a:gd name="T7" fmla="*/ 5 h 5"/>
                  <a:gd name="T8" fmla="*/ 40 w 74"/>
                  <a:gd name="T9" fmla="*/ 5 h 5"/>
                  <a:gd name="T10" fmla="*/ 48 w 74"/>
                  <a:gd name="T11" fmla="*/ 5 h 5"/>
                  <a:gd name="T12" fmla="*/ 56 w 74"/>
                  <a:gd name="T13" fmla="*/ 4 h 5"/>
                  <a:gd name="T14" fmla="*/ 62 w 74"/>
                  <a:gd name="T15" fmla="*/ 3 h 5"/>
                  <a:gd name="T16" fmla="*/ 68 w 74"/>
                  <a:gd name="T17" fmla="*/ 3 h 5"/>
                  <a:gd name="T18" fmla="*/ 71 w 74"/>
                  <a:gd name="T19" fmla="*/ 2 h 5"/>
                  <a:gd name="T20" fmla="*/ 73 w 74"/>
                  <a:gd name="T21" fmla="*/ 1 h 5"/>
                  <a:gd name="T22" fmla="*/ 74 w 74"/>
                  <a:gd name="T23" fmla="*/ 0 h 5"/>
                  <a:gd name="T24" fmla="*/ 71 w 74"/>
                  <a:gd name="T25" fmla="*/ 0 h 5"/>
                  <a:gd name="T26" fmla="*/ 70 w 74"/>
                  <a:gd name="T27" fmla="*/ 1 h 5"/>
                  <a:gd name="T28" fmla="*/ 68 w 74"/>
                  <a:gd name="T29" fmla="*/ 2 h 5"/>
                  <a:gd name="T30" fmla="*/ 63 w 74"/>
                  <a:gd name="T31" fmla="*/ 3 h 5"/>
                  <a:gd name="T32" fmla="*/ 58 w 74"/>
                  <a:gd name="T33" fmla="*/ 4 h 5"/>
                  <a:gd name="T34" fmla="*/ 50 w 74"/>
                  <a:gd name="T35" fmla="*/ 4 h 5"/>
                  <a:gd name="T36" fmla="*/ 42 w 74"/>
                  <a:gd name="T37" fmla="*/ 5 h 5"/>
                  <a:gd name="T38" fmla="*/ 32 w 74"/>
                  <a:gd name="T39" fmla="*/ 5 h 5"/>
                  <a:gd name="T40" fmla="*/ 22 w 74"/>
                  <a:gd name="T41" fmla="*/ 5 h 5"/>
                  <a:gd name="T42" fmla="*/ 11 w 74"/>
                  <a:gd name="T43" fmla="*/ 5 h 5"/>
                  <a:gd name="T44" fmla="*/ 0 w 74"/>
                  <a:gd name="T45" fmla="*/ 5 h 5"/>
                  <a:gd name="T46" fmla="*/ 0 w 74"/>
                  <a:gd name="T4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4" h="5">
                    <a:moveTo>
                      <a:pt x="0" y="5"/>
                    </a:moveTo>
                    <a:lnTo>
                      <a:pt x="10" y="5"/>
                    </a:lnTo>
                    <a:lnTo>
                      <a:pt x="21" y="5"/>
                    </a:lnTo>
                    <a:lnTo>
                      <a:pt x="31" y="5"/>
                    </a:lnTo>
                    <a:lnTo>
                      <a:pt x="40" y="5"/>
                    </a:lnTo>
                    <a:lnTo>
                      <a:pt x="48" y="5"/>
                    </a:lnTo>
                    <a:lnTo>
                      <a:pt x="56" y="4"/>
                    </a:lnTo>
                    <a:lnTo>
                      <a:pt x="62" y="3"/>
                    </a:lnTo>
                    <a:lnTo>
                      <a:pt x="68" y="3"/>
                    </a:lnTo>
                    <a:lnTo>
                      <a:pt x="71" y="2"/>
                    </a:lnTo>
                    <a:lnTo>
                      <a:pt x="73" y="1"/>
                    </a:lnTo>
                    <a:lnTo>
                      <a:pt x="74" y="0"/>
                    </a:lnTo>
                    <a:lnTo>
                      <a:pt x="71" y="0"/>
                    </a:lnTo>
                    <a:lnTo>
                      <a:pt x="70" y="1"/>
                    </a:lnTo>
                    <a:lnTo>
                      <a:pt x="68" y="2"/>
                    </a:lnTo>
                    <a:lnTo>
                      <a:pt x="63" y="3"/>
                    </a:lnTo>
                    <a:lnTo>
                      <a:pt x="58" y="4"/>
                    </a:lnTo>
                    <a:lnTo>
                      <a:pt x="50" y="4"/>
                    </a:lnTo>
                    <a:lnTo>
                      <a:pt x="42" y="5"/>
                    </a:lnTo>
                    <a:lnTo>
                      <a:pt x="32" y="5"/>
                    </a:lnTo>
                    <a:lnTo>
                      <a:pt x="22" y="5"/>
                    </a:lnTo>
                    <a:lnTo>
                      <a:pt x="11" y="5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216" name="Freeform 392"/>
              <p:cNvSpPr>
                <a:spLocks/>
              </p:cNvSpPr>
              <p:nvPr/>
            </p:nvSpPr>
            <p:spPr bwMode="auto">
              <a:xfrm>
                <a:off x="1013" y="3626"/>
                <a:ext cx="71" cy="5"/>
              </a:xfrm>
              <a:custGeom>
                <a:avLst/>
                <a:gdLst>
                  <a:gd name="T0" fmla="*/ 0 w 71"/>
                  <a:gd name="T1" fmla="*/ 5 h 5"/>
                  <a:gd name="T2" fmla="*/ 11 w 71"/>
                  <a:gd name="T3" fmla="*/ 5 h 5"/>
                  <a:gd name="T4" fmla="*/ 22 w 71"/>
                  <a:gd name="T5" fmla="*/ 5 h 5"/>
                  <a:gd name="T6" fmla="*/ 32 w 71"/>
                  <a:gd name="T7" fmla="*/ 5 h 5"/>
                  <a:gd name="T8" fmla="*/ 42 w 71"/>
                  <a:gd name="T9" fmla="*/ 5 h 5"/>
                  <a:gd name="T10" fmla="*/ 50 w 71"/>
                  <a:gd name="T11" fmla="*/ 4 h 5"/>
                  <a:gd name="T12" fmla="*/ 58 w 71"/>
                  <a:gd name="T13" fmla="*/ 4 h 5"/>
                  <a:gd name="T14" fmla="*/ 63 w 71"/>
                  <a:gd name="T15" fmla="*/ 3 h 5"/>
                  <a:gd name="T16" fmla="*/ 68 w 71"/>
                  <a:gd name="T17" fmla="*/ 2 h 5"/>
                  <a:gd name="T18" fmla="*/ 70 w 71"/>
                  <a:gd name="T19" fmla="*/ 1 h 5"/>
                  <a:gd name="T20" fmla="*/ 71 w 71"/>
                  <a:gd name="T21" fmla="*/ 0 h 5"/>
                  <a:gd name="T22" fmla="*/ 68 w 71"/>
                  <a:gd name="T23" fmla="*/ 0 h 5"/>
                  <a:gd name="T24" fmla="*/ 68 w 71"/>
                  <a:gd name="T25" fmla="*/ 1 h 5"/>
                  <a:gd name="T26" fmla="*/ 65 w 71"/>
                  <a:gd name="T27" fmla="*/ 2 h 5"/>
                  <a:gd name="T28" fmla="*/ 61 w 71"/>
                  <a:gd name="T29" fmla="*/ 3 h 5"/>
                  <a:gd name="T30" fmla="*/ 55 w 71"/>
                  <a:gd name="T31" fmla="*/ 4 h 5"/>
                  <a:gd name="T32" fmla="*/ 48 w 71"/>
                  <a:gd name="T33" fmla="*/ 4 h 5"/>
                  <a:gd name="T34" fmla="*/ 40 w 71"/>
                  <a:gd name="T35" fmla="*/ 5 h 5"/>
                  <a:gd name="T36" fmla="*/ 32 w 71"/>
                  <a:gd name="T37" fmla="*/ 5 h 5"/>
                  <a:gd name="T38" fmla="*/ 21 w 71"/>
                  <a:gd name="T39" fmla="*/ 5 h 5"/>
                  <a:gd name="T40" fmla="*/ 10 w 71"/>
                  <a:gd name="T41" fmla="*/ 5 h 5"/>
                  <a:gd name="T42" fmla="*/ 0 w 71"/>
                  <a:gd name="T43" fmla="*/ 5 h 5"/>
                  <a:gd name="T44" fmla="*/ 0 w 71"/>
                  <a:gd name="T4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1" h="5">
                    <a:moveTo>
                      <a:pt x="0" y="5"/>
                    </a:moveTo>
                    <a:lnTo>
                      <a:pt x="11" y="5"/>
                    </a:lnTo>
                    <a:lnTo>
                      <a:pt x="22" y="5"/>
                    </a:lnTo>
                    <a:lnTo>
                      <a:pt x="32" y="5"/>
                    </a:lnTo>
                    <a:lnTo>
                      <a:pt x="42" y="5"/>
                    </a:lnTo>
                    <a:lnTo>
                      <a:pt x="50" y="4"/>
                    </a:lnTo>
                    <a:lnTo>
                      <a:pt x="58" y="4"/>
                    </a:lnTo>
                    <a:lnTo>
                      <a:pt x="63" y="3"/>
                    </a:lnTo>
                    <a:lnTo>
                      <a:pt x="68" y="2"/>
                    </a:lnTo>
                    <a:lnTo>
                      <a:pt x="70" y="1"/>
                    </a:lnTo>
                    <a:lnTo>
                      <a:pt x="71" y="0"/>
                    </a:lnTo>
                    <a:lnTo>
                      <a:pt x="68" y="0"/>
                    </a:lnTo>
                    <a:lnTo>
                      <a:pt x="68" y="1"/>
                    </a:lnTo>
                    <a:lnTo>
                      <a:pt x="65" y="2"/>
                    </a:lnTo>
                    <a:lnTo>
                      <a:pt x="61" y="3"/>
                    </a:lnTo>
                    <a:lnTo>
                      <a:pt x="55" y="4"/>
                    </a:lnTo>
                    <a:lnTo>
                      <a:pt x="48" y="4"/>
                    </a:lnTo>
                    <a:lnTo>
                      <a:pt x="40" y="5"/>
                    </a:lnTo>
                    <a:lnTo>
                      <a:pt x="32" y="5"/>
                    </a:lnTo>
                    <a:lnTo>
                      <a:pt x="21" y="5"/>
                    </a:lnTo>
                    <a:lnTo>
                      <a:pt x="10" y="5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7D7D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217" name="Freeform 393"/>
              <p:cNvSpPr>
                <a:spLocks/>
              </p:cNvSpPr>
              <p:nvPr/>
            </p:nvSpPr>
            <p:spPr bwMode="auto">
              <a:xfrm>
                <a:off x="1013" y="3626"/>
                <a:ext cx="68" cy="5"/>
              </a:xfrm>
              <a:custGeom>
                <a:avLst/>
                <a:gdLst>
                  <a:gd name="T0" fmla="*/ 0 w 68"/>
                  <a:gd name="T1" fmla="*/ 5 h 5"/>
                  <a:gd name="T2" fmla="*/ 10 w 68"/>
                  <a:gd name="T3" fmla="*/ 5 h 5"/>
                  <a:gd name="T4" fmla="*/ 21 w 68"/>
                  <a:gd name="T5" fmla="*/ 5 h 5"/>
                  <a:gd name="T6" fmla="*/ 32 w 68"/>
                  <a:gd name="T7" fmla="*/ 5 h 5"/>
                  <a:gd name="T8" fmla="*/ 40 w 68"/>
                  <a:gd name="T9" fmla="*/ 5 h 5"/>
                  <a:gd name="T10" fmla="*/ 48 w 68"/>
                  <a:gd name="T11" fmla="*/ 4 h 5"/>
                  <a:gd name="T12" fmla="*/ 55 w 68"/>
                  <a:gd name="T13" fmla="*/ 4 h 5"/>
                  <a:gd name="T14" fmla="*/ 61 w 68"/>
                  <a:gd name="T15" fmla="*/ 3 h 5"/>
                  <a:gd name="T16" fmla="*/ 65 w 68"/>
                  <a:gd name="T17" fmla="*/ 2 h 5"/>
                  <a:gd name="T18" fmla="*/ 68 w 68"/>
                  <a:gd name="T19" fmla="*/ 1 h 5"/>
                  <a:gd name="T20" fmla="*/ 68 w 68"/>
                  <a:gd name="T21" fmla="*/ 0 h 5"/>
                  <a:gd name="T22" fmla="*/ 66 w 68"/>
                  <a:gd name="T23" fmla="*/ 0 h 5"/>
                  <a:gd name="T24" fmla="*/ 65 w 68"/>
                  <a:gd name="T25" fmla="*/ 1 h 5"/>
                  <a:gd name="T26" fmla="*/ 63 w 68"/>
                  <a:gd name="T27" fmla="*/ 2 h 5"/>
                  <a:gd name="T28" fmla="*/ 59 w 68"/>
                  <a:gd name="T29" fmla="*/ 3 h 5"/>
                  <a:gd name="T30" fmla="*/ 54 w 68"/>
                  <a:gd name="T31" fmla="*/ 3 h 5"/>
                  <a:gd name="T32" fmla="*/ 46 w 68"/>
                  <a:gd name="T33" fmla="*/ 4 h 5"/>
                  <a:gd name="T34" fmla="*/ 39 w 68"/>
                  <a:gd name="T35" fmla="*/ 5 h 5"/>
                  <a:gd name="T36" fmla="*/ 30 w 68"/>
                  <a:gd name="T37" fmla="*/ 5 h 5"/>
                  <a:gd name="T38" fmla="*/ 20 w 68"/>
                  <a:gd name="T39" fmla="*/ 5 h 5"/>
                  <a:gd name="T40" fmla="*/ 10 w 68"/>
                  <a:gd name="T41" fmla="*/ 5 h 5"/>
                  <a:gd name="T42" fmla="*/ 0 w 68"/>
                  <a:gd name="T43" fmla="*/ 5 h 5"/>
                  <a:gd name="T44" fmla="*/ 0 w 68"/>
                  <a:gd name="T4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8" h="5">
                    <a:moveTo>
                      <a:pt x="0" y="5"/>
                    </a:moveTo>
                    <a:lnTo>
                      <a:pt x="10" y="5"/>
                    </a:lnTo>
                    <a:lnTo>
                      <a:pt x="21" y="5"/>
                    </a:lnTo>
                    <a:lnTo>
                      <a:pt x="32" y="5"/>
                    </a:lnTo>
                    <a:lnTo>
                      <a:pt x="40" y="5"/>
                    </a:lnTo>
                    <a:lnTo>
                      <a:pt x="48" y="4"/>
                    </a:lnTo>
                    <a:lnTo>
                      <a:pt x="55" y="4"/>
                    </a:lnTo>
                    <a:lnTo>
                      <a:pt x="61" y="3"/>
                    </a:lnTo>
                    <a:lnTo>
                      <a:pt x="65" y="2"/>
                    </a:lnTo>
                    <a:lnTo>
                      <a:pt x="68" y="1"/>
                    </a:lnTo>
                    <a:lnTo>
                      <a:pt x="68" y="0"/>
                    </a:lnTo>
                    <a:lnTo>
                      <a:pt x="66" y="0"/>
                    </a:lnTo>
                    <a:lnTo>
                      <a:pt x="65" y="1"/>
                    </a:lnTo>
                    <a:lnTo>
                      <a:pt x="63" y="2"/>
                    </a:lnTo>
                    <a:lnTo>
                      <a:pt x="59" y="3"/>
                    </a:lnTo>
                    <a:lnTo>
                      <a:pt x="54" y="3"/>
                    </a:lnTo>
                    <a:lnTo>
                      <a:pt x="46" y="4"/>
                    </a:lnTo>
                    <a:lnTo>
                      <a:pt x="39" y="5"/>
                    </a:lnTo>
                    <a:lnTo>
                      <a:pt x="30" y="5"/>
                    </a:lnTo>
                    <a:lnTo>
                      <a:pt x="20" y="5"/>
                    </a:lnTo>
                    <a:lnTo>
                      <a:pt x="10" y="5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218" name="Freeform 394"/>
              <p:cNvSpPr>
                <a:spLocks/>
              </p:cNvSpPr>
              <p:nvPr/>
            </p:nvSpPr>
            <p:spPr bwMode="auto">
              <a:xfrm>
                <a:off x="1013" y="3626"/>
                <a:ext cx="66" cy="5"/>
              </a:xfrm>
              <a:custGeom>
                <a:avLst/>
                <a:gdLst>
                  <a:gd name="T0" fmla="*/ 0 w 66"/>
                  <a:gd name="T1" fmla="*/ 5 h 5"/>
                  <a:gd name="T2" fmla="*/ 10 w 66"/>
                  <a:gd name="T3" fmla="*/ 5 h 5"/>
                  <a:gd name="T4" fmla="*/ 20 w 66"/>
                  <a:gd name="T5" fmla="*/ 5 h 5"/>
                  <a:gd name="T6" fmla="*/ 30 w 66"/>
                  <a:gd name="T7" fmla="*/ 5 h 5"/>
                  <a:gd name="T8" fmla="*/ 39 w 66"/>
                  <a:gd name="T9" fmla="*/ 5 h 5"/>
                  <a:gd name="T10" fmla="*/ 46 w 66"/>
                  <a:gd name="T11" fmla="*/ 4 h 5"/>
                  <a:gd name="T12" fmla="*/ 54 w 66"/>
                  <a:gd name="T13" fmla="*/ 3 h 5"/>
                  <a:gd name="T14" fmla="*/ 59 w 66"/>
                  <a:gd name="T15" fmla="*/ 3 h 5"/>
                  <a:gd name="T16" fmla="*/ 63 w 66"/>
                  <a:gd name="T17" fmla="*/ 2 h 5"/>
                  <a:gd name="T18" fmla="*/ 65 w 66"/>
                  <a:gd name="T19" fmla="*/ 1 h 5"/>
                  <a:gd name="T20" fmla="*/ 66 w 66"/>
                  <a:gd name="T21" fmla="*/ 0 h 5"/>
                  <a:gd name="T22" fmla="*/ 63 w 66"/>
                  <a:gd name="T23" fmla="*/ 0 h 5"/>
                  <a:gd name="T24" fmla="*/ 62 w 66"/>
                  <a:gd name="T25" fmla="*/ 1 h 5"/>
                  <a:gd name="T26" fmla="*/ 61 w 66"/>
                  <a:gd name="T27" fmla="*/ 2 h 5"/>
                  <a:gd name="T28" fmla="*/ 56 w 66"/>
                  <a:gd name="T29" fmla="*/ 3 h 5"/>
                  <a:gd name="T30" fmla="*/ 51 w 66"/>
                  <a:gd name="T31" fmla="*/ 3 h 5"/>
                  <a:gd name="T32" fmla="*/ 45 w 66"/>
                  <a:gd name="T33" fmla="*/ 4 h 5"/>
                  <a:gd name="T34" fmla="*/ 37 w 66"/>
                  <a:gd name="T35" fmla="*/ 4 h 5"/>
                  <a:gd name="T36" fmla="*/ 29 w 66"/>
                  <a:gd name="T37" fmla="*/ 5 h 5"/>
                  <a:gd name="T38" fmla="*/ 19 w 66"/>
                  <a:gd name="T39" fmla="*/ 5 h 5"/>
                  <a:gd name="T40" fmla="*/ 10 w 66"/>
                  <a:gd name="T41" fmla="*/ 5 h 5"/>
                  <a:gd name="T42" fmla="*/ 0 w 66"/>
                  <a:gd name="T43" fmla="*/ 5 h 5"/>
                  <a:gd name="T44" fmla="*/ 0 w 66"/>
                  <a:gd name="T4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6" h="5">
                    <a:moveTo>
                      <a:pt x="0" y="5"/>
                    </a:moveTo>
                    <a:lnTo>
                      <a:pt x="10" y="5"/>
                    </a:lnTo>
                    <a:lnTo>
                      <a:pt x="20" y="5"/>
                    </a:lnTo>
                    <a:lnTo>
                      <a:pt x="30" y="5"/>
                    </a:lnTo>
                    <a:lnTo>
                      <a:pt x="39" y="5"/>
                    </a:lnTo>
                    <a:lnTo>
                      <a:pt x="46" y="4"/>
                    </a:lnTo>
                    <a:lnTo>
                      <a:pt x="54" y="3"/>
                    </a:lnTo>
                    <a:lnTo>
                      <a:pt x="59" y="3"/>
                    </a:lnTo>
                    <a:lnTo>
                      <a:pt x="63" y="2"/>
                    </a:lnTo>
                    <a:lnTo>
                      <a:pt x="65" y="1"/>
                    </a:lnTo>
                    <a:lnTo>
                      <a:pt x="66" y="0"/>
                    </a:lnTo>
                    <a:lnTo>
                      <a:pt x="63" y="0"/>
                    </a:lnTo>
                    <a:lnTo>
                      <a:pt x="62" y="1"/>
                    </a:lnTo>
                    <a:lnTo>
                      <a:pt x="61" y="2"/>
                    </a:lnTo>
                    <a:lnTo>
                      <a:pt x="56" y="3"/>
                    </a:lnTo>
                    <a:lnTo>
                      <a:pt x="51" y="3"/>
                    </a:lnTo>
                    <a:lnTo>
                      <a:pt x="45" y="4"/>
                    </a:lnTo>
                    <a:lnTo>
                      <a:pt x="37" y="4"/>
                    </a:lnTo>
                    <a:lnTo>
                      <a:pt x="29" y="5"/>
                    </a:lnTo>
                    <a:lnTo>
                      <a:pt x="19" y="5"/>
                    </a:lnTo>
                    <a:lnTo>
                      <a:pt x="10" y="5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7979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219" name="Freeform 395"/>
              <p:cNvSpPr>
                <a:spLocks/>
              </p:cNvSpPr>
              <p:nvPr/>
            </p:nvSpPr>
            <p:spPr bwMode="auto">
              <a:xfrm>
                <a:off x="1013" y="3626"/>
                <a:ext cx="63" cy="5"/>
              </a:xfrm>
              <a:custGeom>
                <a:avLst/>
                <a:gdLst>
                  <a:gd name="T0" fmla="*/ 0 w 63"/>
                  <a:gd name="T1" fmla="*/ 5 h 5"/>
                  <a:gd name="T2" fmla="*/ 10 w 63"/>
                  <a:gd name="T3" fmla="*/ 5 h 5"/>
                  <a:gd name="T4" fmla="*/ 19 w 63"/>
                  <a:gd name="T5" fmla="*/ 5 h 5"/>
                  <a:gd name="T6" fmla="*/ 29 w 63"/>
                  <a:gd name="T7" fmla="*/ 5 h 5"/>
                  <a:gd name="T8" fmla="*/ 37 w 63"/>
                  <a:gd name="T9" fmla="*/ 4 h 5"/>
                  <a:gd name="T10" fmla="*/ 45 w 63"/>
                  <a:gd name="T11" fmla="*/ 4 h 5"/>
                  <a:gd name="T12" fmla="*/ 51 w 63"/>
                  <a:gd name="T13" fmla="*/ 3 h 5"/>
                  <a:gd name="T14" fmla="*/ 56 w 63"/>
                  <a:gd name="T15" fmla="*/ 3 h 5"/>
                  <a:gd name="T16" fmla="*/ 61 w 63"/>
                  <a:gd name="T17" fmla="*/ 2 h 5"/>
                  <a:gd name="T18" fmla="*/ 62 w 63"/>
                  <a:gd name="T19" fmla="*/ 1 h 5"/>
                  <a:gd name="T20" fmla="*/ 63 w 63"/>
                  <a:gd name="T21" fmla="*/ 0 h 5"/>
                  <a:gd name="T22" fmla="*/ 61 w 63"/>
                  <a:gd name="T23" fmla="*/ 0 h 5"/>
                  <a:gd name="T24" fmla="*/ 60 w 63"/>
                  <a:gd name="T25" fmla="*/ 1 h 5"/>
                  <a:gd name="T26" fmla="*/ 58 w 63"/>
                  <a:gd name="T27" fmla="*/ 2 h 5"/>
                  <a:gd name="T28" fmla="*/ 54 w 63"/>
                  <a:gd name="T29" fmla="*/ 3 h 5"/>
                  <a:gd name="T30" fmla="*/ 49 w 63"/>
                  <a:gd name="T31" fmla="*/ 3 h 5"/>
                  <a:gd name="T32" fmla="*/ 43 w 63"/>
                  <a:gd name="T33" fmla="*/ 4 h 5"/>
                  <a:gd name="T34" fmla="*/ 36 w 63"/>
                  <a:gd name="T35" fmla="*/ 4 h 5"/>
                  <a:gd name="T36" fmla="*/ 27 w 63"/>
                  <a:gd name="T37" fmla="*/ 5 h 5"/>
                  <a:gd name="T38" fmla="*/ 18 w 63"/>
                  <a:gd name="T39" fmla="*/ 5 h 5"/>
                  <a:gd name="T40" fmla="*/ 10 w 63"/>
                  <a:gd name="T41" fmla="*/ 5 h 5"/>
                  <a:gd name="T42" fmla="*/ 0 w 63"/>
                  <a:gd name="T43" fmla="*/ 5 h 5"/>
                  <a:gd name="T44" fmla="*/ 0 w 63"/>
                  <a:gd name="T4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3" h="5">
                    <a:moveTo>
                      <a:pt x="0" y="5"/>
                    </a:moveTo>
                    <a:lnTo>
                      <a:pt x="10" y="5"/>
                    </a:lnTo>
                    <a:lnTo>
                      <a:pt x="19" y="5"/>
                    </a:lnTo>
                    <a:lnTo>
                      <a:pt x="29" y="5"/>
                    </a:lnTo>
                    <a:lnTo>
                      <a:pt x="37" y="4"/>
                    </a:lnTo>
                    <a:lnTo>
                      <a:pt x="45" y="4"/>
                    </a:lnTo>
                    <a:lnTo>
                      <a:pt x="51" y="3"/>
                    </a:lnTo>
                    <a:lnTo>
                      <a:pt x="56" y="3"/>
                    </a:lnTo>
                    <a:lnTo>
                      <a:pt x="61" y="2"/>
                    </a:lnTo>
                    <a:lnTo>
                      <a:pt x="62" y="1"/>
                    </a:lnTo>
                    <a:lnTo>
                      <a:pt x="63" y="0"/>
                    </a:lnTo>
                    <a:lnTo>
                      <a:pt x="61" y="0"/>
                    </a:lnTo>
                    <a:lnTo>
                      <a:pt x="60" y="1"/>
                    </a:lnTo>
                    <a:lnTo>
                      <a:pt x="58" y="2"/>
                    </a:lnTo>
                    <a:lnTo>
                      <a:pt x="54" y="3"/>
                    </a:lnTo>
                    <a:lnTo>
                      <a:pt x="49" y="3"/>
                    </a:lnTo>
                    <a:lnTo>
                      <a:pt x="43" y="4"/>
                    </a:lnTo>
                    <a:lnTo>
                      <a:pt x="36" y="4"/>
                    </a:lnTo>
                    <a:lnTo>
                      <a:pt x="27" y="5"/>
                    </a:lnTo>
                    <a:lnTo>
                      <a:pt x="18" y="5"/>
                    </a:lnTo>
                    <a:lnTo>
                      <a:pt x="10" y="5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7777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220" name="Freeform 396"/>
              <p:cNvSpPr>
                <a:spLocks/>
              </p:cNvSpPr>
              <p:nvPr/>
            </p:nvSpPr>
            <p:spPr bwMode="auto">
              <a:xfrm>
                <a:off x="1013" y="3626"/>
                <a:ext cx="61" cy="5"/>
              </a:xfrm>
              <a:custGeom>
                <a:avLst/>
                <a:gdLst>
                  <a:gd name="T0" fmla="*/ 0 w 61"/>
                  <a:gd name="T1" fmla="*/ 5 h 5"/>
                  <a:gd name="T2" fmla="*/ 10 w 61"/>
                  <a:gd name="T3" fmla="*/ 5 h 5"/>
                  <a:gd name="T4" fmla="*/ 18 w 61"/>
                  <a:gd name="T5" fmla="*/ 5 h 5"/>
                  <a:gd name="T6" fmla="*/ 27 w 61"/>
                  <a:gd name="T7" fmla="*/ 5 h 5"/>
                  <a:gd name="T8" fmla="*/ 36 w 61"/>
                  <a:gd name="T9" fmla="*/ 4 h 5"/>
                  <a:gd name="T10" fmla="*/ 43 w 61"/>
                  <a:gd name="T11" fmla="*/ 4 h 5"/>
                  <a:gd name="T12" fmla="*/ 49 w 61"/>
                  <a:gd name="T13" fmla="*/ 3 h 5"/>
                  <a:gd name="T14" fmla="*/ 54 w 61"/>
                  <a:gd name="T15" fmla="*/ 3 h 5"/>
                  <a:gd name="T16" fmla="*/ 58 w 61"/>
                  <a:gd name="T17" fmla="*/ 2 h 5"/>
                  <a:gd name="T18" fmla="*/ 60 w 61"/>
                  <a:gd name="T19" fmla="*/ 1 h 5"/>
                  <a:gd name="T20" fmla="*/ 61 w 61"/>
                  <a:gd name="T21" fmla="*/ 0 h 5"/>
                  <a:gd name="T22" fmla="*/ 58 w 61"/>
                  <a:gd name="T23" fmla="*/ 0 h 5"/>
                  <a:gd name="T24" fmla="*/ 57 w 61"/>
                  <a:gd name="T25" fmla="*/ 1 h 5"/>
                  <a:gd name="T26" fmla="*/ 55 w 61"/>
                  <a:gd name="T27" fmla="*/ 2 h 5"/>
                  <a:gd name="T28" fmla="*/ 52 w 61"/>
                  <a:gd name="T29" fmla="*/ 2 h 5"/>
                  <a:gd name="T30" fmla="*/ 47 w 61"/>
                  <a:gd name="T31" fmla="*/ 3 h 5"/>
                  <a:gd name="T32" fmla="*/ 41 w 61"/>
                  <a:gd name="T33" fmla="*/ 4 h 5"/>
                  <a:gd name="T34" fmla="*/ 34 w 61"/>
                  <a:gd name="T35" fmla="*/ 4 h 5"/>
                  <a:gd name="T36" fmla="*/ 26 w 61"/>
                  <a:gd name="T37" fmla="*/ 4 h 5"/>
                  <a:gd name="T38" fmla="*/ 18 w 61"/>
                  <a:gd name="T39" fmla="*/ 5 h 5"/>
                  <a:gd name="T40" fmla="*/ 9 w 61"/>
                  <a:gd name="T41" fmla="*/ 5 h 5"/>
                  <a:gd name="T42" fmla="*/ 0 w 61"/>
                  <a:gd name="T43" fmla="*/ 5 h 5"/>
                  <a:gd name="T44" fmla="*/ 0 w 61"/>
                  <a:gd name="T4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1" h="5">
                    <a:moveTo>
                      <a:pt x="0" y="5"/>
                    </a:moveTo>
                    <a:lnTo>
                      <a:pt x="10" y="5"/>
                    </a:lnTo>
                    <a:lnTo>
                      <a:pt x="18" y="5"/>
                    </a:lnTo>
                    <a:lnTo>
                      <a:pt x="27" y="5"/>
                    </a:lnTo>
                    <a:lnTo>
                      <a:pt x="36" y="4"/>
                    </a:lnTo>
                    <a:lnTo>
                      <a:pt x="43" y="4"/>
                    </a:lnTo>
                    <a:lnTo>
                      <a:pt x="49" y="3"/>
                    </a:lnTo>
                    <a:lnTo>
                      <a:pt x="54" y="3"/>
                    </a:lnTo>
                    <a:lnTo>
                      <a:pt x="58" y="2"/>
                    </a:lnTo>
                    <a:lnTo>
                      <a:pt x="60" y="1"/>
                    </a:lnTo>
                    <a:lnTo>
                      <a:pt x="61" y="0"/>
                    </a:lnTo>
                    <a:lnTo>
                      <a:pt x="58" y="0"/>
                    </a:lnTo>
                    <a:lnTo>
                      <a:pt x="57" y="1"/>
                    </a:lnTo>
                    <a:lnTo>
                      <a:pt x="55" y="2"/>
                    </a:lnTo>
                    <a:lnTo>
                      <a:pt x="52" y="2"/>
                    </a:lnTo>
                    <a:lnTo>
                      <a:pt x="47" y="3"/>
                    </a:lnTo>
                    <a:lnTo>
                      <a:pt x="41" y="4"/>
                    </a:lnTo>
                    <a:lnTo>
                      <a:pt x="34" y="4"/>
                    </a:lnTo>
                    <a:lnTo>
                      <a:pt x="26" y="4"/>
                    </a:lnTo>
                    <a:lnTo>
                      <a:pt x="18" y="5"/>
                    </a:lnTo>
                    <a:lnTo>
                      <a:pt x="9" y="5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7676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221" name="Freeform 397"/>
              <p:cNvSpPr>
                <a:spLocks/>
              </p:cNvSpPr>
              <p:nvPr/>
            </p:nvSpPr>
            <p:spPr bwMode="auto">
              <a:xfrm>
                <a:off x="1013" y="3626"/>
                <a:ext cx="58" cy="5"/>
              </a:xfrm>
              <a:custGeom>
                <a:avLst/>
                <a:gdLst>
                  <a:gd name="T0" fmla="*/ 0 w 58"/>
                  <a:gd name="T1" fmla="*/ 5 h 5"/>
                  <a:gd name="T2" fmla="*/ 9 w 58"/>
                  <a:gd name="T3" fmla="*/ 5 h 5"/>
                  <a:gd name="T4" fmla="*/ 18 w 58"/>
                  <a:gd name="T5" fmla="*/ 5 h 5"/>
                  <a:gd name="T6" fmla="*/ 26 w 58"/>
                  <a:gd name="T7" fmla="*/ 4 h 5"/>
                  <a:gd name="T8" fmla="*/ 34 w 58"/>
                  <a:gd name="T9" fmla="*/ 4 h 5"/>
                  <a:gd name="T10" fmla="*/ 41 w 58"/>
                  <a:gd name="T11" fmla="*/ 4 h 5"/>
                  <a:gd name="T12" fmla="*/ 47 w 58"/>
                  <a:gd name="T13" fmla="*/ 3 h 5"/>
                  <a:gd name="T14" fmla="*/ 52 w 58"/>
                  <a:gd name="T15" fmla="*/ 2 h 5"/>
                  <a:gd name="T16" fmla="*/ 55 w 58"/>
                  <a:gd name="T17" fmla="*/ 2 h 5"/>
                  <a:gd name="T18" fmla="*/ 57 w 58"/>
                  <a:gd name="T19" fmla="*/ 1 h 5"/>
                  <a:gd name="T20" fmla="*/ 58 w 58"/>
                  <a:gd name="T21" fmla="*/ 0 h 5"/>
                  <a:gd name="T22" fmla="*/ 55 w 58"/>
                  <a:gd name="T23" fmla="*/ 0 h 5"/>
                  <a:gd name="T24" fmla="*/ 54 w 58"/>
                  <a:gd name="T25" fmla="*/ 1 h 5"/>
                  <a:gd name="T26" fmla="*/ 52 w 58"/>
                  <a:gd name="T27" fmla="*/ 2 h 5"/>
                  <a:gd name="T28" fmla="*/ 48 w 58"/>
                  <a:gd name="T29" fmla="*/ 3 h 5"/>
                  <a:gd name="T30" fmla="*/ 42 w 58"/>
                  <a:gd name="T31" fmla="*/ 3 h 5"/>
                  <a:gd name="T32" fmla="*/ 36 w 58"/>
                  <a:gd name="T33" fmla="*/ 4 h 5"/>
                  <a:gd name="T34" fmla="*/ 28 w 58"/>
                  <a:gd name="T35" fmla="*/ 4 h 5"/>
                  <a:gd name="T36" fmla="*/ 19 w 58"/>
                  <a:gd name="T37" fmla="*/ 4 h 5"/>
                  <a:gd name="T38" fmla="*/ 10 w 58"/>
                  <a:gd name="T39" fmla="*/ 5 h 5"/>
                  <a:gd name="T40" fmla="*/ 0 w 58"/>
                  <a:gd name="T41" fmla="*/ 5 h 5"/>
                  <a:gd name="T42" fmla="*/ 0 w 58"/>
                  <a:gd name="T4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8" h="5">
                    <a:moveTo>
                      <a:pt x="0" y="5"/>
                    </a:moveTo>
                    <a:lnTo>
                      <a:pt x="9" y="5"/>
                    </a:lnTo>
                    <a:lnTo>
                      <a:pt x="18" y="5"/>
                    </a:lnTo>
                    <a:lnTo>
                      <a:pt x="26" y="4"/>
                    </a:lnTo>
                    <a:lnTo>
                      <a:pt x="34" y="4"/>
                    </a:lnTo>
                    <a:lnTo>
                      <a:pt x="41" y="4"/>
                    </a:lnTo>
                    <a:lnTo>
                      <a:pt x="47" y="3"/>
                    </a:lnTo>
                    <a:lnTo>
                      <a:pt x="52" y="2"/>
                    </a:lnTo>
                    <a:lnTo>
                      <a:pt x="55" y="2"/>
                    </a:lnTo>
                    <a:lnTo>
                      <a:pt x="57" y="1"/>
                    </a:lnTo>
                    <a:lnTo>
                      <a:pt x="58" y="0"/>
                    </a:lnTo>
                    <a:lnTo>
                      <a:pt x="55" y="0"/>
                    </a:lnTo>
                    <a:lnTo>
                      <a:pt x="54" y="1"/>
                    </a:lnTo>
                    <a:lnTo>
                      <a:pt x="52" y="2"/>
                    </a:lnTo>
                    <a:lnTo>
                      <a:pt x="48" y="3"/>
                    </a:lnTo>
                    <a:lnTo>
                      <a:pt x="42" y="3"/>
                    </a:lnTo>
                    <a:lnTo>
                      <a:pt x="36" y="4"/>
                    </a:lnTo>
                    <a:lnTo>
                      <a:pt x="28" y="4"/>
                    </a:lnTo>
                    <a:lnTo>
                      <a:pt x="19" y="4"/>
                    </a:lnTo>
                    <a:lnTo>
                      <a:pt x="10" y="5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7474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222" name="Freeform 398"/>
              <p:cNvSpPr>
                <a:spLocks/>
              </p:cNvSpPr>
              <p:nvPr/>
            </p:nvSpPr>
            <p:spPr bwMode="auto">
              <a:xfrm>
                <a:off x="1013" y="3626"/>
                <a:ext cx="55" cy="5"/>
              </a:xfrm>
              <a:custGeom>
                <a:avLst/>
                <a:gdLst>
                  <a:gd name="T0" fmla="*/ 0 w 55"/>
                  <a:gd name="T1" fmla="*/ 5 h 5"/>
                  <a:gd name="T2" fmla="*/ 10 w 55"/>
                  <a:gd name="T3" fmla="*/ 5 h 5"/>
                  <a:gd name="T4" fmla="*/ 19 w 55"/>
                  <a:gd name="T5" fmla="*/ 4 h 5"/>
                  <a:gd name="T6" fmla="*/ 28 w 55"/>
                  <a:gd name="T7" fmla="*/ 4 h 5"/>
                  <a:gd name="T8" fmla="*/ 36 w 55"/>
                  <a:gd name="T9" fmla="*/ 4 h 5"/>
                  <a:gd name="T10" fmla="*/ 42 w 55"/>
                  <a:gd name="T11" fmla="*/ 3 h 5"/>
                  <a:gd name="T12" fmla="*/ 48 w 55"/>
                  <a:gd name="T13" fmla="*/ 3 h 5"/>
                  <a:gd name="T14" fmla="*/ 52 w 55"/>
                  <a:gd name="T15" fmla="*/ 2 h 5"/>
                  <a:gd name="T16" fmla="*/ 54 w 55"/>
                  <a:gd name="T17" fmla="*/ 1 h 5"/>
                  <a:gd name="T18" fmla="*/ 55 w 55"/>
                  <a:gd name="T19" fmla="*/ 0 h 5"/>
                  <a:gd name="T20" fmla="*/ 53 w 55"/>
                  <a:gd name="T21" fmla="*/ 0 h 5"/>
                  <a:gd name="T22" fmla="*/ 52 w 55"/>
                  <a:gd name="T23" fmla="*/ 1 h 5"/>
                  <a:gd name="T24" fmla="*/ 50 w 55"/>
                  <a:gd name="T25" fmla="*/ 2 h 5"/>
                  <a:gd name="T26" fmla="*/ 46 w 55"/>
                  <a:gd name="T27" fmla="*/ 2 h 5"/>
                  <a:gd name="T28" fmla="*/ 40 w 55"/>
                  <a:gd name="T29" fmla="*/ 3 h 5"/>
                  <a:gd name="T30" fmla="*/ 34 w 55"/>
                  <a:gd name="T31" fmla="*/ 4 h 5"/>
                  <a:gd name="T32" fmla="*/ 26 w 55"/>
                  <a:gd name="T33" fmla="*/ 4 h 5"/>
                  <a:gd name="T34" fmla="*/ 18 w 55"/>
                  <a:gd name="T35" fmla="*/ 4 h 5"/>
                  <a:gd name="T36" fmla="*/ 10 w 55"/>
                  <a:gd name="T37" fmla="*/ 4 h 5"/>
                  <a:gd name="T38" fmla="*/ 0 w 55"/>
                  <a:gd name="T39" fmla="*/ 4 h 5"/>
                  <a:gd name="T40" fmla="*/ 0 w 55"/>
                  <a:gd name="T4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5" h="5">
                    <a:moveTo>
                      <a:pt x="0" y="5"/>
                    </a:moveTo>
                    <a:lnTo>
                      <a:pt x="10" y="5"/>
                    </a:lnTo>
                    <a:lnTo>
                      <a:pt x="19" y="4"/>
                    </a:lnTo>
                    <a:lnTo>
                      <a:pt x="28" y="4"/>
                    </a:lnTo>
                    <a:lnTo>
                      <a:pt x="36" y="4"/>
                    </a:lnTo>
                    <a:lnTo>
                      <a:pt x="42" y="3"/>
                    </a:lnTo>
                    <a:lnTo>
                      <a:pt x="48" y="3"/>
                    </a:lnTo>
                    <a:lnTo>
                      <a:pt x="52" y="2"/>
                    </a:lnTo>
                    <a:lnTo>
                      <a:pt x="54" y="1"/>
                    </a:lnTo>
                    <a:lnTo>
                      <a:pt x="55" y="0"/>
                    </a:lnTo>
                    <a:lnTo>
                      <a:pt x="53" y="0"/>
                    </a:lnTo>
                    <a:lnTo>
                      <a:pt x="52" y="1"/>
                    </a:lnTo>
                    <a:lnTo>
                      <a:pt x="50" y="2"/>
                    </a:lnTo>
                    <a:lnTo>
                      <a:pt x="46" y="2"/>
                    </a:lnTo>
                    <a:lnTo>
                      <a:pt x="40" y="3"/>
                    </a:lnTo>
                    <a:lnTo>
                      <a:pt x="34" y="4"/>
                    </a:lnTo>
                    <a:lnTo>
                      <a:pt x="26" y="4"/>
                    </a:lnTo>
                    <a:lnTo>
                      <a:pt x="18" y="4"/>
                    </a:lnTo>
                    <a:lnTo>
                      <a:pt x="10" y="4"/>
                    </a:lnTo>
                    <a:lnTo>
                      <a:pt x="0" y="4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223" name="Freeform 399"/>
              <p:cNvSpPr>
                <a:spLocks/>
              </p:cNvSpPr>
              <p:nvPr/>
            </p:nvSpPr>
            <p:spPr bwMode="auto">
              <a:xfrm>
                <a:off x="1013" y="3626"/>
                <a:ext cx="53" cy="4"/>
              </a:xfrm>
              <a:custGeom>
                <a:avLst/>
                <a:gdLst>
                  <a:gd name="T0" fmla="*/ 0 w 53"/>
                  <a:gd name="T1" fmla="*/ 4 h 4"/>
                  <a:gd name="T2" fmla="*/ 10 w 53"/>
                  <a:gd name="T3" fmla="*/ 4 h 4"/>
                  <a:gd name="T4" fmla="*/ 18 w 53"/>
                  <a:gd name="T5" fmla="*/ 4 h 4"/>
                  <a:gd name="T6" fmla="*/ 26 w 53"/>
                  <a:gd name="T7" fmla="*/ 4 h 4"/>
                  <a:gd name="T8" fmla="*/ 34 w 53"/>
                  <a:gd name="T9" fmla="*/ 4 h 4"/>
                  <a:gd name="T10" fmla="*/ 40 w 53"/>
                  <a:gd name="T11" fmla="*/ 3 h 4"/>
                  <a:gd name="T12" fmla="*/ 46 w 53"/>
                  <a:gd name="T13" fmla="*/ 2 h 4"/>
                  <a:gd name="T14" fmla="*/ 50 w 53"/>
                  <a:gd name="T15" fmla="*/ 2 h 4"/>
                  <a:gd name="T16" fmla="*/ 52 w 53"/>
                  <a:gd name="T17" fmla="*/ 1 h 4"/>
                  <a:gd name="T18" fmla="*/ 53 w 53"/>
                  <a:gd name="T19" fmla="*/ 0 h 4"/>
                  <a:gd name="T20" fmla="*/ 50 w 53"/>
                  <a:gd name="T21" fmla="*/ 0 h 4"/>
                  <a:gd name="T22" fmla="*/ 49 w 53"/>
                  <a:gd name="T23" fmla="*/ 1 h 4"/>
                  <a:gd name="T24" fmla="*/ 47 w 53"/>
                  <a:gd name="T25" fmla="*/ 2 h 4"/>
                  <a:gd name="T26" fmla="*/ 44 w 53"/>
                  <a:gd name="T27" fmla="*/ 2 h 4"/>
                  <a:gd name="T28" fmla="*/ 39 w 53"/>
                  <a:gd name="T29" fmla="*/ 3 h 4"/>
                  <a:gd name="T30" fmla="*/ 32 w 53"/>
                  <a:gd name="T31" fmla="*/ 3 h 4"/>
                  <a:gd name="T32" fmla="*/ 25 w 53"/>
                  <a:gd name="T33" fmla="*/ 4 h 4"/>
                  <a:gd name="T34" fmla="*/ 18 w 53"/>
                  <a:gd name="T35" fmla="*/ 4 h 4"/>
                  <a:gd name="T36" fmla="*/ 9 w 53"/>
                  <a:gd name="T37" fmla="*/ 4 h 4"/>
                  <a:gd name="T38" fmla="*/ 0 w 53"/>
                  <a:gd name="T39" fmla="*/ 4 h 4"/>
                  <a:gd name="T40" fmla="*/ 0 w 53"/>
                  <a:gd name="T4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3" h="4">
                    <a:moveTo>
                      <a:pt x="0" y="4"/>
                    </a:moveTo>
                    <a:lnTo>
                      <a:pt x="10" y="4"/>
                    </a:lnTo>
                    <a:lnTo>
                      <a:pt x="18" y="4"/>
                    </a:lnTo>
                    <a:lnTo>
                      <a:pt x="26" y="4"/>
                    </a:lnTo>
                    <a:lnTo>
                      <a:pt x="34" y="4"/>
                    </a:lnTo>
                    <a:lnTo>
                      <a:pt x="40" y="3"/>
                    </a:lnTo>
                    <a:lnTo>
                      <a:pt x="46" y="2"/>
                    </a:lnTo>
                    <a:lnTo>
                      <a:pt x="50" y="2"/>
                    </a:lnTo>
                    <a:lnTo>
                      <a:pt x="52" y="1"/>
                    </a:lnTo>
                    <a:lnTo>
                      <a:pt x="53" y="0"/>
                    </a:lnTo>
                    <a:lnTo>
                      <a:pt x="50" y="0"/>
                    </a:lnTo>
                    <a:lnTo>
                      <a:pt x="49" y="1"/>
                    </a:lnTo>
                    <a:lnTo>
                      <a:pt x="47" y="2"/>
                    </a:lnTo>
                    <a:lnTo>
                      <a:pt x="44" y="2"/>
                    </a:lnTo>
                    <a:lnTo>
                      <a:pt x="39" y="3"/>
                    </a:lnTo>
                    <a:lnTo>
                      <a:pt x="32" y="3"/>
                    </a:lnTo>
                    <a:lnTo>
                      <a:pt x="25" y="4"/>
                    </a:lnTo>
                    <a:lnTo>
                      <a:pt x="18" y="4"/>
                    </a:lnTo>
                    <a:lnTo>
                      <a:pt x="9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224" name="Freeform 400"/>
              <p:cNvSpPr>
                <a:spLocks/>
              </p:cNvSpPr>
              <p:nvPr/>
            </p:nvSpPr>
            <p:spPr bwMode="auto">
              <a:xfrm>
                <a:off x="1013" y="3626"/>
                <a:ext cx="50" cy="4"/>
              </a:xfrm>
              <a:custGeom>
                <a:avLst/>
                <a:gdLst>
                  <a:gd name="T0" fmla="*/ 0 w 50"/>
                  <a:gd name="T1" fmla="*/ 4 h 4"/>
                  <a:gd name="T2" fmla="*/ 9 w 50"/>
                  <a:gd name="T3" fmla="*/ 4 h 4"/>
                  <a:gd name="T4" fmla="*/ 18 w 50"/>
                  <a:gd name="T5" fmla="*/ 4 h 4"/>
                  <a:gd name="T6" fmla="*/ 25 w 50"/>
                  <a:gd name="T7" fmla="*/ 4 h 4"/>
                  <a:gd name="T8" fmla="*/ 32 w 50"/>
                  <a:gd name="T9" fmla="*/ 3 h 4"/>
                  <a:gd name="T10" fmla="*/ 39 w 50"/>
                  <a:gd name="T11" fmla="*/ 3 h 4"/>
                  <a:gd name="T12" fmla="*/ 44 w 50"/>
                  <a:gd name="T13" fmla="*/ 2 h 4"/>
                  <a:gd name="T14" fmla="*/ 47 w 50"/>
                  <a:gd name="T15" fmla="*/ 2 h 4"/>
                  <a:gd name="T16" fmla="*/ 49 w 50"/>
                  <a:gd name="T17" fmla="*/ 1 h 4"/>
                  <a:gd name="T18" fmla="*/ 50 w 50"/>
                  <a:gd name="T19" fmla="*/ 0 h 4"/>
                  <a:gd name="T20" fmla="*/ 47 w 50"/>
                  <a:gd name="T21" fmla="*/ 0 h 4"/>
                  <a:gd name="T22" fmla="*/ 46 w 50"/>
                  <a:gd name="T23" fmla="*/ 1 h 4"/>
                  <a:gd name="T24" fmla="*/ 45 w 50"/>
                  <a:gd name="T25" fmla="*/ 2 h 4"/>
                  <a:gd name="T26" fmla="*/ 41 w 50"/>
                  <a:gd name="T27" fmla="*/ 2 h 4"/>
                  <a:gd name="T28" fmla="*/ 37 w 50"/>
                  <a:gd name="T29" fmla="*/ 3 h 4"/>
                  <a:gd name="T30" fmla="*/ 31 w 50"/>
                  <a:gd name="T31" fmla="*/ 3 h 4"/>
                  <a:gd name="T32" fmla="*/ 24 w 50"/>
                  <a:gd name="T33" fmla="*/ 4 h 4"/>
                  <a:gd name="T34" fmla="*/ 17 w 50"/>
                  <a:gd name="T35" fmla="*/ 4 h 4"/>
                  <a:gd name="T36" fmla="*/ 8 w 50"/>
                  <a:gd name="T37" fmla="*/ 4 h 4"/>
                  <a:gd name="T38" fmla="*/ 0 w 50"/>
                  <a:gd name="T39" fmla="*/ 4 h 4"/>
                  <a:gd name="T40" fmla="*/ 0 w 50"/>
                  <a:gd name="T4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0" h="4">
                    <a:moveTo>
                      <a:pt x="0" y="4"/>
                    </a:moveTo>
                    <a:lnTo>
                      <a:pt x="9" y="4"/>
                    </a:lnTo>
                    <a:lnTo>
                      <a:pt x="18" y="4"/>
                    </a:lnTo>
                    <a:lnTo>
                      <a:pt x="25" y="4"/>
                    </a:lnTo>
                    <a:lnTo>
                      <a:pt x="32" y="3"/>
                    </a:lnTo>
                    <a:lnTo>
                      <a:pt x="39" y="3"/>
                    </a:lnTo>
                    <a:lnTo>
                      <a:pt x="44" y="2"/>
                    </a:lnTo>
                    <a:lnTo>
                      <a:pt x="47" y="2"/>
                    </a:lnTo>
                    <a:lnTo>
                      <a:pt x="49" y="1"/>
                    </a:lnTo>
                    <a:lnTo>
                      <a:pt x="50" y="0"/>
                    </a:lnTo>
                    <a:lnTo>
                      <a:pt x="47" y="0"/>
                    </a:lnTo>
                    <a:lnTo>
                      <a:pt x="46" y="1"/>
                    </a:lnTo>
                    <a:lnTo>
                      <a:pt x="45" y="2"/>
                    </a:lnTo>
                    <a:lnTo>
                      <a:pt x="41" y="2"/>
                    </a:lnTo>
                    <a:lnTo>
                      <a:pt x="37" y="3"/>
                    </a:lnTo>
                    <a:lnTo>
                      <a:pt x="31" y="3"/>
                    </a:lnTo>
                    <a:lnTo>
                      <a:pt x="24" y="4"/>
                    </a:lnTo>
                    <a:lnTo>
                      <a:pt x="17" y="4"/>
                    </a:lnTo>
                    <a:lnTo>
                      <a:pt x="8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225" name="Freeform 401"/>
              <p:cNvSpPr>
                <a:spLocks/>
              </p:cNvSpPr>
              <p:nvPr/>
            </p:nvSpPr>
            <p:spPr bwMode="auto">
              <a:xfrm>
                <a:off x="1013" y="3626"/>
                <a:ext cx="47" cy="4"/>
              </a:xfrm>
              <a:custGeom>
                <a:avLst/>
                <a:gdLst>
                  <a:gd name="T0" fmla="*/ 0 w 47"/>
                  <a:gd name="T1" fmla="*/ 4 h 4"/>
                  <a:gd name="T2" fmla="*/ 8 w 47"/>
                  <a:gd name="T3" fmla="*/ 4 h 4"/>
                  <a:gd name="T4" fmla="*/ 17 w 47"/>
                  <a:gd name="T5" fmla="*/ 4 h 4"/>
                  <a:gd name="T6" fmla="*/ 24 w 47"/>
                  <a:gd name="T7" fmla="*/ 4 h 4"/>
                  <a:gd name="T8" fmla="*/ 31 w 47"/>
                  <a:gd name="T9" fmla="*/ 3 h 4"/>
                  <a:gd name="T10" fmla="*/ 37 w 47"/>
                  <a:gd name="T11" fmla="*/ 3 h 4"/>
                  <a:gd name="T12" fmla="*/ 41 w 47"/>
                  <a:gd name="T13" fmla="*/ 2 h 4"/>
                  <a:gd name="T14" fmla="*/ 45 w 47"/>
                  <a:gd name="T15" fmla="*/ 2 h 4"/>
                  <a:gd name="T16" fmla="*/ 46 w 47"/>
                  <a:gd name="T17" fmla="*/ 1 h 4"/>
                  <a:gd name="T18" fmla="*/ 47 w 47"/>
                  <a:gd name="T19" fmla="*/ 0 h 4"/>
                  <a:gd name="T20" fmla="*/ 45 w 47"/>
                  <a:gd name="T21" fmla="*/ 0 h 4"/>
                  <a:gd name="T22" fmla="*/ 44 w 47"/>
                  <a:gd name="T23" fmla="*/ 1 h 4"/>
                  <a:gd name="T24" fmla="*/ 41 w 47"/>
                  <a:gd name="T25" fmla="*/ 2 h 4"/>
                  <a:gd name="T26" fmla="*/ 38 w 47"/>
                  <a:gd name="T27" fmla="*/ 2 h 4"/>
                  <a:gd name="T28" fmla="*/ 32 w 47"/>
                  <a:gd name="T29" fmla="*/ 3 h 4"/>
                  <a:gd name="T30" fmla="*/ 25 w 47"/>
                  <a:gd name="T31" fmla="*/ 3 h 4"/>
                  <a:gd name="T32" fmla="*/ 18 w 47"/>
                  <a:gd name="T33" fmla="*/ 4 h 4"/>
                  <a:gd name="T34" fmla="*/ 9 w 47"/>
                  <a:gd name="T35" fmla="*/ 4 h 4"/>
                  <a:gd name="T36" fmla="*/ 0 w 47"/>
                  <a:gd name="T37" fmla="*/ 4 h 4"/>
                  <a:gd name="T38" fmla="*/ 0 w 47"/>
                  <a:gd name="T3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7" h="4">
                    <a:moveTo>
                      <a:pt x="0" y="4"/>
                    </a:moveTo>
                    <a:lnTo>
                      <a:pt x="8" y="4"/>
                    </a:lnTo>
                    <a:lnTo>
                      <a:pt x="17" y="4"/>
                    </a:lnTo>
                    <a:lnTo>
                      <a:pt x="24" y="4"/>
                    </a:lnTo>
                    <a:lnTo>
                      <a:pt x="31" y="3"/>
                    </a:lnTo>
                    <a:lnTo>
                      <a:pt x="37" y="3"/>
                    </a:lnTo>
                    <a:lnTo>
                      <a:pt x="41" y="2"/>
                    </a:lnTo>
                    <a:lnTo>
                      <a:pt x="45" y="2"/>
                    </a:lnTo>
                    <a:lnTo>
                      <a:pt x="46" y="1"/>
                    </a:lnTo>
                    <a:lnTo>
                      <a:pt x="47" y="0"/>
                    </a:lnTo>
                    <a:lnTo>
                      <a:pt x="45" y="0"/>
                    </a:lnTo>
                    <a:lnTo>
                      <a:pt x="44" y="1"/>
                    </a:lnTo>
                    <a:lnTo>
                      <a:pt x="41" y="2"/>
                    </a:lnTo>
                    <a:lnTo>
                      <a:pt x="38" y="2"/>
                    </a:lnTo>
                    <a:lnTo>
                      <a:pt x="32" y="3"/>
                    </a:lnTo>
                    <a:lnTo>
                      <a:pt x="25" y="3"/>
                    </a:lnTo>
                    <a:lnTo>
                      <a:pt x="18" y="4"/>
                    </a:lnTo>
                    <a:lnTo>
                      <a:pt x="9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226" name="Freeform 402"/>
              <p:cNvSpPr>
                <a:spLocks/>
              </p:cNvSpPr>
              <p:nvPr/>
            </p:nvSpPr>
            <p:spPr bwMode="auto">
              <a:xfrm>
                <a:off x="1013" y="3626"/>
                <a:ext cx="45" cy="4"/>
              </a:xfrm>
              <a:custGeom>
                <a:avLst/>
                <a:gdLst>
                  <a:gd name="T0" fmla="*/ 0 w 45"/>
                  <a:gd name="T1" fmla="*/ 4 h 4"/>
                  <a:gd name="T2" fmla="*/ 9 w 45"/>
                  <a:gd name="T3" fmla="*/ 4 h 4"/>
                  <a:gd name="T4" fmla="*/ 18 w 45"/>
                  <a:gd name="T5" fmla="*/ 4 h 4"/>
                  <a:gd name="T6" fmla="*/ 25 w 45"/>
                  <a:gd name="T7" fmla="*/ 3 h 4"/>
                  <a:gd name="T8" fmla="*/ 32 w 45"/>
                  <a:gd name="T9" fmla="*/ 3 h 4"/>
                  <a:gd name="T10" fmla="*/ 38 w 45"/>
                  <a:gd name="T11" fmla="*/ 2 h 4"/>
                  <a:gd name="T12" fmla="*/ 41 w 45"/>
                  <a:gd name="T13" fmla="*/ 2 h 4"/>
                  <a:gd name="T14" fmla="*/ 44 w 45"/>
                  <a:gd name="T15" fmla="*/ 1 h 4"/>
                  <a:gd name="T16" fmla="*/ 45 w 45"/>
                  <a:gd name="T17" fmla="*/ 0 h 4"/>
                  <a:gd name="T18" fmla="*/ 42 w 45"/>
                  <a:gd name="T19" fmla="*/ 0 h 4"/>
                  <a:gd name="T20" fmla="*/ 41 w 45"/>
                  <a:gd name="T21" fmla="*/ 1 h 4"/>
                  <a:gd name="T22" fmla="*/ 39 w 45"/>
                  <a:gd name="T23" fmla="*/ 2 h 4"/>
                  <a:gd name="T24" fmla="*/ 35 w 45"/>
                  <a:gd name="T25" fmla="*/ 2 h 4"/>
                  <a:gd name="T26" fmla="*/ 30 w 45"/>
                  <a:gd name="T27" fmla="*/ 3 h 4"/>
                  <a:gd name="T28" fmla="*/ 24 w 45"/>
                  <a:gd name="T29" fmla="*/ 3 h 4"/>
                  <a:gd name="T30" fmla="*/ 16 w 45"/>
                  <a:gd name="T31" fmla="*/ 3 h 4"/>
                  <a:gd name="T32" fmla="*/ 8 w 45"/>
                  <a:gd name="T33" fmla="*/ 4 h 4"/>
                  <a:gd name="T34" fmla="*/ 0 w 45"/>
                  <a:gd name="T35" fmla="*/ 4 h 4"/>
                  <a:gd name="T36" fmla="*/ 0 w 45"/>
                  <a:gd name="T3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5" h="4">
                    <a:moveTo>
                      <a:pt x="0" y="4"/>
                    </a:moveTo>
                    <a:lnTo>
                      <a:pt x="9" y="4"/>
                    </a:lnTo>
                    <a:lnTo>
                      <a:pt x="18" y="4"/>
                    </a:lnTo>
                    <a:lnTo>
                      <a:pt x="25" y="3"/>
                    </a:lnTo>
                    <a:lnTo>
                      <a:pt x="32" y="3"/>
                    </a:lnTo>
                    <a:lnTo>
                      <a:pt x="38" y="2"/>
                    </a:lnTo>
                    <a:lnTo>
                      <a:pt x="41" y="2"/>
                    </a:lnTo>
                    <a:lnTo>
                      <a:pt x="44" y="1"/>
                    </a:lnTo>
                    <a:lnTo>
                      <a:pt x="45" y="0"/>
                    </a:lnTo>
                    <a:lnTo>
                      <a:pt x="42" y="0"/>
                    </a:lnTo>
                    <a:lnTo>
                      <a:pt x="41" y="1"/>
                    </a:lnTo>
                    <a:lnTo>
                      <a:pt x="39" y="2"/>
                    </a:lnTo>
                    <a:lnTo>
                      <a:pt x="35" y="2"/>
                    </a:lnTo>
                    <a:lnTo>
                      <a:pt x="30" y="3"/>
                    </a:lnTo>
                    <a:lnTo>
                      <a:pt x="24" y="3"/>
                    </a:lnTo>
                    <a:lnTo>
                      <a:pt x="16" y="3"/>
                    </a:lnTo>
                    <a:lnTo>
                      <a:pt x="8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6E6E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227" name="Freeform 403"/>
              <p:cNvSpPr>
                <a:spLocks/>
              </p:cNvSpPr>
              <p:nvPr/>
            </p:nvSpPr>
            <p:spPr bwMode="auto">
              <a:xfrm>
                <a:off x="1013" y="3626"/>
                <a:ext cx="42" cy="4"/>
              </a:xfrm>
              <a:custGeom>
                <a:avLst/>
                <a:gdLst>
                  <a:gd name="T0" fmla="*/ 0 w 42"/>
                  <a:gd name="T1" fmla="*/ 4 h 4"/>
                  <a:gd name="T2" fmla="*/ 8 w 42"/>
                  <a:gd name="T3" fmla="*/ 4 h 4"/>
                  <a:gd name="T4" fmla="*/ 16 w 42"/>
                  <a:gd name="T5" fmla="*/ 3 h 4"/>
                  <a:gd name="T6" fmla="*/ 24 w 42"/>
                  <a:gd name="T7" fmla="*/ 3 h 4"/>
                  <a:gd name="T8" fmla="*/ 30 w 42"/>
                  <a:gd name="T9" fmla="*/ 3 h 4"/>
                  <a:gd name="T10" fmla="*/ 35 w 42"/>
                  <a:gd name="T11" fmla="*/ 2 h 4"/>
                  <a:gd name="T12" fmla="*/ 39 w 42"/>
                  <a:gd name="T13" fmla="*/ 2 h 4"/>
                  <a:gd name="T14" fmla="*/ 41 w 42"/>
                  <a:gd name="T15" fmla="*/ 1 h 4"/>
                  <a:gd name="T16" fmla="*/ 42 w 42"/>
                  <a:gd name="T17" fmla="*/ 0 h 4"/>
                  <a:gd name="T18" fmla="*/ 39 w 42"/>
                  <a:gd name="T19" fmla="*/ 0 h 4"/>
                  <a:gd name="T20" fmla="*/ 39 w 42"/>
                  <a:gd name="T21" fmla="*/ 1 h 4"/>
                  <a:gd name="T22" fmla="*/ 37 w 42"/>
                  <a:gd name="T23" fmla="*/ 2 h 4"/>
                  <a:gd name="T24" fmla="*/ 33 w 42"/>
                  <a:gd name="T25" fmla="*/ 2 h 4"/>
                  <a:gd name="T26" fmla="*/ 28 w 42"/>
                  <a:gd name="T27" fmla="*/ 3 h 4"/>
                  <a:gd name="T28" fmla="*/ 22 w 42"/>
                  <a:gd name="T29" fmla="*/ 3 h 4"/>
                  <a:gd name="T30" fmla="*/ 15 w 42"/>
                  <a:gd name="T31" fmla="*/ 3 h 4"/>
                  <a:gd name="T32" fmla="*/ 8 w 42"/>
                  <a:gd name="T33" fmla="*/ 3 h 4"/>
                  <a:gd name="T34" fmla="*/ 0 w 42"/>
                  <a:gd name="T35" fmla="*/ 3 h 4"/>
                  <a:gd name="T36" fmla="*/ 0 w 42"/>
                  <a:gd name="T3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2" h="4">
                    <a:moveTo>
                      <a:pt x="0" y="4"/>
                    </a:moveTo>
                    <a:lnTo>
                      <a:pt x="8" y="4"/>
                    </a:lnTo>
                    <a:lnTo>
                      <a:pt x="16" y="3"/>
                    </a:lnTo>
                    <a:lnTo>
                      <a:pt x="24" y="3"/>
                    </a:lnTo>
                    <a:lnTo>
                      <a:pt x="30" y="3"/>
                    </a:lnTo>
                    <a:lnTo>
                      <a:pt x="35" y="2"/>
                    </a:lnTo>
                    <a:lnTo>
                      <a:pt x="39" y="2"/>
                    </a:lnTo>
                    <a:lnTo>
                      <a:pt x="41" y="1"/>
                    </a:lnTo>
                    <a:lnTo>
                      <a:pt x="42" y="0"/>
                    </a:lnTo>
                    <a:lnTo>
                      <a:pt x="39" y="0"/>
                    </a:lnTo>
                    <a:lnTo>
                      <a:pt x="39" y="1"/>
                    </a:lnTo>
                    <a:lnTo>
                      <a:pt x="37" y="2"/>
                    </a:lnTo>
                    <a:lnTo>
                      <a:pt x="33" y="2"/>
                    </a:lnTo>
                    <a:lnTo>
                      <a:pt x="28" y="3"/>
                    </a:lnTo>
                    <a:lnTo>
                      <a:pt x="22" y="3"/>
                    </a:lnTo>
                    <a:lnTo>
                      <a:pt x="15" y="3"/>
                    </a:lnTo>
                    <a:lnTo>
                      <a:pt x="8" y="3"/>
                    </a:lnTo>
                    <a:lnTo>
                      <a:pt x="0" y="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228" name="Freeform 404"/>
              <p:cNvSpPr>
                <a:spLocks/>
              </p:cNvSpPr>
              <p:nvPr/>
            </p:nvSpPr>
            <p:spPr bwMode="auto">
              <a:xfrm>
                <a:off x="1013" y="3626"/>
                <a:ext cx="39" cy="3"/>
              </a:xfrm>
              <a:custGeom>
                <a:avLst/>
                <a:gdLst>
                  <a:gd name="T0" fmla="*/ 0 w 39"/>
                  <a:gd name="T1" fmla="*/ 3 h 3"/>
                  <a:gd name="T2" fmla="*/ 8 w 39"/>
                  <a:gd name="T3" fmla="*/ 3 h 3"/>
                  <a:gd name="T4" fmla="*/ 15 w 39"/>
                  <a:gd name="T5" fmla="*/ 3 h 3"/>
                  <a:gd name="T6" fmla="*/ 22 w 39"/>
                  <a:gd name="T7" fmla="*/ 3 h 3"/>
                  <a:gd name="T8" fmla="*/ 28 w 39"/>
                  <a:gd name="T9" fmla="*/ 3 h 3"/>
                  <a:gd name="T10" fmla="*/ 33 w 39"/>
                  <a:gd name="T11" fmla="*/ 2 h 3"/>
                  <a:gd name="T12" fmla="*/ 37 w 39"/>
                  <a:gd name="T13" fmla="*/ 2 h 3"/>
                  <a:gd name="T14" fmla="*/ 39 w 39"/>
                  <a:gd name="T15" fmla="*/ 1 h 3"/>
                  <a:gd name="T16" fmla="*/ 39 w 39"/>
                  <a:gd name="T17" fmla="*/ 0 h 3"/>
                  <a:gd name="T18" fmla="*/ 37 w 39"/>
                  <a:gd name="T19" fmla="*/ 0 h 3"/>
                  <a:gd name="T20" fmla="*/ 36 w 39"/>
                  <a:gd name="T21" fmla="*/ 1 h 3"/>
                  <a:gd name="T22" fmla="*/ 34 w 39"/>
                  <a:gd name="T23" fmla="*/ 1 h 3"/>
                  <a:gd name="T24" fmla="*/ 31 w 39"/>
                  <a:gd name="T25" fmla="*/ 2 h 3"/>
                  <a:gd name="T26" fmla="*/ 26 w 39"/>
                  <a:gd name="T27" fmla="*/ 2 h 3"/>
                  <a:gd name="T28" fmla="*/ 20 w 39"/>
                  <a:gd name="T29" fmla="*/ 3 h 3"/>
                  <a:gd name="T30" fmla="*/ 14 w 39"/>
                  <a:gd name="T31" fmla="*/ 3 h 3"/>
                  <a:gd name="T32" fmla="*/ 7 w 39"/>
                  <a:gd name="T33" fmla="*/ 3 h 3"/>
                  <a:gd name="T34" fmla="*/ 0 w 39"/>
                  <a:gd name="T35" fmla="*/ 3 h 3"/>
                  <a:gd name="T36" fmla="*/ 0 w 39"/>
                  <a:gd name="T3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9" h="3">
                    <a:moveTo>
                      <a:pt x="0" y="3"/>
                    </a:moveTo>
                    <a:lnTo>
                      <a:pt x="8" y="3"/>
                    </a:lnTo>
                    <a:lnTo>
                      <a:pt x="15" y="3"/>
                    </a:lnTo>
                    <a:lnTo>
                      <a:pt x="22" y="3"/>
                    </a:lnTo>
                    <a:lnTo>
                      <a:pt x="28" y="3"/>
                    </a:lnTo>
                    <a:lnTo>
                      <a:pt x="33" y="2"/>
                    </a:lnTo>
                    <a:lnTo>
                      <a:pt x="37" y="2"/>
                    </a:lnTo>
                    <a:lnTo>
                      <a:pt x="39" y="1"/>
                    </a:lnTo>
                    <a:lnTo>
                      <a:pt x="39" y="0"/>
                    </a:lnTo>
                    <a:lnTo>
                      <a:pt x="37" y="0"/>
                    </a:lnTo>
                    <a:lnTo>
                      <a:pt x="36" y="1"/>
                    </a:lnTo>
                    <a:lnTo>
                      <a:pt x="34" y="1"/>
                    </a:lnTo>
                    <a:lnTo>
                      <a:pt x="31" y="2"/>
                    </a:lnTo>
                    <a:lnTo>
                      <a:pt x="26" y="2"/>
                    </a:lnTo>
                    <a:lnTo>
                      <a:pt x="20" y="3"/>
                    </a:lnTo>
                    <a:lnTo>
                      <a:pt x="14" y="3"/>
                    </a:lnTo>
                    <a:lnTo>
                      <a:pt x="7" y="3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229" name="Freeform 405"/>
              <p:cNvSpPr>
                <a:spLocks/>
              </p:cNvSpPr>
              <p:nvPr/>
            </p:nvSpPr>
            <p:spPr bwMode="auto">
              <a:xfrm>
                <a:off x="1013" y="3626"/>
                <a:ext cx="37" cy="3"/>
              </a:xfrm>
              <a:custGeom>
                <a:avLst/>
                <a:gdLst>
                  <a:gd name="T0" fmla="*/ 0 w 37"/>
                  <a:gd name="T1" fmla="*/ 3 h 3"/>
                  <a:gd name="T2" fmla="*/ 7 w 37"/>
                  <a:gd name="T3" fmla="*/ 3 h 3"/>
                  <a:gd name="T4" fmla="*/ 14 w 37"/>
                  <a:gd name="T5" fmla="*/ 3 h 3"/>
                  <a:gd name="T6" fmla="*/ 20 w 37"/>
                  <a:gd name="T7" fmla="*/ 3 h 3"/>
                  <a:gd name="T8" fmla="*/ 26 w 37"/>
                  <a:gd name="T9" fmla="*/ 2 h 3"/>
                  <a:gd name="T10" fmla="*/ 31 w 37"/>
                  <a:gd name="T11" fmla="*/ 2 h 3"/>
                  <a:gd name="T12" fmla="*/ 34 w 37"/>
                  <a:gd name="T13" fmla="*/ 1 h 3"/>
                  <a:gd name="T14" fmla="*/ 36 w 37"/>
                  <a:gd name="T15" fmla="*/ 1 h 3"/>
                  <a:gd name="T16" fmla="*/ 37 w 37"/>
                  <a:gd name="T17" fmla="*/ 0 h 3"/>
                  <a:gd name="T18" fmla="*/ 34 w 37"/>
                  <a:gd name="T19" fmla="*/ 0 h 3"/>
                  <a:gd name="T20" fmla="*/ 33 w 37"/>
                  <a:gd name="T21" fmla="*/ 1 h 3"/>
                  <a:gd name="T22" fmla="*/ 31 w 37"/>
                  <a:gd name="T23" fmla="*/ 2 h 3"/>
                  <a:gd name="T24" fmla="*/ 27 w 37"/>
                  <a:gd name="T25" fmla="*/ 2 h 3"/>
                  <a:gd name="T26" fmla="*/ 21 w 37"/>
                  <a:gd name="T27" fmla="*/ 2 h 3"/>
                  <a:gd name="T28" fmla="*/ 15 w 37"/>
                  <a:gd name="T29" fmla="*/ 3 h 3"/>
                  <a:gd name="T30" fmla="*/ 8 w 37"/>
                  <a:gd name="T31" fmla="*/ 3 h 3"/>
                  <a:gd name="T32" fmla="*/ 0 w 37"/>
                  <a:gd name="T33" fmla="*/ 3 h 3"/>
                  <a:gd name="T34" fmla="*/ 0 w 37"/>
                  <a:gd name="T3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7" h="3">
                    <a:moveTo>
                      <a:pt x="0" y="3"/>
                    </a:moveTo>
                    <a:lnTo>
                      <a:pt x="7" y="3"/>
                    </a:lnTo>
                    <a:lnTo>
                      <a:pt x="14" y="3"/>
                    </a:lnTo>
                    <a:lnTo>
                      <a:pt x="20" y="3"/>
                    </a:lnTo>
                    <a:lnTo>
                      <a:pt x="26" y="2"/>
                    </a:lnTo>
                    <a:lnTo>
                      <a:pt x="31" y="2"/>
                    </a:lnTo>
                    <a:lnTo>
                      <a:pt x="34" y="1"/>
                    </a:lnTo>
                    <a:lnTo>
                      <a:pt x="36" y="1"/>
                    </a:lnTo>
                    <a:lnTo>
                      <a:pt x="37" y="0"/>
                    </a:lnTo>
                    <a:lnTo>
                      <a:pt x="34" y="0"/>
                    </a:lnTo>
                    <a:lnTo>
                      <a:pt x="33" y="1"/>
                    </a:lnTo>
                    <a:lnTo>
                      <a:pt x="31" y="2"/>
                    </a:lnTo>
                    <a:lnTo>
                      <a:pt x="27" y="2"/>
                    </a:lnTo>
                    <a:lnTo>
                      <a:pt x="21" y="2"/>
                    </a:lnTo>
                    <a:lnTo>
                      <a:pt x="15" y="3"/>
                    </a:lnTo>
                    <a:lnTo>
                      <a:pt x="8" y="3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230" name="Freeform 406"/>
              <p:cNvSpPr>
                <a:spLocks/>
              </p:cNvSpPr>
              <p:nvPr/>
            </p:nvSpPr>
            <p:spPr bwMode="auto">
              <a:xfrm>
                <a:off x="1013" y="3626"/>
                <a:ext cx="34" cy="3"/>
              </a:xfrm>
              <a:custGeom>
                <a:avLst/>
                <a:gdLst>
                  <a:gd name="T0" fmla="*/ 0 w 34"/>
                  <a:gd name="T1" fmla="*/ 3 h 3"/>
                  <a:gd name="T2" fmla="*/ 8 w 34"/>
                  <a:gd name="T3" fmla="*/ 3 h 3"/>
                  <a:gd name="T4" fmla="*/ 15 w 34"/>
                  <a:gd name="T5" fmla="*/ 3 h 3"/>
                  <a:gd name="T6" fmla="*/ 21 w 34"/>
                  <a:gd name="T7" fmla="*/ 2 h 3"/>
                  <a:gd name="T8" fmla="*/ 27 w 34"/>
                  <a:gd name="T9" fmla="*/ 2 h 3"/>
                  <a:gd name="T10" fmla="*/ 31 w 34"/>
                  <a:gd name="T11" fmla="*/ 2 h 3"/>
                  <a:gd name="T12" fmla="*/ 33 w 34"/>
                  <a:gd name="T13" fmla="*/ 1 h 3"/>
                  <a:gd name="T14" fmla="*/ 34 w 34"/>
                  <a:gd name="T15" fmla="*/ 0 h 3"/>
                  <a:gd name="T16" fmla="*/ 32 w 34"/>
                  <a:gd name="T17" fmla="*/ 0 h 3"/>
                  <a:gd name="T18" fmla="*/ 31 w 34"/>
                  <a:gd name="T19" fmla="*/ 1 h 3"/>
                  <a:gd name="T20" fmla="*/ 29 w 34"/>
                  <a:gd name="T21" fmla="*/ 1 h 3"/>
                  <a:gd name="T22" fmla="*/ 25 w 34"/>
                  <a:gd name="T23" fmla="*/ 2 h 3"/>
                  <a:gd name="T24" fmla="*/ 20 w 34"/>
                  <a:gd name="T25" fmla="*/ 2 h 3"/>
                  <a:gd name="T26" fmla="*/ 14 w 34"/>
                  <a:gd name="T27" fmla="*/ 3 h 3"/>
                  <a:gd name="T28" fmla="*/ 7 w 34"/>
                  <a:gd name="T29" fmla="*/ 3 h 3"/>
                  <a:gd name="T30" fmla="*/ 0 w 34"/>
                  <a:gd name="T31" fmla="*/ 3 h 3"/>
                  <a:gd name="T32" fmla="*/ 0 w 34"/>
                  <a:gd name="T3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4" h="3">
                    <a:moveTo>
                      <a:pt x="0" y="3"/>
                    </a:moveTo>
                    <a:lnTo>
                      <a:pt x="8" y="3"/>
                    </a:lnTo>
                    <a:lnTo>
                      <a:pt x="15" y="3"/>
                    </a:lnTo>
                    <a:lnTo>
                      <a:pt x="21" y="2"/>
                    </a:lnTo>
                    <a:lnTo>
                      <a:pt x="27" y="2"/>
                    </a:lnTo>
                    <a:lnTo>
                      <a:pt x="31" y="2"/>
                    </a:lnTo>
                    <a:lnTo>
                      <a:pt x="33" y="1"/>
                    </a:lnTo>
                    <a:lnTo>
                      <a:pt x="34" y="0"/>
                    </a:lnTo>
                    <a:lnTo>
                      <a:pt x="32" y="0"/>
                    </a:lnTo>
                    <a:lnTo>
                      <a:pt x="31" y="1"/>
                    </a:lnTo>
                    <a:lnTo>
                      <a:pt x="29" y="1"/>
                    </a:lnTo>
                    <a:lnTo>
                      <a:pt x="25" y="2"/>
                    </a:lnTo>
                    <a:lnTo>
                      <a:pt x="20" y="2"/>
                    </a:lnTo>
                    <a:lnTo>
                      <a:pt x="14" y="3"/>
                    </a:lnTo>
                    <a:lnTo>
                      <a:pt x="7" y="3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A6A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462231" name="Group 407"/>
            <p:cNvGrpSpPr>
              <a:grpSpLocks/>
            </p:cNvGrpSpPr>
            <p:nvPr/>
          </p:nvGrpSpPr>
          <p:grpSpPr bwMode="auto">
            <a:xfrm>
              <a:off x="967" y="3429"/>
              <a:ext cx="245" cy="250"/>
              <a:chOff x="967" y="3429"/>
              <a:chExt cx="245" cy="250"/>
            </a:xfrm>
          </p:grpSpPr>
          <p:sp>
            <p:nvSpPr>
              <p:cNvPr id="462232" name="Freeform 408"/>
              <p:cNvSpPr>
                <a:spLocks/>
              </p:cNvSpPr>
              <p:nvPr/>
            </p:nvSpPr>
            <p:spPr bwMode="auto">
              <a:xfrm>
                <a:off x="1013" y="3626"/>
                <a:ext cx="32" cy="3"/>
              </a:xfrm>
              <a:custGeom>
                <a:avLst/>
                <a:gdLst>
                  <a:gd name="T0" fmla="*/ 0 w 32"/>
                  <a:gd name="T1" fmla="*/ 3 h 3"/>
                  <a:gd name="T2" fmla="*/ 7 w 32"/>
                  <a:gd name="T3" fmla="*/ 3 h 3"/>
                  <a:gd name="T4" fmla="*/ 14 w 32"/>
                  <a:gd name="T5" fmla="*/ 3 h 3"/>
                  <a:gd name="T6" fmla="*/ 20 w 32"/>
                  <a:gd name="T7" fmla="*/ 2 h 3"/>
                  <a:gd name="T8" fmla="*/ 25 w 32"/>
                  <a:gd name="T9" fmla="*/ 2 h 3"/>
                  <a:gd name="T10" fmla="*/ 29 w 32"/>
                  <a:gd name="T11" fmla="*/ 1 h 3"/>
                  <a:gd name="T12" fmla="*/ 31 w 32"/>
                  <a:gd name="T13" fmla="*/ 1 h 3"/>
                  <a:gd name="T14" fmla="*/ 32 w 32"/>
                  <a:gd name="T15" fmla="*/ 0 h 3"/>
                  <a:gd name="T16" fmla="*/ 29 w 32"/>
                  <a:gd name="T17" fmla="*/ 0 h 3"/>
                  <a:gd name="T18" fmla="*/ 28 w 32"/>
                  <a:gd name="T19" fmla="*/ 1 h 3"/>
                  <a:gd name="T20" fmla="*/ 26 w 32"/>
                  <a:gd name="T21" fmla="*/ 1 h 3"/>
                  <a:gd name="T22" fmla="*/ 23 w 32"/>
                  <a:gd name="T23" fmla="*/ 2 h 3"/>
                  <a:gd name="T24" fmla="*/ 18 w 32"/>
                  <a:gd name="T25" fmla="*/ 2 h 3"/>
                  <a:gd name="T26" fmla="*/ 12 w 32"/>
                  <a:gd name="T27" fmla="*/ 2 h 3"/>
                  <a:gd name="T28" fmla="*/ 6 w 32"/>
                  <a:gd name="T29" fmla="*/ 3 h 3"/>
                  <a:gd name="T30" fmla="*/ 0 w 32"/>
                  <a:gd name="T31" fmla="*/ 3 h 3"/>
                  <a:gd name="T32" fmla="*/ 0 w 32"/>
                  <a:gd name="T3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" h="3">
                    <a:moveTo>
                      <a:pt x="0" y="3"/>
                    </a:moveTo>
                    <a:lnTo>
                      <a:pt x="7" y="3"/>
                    </a:lnTo>
                    <a:lnTo>
                      <a:pt x="14" y="3"/>
                    </a:lnTo>
                    <a:lnTo>
                      <a:pt x="20" y="2"/>
                    </a:lnTo>
                    <a:lnTo>
                      <a:pt x="25" y="2"/>
                    </a:lnTo>
                    <a:lnTo>
                      <a:pt x="29" y="1"/>
                    </a:lnTo>
                    <a:lnTo>
                      <a:pt x="31" y="1"/>
                    </a:lnTo>
                    <a:lnTo>
                      <a:pt x="32" y="0"/>
                    </a:lnTo>
                    <a:lnTo>
                      <a:pt x="29" y="0"/>
                    </a:lnTo>
                    <a:lnTo>
                      <a:pt x="28" y="1"/>
                    </a:lnTo>
                    <a:lnTo>
                      <a:pt x="26" y="1"/>
                    </a:lnTo>
                    <a:lnTo>
                      <a:pt x="23" y="2"/>
                    </a:lnTo>
                    <a:lnTo>
                      <a:pt x="18" y="2"/>
                    </a:lnTo>
                    <a:lnTo>
                      <a:pt x="12" y="2"/>
                    </a:lnTo>
                    <a:lnTo>
                      <a:pt x="6" y="3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969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233" name="Freeform 409"/>
              <p:cNvSpPr>
                <a:spLocks/>
              </p:cNvSpPr>
              <p:nvPr/>
            </p:nvSpPr>
            <p:spPr bwMode="auto">
              <a:xfrm>
                <a:off x="1013" y="3626"/>
                <a:ext cx="29" cy="3"/>
              </a:xfrm>
              <a:custGeom>
                <a:avLst/>
                <a:gdLst>
                  <a:gd name="T0" fmla="*/ 0 w 29"/>
                  <a:gd name="T1" fmla="*/ 3 h 3"/>
                  <a:gd name="T2" fmla="*/ 6 w 29"/>
                  <a:gd name="T3" fmla="*/ 3 h 3"/>
                  <a:gd name="T4" fmla="*/ 12 w 29"/>
                  <a:gd name="T5" fmla="*/ 2 h 3"/>
                  <a:gd name="T6" fmla="*/ 18 w 29"/>
                  <a:gd name="T7" fmla="*/ 2 h 3"/>
                  <a:gd name="T8" fmla="*/ 23 w 29"/>
                  <a:gd name="T9" fmla="*/ 2 h 3"/>
                  <a:gd name="T10" fmla="*/ 26 w 29"/>
                  <a:gd name="T11" fmla="*/ 1 h 3"/>
                  <a:gd name="T12" fmla="*/ 28 w 29"/>
                  <a:gd name="T13" fmla="*/ 1 h 3"/>
                  <a:gd name="T14" fmla="*/ 29 w 29"/>
                  <a:gd name="T15" fmla="*/ 0 h 3"/>
                  <a:gd name="T16" fmla="*/ 26 w 29"/>
                  <a:gd name="T17" fmla="*/ 0 h 3"/>
                  <a:gd name="T18" fmla="*/ 25 w 29"/>
                  <a:gd name="T19" fmla="*/ 1 h 3"/>
                  <a:gd name="T20" fmla="*/ 24 w 29"/>
                  <a:gd name="T21" fmla="*/ 1 h 3"/>
                  <a:gd name="T22" fmla="*/ 21 w 29"/>
                  <a:gd name="T23" fmla="*/ 2 h 3"/>
                  <a:gd name="T24" fmla="*/ 17 w 29"/>
                  <a:gd name="T25" fmla="*/ 2 h 3"/>
                  <a:gd name="T26" fmla="*/ 11 w 29"/>
                  <a:gd name="T27" fmla="*/ 2 h 3"/>
                  <a:gd name="T28" fmla="*/ 6 w 29"/>
                  <a:gd name="T29" fmla="*/ 2 h 3"/>
                  <a:gd name="T30" fmla="*/ 0 w 29"/>
                  <a:gd name="T31" fmla="*/ 2 h 3"/>
                  <a:gd name="T32" fmla="*/ 0 w 29"/>
                  <a:gd name="T3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9" h="3">
                    <a:moveTo>
                      <a:pt x="0" y="3"/>
                    </a:moveTo>
                    <a:lnTo>
                      <a:pt x="6" y="3"/>
                    </a:lnTo>
                    <a:lnTo>
                      <a:pt x="12" y="2"/>
                    </a:lnTo>
                    <a:lnTo>
                      <a:pt x="18" y="2"/>
                    </a:lnTo>
                    <a:lnTo>
                      <a:pt x="23" y="2"/>
                    </a:lnTo>
                    <a:lnTo>
                      <a:pt x="26" y="1"/>
                    </a:lnTo>
                    <a:lnTo>
                      <a:pt x="28" y="1"/>
                    </a:lnTo>
                    <a:lnTo>
                      <a:pt x="29" y="0"/>
                    </a:lnTo>
                    <a:lnTo>
                      <a:pt x="26" y="0"/>
                    </a:lnTo>
                    <a:lnTo>
                      <a:pt x="25" y="1"/>
                    </a:lnTo>
                    <a:lnTo>
                      <a:pt x="24" y="1"/>
                    </a:lnTo>
                    <a:lnTo>
                      <a:pt x="21" y="2"/>
                    </a:lnTo>
                    <a:lnTo>
                      <a:pt x="17" y="2"/>
                    </a:lnTo>
                    <a:lnTo>
                      <a:pt x="11" y="2"/>
                    </a:lnTo>
                    <a:lnTo>
                      <a:pt x="6" y="2"/>
                    </a:lnTo>
                    <a:lnTo>
                      <a:pt x="0" y="2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868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234" name="Freeform 410"/>
              <p:cNvSpPr>
                <a:spLocks/>
              </p:cNvSpPr>
              <p:nvPr/>
            </p:nvSpPr>
            <p:spPr bwMode="auto">
              <a:xfrm>
                <a:off x="1013" y="3626"/>
                <a:ext cx="26" cy="2"/>
              </a:xfrm>
              <a:custGeom>
                <a:avLst/>
                <a:gdLst>
                  <a:gd name="T0" fmla="*/ 0 w 26"/>
                  <a:gd name="T1" fmla="*/ 2 h 2"/>
                  <a:gd name="T2" fmla="*/ 6 w 26"/>
                  <a:gd name="T3" fmla="*/ 2 h 2"/>
                  <a:gd name="T4" fmla="*/ 11 w 26"/>
                  <a:gd name="T5" fmla="*/ 2 h 2"/>
                  <a:gd name="T6" fmla="*/ 17 w 26"/>
                  <a:gd name="T7" fmla="*/ 2 h 2"/>
                  <a:gd name="T8" fmla="*/ 21 w 26"/>
                  <a:gd name="T9" fmla="*/ 2 h 2"/>
                  <a:gd name="T10" fmla="*/ 24 w 26"/>
                  <a:gd name="T11" fmla="*/ 1 h 2"/>
                  <a:gd name="T12" fmla="*/ 25 w 26"/>
                  <a:gd name="T13" fmla="*/ 1 h 2"/>
                  <a:gd name="T14" fmla="*/ 26 w 26"/>
                  <a:gd name="T15" fmla="*/ 0 h 2"/>
                  <a:gd name="T16" fmla="*/ 24 w 26"/>
                  <a:gd name="T17" fmla="*/ 0 h 2"/>
                  <a:gd name="T18" fmla="*/ 23 w 26"/>
                  <a:gd name="T19" fmla="*/ 1 h 2"/>
                  <a:gd name="T20" fmla="*/ 21 w 26"/>
                  <a:gd name="T21" fmla="*/ 1 h 2"/>
                  <a:gd name="T22" fmla="*/ 17 w 26"/>
                  <a:gd name="T23" fmla="*/ 2 h 2"/>
                  <a:gd name="T24" fmla="*/ 12 w 26"/>
                  <a:gd name="T25" fmla="*/ 2 h 2"/>
                  <a:gd name="T26" fmla="*/ 6 w 26"/>
                  <a:gd name="T27" fmla="*/ 2 h 2"/>
                  <a:gd name="T28" fmla="*/ 0 w 26"/>
                  <a:gd name="T29" fmla="*/ 2 h 2"/>
                  <a:gd name="T30" fmla="*/ 0 w 26"/>
                  <a:gd name="T3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" h="2">
                    <a:moveTo>
                      <a:pt x="0" y="2"/>
                    </a:moveTo>
                    <a:lnTo>
                      <a:pt x="6" y="2"/>
                    </a:lnTo>
                    <a:lnTo>
                      <a:pt x="11" y="2"/>
                    </a:lnTo>
                    <a:lnTo>
                      <a:pt x="17" y="2"/>
                    </a:lnTo>
                    <a:lnTo>
                      <a:pt x="21" y="2"/>
                    </a:lnTo>
                    <a:lnTo>
                      <a:pt x="24" y="1"/>
                    </a:lnTo>
                    <a:lnTo>
                      <a:pt x="25" y="1"/>
                    </a:lnTo>
                    <a:lnTo>
                      <a:pt x="26" y="0"/>
                    </a:lnTo>
                    <a:lnTo>
                      <a:pt x="24" y="0"/>
                    </a:lnTo>
                    <a:lnTo>
                      <a:pt x="23" y="1"/>
                    </a:lnTo>
                    <a:lnTo>
                      <a:pt x="21" y="1"/>
                    </a:lnTo>
                    <a:lnTo>
                      <a:pt x="17" y="2"/>
                    </a:lnTo>
                    <a:lnTo>
                      <a:pt x="12" y="2"/>
                    </a:lnTo>
                    <a:lnTo>
                      <a:pt x="6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767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235" name="Freeform 411"/>
              <p:cNvSpPr>
                <a:spLocks/>
              </p:cNvSpPr>
              <p:nvPr/>
            </p:nvSpPr>
            <p:spPr bwMode="auto">
              <a:xfrm>
                <a:off x="1013" y="3626"/>
                <a:ext cx="24" cy="2"/>
              </a:xfrm>
              <a:custGeom>
                <a:avLst/>
                <a:gdLst>
                  <a:gd name="T0" fmla="*/ 0 w 24"/>
                  <a:gd name="T1" fmla="*/ 2 h 2"/>
                  <a:gd name="T2" fmla="*/ 6 w 24"/>
                  <a:gd name="T3" fmla="*/ 2 h 2"/>
                  <a:gd name="T4" fmla="*/ 12 w 24"/>
                  <a:gd name="T5" fmla="*/ 2 h 2"/>
                  <a:gd name="T6" fmla="*/ 17 w 24"/>
                  <a:gd name="T7" fmla="*/ 2 h 2"/>
                  <a:gd name="T8" fmla="*/ 21 w 24"/>
                  <a:gd name="T9" fmla="*/ 1 h 2"/>
                  <a:gd name="T10" fmla="*/ 23 w 24"/>
                  <a:gd name="T11" fmla="*/ 1 h 2"/>
                  <a:gd name="T12" fmla="*/ 24 w 24"/>
                  <a:gd name="T13" fmla="*/ 0 h 2"/>
                  <a:gd name="T14" fmla="*/ 21 w 24"/>
                  <a:gd name="T15" fmla="*/ 0 h 2"/>
                  <a:gd name="T16" fmla="*/ 20 w 24"/>
                  <a:gd name="T17" fmla="*/ 1 h 2"/>
                  <a:gd name="T18" fmla="*/ 18 w 24"/>
                  <a:gd name="T19" fmla="*/ 1 h 2"/>
                  <a:gd name="T20" fmla="*/ 15 w 24"/>
                  <a:gd name="T21" fmla="*/ 2 h 2"/>
                  <a:gd name="T22" fmla="*/ 10 w 24"/>
                  <a:gd name="T23" fmla="*/ 2 h 2"/>
                  <a:gd name="T24" fmla="*/ 5 w 24"/>
                  <a:gd name="T25" fmla="*/ 2 h 2"/>
                  <a:gd name="T26" fmla="*/ 0 w 24"/>
                  <a:gd name="T27" fmla="*/ 2 h 2"/>
                  <a:gd name="T28" fmla="*/ 0 w 24"/>
                  <a:gd name="T2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" h="2">
                    <a:moveTo>
                      <a:pt x="0" y="2"/>
                    </a:moveTo>
                    <a:lnTo>
                      <a:pt x="6" y="2"/>
                    </a:lnTo>
                    <a:lnTo>
                      <a:pt x="12" y="2"/>
                    </a:lnTo>
                    <a:lnTo>
                      <a:pt x="17" y="2"/>
                    </a:lnTo>
                    <a:lnTo>
                      <a:pt x="21" y="1"/>
                    </a:lnTo>
                    <a:lnTo>
                      <a:pt x="23" y="1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20" y="1"/>
                    </a:lnTo>
                    <a:lnTo>
                      <a:pt x="18" y="1"/>
                    </a:lnTo>
                    <a:lnTo>
                      <a:pt x="15" y="2"/>
                    </a:lnTo>
                    <a:lnTo>
                      <a:pt x="10" y="2"/>
                    </a:lnTo>
                    <a:lnTo>
                      <a:pt x="5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236" name="Freeform 412"/>
              <p:cNvSpPr>
                <a:spLocks/>
              </p:cNvSpPr>
              <p:nvPr/>
            </p:nvSpPr>
            <p:spPr bwMode="auto">
              <a:xfrm>
                <a:off x="1013" y="3626"/>
                <a:ext cx="21" cy="2"/>
              </a:xfrm>
              <a:custGeom>
                <a:avLst/>
                <a:gdLst>
                  <a:gd name="T0" fmla="*/ 0 w 21"/>
                  <a:gd name="T1" fmla="*/ 2 h 2"/>
                  <a:gd name="T2" fmla="*/ 5 w 21"/>
                  <a:gd name="T3" fmla="*/ 2 h 2"/>
                  <a:gd name="T4" fmla="*/ 10 w 21"/>
                  <a:gd name="T5" fmla="*/ 2 h 2"/>
                  <a:gd name="T6" fmla="*/ 15 w 21"/>
                  <a:gd name="T7" fmla="*/ 2 h 2"/>
                  <a:gd name="T8" fmla="*/ 18 w 21"/>
                  <a:gd name="T9" fmla="*/ 1 h 2"/>
                  <a:gd name="T10" fmla="*/ 20 w 21"/>
                  <a:gd name="T11" fmla="*/ 1 h 2"/>
                  <a:gd name="T12" fmla="*/ 21 w 21"/>
                  <a:gd name="T13" fmla="*/ 0 h 2"/>
                  <a:gd name="T14" fmla="*/ 18 w 21"/>
                  <a:gd name="T15" fmla="*/ 0 h 2"/>
                  <a:gd name="T16" fmla="*/ 18 w 21"/>
                  <a:gd name="T17" fmla="*/ 1 h 2"/>
                  <a:gd name="T18" fmla="*/ 16 w 21"/>
                  <a:gd name="T19" fmla="*/ 1 h 2"/>
                  <a:gd name="T20" fmla="*/ 13 w 21"/>
                  <a:gd name="T21" fmla="*/ 1 h 2"/>
                  <a:gd name="T22" fmla="*/ 10 w 21"/>
                  <a:gd name="T23" fmla="*/ 2 h 2"/>
                  <a:gd name="T24" fmla="*/ 5 w 21"/>
                  <a:gd name="T25" fmla="*/ 2 h 2"/>
                  <a:gd name="T26" fmla="*/ 0 w 21"/>
                  <a:gd name="T27" fmla="*/ 2 h 2"/>
                  <a:gd name="T28" fmla="*/ 0 w 21"/>
                  <a:gd name="T2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1" h="2">
                    <a:moveTo>
                      <a:pt x="0" y="2"/>
                    </a:moveTo>
                    <a:lnTo>
                      <a:pt x="5" y="2"/>
                    </a:lnTo>
                    <a:lnTo>
                      <a:pt x="10" y="2"/>
                    </a:lnTo>
                    <a:lnTo>
                      <a:pt x="15" y="2"/>
                    </a:lnTo>
                    <a:lnTo>
                      <a:pt x="18" y="1"/>
                    </a:lnTo>
                    <a:lnTo>
                      <a:pt x="20" y="1"/>
                    </a:lnTo>
                    <a:lnTo>
                      <a:pt x="21" y="0"/>
                    </a:lnTo>
                    <a:lnTo>
                      <a:pt x="18" y="0"/>
                    </a:lnTo>
                    <a:lnTo>
                      <a:pt x="18" y="1"/>
                    </a:lnTo>
                    <a:lnTo>
                      <a:pt x="16" y="1"/>
                    </a:lnTo>
                    <a:lnTo>
                      <a:pt x="13" y="1"/>
                    </a:lnTo>
                    <a:lnTo>
                      <a:pt x="10" y="2"/>
                    </a:lnTo>
                    <a:lnTo>
                      <a:pt x="5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237" name="Freeform 413"/>
              <p:cNvSpPr>
                <a:spLocks/>
              </p:cNvSpPr>
              <p:nvPr/>
            </p:nvSpPr>
            <p:spPr bwMode="auto">
              <a:xfrm>
                <a:off x="1013" y="3626"/>
                <a:ext cx="18" cy="2"/>
              </a:xfrm>
              <a:custGeom>
                <a:avLst/>
                <a:gdLst>
                  <a:gd name="T0" fmla="*/ 0 w 18"/>
                  <a:gd name="T1" fmla="*/ 2 h 2"/>
                  <a:gd name="T2" fmla="*/ 5 w 18"/>
                  <a:gd name="T3" fmla="*/ 2 h 2"/>
                  <a:gd name="T4" fmla="*/ 10 w 18"/>
                  <a:gd name="T5" fmla="*/ 2 h 2"/>
                  <a:gd name="T6" fmla="*/ 13 w 18"/>
                  <a:gd name="T7" fmla="*/ 1 h 2"/>
                  <a:gd name="T8" fmla="*/ 16 w 18"/>
                  <a:gd name="T9" fmla="*/ 1 h 2"/>
                  <a:gd name="T10" fmla="*/ 18 w 18"/>
                  <a:gd name="T11" fmla="*/ 1 h 2"/>
                  <a:gd name="T12" fmla="*/ 18 w 18"/>
                  <a:gd name="T13" fmla="*/ 0 h 2"/>
                  <a:gd name="T14" fmla="*/ 16 w 18"/>
                  <a:gd name="T15" fmla="*/ 0 h 2"/>
                  <a:gd name="T16" fmla="*/ 15 w 18"/>
                  <a:gd name="T17" fmla="*/ 1 h 2"/>
                  <a:gd name="T18" fmla="*/ 13 w 18"/>
                  <a:gd name="T19" fmla="*/ 1 h 2"/>
                  <a:gd name="T20" fmla="*/ 10 w 18"/>
                  <a:gd name="T21" fmla="*/ 1 h 2"/>
                  <a:gd name="T22" fmla="*/ 5 w 18"/>
                  <a:gd name="T23" fmla="*/ 2 h 2"/>
                  <a:gd name="T24" fmla="*/ 0 w 18"/>
                  <a:gd name="T25" fmla="*/ 2 h 2"/>
                  <a:gd name="T26" fmla="*/ 0 w 18"/>
                  <a:gd name="T2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" h="2">
                    <a:moveTo>
                      <a:pt x="0" y="2"/>
                    </a:moveTo>
                    <a:lnTo>
                      <a:pt x="5" y="2"/>
                    </a:lnTo>
                    <a:lnTo>
                      <a:pt x="10" y="2"/>
                    </a:lnTo>
                    <a:lnTo>
                      <a:pt x="13" y="1"/>
                    </a:lnTo>
                    <a:lnTo>
                      <a:pt x="16" y="1"/>
                    </a:lnTo>
                    <a:lnTo>
                      <a:pt x="18" y="1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5" y="1"/>
                    </a:lnTo>
                    <a:lnTo>
                      <a:pt x="13" y="1"/>
                    </a:lnTo>
                    <a:lnTo>
                      <a:pt x="10" y="1"/>
                    </a:lnTo>
                    <a:lnTo>
                      <a:pt x="5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238" name="Freeform 414"/>
              <p:cNvSpPr>
                <a:spLocks/>
              </p:cNvSpPr>
              <p:nvPr/>
            </p:nvSpPr>
            <p:spPr bwMode="auto">
              <a:xfrm>
                <a:off x="1013" y="3626"/>
                <a:ext cx="16" cy="2"/>
              </a:xfrm>
              <a:custGeom>
                <a:avLst/>
                <a:gdLst>
                  <a:gd name="T0" fmla="*/ 0 w 16"/>
                  <a:gd name="T1" fmla="*/ 2 h 2"/>
                  <a:gd name="T2" fmla="*/ 5 w 16"/>
                  <a:gd name="T3" fmla="*/ 2 h 2"/>
                  <a:gd name="T4" fmla="*/ 10 w 16"/>
                  <a:gd name="T5" fmla="*/ 1 h 2"/>
                  <a:gd name="T6" fmla="*/ 13 w 16"/>
                  <a:gd name="T7" fmla="*/ 1 h 2"/>
                  <a:gd name="T8" fmla="*/ 15 w 16"/>
                  <a:gd name="T9" fmla="*/ 1 h 2"/>
                  <a:gd name="T10" fmla="*/ 16 w 16"/>
                  <a:gd name="T11" fmla="*/ 0 h 2"/>
                  <a:gd name="T12" fmla="*/ 13 w 16"/>
                  <a:gd name="T13" fmla="*/ 0 h 2"/>
                  <a:gd name="T14" fmla="*/ 12 w 16"/>
                  <a:gd name="T15" fmla="*/ 1 h 2"/>
                  <a:gd name="T16" fmla="*/ 10 w 16"/>
                  <a:gd name="T17" fmla="*/ 1 h 2"/>
                  <a:gd name="T18" fmla="*/ 8 w 16"/>
                  <a:gd name="T19" fmla="*/ 1 h 2"/>
                  <a:gd name="T20" fmla="*/ 4 w 16"/>
                  <a:gd name="T21" fmla="*/ 1 h 2"/>
                  <a:gd name="T22" fmla="*/ 0 w 16"/>
                  <a:gd name="T23" fmla="*/ 1 h 2"/>
                  <a:gd name="T24" fmla="*/ 0 w 16"/>
                  <a:gd name="T2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" h="2">
                    <a:moveTo>
                      <a:pt x="0" y="2"/>
                    </a:moveTo>
                    <a:lnTo>
                      <a:pt x="5" y="2"/>
                    </a:lnTo>
                    <a:lnTo>
                      <a:pt x="10" y="1"/>
                    </a:lnTo>
                    <a:lnTo>
                      <a:pt x="13" y="1"/>
                    </a:lnTo>
                    <a:lnTo>
                      <a:pt x="15" y="1"/>
                    </a:lnTo>
                    <a:lnTo>
                      <a:pt x="16" y="0"/>
                    </a:lnTo>
                    <a:lnTo>
                      <a:pt x="13" y="0"/>
                    </a:lnTo>
                    <a:lnTo>
                      <a:pt x="12" y="1"/>
                    </a:lnTo>
                    <a:lnTo>
                      <a:pt x="10" y="1"/>
                    </a:lnTo>
                    <a:lnTo>
                      <a:pt x="8" y="1"/>
                    </a:lnTo>
                    <a:lnTo>
                      <a:pt x="4" y="1"/>
                    </a:lnTo>
                    <a:lnTo>
                      <a:pt x="0" y="1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239" name="Freeform 415"/>
              <p:cNvSpPr>
                <a:spLocks/>
              </p:cNvSpPr>
              <p:nvPr/>
            </p:nvSpPr>
            <p:spPr bwMode="auto">
              <a:xfrm>
                <a:off x="1013" y="3626"/>
                <a:ext cx="13" cy="1"/>
              </a:xfrm>
              <a:custGeom>
                <a:avLst/>
                <a:gdLst>
                  <a:gd name="T0" fmla="*/ 0 w 13"/>
                  <a:gd name="T1" fmla="*/ 1 h 1"/>
                  <a:gd name="T2" fmla="*/ 4 w 13"/>
                  <a:gd name="T3" fmla="*/ 1 h 1"/>
                  <a:gd name="T4" fmla="*/ 8 w 13"/>
                  <a:gd name="T5" fmla="*/ 1 h 1"/>
                  <a:gd name="T6" fmla="*/ 10 w 13"/>
                  <a:gd name="T7" fmla="*/ 1 h 1"/>
                  <a:gd name="T8" fmla="*/ 12 w 13"/>
                  <a:gd name="T9" fmla="*/ 1 h 1"/>
                  <a:gd name="T10" fmla="*/ 13 w 13"/>
                  <a:gd name="T11" fmla="*/ 0 h 1"/>
                  <a:gd name="T12" fmla="*/ 10 w 13"/>
                  <a:gd name="T13" fmla="*/ 0 h 1"/>
                  <a:gd name="T14" fmla="*/ 10 w 13"/>
                  <a:gd name="T15" fmla="*/ 1 h 1"/>
                  <a:gd name="T16" fmla="*/ 8 w 13"/>
                  <a:gd name="T17" fmla="*/ 1 h 1"/>
                  <a:gd name="T18" fmla="*/ 4 w 13"/>
                  <a:gd name="T19" fmla="*/ 1 h 1"/>
                  <a:gd name="T20" fmla="*/ 0 w 13"/>
                  <a:gd name="T21" fmla="*/ 1 h 1"/>
                  <a:gd name="T22" fmla="*/ 0 w 13"/>
                  <a:gd name="T2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" h="1">
                    <a:moveTo>
                      <a:pt x="0" y="1"/>
                    </a:moveTo>
                    <a:lnTo>
                      <a:pt x="4" y="1"/>
                    </a:lnTo>
                    <a:lnTo>
                      <a:pt x="8" y="1"/>
                    </a:lnTo>
                    <a:lnTo>
                      <a:pt x="10" y="1"/>
                    </a:lnTo>
                    <a:lnTo>
                      <a:pt x="12" y="1"/>
                    </a:lnTo>
                    <a:lnTo>
                      <a:pt x="13" y="0"/>
                    </a:lnTo>
                    <a:lnTo>
                      <a:pt x="10" y="0"/>
                    </a:lnTo>
                    <a:lnTo>
                      <a:pt x="10" y="1"/>
                    </a:lnTo>
                    <a:lnTo>
                      <a:pt x="8" y="1"/>
                    </a:lnTo>
                    <a:lnTo>
                      <a:pt x="4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240" name="Freeform 416"/>
              <p:cNvSpPr>
                <a:spLocks/>
              </p:cNvSpPr>
              <p:nvPr/>
            </p:nvSpPr>
            <p:spPr bwMode="auto">
              <a:xfrm>
                <a:off x="1013" y="3626"/>
                <a:ext cx="10" cy="1"/>
              </a:xfrm>
              <a:custGeom>
                <a:avLst/>
                <a:gdLst>
                  <a:gd name="T0" fmla="*/ 0 w 10"/>
                  <a:gd name="T1" fmla="*/ 1 h 1"/>
                  <a:gd name="T2" fmla="*/ 4 w 10"/>
                  <a:gd name="T3" fmla="*/ 1 h 1"/>
                  <a:gd name="T4" fmla="*/ 8 w 10"/>
                  <a:gd name="T5" fmla="*/ 1 h 1"/>
                  <a:gd name="T6" fmla="*/ 10 w 10"/>
                  <a:gd name="T7" fmla="*/ 1 h 1"/>
                  <a:gd name="T8" fmla="*/ 10 w 10"/>
                  <a:gd name="T9" fmla="*/ 0 h 1"/>
                  <a:gd name="T10" fmla="*/ 8 w 10"/>
                  <a:gd name="T11" fmla="*/ 0 h 1"/>
                  <a:gd name="T12" fmla="*/ 7 w 10"/>
                  <a:gd name="T13" fmla="*/ 1 h 1"/>
                  <a:gd name="T14" fmla="*/ 5 w 10"/>
                  <a:gd name="T15" fmla="*/ 1 h 1"/>
                  <a:gd name="T16" fmla="*/ 3 w 10"/>
                  <a:gd name="T17" fmla="*/ 1 h 1"/>
                  <a:gd name="T18" fmla="*/ 0 w 10"/>
                  <a:gd name="T19" fmla="*/ 1 h 1"/>
                  <a:gd name="T20" fmla="*/ 0 w 10"/>
                  <a:gd name="T2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" h="1">
                    <a:moveTo>
                      <a:pt x="0" y="1"/>
                    </a:moveTo>
                    <a:lnTo>
                      <a:pt x="4" y="1"/>
                    </a:lnTo>
                    <a:lnTo>
                      <a:pt x="8" y="1"/>
                    </a:lnTo>
                    <a:lnTo>
                      <a:pt x="10" y="1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7" y="1"/>
                    </a:lnTo>
                    <a:lnTo>
                      <a:pt x="5" y="1"/>
                    </a:lnTo>
                    <a:lnTo>
                      <a:pt x="3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241" name="Freeform 417"/>
              <p:cNvSpPr>
                <a:spLocks/>
              </p:cNvSpPr>
              <p:nvPr/>
            </p:nvSpPr>
            <p:spPr bwMode="auto">
              <a:xfrm>
                <a:off x="1013" y="3626"/>
                <a:ext cx="8" cy="1"/>
              </a:xfrm>
              <a:custGeom>
                <a:avLst/>
                <a:gdLst>
                  <a:gd name="T0" fmla="*/ 0 w 8"/>
                  <a:gd name="T1" fmla="*/ 1 h 1"/>
                  <a:gd name="T2" fmla="*/ 3 w 8"/>
                  <a:gd name="T3" fmla="*/ 1 h 1"/>
                  <a:gd name="T4" fmla="*/ 5 w 8"/>
                  <a:gd name="T5" fmla="*/ 1 h 1"/>
                  <a:gd name="T6" fmla="*/ 7 w 8"/>
                  <a:gd name="T7" fmla="*/ 1 h 1"/>
                  <a:gd name="T8" fmla="*/ 8 w 8"/>
                  <a:gd name="T9" fmla="*/ 0 h 1"/>
                  <a:gd name="T10" fmla="*/ 5 w 8"/>
                  <a:gd name="T11" fmla="*/ 0 h 1"/>
                  <a:gd name="T12" fmla="*/ 4 w 8"/>
                  <a:gd name="T13" fmla="*/ 1 h 1"/>
                  <a:gd name="T14" fmla="*/ 3 w 8"/>
                  <a:gd name="T15" fmla="*/ 1 h 1"/>
                  <a:gd name="T16" fmla="*/ 0 w 8"/>
                  <a:gd name="T17" fmla="*/ 1 h 1"/>
                  <a:gd name="T18" fmla="*/ 0 w 8"/>
                  <a:gd name="T1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1">
                    <a:moveTo>
                      <a:pt x="0" y="1"/>
                    </a:moveTo>
                    <a:lnTo>
                      <a:pt x="3" y="1"/>
                    </a:lnTo>
                    <a:lnTo>
                      <a:pt x="5" y="1"/>
                    </a:lnTo>
                    <a:lnTo>
                      <a:pt x="7" y="1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4" y="1"/>
                    </a:lnTo>
                    <a:lnTo>
                      <a:pt x="3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242" name="Freeform 418"/>
              <p:cNvSpPr>
                <a:spLocks/>
              </p:cNvSpPr>
              <p:nvPr/>
            </p:nvSpPr>
            <p:spPr bwMode="auto">
              <a:xfrm>
                <a:off x="1013" y="3626"/>
                <a:ext cx="5" cy="1"/>
              </a:xfrm>
              <a:custGeom>
                <a:avLst/>
                <a:gdLst>
                  <a:gd name="T0" fmla="*/ 0 w 5"/>
                  <a:gd name="T1" fmla="*/ 1 h 1"/>
                  <a:gd name="T2" fmla="*/ 3 w 5"/>
                  <a:gd name="T3" fmla="*/ 1 h 1"/>
                  <a:gd name="T4" fmla="*/ 4 w 5"/>
                  <a:gd name="T5" fmla="*/ 1 h 1"/>
                  <a:gd name="T6" fmla="*/ 5 w 5"/>
                  <a:gd name="T7" fmla="*/ 0 h 1"/>
                  <a:gd name="T8" fmla="*/ 3 w 5"/>
                  <a:gd name="T9" fmla="*/ 0 h 1"/>
                  <a:gd name="T10" fmla="*/ 2 w 5"/>
                  <a:gd name="T11" fmla="*/ 1 h 1"/>
                  <a:gd name="T12" fmla="*/ 0 w 5"/>
                  <a:gd name="T13" fmla="*/ 1 h 1"/>
                  <a:gd name="T14" fmla="*/ 0 w 5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1">
                    <a:moveTo>
                      <a:pt x="0" y="1"/>
                    </a:moveTo>
                    <a:lnTo>
                      <a:pt x="3" y="1"/>
                    </a:lnTo>
                    <a:lnTo>
                      <a:pt x="4" y="1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243" name="Freeform 419"/>
              <p:cNvSpPr>
                <a:spLocks/>
              </p:cNvSpPr>
              <p:nvPr/>
            </p:nvSpPr>
            <p:spPr bwMode="auto">
              <a:xfrm>
                <a:off x="1013" y="3626"/>
                <a:ext cx="3" cy="1"/>
              </a:xfrm>
              <a:custGeom>
                <a:avLst/>
                <a:gdLst>
                  <a:gd name="T0" fmla="*/ 0 w 3"/>
                  <a:gd name="T1" fmla="*/ 1 h 1"/>
                  <a:gd name="T2" fmla="*/ 2 w 3"/>
                  <a:gd name="T3" fmla="*/ 1 h 1"/>
                  <a:gd name="T4" fmla="*/ 3 w 3"/>
                  <a:gd name="T5" fmla="*/ 0 h 1"/>
                  <a:gd name="T6" fmla="*/ 0 w 3"/>
                  <a:gd name="T7" fmla="*/ 0 h 1"/>
                  <a:gd name="T8" fmla="*/ 0 w 3"/>
                  <a:gd name="T9" fmla="*/ 0 h 1"/>
                  <a:gd name="T10" fmla="*/ 0 w 3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lnTo>
                      <a:pt x="2" y="1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244" name="Freeform 420"/>
              <p:cNvSpPr>
                <a:spLocks noEditPoints="1"/>
              </p:cNvSpPr>
              <p:nvPr/>
            </p:nvSpPr>
            <p:spPr bwMode="auto">
              <a:xfrm>
                <a:off x="967" y="3638"/>
                <a:ext cx="218" cy="41"/>
              </a:xfrm>
              <a:custGeom>
                <a:avLst/>
                <a:gdLst>
                  <a:gd name="T0" fmla="*/ 0 w 218"/>
                  <a:gd name="T1" fmla="*/ 0 h 41"/>
                  <a:gd name="T2" fmla="*/ 218 w 218"/>
                  <a:gd name="T3" fmla="*/ 0 h 41"/>
                  <a:gd name="T4" fmla="*/ 218 w 218"/>
                  <a:gd name="T5" fmla="*/ 41 h 41"/>
                  <a:gd name="T6" fmla="*/ 0 w 218"/>
                  <a:gd name="T7" fmla="*/ 41 h 41"/>
                  <a:gd name="T8" fmla="*/ 0 w 218"/>
                  <a:gd name="T9" fmla="*/ 0 h 41"/>
                  <a:gd name="T10" fmla="*/ 0 w 218"/>
                  <a:gd name="T11" fmla="*/ 0 h 41"/>
                  <a:gd name="T12" fmla="*/ 212 w 218"/>
                  <a:gd name="T13" fmla="*/ 0 h 41"/>
                  <a:gd name="T14" fmla="*/ 212 w 218"/>
                  <a:gd name="T15" fmla="*/ 41 h 41"/>
                  <a:gd name="T16" fmla="*/ 0 w 218"/>
                  <a:gd name="T17" fmla="*/ 41 h 41"/>
                  <a:gd name="T18" fmla="*/ 0 w 218"/>
                  <a:gd name="T1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8" h="41">
                    <a:moveTo>
                      <a:pt x="0" y="0"/>
                    </a:moveTo>
                    <a:lnTo>
                      <a:pt x="218" y="0"/>
                    </a:lnTo>
                    <a:lnTo>
                      <a:pt x="218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12" y="0"/>
                    </a:lnTo>
                    <a:lnTo>
                      <a:pt x="212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245" name="Freeform 421"/>
              <p:cNvSpPr>
                <a:spLocks noEditPoints="1"/>
              </p:cNvSpPr>
              <p:nvPr/>
            </p:nvSpPr>
            <p:spPr bwMode="auto">
              <a:xfrm>
                <a:off x="967" y="3638"/>
                <a:ext cx="212" cy="41"/>
              </a:xfrm>
              <a:custGeom>
                <a:avLst/>
                <a:gdLst>
                  <a:gd name="T0" fmla="*/ 0 w 212"/>
                  <a:gd name="T1" fmla="*/ 0 h 41"/>
                  <a:gd name="T2" fmla="*/ 212 w 212"/>
                  <a:gd name="T3" fmla="*/ 0 h 41"/>
                  <a:gd name="T4" fmla="*/ 212 w 212"/>
                  <a:gd name="T5" fmla="*/ 41 h 41"/>
                  <a:gd name="T6" fmla="*/ 0 w 212"/>
                  <a:gd name="T7" fmla="*/ 41 h 41"/>
                  <a:gd name="T8" fmla="*/ 0 w 212"/>
                  <a:gd name="T9" fmla="*/ 0 h 41"/>
                  <a:gd name="T10" fmla="*/ 0 w 212"/>
                  <a:gd name="T11" fmla="*/ 0 h 41"/>
                  <a:gd name="T12" fmla="*/ 207 w 212"/>
                  <a:gd name="T13" fmla="*/ 0 h 41"/>
                  <a:gd name="T14" fmla="*/ 207 w 212"/>
                  <a:gd name="T15" fmla="*/ 41 h 41"/>
                  <a:gd name="T16" fmla="*/ 0 w 212"/>
                  <a:gd name="T17" fmla="*/ 41 h 41"/>
                  <a:gd name="T18" fmla="*/ 0 w 212"/>
                  <a:gd name="T1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2" h="41">
                    <a:moveTo>
                      <a:pt x="0" y="0"/>
                    </a:moveTo>
                    <a:lnTo>
                      <a:pt x="212" y="0"/>
                    </a:lnTo>
                    <a:lnTo>
                      <a:pt x="212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07" y="0"/>
                    </a:lnTo>
                    <a:lnTo>
                      <a:pt x="207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246" name="Freeform 422"/>
              <p:cNvSpPr>
                <a:spLocks noEditPoints="1"/>
              </p:cNvSpPr>
              <p:nvPr/>
            </p:nvSpPr>
            <p:spPr bwMode="auto">
              <a:xfrm>
                <a:off x="967" y="3638"/>
                <a:ext cx="207" cy="41"/>
              </a:xfrm>
              <a:custGeom>
                <a:avLst/>
                <a:gdLst>
                  <a:gd name="T0" fmla="*/ 0 w 207"/>
                  <a:gd name="T1" fmla="*/ 0 h 41"/>
                  <a:gd name="T2" fmla="*/ 207 w 207"/>
                  <a:gd name="T3" fmla="*/ 0 h 41"/>
                  <a:gd name="T4" fmla="*/ 207 w 207"/>
                  <a:gd name="T5" fmla="*/ 41 h 41"/>
                  <a:gd name="T6" fmla="*/ 0 w 207"/>
                  <a:gd name="T7" fmla="*/ 41 h 41"/>
                  <a:gd name="T8" fmla="*/ 0 w 207"/>
                  <a:gd name="T9" fmla="*/ 0 h 41"/>
                  <a:gd name="T10" fmla="*/ 0 w 207"/>
                  <a:gd name="T11" fmla="*/ 0 h 41"/>
                  <a:gd name="T12" fmla="*/ 200 w 207"/>
                  <a:gd name="T13" fmla="*/ 0 h 41"/>
                  <a:gd name="T14" fmla="*/ 200 w 207"/>
                  <a:gd name="T15" fmla="*/ 41 h 41"/>
                  <a:gd name="T16" fmla="*/ 0 w 207"/>
                  <a:gd name="T17" fmla="*/ 41 h 41"/>
                  <a:gd name="T18" fmla="*/ 0 w 207"/>
                  <a:gd name="T1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7" h="41">
                    <a:moveTo>
                      <a:pt x="0" y="0"/>
                    </a:moveTo>
                    <a:lnTo>
                      <a:pt x="207" y="0"/>
                    </a:lnTo>
                    <a:lnTo>
                      <a:pt x="207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247" name="Freeform 423"/>
              <p:cNvSpPr>
                <a:spLocks noEditPoints="1"/>
              </p:cNvSpPr>
              <p:nvPr/>
            </p:nvSpPr>
            <p:spPr bwMode="auto">
              <a:xfrm>
                <a:off x="967" y="3638"/>
                <a:ext cx="200" cy="41"/>
              </a:xfrm>
              <a:custGeom>
                <a:avLst/>
                <a:gdLst>
                  <a:gd name="T0" fmla="*/ 0 w 200"/>
                  <a:gd name="T1" fmla="*/ 0 h 41"/>
                  <a:gd name="T2" fmla="*/ 200 w 200"/>
                  <a:gd name="T3" fmla="*/ 0 h 41"/>
                  <a:gd name="T4" fmla="*/ 200 w 200"/>
                  <a:gd name="T5" fmla="*/ 41 h 41"/>
                  <a:gd name="T6" fmla="*/ 0 w 200"/>
                  <a:gd name="T7" fmla="*/ 41 h 41"/>
                  <a:gd name="T8" fmla="*/ 0 w 200"/>
                  <a:gd name="T9" fmla="*/ 0 h 41"/>
                  <a:gd name="T10" fmla="*/ 0 w 200"/>
                  <a:gd name="T11" fmla="*/ 0 h 41"/>
                  <a:gd name="T12" fmla="*/ 195 w 200"/>
                  <a:gd name="T13" fmla="*/ 0 h 41"/>
                  <a:gd name="T14" fmla="*/ 195 w 200"/>
                  <a:gd name="T15" fmla="*/ 41 h 41"/>
                  <a:gd name="T16" fmla="*/ 0 w 200"/>
                  <a:gd name="T17" fmla="*/ 41 h 41"/>
                  <a:gd name="T18" fmla="*/ 0 w 200"/>
                  <a:gd name="T1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0" h="41">
                    <a:moveTo>
                      <a:pt x="0" y="0"/>
                    </a:moveTo>
                    <a:lnTo>
                      <a:pt x="200" y="0"/>
                    </a:lnTo>
                    <a:lnTo>
                      <a:pt x="200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95" y="0"/>
                    </a:lnTo>
                    <a:lnTo>
                      <a:pt x="195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248" name="Freeform 424"/>
              <p:cNvSpPr>
                <a:spLocks noEditPoints="1"/>
              </p:cNvSpPr>
              <p:nvPr/>
            </p:nvSpPr>
            <p:spPr bwMode="auto">
              <a:xfrm>
                <a:off x="967" y="3638"/>
                <a:ext cx="195" cy="41"/>
              </a:xfrm>
              <a:custGeom>
                <a:avLst/>
                <a:gdLst>
                  <a:gd name="T0" fmla="*/ 0 w 195"/>
                  <a:gd name="T1" fmla="*/ 0 h 41"/>
                  <a:gd name="T2" fmla="*/ 195 w 195"/>
                  <a:gd name="T3" fmla="*/ 0 h 41"/>
                  <a:gd name="T4" fmla="*/ 195 w 195"/>
                  <a:gd name="T5" fmla="*/ 41 h 41"/>
                  <a:gd name="T6" fmla="*/ 0 w 195"/>
                  <a:gd name="T7" fmla="*/ 41 h 41"/>
                  <a:gd name="T8" fmla="*/ 0 w 195"/>
                  <a:gd name="T9" fmla="*/ 0 h 41"/>
                  <a:gd name="T10" fmla="*/ 0 w 195"/>
                  <a:gd name="T11" fmla="*/ 0 h 41"/>
                  <a:gd name="T12" fmla="*/ 189 w 195"/>
                  <a:gd name="T13" fmla="*/ 0 h 41"/>
                  <a:gd name="T14" fmla="*/ 189 w 195"/>
                  <a:gd name="T15" fmla="*/ 41 h 41"/>
                  <a:gd name="T16" fmla="*/ 0 w 195"/>
                  <a:gd name="T17" fmla="*/ 41 h 41"/>
                  <a:gd name="T18" fmla="*/ 0 w 195"/>
                  <a:gd name="T1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5" h="41">
                    <a:moveTo>
                      <a:pt x="0" y="0"/>
                    </a:moveTo>
                    <a:lnTo>
                      <a:pt x="195" y="0"/>
                    </a:lnTo>
                    <a:lnTo>
                      <a:pt x="195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89" y="0"/>
                    </a:lnTo>
                    <a:lnTo>
                      <a:pt x="189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249" name="Freeform 425"/>
              <p:cNvSpPr>
                <a:spLocks noEditPoints="1"/>
              </p:cNvSpPr>
              <p:nvPr/>
            </p:nvSpPr>
            <p:spPr bwMode="auto">
              <a:xfrm>
                <a:off x="967" y="3638"/>
                <a:ext cx="189" cy="41"/>
              </a:xfrm>
              <a:custGeom>
                <a:avLst/>
                <a:gdLst>
                  <a:gd name="T0" fmla="*/ 0 w 189"/>
                  <a:gd name="T1" fmla="*/ 0 h 41"/>
                  <a:gd name="T2" fmla="*/ 189 w 189"/>
                  <a:gd name="T3" fmla="*/ 0 h 41"/>
                  <a:gd name="T4" fmla="*/ 189 w 189"/>
                  <a:gd name="T5" fmla="*/ 41 h 41"/>
                  <a:gd name="T6" fmla="*/ 0 w 189"/>
                  <a:gd name="T7" fmla="*/ 41 h 41"/>
                  <a:gd name="T8" fmla="*/ 0 w 189"/>
                  <a:gd name="T9" fmla="*/ 0 h 41"/>
                  <a:gd name="T10" fmla="*/ 0 w 189"/>
                  <a:gd name="T11" fmla="*/ 0 h 41"/>
                  <a:gd name="T12" fmla="*/ 184 w 189"/>
                  <a:gd name="T13" fmla="*/ 0 h 41"/>
                  <a:gd name="T14" fmla="*/ 184 w 189"/>
                  <a:gd name="T15" fmla="*/ 41 h 41"/>
                  <a:gd name="T16" fmla="*/ 0 w 189"/>
                  <a:gd name="T17" fmla="*/ 41 h 41"/>
                  <a:gd name="T18" fmla="*/ 0 w 189"/>
                  <a:gd name="T1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9" h="41">
                    <a:moveTo>
                      <a:pt x="0" y="0"/>
                    </a:moveTo>
                    <a:lnTo>
                      <a:pt x="189" y="0"/>
                    </a:lnTo>
                    <a:lnTo>
                      <a:pt x="189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84" y="0"/>
                    </a:lnTo>
                    <a:lnTo>
                      <a:pt x="184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1E1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250" name="Freeform 426"/>
              <p:cNvSpPr>
                <a:spLocks noEditPoints="1"/>
              </p:cNvSpPr>
              <p:nvPr/>
            </p:nvSpPr>
            <p:spPr bwMode="auto">
              <a:xfrm>
                <a:off x="967" y="3638"/>
                <a:ext cx="184" cy="41"/>
              </a:xfrm>
              <a:custGeom>
                <a:avLst/>
                <a:gdLst>
                  <a:gd name="T0" fmla="*/ 0 w 184"/>
                  <a:gd name="T1" fmla="*/ 0 h 41"/>
                  <a:gd name="T2" fmla="*/ 184 w 184"/>
                  <a:gd name="T3" fmla="*/ 0 h 41"/>
                  <a:gd name="T4" fmla="*/ 184 w 184"/>
                  <a:gd name="T5" fmla="*/ 41 h 41"/>
                  <a:gd name="T6" fmla="*/ 0 w 184"/>
                  <a:gd name="T7" fmla="*/ 41 h 41"/>
                  <a:gd name="T8" fmla="*/ 0 w 184"/>
                  <a:gd name="T9" fmla="*/ 0 h 41"/>
                  <a:gd name="T10" fmla="*/ 0 w 184"/>
                  <a:gd name="T11" fmla="*/ 0 h 41"/>
                  <a:gd name="T12" fmla="*/ 178 w 184"/>
                  <a:gd name="T13" fmla="*/ 0 h 41"/>
                  <a:gd name="T14" fmla="*/ 178 w 184"/>
                  <a:gd name="T15" fmla="*/ 41 h 41"/>
                  <a:gd name="T16" fmla="*/ 0 w 184"/>
                  <a:gd name="T17" fmla="*/ 41 h 41"/>
                  <a:gd name="T18" fmla="*/ 0 w 184"/>
                  <a:gd name="T1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4" h="41">
                    <a:moveTo>
                      <a:pt x="0" y="0"/>
                    </a:moveTo>
                    <a:lnTo>
                      <a:pt x="184" y="0"/>
                    </a:lnTo>
                    <a:lnTo>
                      <a:pt x="184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78" y="0"/>
                    </a:lnTo>
                    <a:lnTo>
                      <a:pt x="178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251" name="Freeform 427"/>
              <p:cNvSpPr>
                <a:spLocks noEditPoints="1"/>
              </p:cNvSpPr>
              <p:nvPr/>
            </p:nvSpPr>
            <p:spPr bwMode="auto">
              <a:xfrm>
                <a:off x="967" y="3638"/>
                <a:ext cx="178" cy="41"/>
              </a:xfrm>
              <a:custGeom>
                <a:avLst/>
                <a:gdLst>
                  <a:gd name="T0" fmla="*/ 0 w 178"/>
                  <a:gd name="T1" fmla="*/ 0 h 41"/>
                  <a:gd name="T2" fmla="*/ 178 w 178"/>
                  <a:gd name="T3" fmla="*/ 0 h 41"/>
                  <a:gd name="T4" fmla="*/ 178 w 178"/>
                  <a:gd name="T5" fmla="*/ 41 h 41"/>
                  <a:gd name="T6" fmla="*/ 0 w 178"/>
                  <a:gd name="T7" fmla="*/ 41 h 41"/>
                  <a:gd name="T8" fmla="*/ 0 w 178"/>
                  <a:gd name="T9" fmla="*/ 0 h 41"/>
                  <a:gd name="T10" fmla="*/ 0 w 178"/>
                  <a:gd name="T11" fmla="*/ 0 h 41"/>
                  <a:gd name="T12" fmla="*/ 172 w 178"/>
                  <a:gd name="T13" fmla="*/ 0 h 41"/>
                  <a:gd name="T14" fmla="*/ 172 w 178"/>
                  <a:gd name="T15" fmla="*/ 41 h 41"/>
                  <a:gd name="T16" fmla="*/ 0 w 178"/>
                  <a:gd name="T17" fmla="*/ 41 h 41"/>
                  <a:gd name="T18" fmla="*/ 0 w 178"/>
                  <a:gd name="T1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8" h="41">
                    <a:moveTo>
                      <a:pt x="0" y="0"/>
                    </a:moveTo>
                    <a:lnTo>
                      <a:pt x="178" y="0"/>
                    </a:lnTo>
                    <a:lnTo>
                      <a:pt x="178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72" y="0"/>
                    </a:lnTo>
                    <a:lnTo>
                      <a:pt x="172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252" name="Freeform 428"/>
              <p:cNvSpPr>
                <a:spLocks noEditPoints="1"/>
              </p:cNvSpPr>
              <p:nvPr/>
            </p:nvSpPr>
            <p:spPr bwMode="auto">
              <a:xfrm>
                <a:off x="967" y="3638"/>
                <a:ext cx="172" cy="41"/>
              </a:xfrm>
              <a:custGeom>
                <a:avLst/>
                <a:gdLst>
                  <a:gd name="T0" fmla="*/ 0 w 172"/>
                  <a:gd name="T1" fmla="*/ 0 h 41"/>
                  <a:gd name="T2" fmla="*/ 172 w 172"/>
                  <a:gd name="T3" fmla="*/ 0 h 41"/>
                  <a:gd name="T4" fmla="*/ 172 w 172"/>
                  <a:gd name="T5" fmla="*/ 41 h 41"/>
                  <a:gd name="T6" fmla="*/ 0 w 172"/>
                  <a:gd name="T7" fmla="*/ 41 h 41"/>
                  <a:gd name="T8" fmla="*/ 0 w 172"/>
                  <a:gd name="T9" fmla="*/ 0 h 41"/>
                  <a:gd name="T10" fmla="*/ 0 w 172"/>
                  <a:gd name="T11" fmla="*/ 0 h 41"/>
                  <a:gd name="T12" fmla="*/ 166 w 172"/>
                  <a:gd name="T13" fmla="*/ 0 h 41"/>
                  <a:gd name="T14" fmla="*/ 166 w 172"/>
                  <a:gd name="T15" fmla="*/ 41 h 41"/>
                  <a:gd name="T16" fmla="*/ 0 w 172"/>
                  <a:gd name="T17" fmla="*/ 41 h 41"/>
                  <a:gd name="T18" fmla="*/ 0 w 172"/>
                  <a:gd name="T1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2" h="41">
                    <a:moveTo>
                      <a:pt x="0" y="0"/>
                    </a:moveTo>
                    <a:lnTo>
                      <a:pt x="172" y="0"/>
                    </a:lnTo>
                    <a:lnTo>
                      <a:pt x="172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66" y="0"/>
                    </a:lnTo>
                    <a:lnTo>
                      <a:pt x="166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EDE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253" name="Freeform 429"/>
              <p:cNvSpPr>
                <a:spLocks noEditPoints="1"/>
              </p:cNvSpPr>
              <p:nvPr/>
            </p:nvSpPr>
            <p:spPr bwMode="auto">
              <a:xfrm>
                <a:off x="967" y="3638"/>
                <a:ext cx="166" cy="41"/>
              </a:xfrm>
              <a:custGeom>
                <a:avLst/>
                <a:gdLst>
                  <a:gd name="T0" fmla="*/ 0 w 166"/>
                  <a:gd name="T1" fmla="*/ 0 h 41"/>
                  <a:gd name="T2" fmla="*/ 166 w 166"/>
                  <a:gd name="T3" fmla="*/ 0 h 41"/>
                  <a:gd name="T4" fmla="*/ 166 w 166"/>
                  <a:gd name="T5" fmla="*/ 41 h 41"/>
                  <a:gd name="T6" fmla="*/ 0 w 166"/>
                  <a:gd name="T7" fmla="*/ 41 h 41"/>
                  <a:gd name="T8" fmla="*/ 0 w 166"/>
                  <a:gd name="T9" fmla="*/ 0 h 41"/>
                  <a:gd name="T10" fmla="*/ 0 w 166"/>
                  <a:gd name="T11" fmla="*/ 0 h 41"/>
                  <a:gd name="T12" fmla="*/ 161 w 166"/>
                  <a:gd name="T13" fmla="*/ 0 h 41"/>
                  <a:gd name="T14" fmla="*/ 161 w 166"/>
                  <a:gd name="T15" fmla="*/ 41 h 41"/>
                  <a:gd name="T16" fmla="*/ 0 w 166"/>
                  <a:gd name="T17" fmla="*/ 41 h 41"/>
                  <a:gd name="T18" fmla="*/ 0 w 166"/>
                  <a:gd name="T1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6" h="41">
                    <a:moveTo>
                      <a:pt x="0" y="0"/>
                    </a:moveTo>
                    <a:lnTo>
                      <a:pt x="166" y="0"/>
                    </a:lnTo>
                    <a:lnTo>
                      <a:pt x="166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61" y="0"/>
                    </a:lnTo>
                    <a:lnTo>
                      <a:pt x="161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254" name="Freeform 430"/>
              <p:cNvSpPr>
                <a:spLocks noEditPoints="1"/>
              </p:cNvSpPr>
              <p:nvPr/>
            </p:nvSpPr>
            <p:spPr bwMode="auto">
              <a:xfrm>
                <a:off x="967" y="3638"/>
                <a:ext cx="161" cy="41"/>
              </a:xfrm>
              <a:custGeom>
                <a:avLst/>
                <a:gdLst>
                  <a:gd name="T0" fmla="*/ 0 w 161"/>
                  <a:gd name="T1" fmla="*/ 0 h 41"/>
                  <a:gd name="T2" fmla="*/ 161 w 161"/>
                  <a:gd name="T3" fmla="*/ 0 h 41"/>
                  <a:gd name="T4" fmla="*/ 161 w 161"/>
                  <a:gd name="T5" fmla="*/ 41 h 41"/>
                  <a:gd name="T6" fmla="*/ 0 w 161"/>
                  <a:gd name="T7" fmla="*/ 41 h 41"/>
                  <a:gd name="T8" fmla="*/ 0 w 161"/>
                  <a:gd name="T9" fmla="*/ 0 h 41"/>
                  <a:gd name="T10" fmla="*/ 0 w 161"/>
                  <a:gd name="T11" fmla="*/ 0 h 41"/>
                  <a:gd name="T12" fmla="*/ 155 w 161"/>
                  <a:gd name="T13" fmla="*/ 0 h 41"/>
                  <a:gd name="T14" fmla="*/ 155 w 161"/>
                  <a:gd name="T15" fmla="*/ 41 h 41"/>
                  <a:gd name="T16" fmla="*/ 0 w 161"/>
                  <a:gd name="T17" fmla="*/ 41 h 41"/>
                  <a:gd name="T18" fmla="*/ 0 w 161"/>
                  <a:gd name="T1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1" h="41">
                    <a:moveTo>
                      <a:pt x="0" y="0"/>
                    </a:moveTo>
                    <a:lnTo>
                      <a:pt x="161" y="0"/>
                    </a:lnTo>
                    <a:lnTo>
                      <a:pt x="161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55" y="0"/>
                    </a:lnTo>
                    <a:lnTo>
                      <a:pt x="155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C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255" name="Freeform 431"/>
              <p:cNvSpPr>
                <a:spLocks noEditPoints="1"/>
              </p:cNvSpPr>
              <p:nvPr/>
            </p:nvSpPr>
            <p:spPr bwMode="auto">
              <a:xfrm>
                <a:off x="967" y="3638"/>
                <a:ext cx="155" cy="41"/>
              </a:xfrm>
              <a:custGeom>
                <a:avLst/>
                <a:gdLst>
                  <a:gd name="T0" fmla="*/ 0 w 155"/>
                  <a:gd name="T1" fmla="*/ 0 h 41"/>
                  <a:gd name="T2" fmla="*/ 155 w 155"/>
                  <a:gd name="T3" fmla="*/ 0 h 41"/>
                  <a:gd name="T4" fmla="*/ 155 w 155"/>
                  <a:gd name="T5" fmla="*/ 41 h 41"/>
                  <a:gd name="T6" fmla="*/ 0 w 155"/>
                  <a:gd name="T7" fmla="*/ 41 h 41"/>
                  <a:gd name="T8" fmla="*/ 0 w 155"/>
                  <a:gd name="T9" fmla="*/ 0 h 41"/>
                  <a:gd name="T10" fmla="*/ 0 w 155"/>
                  <a:gd name="T11" fmla="*/ 0 h 41"/>
                  <a:gd name="T12" fmla="*/ 149 w 155"/>
                  <a:gd name="T13" fmla="*/ 0 h 41"/>
                  <a:gd name="T14" fmla="*/ 149 w 155"/>
                  <a:gd name="T15" fmla="*/ 41 h 41"/>
                  <a:gd name="T16" fmla="*/ 0 w 155"/>
                  <a:gd name="T17" fmla="*/ 41 h 41"/>
                  <a:gd name="T18" fmla="*/ 0 w 155"/>
                  <a:gd name="T1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5" h="41">
                    <a:moveTo>
                      <a:pt x="0" y="0"/>
                    </a:moveTo>
                    <a:lnTo>
                      <a:pt x="155" y="0"/>
                    </a:lnTo>
                    <a:lnTo>
                      <a:pt x="155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49" y="0"/>
                    </a:lnTo>
                    <a:lnTo>
                      <a:pt x="149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256" name="Freeform 432"/>
              <p:cNvSpPr>
                <a:spLocks noEditPoints="1"/>
              </p:cNvSpPr>
              <p:nvPr/>
            </p:nvSpPr>
            <p:spPr bwMode="auto">
              <a:xfrm>
                <a:off x="967" y="3638"/>
                <a:ext cx="149" cy="41"/>
              </a:xfrm>
              <a:custGeom>
                <a:avLst/>
                <a:gdLst>
                  <a:gd name="T0" fmla="*/ 0 w 149"/>
                  <a:gd name="T1" fmla="*/ 0 h 41"/>
                  <a:gd name="T2" fmla="*/ 149 w 149"/>
                  <a:gd name="T3" fmla="*/ 0 h 41"/>
                  <a:gd name="T4" fmla="*/ 149 w 149"/>
                  <a:gd name="T5" fmla="*/ 41 h 41"/>
                  <a:gd name="T6" fmla="*/ 0 w 149"/>
                  <a:gd name="T7" fmla="*/ 41 h 41"/>
                  <a:gd name="T8" fmla="*/ 0 w 149"/>
                  <a:gd name="T9" fmla="*/ 0 h 41"/>
                  <a:gd name="T10" fmla="*/ 0 w 149"/>
                  <a:gd name="T11" fmla="*/ 0 h 41"/>
                  <a:gd name="T12" fmla="*/ 143 w 149"/>
                  <a:gd name="T13" fmla="*/ 0 h 41"/>
                  <a:gd name="T14" fmla="*/ 143 w 149"/>
                  <a:gd name="T15" fmla="*/ 41 h 41"/>
                  <a:gd name="T16" fmla="*/ 0 w 149"/>
                  <a:gd name="T17" fmla="*/ 41 h 41"/>
                  <a:gd name="T18" fmla="*/ 0 w 149"/>
                  <a:gd name="T1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9" h="41">
                    <a:moveTo>
                      <a:pt x="0" y="0"/>
                    </a:moveTo>
                    <a:lnTo>
                      <a:pt x="149" y="0"/>
                    </a:lnTo>
                    <a:lnTo>
                      <a:pt x="149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43" y="0"/>
                    </a:lnTo>
                    <a:lnTo>
                      <a:pt x="143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257" name="Freeform 433"/>
              <p:cNvSpPr>
                <a:spLocks noEditPoints="1"/>
              </p:cNvSpPr>
              <p:nvPr/>
            </p:nvSpPr>
            <p:spPr bwMode="auto">
              <a:xfrm>
                <a:off x="967" y="3638"/>
                <a:ext cx="143" cy="41"/>
              </a:xfrm>
              <a:custGeom>
                <a:avLst/>
                <a:gdLst>
                  <a:gd name="T0" fmla="*/ 0 w 143"/>
                  <a:gd name="T1" fmla="*/ 0 h 41"/>
                  <a:gd name="T2" fmla="*/ 143 w 143"/>
                  <a:gd name="T3" fmla="*/ 0 h 41"/>
                  <a:gd name="T4" fmla="*/ 143 w 143"/>
                  <a:gd name="T5" fmla="*/ 41 h 41"/>
                  <a:gd name="T6" fmla="*/ 0 w 143"/>
                  <a:gd name="T7" fmla="*/ 41 h 41"/>
                  <a:gd name="T8" fmla="*/ 0 w 143"/>
                  <a:gd name="T9" fmla="*/ 0 h 41"/>
                  <a:gd name="T10" fmla="*/ 0 w 143"/>
                  <a:gd name="T11" fmla="*/ 0 h 41"/>
                  <a:gd name="T12" fmla="*/ 137 w 143"/>
                  <a:gd name="T13" fmla="*/ 0 h 41"/>
                  <a:gd name="T14" fmla="*/ 137 w 143"/>
                  <a:gd name="T15" fmla="*/ 41 h 41"/>
                  <a:gd name="T16" fmla="*/ 0 w 143"/>
                  <a:gd name="T17" fmla="*/ 41 h 41"/>
                  <a:gd name="T18" fmla="*/ 0 w 143"/>
                  <a:gd name="T1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3" h="41">
                    <a:moveTo>
                      <a:pt x="0" y="0"/>
                    </a:moveTo>
                    <a:lnTo>
                      <a:pt x="143" y="0"/>
                    </a:lnTo>
                    <a:lnTo>
                      <a:pt x="143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37" y="0"/>
                    </a:lnTo>
                    <a:lnTo>
                      <a:pt x="137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258" name="Freeform 434"/>
              <p:cNvSpPr>
                <a:spLocks noEditPoints="1"/>
              </p:cNvSpPr>
              <p:nvPr/>
            </p:nvSpPr>
            <p:spPr bwMode="auto">
              <a:xfrm>
                <a:off x="967" y="3638"/>
                <a:ext cx="137" cy="41"/>
              </a:xfrm>
              <a:custGeom>
                <a:avLst/>
                <a:gdLst>
                  <a:gd name="T0" fmla="*/ 0 w 137"/>
                  <a:gd name="T1" fmla="*/ 0 h 41"/>
                  <a:gd name="T2" fmla="*/ 137 w 137"/>
                  <a:gd name="T3" fmla="*/ 0 h 41"/>
                  <a:gd name="T4" fmla="*/ 137 w 137"/>
                  <a:gd name="T5" fmla="*/ 41 h 41"/>
                  <a:gd name="T6" fmla="*/ 0 w 137"/>
                  <a:gd name="T7" fmla="*/ 41 h 41"/>
                  <a:gd name="T8" fmla="*/ 0 w 137"/>
                  <a:gd name="T9" fmla="*/ 0 h 41"/>
                  <a:gd name="T10" fmla="*/ 0 w 137"/>
                  <a:gd name="T11" fmla="*/ 0 h 41"/>
                  <a:gd name="T12" fmla="*/ 132 w 137"/>
                  <a:gd name="T13" fmla="*/ 0 h 41"/>
                  <a:gd name="T14" fmla="*/ 132 w 137"/>
                  <a:gd name="T15" fmla="*/ 41 h 41"/>
                  <a:gd name="T16" fmla="*/ 0 w 137"/>
                  <a:gd name="T17" fmla="*/ 41 h 41"/>
                  <a:gd name="T18" fmla="*/ 0 w 137"/>
                  <a:gd name="T1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7" h="41">
                    <a:moveTo>
                      <a:pt x="0" y="0"/>
                    </a:moveTo>
                    <a:lnTo>
                      <a:pt x="137" y="0"/>
                    </a:lnTo>
                    <a:lnTo>
                      <a:pt x="137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32" y="0"/>
                    </a:lnTo>
                    <a:lnTo>
                      <a:pt x="132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259" name="Freeform 435"/>
              <p:cNvSpPr>
                <a:spLocks noEditPoints="1"/>
              </p:cNvSpPr>
              <p:nvPr/>
            </p:nvSpPr>
            <p:spPr bwMode="auto">
              <a:xfrm>
                <a:off x="967" y="3638"/>
                <a:ext cx="132" cy="41"/>
              </a:xfrm>
              <a:custGeom>
                <a:avLst/>
                <a:gdLst>
                  <a:gd name="T0" fmla="*/ 0 w 132"/>
                  <a:gd name="T1" fmla="*/ 0 h 41"/>
                  <a:gd name="T2" fmla="*/ 132 w 132"/>
                  <a:gd name="T3" fmla="*/ 0 h 41"/>
                  <a:gd name="T4" fmla="*/ 132 w 132"/>
                  <a:gd name="T5" fmla="*/ 41 h 41"/>
                  <a:gd name="T6" fmla="*/ 0 w 132"/>
                  <a:gd name="T7" fmla="*/ 41 h 41"/>
                  <a:gd name="T8" fmla="*/ 0 w 132"/>
                  <a:gd name="T9" fmla="*/ 0 h 41"/>
                  <a:gd name="T10" fmla="*/ 0 w 132"/>
                  <a:gd name="T11" fmla="*/ 0 h 41"/>
                  <a:gd name="T12" fmla="*/ 126 w 132"/>
                  <a:gd name="T13" fmla="*/ 0 h 41"/>
                  <a:gd name="T14" fmla="*/ 126 w 132"/>
                  <a:gd name="T15" fmla="*/ 41 h 41"/>
                  <a:gd name="T16" fmla="*/ 0 w 132"/>
                  <a:gd name="T17" fmla="*/ 41 h 41"/>
                  <a:gd name="T18" fmla="*/ 0 w 132"/>
                  <a:gd name="T1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2" h="41">
                    <a:moveTo>
                      <a:pt x="0" y="0"/>
                    </a:moveTo>
                    <a:lnTo>
                      <a:pt x="132" y="0"/>
                    </a:lnTo>
                    <a:lnTo>
                      <a:pt x="132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6" y="0"/>
                    </a:lnTo>
                    <a:lnTo>
                      <a:pt x="126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7D7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260" name="Freeform 436"/>
              <p:cNvSpPr>
                <a:spLocks noEditPoints="1"/>
              </p:cNvSpPr>
              <p:nvPr/>
            </p:nvSpPr>
            <p:spPr bwMode="auto">
              <a:xfrm>
                <a:off x="967" y="3638"/>
                <a:ext cx="126" cy="41"/>
              </a:xfrm>
              <a:custGeom>
                <a:avLst/>
                <a:gdLst>
                  <a:gd name="T0" fmla="*/ 0 w 126"/>
                  <a:gd name="T1" fmla="*/ 0 h 41"/>
                  <a:gd name="T2" fmla="*/ 126 w 126"/>
                  <a:gd name="T3" fmla="*/ 0 h 41"/>
                  <a:gd name="T4" fmla="*/ 126 w 126"/>
                  <a:gd name="T5" fmla="*/ 41 h 41"/>
                  <a:gd name="T6" fmla="*/ 0 w 126"/>
                  <a:gd name="T7" fmla="*/ 41 h 41"/>
                  <a:gd name="T8" fmla="*/ 0 w 126"/>
                  <a:gd name="T9" fmla="*/ 0 h 41"/>
                  <a:gd name="T10" fmla="*/ 0 w 126"/>
                  <a:gd name="T11" fmla="*/ 0 h 41"/>
                  <a:gd name="T12" fmla="*/ 121 w 126"/>
                  <a:gd name="T13" fmla="*/ 0 h 41"/>
                  <a:gd name="T14" fmla="*/ 121 w 126"/>
                  <a:gd name="T15" fmla="*/ 41 h 41"/>
                  <a:gd name="T16" fmla="*/ 0 w 126"/>
                  <a:gd name="T17" fmla="*/ 41 h 41"/>
                  <a:gd name="T18" fmla="*/ 0 w 126"/>
                  <a:gd name="T1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6" h="41">
                    <a:moveTo>
                      <a:pt x="0" y="0"/>
                    </a:moveTo>
                    <a:lnTo>
                      <a:pt x="126" y="0"/>
                    </a:lnTo>
                    <a:lnTo>
                      <a:pt x="126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1" y="0"/>
                    </a:lnTo>
                    <a:lnTo>
                      <a:pt x="121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261" name="Freeform 437"/>
              <p:cNvSpPr>
                <a:spLocks noEditPoints="1"/>
              </p:cNvSpPr>
              <p:nvPr/>
            </p:nvSpPr>
            <p:spPr bwMode="auto">
              <a:xfrm>
                <a:off x="967" y="3638"/>
                <a:ext cx="121" cy="41"/>
              </a:xfrm>
              <a:custGeom>
                <a:avLst/>
                <a:gdLst>
                  <a:gd name="T0" fmla="*/ 0 w 121"/>
                  <a:gd name="T1" fmla="*/ 0 h 41"/>
                  <a:gd name="T2" fmla="*/ 121 w 121"/>
                  <a:gd name="T3" fmla="*/ 0 h 41"/>
                  <a:gd name="T4" fmla="*/ 121 w 121"/>
                  <a:gd name="T5" fmla="*/ 41 h 41"/>
                  <a:gd name="T6" fmla="*/ 0 w 121"/>
                  <a:gd name="T7" fmla="*/ 41 h 41"/>
                  <a:gd name="T8" fmla="*/ 0 w 121"/>
                  <a:gd name="T9" fmla="*/ 0 h 41"/>
                  <a:gd name="T10" fmla="*/ 0 w 121"/>
                  <a:gd name="T11" fmla="*/ 0 h 41"/>
                  <a:gd name="T12" fmla="*/ 114 w 121"/>
                  <a:gd name="T13" fmla="*/ 0 h 41"/>
                  <a:gd name="T14" fmla="*/ 114 w 121"/>
                  <a:gd name="T15" fmla="*/ 41 h 41"/>
                  <a:gd name="T16" fmla="*/ 0 w 121"/>
                  <a:gd name="T17" fmla="*/ 41 h 41"/>
                  <a:gd name="T18" fmla="*/ 0 w 121"/>
                  <a:gd name="T1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1" h="41">
                    <a:moveTo>
                      <a:pt x="0" y="0"/>
                    </a:moveTo>
                    <a:lnTo>
                      <a:pt x="121" y="0"/>
                    </a:lnTo>
                    <a:lnTo>
                      <a:pt x="121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14" y="0"/>
                    </a:lnTo>
                    <a:lnTo>
                      <a:pt x="114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5D5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262" name="Freeform 438"/>
              <p:cNvSpPr>
                <a:spLocks noEditPoints="1"/>
              </p:cNvSpPr>
              <p:nvPr/>
            </p:nvSpPr>
            <p:spPr bwMode="auto">
              <a:xfrm>
                <a:off x="967" y="3638"/>
                <a:ext cx="114" cy="41"/>
              </a:xfrm>
              <a:custGeom>
                <a:avLst/>
                <a:gdLst>
                  <a:gd name="T0" fmla="*/ 0 w 114"/>
                  <a:gd name="T1" fmla="*/ 0 h 41"/>
                  <a:gd name="T2" fmla="*/ 114 w 114"/>
                  <a:gd name="T3" fmla="*/ 0 h 41"/>
                  <a:gd name="T4" fmla="*/ 114 w 114"/>
                  <a:gd name="T5" fmla="*/ 41 h 41"/>
                  <a:gd name="T6" fmla="*/ 0 w 114"/>
                  <a:gd name="T7" fmla="*/ 41 h 41"/>
                  <a:gd name="T8" fmla="*/ 0 w 114"/>
                  <a:gd name="T9" fmla="*/ 0 h 41"/>
                  <a:gd name="T10" fmla="*/ 0 w 114"/>
                  <a:gd name="T11" fmla="*/ 0 h 41"/>
                  <a:gd name="T12" fmla="*/ 109 w 114"/>
                  <a:gd name="T13" fmla="*/ 0 h 41"/>
                  <a:gd name="T14" fmla="*/ 109 w 114"/>
                  <a:gd name="T15" fmla="*/ 41 h 41"/>
                  <a:gd name="T16" fmla="*/ 0 w 114"/>
                  <a:gd name="T17" fmla="*/ 41 h 41"/>
                  <a:gd name="T18" fmla="*/ 0 w 114"/>
                  <a:gd name="T1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4" h="41">
                    <a:moveTo>
                      <a:pt x="0" y="0"/>
                    </a:moveTo>
                    <a:lnTo>
                      <a:pt x="114" y="0"/>
                    </a:lnTo>
                    <a:lnTo>
                      <a:pt x="114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09" y="0"/>
                    </a:lnTo>
                    <a:lnTo>
                      <a:pt x="109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4D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263" name="Freeform 439"/>
              <p:cNvSpPr>
                <a:spLocks noEditPoints="1"/>
              </p:cNvSpPr>
              <p:nvPr/>
            </p:nvSpPr>
            <p:spPr bwMode="auto">
              <a:xfrm>
                <a:off x="967" y="3638"/>
                <a:ext cx="109" cy="41"/>
              </a:xfrm>
              <a:custGeom>
                <a:avLst/>
                <a:gdLst>
                  <a:gd name="T0" fmla="*/ 0 w 109"/>
                  <a:gd name="T1" fmla="*/ 0 h 41"/>
                  <a:gd name="T2" fmla="*/ 109 w 109"/>
                  <a:gd name="T3" fmla="*/ 0 h 41"/>
                  <a:gd name="T4" fmla="*/ 109 w 109"/>
                  <a:gd name="T5" fmla="*/ 41 h 41"/>
                  <a:gd name="T6" fmla="*/ 0 w 109"/>
                  <a:gd name="T7" fmla="*/ 41 h 41"/>
                  <a:gd name="T8" fmla="*/ 0 w 109"/>
                  <a:gd name="T9" fmla="*/ 0 h 41"/>
                  <a:gd name="T10" fmla="*/ 0 w 109"/>
                  <a:gd name="T11" fmla="*/ 0 h 41"/>
                  <a:gd name="T12" fmla="*/ 103 w 109"/>
                  <a:gd name="T13" fmla="*/ 0 h 41"/>
                  <a:gd name="T14" fmla="*/ 103 w 109"/>
                  <a:gd name="T15" fmla="*/ 41 h 41"/>
                  <a:gd name="T16" fmla="*/ 0 w 109"/>
                  <a:gd name="T17" fmla="*/ 41 h 41"/>
                  <a:gd name="T18" fmla="*/ 0 w 109"/>
                  <a:gd name="T1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9" h="41">
                    <a:moveTo>
                      <a:pt x="0" y="0"/>
                    </a:moveTo>
                    <a:lnTo>
                      <a:pt x="109" y="0"/>
                    </a:lnTo>
                    <a:lnTo>
                      <a:pt x="109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03" y="0"/>
                    </a:lnTo>
                    <a:lnTo>
                      <a:pt x="103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3D3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264" name="Freeform 440"/>
              <p:cNvSpPr>
                <a:spLocks noEditPoints="1"/>
              </p:cNvSpPr>
              <p:nvPr/>
            </p:nvSpPr>
            <p:spPr bwMode="auto">
              <a:xfrm>
                <a:off x="967" y="3638"/>
                <a:ext cx="103" cy="41"/>
              </a:xfrm>
              <a:custGeom>
                <a:avLst/>
                <a:gdLst>
                  <a:gd name="T0" fmla="*/ 0 w 103"/>
                  <a:gd name="T1" fmla="*/ 0 h 41"/>
                  <a:gd name="T2" fmla="*/ 103 w 103"/>
                  <a:gd name="T3" fmla="*/ 0 h 41"/>
                  <a:gd name="T4" fmla="*/ 103 w 103"/>
                  <a:gd name="T5" fmla="*/ 41 h 41"/>
                  <a:gd name="T6" fmla="*/ 0 w 103"/>
                  <a:gd name="T7" fmla="*/ 41 h 41"/>
                  <a:gd name="T8" fmla="*/ 0 w 103"/>
                  <a:gd name="T9" fmla="*/ 0 h 41"/>
                  <a:gd name="T10" fmla="*/ 0 w 103"/>
                  <a:gd name="T11" fmla="*/ 0 h 41"/>
                  <a:gd name="T12" fmla="*/ 98 w 103"/>
                  <a:gd name="T13" fmla="*/ 0 h 41"/>
                  <a:gd name="T14" fmla="*/ 98 w 103"/>
                  <a:gd name="T15" fmla="*/ 41 h 41"/>
                  <a:gd name="T16" fmla="*/ 0 w 103"/>
                  <a:gd name="T17" fmla="*/ 41 h 41"/>
                  <a:gd name="T18" fmla="*/ 0 w 103"/>
                  <a:gd name="T1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3" h="41">
                    <a:moveTo>
                      <a:pt x="0" y="0"/>
                    </a:moveTo>
                    <a:lnTo>
                      <a:pt x="103" y="0"/>
                    </a:lnTo>
                    <a:lnTo>
                      <a:pt x="103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98" y="0"/>
                    </a:lnTo>
                    <a:lnTo>
                      <a:pt x="98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265" name="Freeform 441"/>
              <p:cNvSpPr>
                <a:spLocks noEditPoints="1"/>
              </p:cNvSpPr>
              <p:nvPr/>
            </p:nvSpPr>
            <p:spPr bwMode="auto">
              <a:xfrm>
                <a:off x="967" y="3638"/>
                <a:ext cx="98" cy="41"/>
              </a:xfrm>
              <a:custGeom>
                <a:avLst/>
                <a:gdLst>
                  <a:gd name="T0" fmla="*/ 0 w 98"/>
                  <a:gd name="T1" fmla="*/ 0 h 41"/>
                  <a:gd name="T2" fmla="*/ 98 w 98"/>
                  <a:gd name="T3" fmla="*/ 0 h 41"/>
                  <a:gd name="T4" fmla="*/ 98 w 98"/>
                  <a:gd name="T5" fmla="*/ 41 h 41"/>
                  <a:gd name="T6" fmla="*/ 0 w 98"/>
                  <a:gd name="T7" fmla="*/ 41 h 41"/>
                  <a:gd name="T8" fmla="*/ 0 w 98"/>
                  <a:gd name="T9" fmla="*/ 0 h 41"/>
                  <a:gd name="T10" fmla="*/ 0 w 98"/>
                  <a:gd name="T11" fmla="*/ 0 h 41"/>
                  <a:gd name="T12" fmla="*/ 92 w 98"/>
                  <a:gd name="T13" fmla="*/ 0 h 41"/>
                  <a:gd name="T14" fmla="*/ 92 w 98"/>
                  <a:gd name="T15" fmla="*/ 41 h 41"/>
                  <a:gd name="T16" fmla="*/ 0 w 98"/>
                  <a:gd name="T17" fmla="*/ 41 h 41"/>
                  <a:gd name="T18" fmla="*/ 0 w 98"/>
                  <a:gd name="T1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8" h="41">
                    <a:moveTo>
                      <a:pt x="0" y="0"/>
                    </a:moveTo>
                    <a:lnTo>
                      <a:pt x="98" y="0"/>
                    </a:lnTo>
                    <a:lnTo>
                      <a:pt x="98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92" y="0"/>
                    </a:lnTo>
                    <a:lnTo>
                      <a:pt x="92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266" name="Freeform 442"/>
              <p:cNvSpPr>
                <a:spLocks noEditPoints="1"/>
              </p:cNvSpPr>
              <p:nvPr/>
            </p:nvSpPr>
            <p:spPr bwMode="auto">
              <a:xfrm>
                <a:off x="967" y="3638"/>
                <a:ext cx="92" cy="41"/>
              </a:xfrm>
              <a:custGeom>
                <a:avLst/>
                <a:gdLst>
                  <a:gd name="T0" fmla="*/ 0 w 92"/>
                  <a:gd name="T1" fmla="*/ 0 h 41"/>
                  <a:gd name="T2" fmla="*/ 92 w 92"/>
                  <a:gd name="T3" fmla="*/ 0 h 41"/>
                  <a:gd name="T4" fmla="*/ 92 w 92"/>
                  <a:gd name="T5" fmla="*/ 41 h 41"/>
                  <a:gd name="T6" fmla="*/ 0 w 92"/>
                  <a:gd name="T7" fmla="*/ 41 h 41"/>
                  <a:gd name="T8" fmla="*/ 0 w 92"/>
                  <a:gd name="T9" fmla="*/ 0 h 41"/>
                  <a:gd name="T10" fmla="*/ 0 w 92"/>
                  <a:gd name="T11" fmla="*/ 0 h 41"/>
                  <a:gd name="T12" fmla="*/ 86 w 92"/>
                  <a:gd name="T13" fmla="*/ 0 h 41"/>
                  <a:gd name="T14" fmla="*/ 86 w 92"/>
                  <a:gd name="T15" fmla="*/ 41 h 41"/>
                  <a:gd name="T16" fmla="*/ 0 w 92"/>
                  <a:gd name="T17" fmla="*/ 41 h 41"/>
                  <a:gd name="T18" fmla="*/ 0 w 92"/>
                  <a:gd name="T1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2" h="41">
                    <a:moveTo>
                      <a:pt x="0" y="0"/>
                    </a:moveTo>
                    <a:lnTo>
                      <a:pt x="92" y="0"/>
                    </a:lnTo>
                    <a:lnTo>
                      <a:pt x="92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86" y="0"/>
                    </a:lnTo>
                    <a:lnTo>
                      <a:pt x="86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267" name="Freeform 443"/>
              <p:cNvSpPr>
                <a:spLocks noEditPoints="1"/>
              </p:cNvSpPr>
              <p:nvPr/>
            </p:nvSpPr>
            <p:spPr bwMode="auto">
              <a:xfrm>
                <a:off x="967" y="3638"/>
                <a:ext cx="86" cy="41"/>
              </a:xfrm>
              <a:custGeom>
                <a:avLst/>
                <a:gdLst>
                  <a:gd name="T0" fmla="*/ 0 w 86"/>
                  <a:gd name="T1" fmla="*/ 0 h 41"/>
                  <a:gd name="T2" fmla="*/ 86 w 86"/>
                  <a:gd name="T3" fmla="*/ 0 h 41"/>
                  <a:gd name="T4" fmla="*/ 86 w 86"/>
                  <a:gd name="T5" fmla="*/ 41 h 41"/>
                  <a:gd name="T6" fmla="*/ 0 w 86"/>
                  <a:gd name="T7" fmla="*/ 41 h 41"/>
                  <a:gd name="T8" fmla="*/ 0 w 86"/>
                  <a:gd name="T9" fmla="*/ 0 h 41"/>
                  <a:gd name="T10" fmla="*/ 0 w 86"/>
                  <a:gd name="T11" fmla="*/ 0 h 41"/>
                  <a:gd name="T12" fmla="*/ 80 w 86"/>
                  <a:gd name="T13" fmla="*/ 0 h 41"/>
                  <a:gd name="T14" fmla="*/ 80 w 86"/>
                  <a:gd name="T15" fmla="*/ 41 h 41"/>
                  <a:gd name="T16" fmla="*/ 0 w 86"/>
                  <a:gd name="T17" fmla="*/ 41 h 41"/>
                  <a:gd name="T18" fmla="*/ 0 w 86"/>
                  <a:gd name="T1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41">
                    <a:moveTo>
                      <a:pt x="0" y="0"/>
                    </a:moveTo>
                    <a:lnTo>
                      <a:pt x="86" y="0"/>
                    </a:lnTo>
                    <a:lnTo>
                      <a:pt x="86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80" y="0"/>
                    </a:lnTo>
                    <a:lnTo>
                      <a:pt x="80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FCF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268" name="Freeform 444"/>
              <p:cNvSpPr>
                <a:spLocks noEditPoints="1"/>
              </p:cNvSpPr>
              <p:nvPr/>
            </p:nvSpPr>
            <p:spPr bwMode="auto">
              <a:xfrm>
                <a:off x="967" y="3638"/>
                <a:ext cx="80" cy="41"/>
              </a:xfrm>
              <a:custGeom>
                <a:avLst/>
                <a:gdLst>
                  <a:gd name="T0" fmla="*/ 0 w 80"/>
                  <a:gd name="T1" fmla="*/ 0 h 41"/>
                  <a:gd name="T2" fmla="*/ 80 w 80"/>
                  <a:gd name="T3" fmla="*/ 0 h 41"/>
                  <a:gd name="T4" fmla="*/ 80 w 80"/>
                  <a:gd name="T5" fmla="*/ 41 h 41"/>
                  <a:gd name="T6" fmla="*/ 0 w 80"/>
                  <a:gd name="T7" fmla="*/ 41 h 41"/>
                  <a:gd name="T8" fmla="*/ 0 w 80"/>
                  <a:gd name="T9" fmla="*/ 0 h 41"/>
                  <a:gd name="T10" fmla="*/ 0 w 80"/>
                  <a:gd name="T11" fmla="*/ 0 h 41"/>
                  <a:gd name="T12" fmla="*/ 75 w 80"/>
                  <a:gd name="T13" fmla="*/ 0 h 41"/>
                  <a:gd name="T14" fmla="*/ 75 w 80"/>
                  <a:gd name="T15" fmla="*/ 41 h 41"/>
                  <a:gd name="T16" fmla="*/ 0 w 80"/>
                  <a:gd name="T17" fmla="*/ 41 h 41"/>
                  <a:gd name="T18" fmla="*/ 0 w 80"/>
                  <a:gd name="T1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0" h="41">
                    <a:moveTo>
                      <a:pt x="0" y="0"/>
                    </a:moveTo>
                    <a:lnTo>
                      <a:pt x="80" y="0"/>
                    </a:lnTo>
                    <a:lnTo>
                      <a:pt x="80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75" y="0"/>
                    </a:lnTo>
                    <a:lnTo>
                      <a:pt x="75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269" name="Freeform 445"/>
              <p:cNvSpPr>
                <a:spLocks noEditPoints="1"/>
              </p:cNvSpPr>
              <p:nvPr/>
            </p:nvSpPr>
            <p:spPr bwMode="auto">
              <a:xfrm>
                <a:off x="967" y="3638"/>
                <a:ext cx="75" cy="41"/>
              </a:xfrm>
              <a:custGeom>
                <a:avLst/>
                <a:gdLst>
                  <a:gd name="T0" fmla="*/ 0 w 75"/>
                  <a:gd name="T1" fmla="*/ 0 h 41"/>
                  <a:gd name="T2" fmla="*/ 75 w 75"/>
                  <a:gd name="T3" fmla="*/ 0 h 41"/>
                  <a:gd name="T4" fmla="*/ 75 w 75"/>
                  <a:gd name="T5" fmla="*/ 41 h 41"/>
                  <a:gd name="T6" fmla="*/ 0 w 75"/>
                  <a:gd name="T7" fmla="*/ 41 h 41"/>
                  <a:gd name="T8" fmla="*/ 0 w 75"/>
                  <a:gd name="T9" fmla="*/ 0 h 41"/>
                  <a:gd name="T10" fmla="*/ 0 w 75"/>
                  <a:gd name="T11" fmla="*/ 0 h 41"/>
                  <a:gd name="T12" fmla="*/ 69 w 75"/>
                  <a:gd name="T13" fmla="*/ 0 h 41"/>
                  <a:gd name="T14" fmla="*/ 69 w 75"/>
                  <a:gd name="T15" fmla="*/ 41 h 41"/>
                  <a:gd name="T16" fmla="*/ 0 w 75"/>
                  <a:gd name="T17" fmla="*/ 41 h 41"/>
                  <a:gd name="T18" fmla="*/ 0 w 75"/>
                  <a:gd name="T1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5" h="41">
                    <a:moveTo>
                      <a:pt x="0" y="0"/>
                    </a:moveTo>
                    <a:lnTo>
                      <a:pt x="75" y="0"/>
                    </a:lnTo>
                    <a:lnTo>
                      <a:pt x="75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9" y="0"/>
                    </a:lnTo>
                    <a:lnTo>
                      <a:pt x="69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270" name="Freeform 446"/>
              <p:cNvSpPr>
                <a:spLocks noEditPoints="1"/>
              </p:cNvSpPr>
              <p:nvPr/>
            </p:nvSpPr>
            <p:spPr bwMode="auto">
              <a:xfrm>
                <a:off x="967" y="3638"/>
                <a:ext cx="69" cy="41"/>
              </a:xfrm>
              <a:custGeom>
                <a:avLst/>
                <a:gdLst>
                  <a:gd name="T0" fmla="*/ 0 w 69"/>
                  <a:gd name="T1" fmla="*/ 0 h 41"/>
                  <a:gd name="T2" fmla="*/ 69 w 69"/>
                  <a:gd name="T3" fmla="*/ 0 h 41"/>
                  <a:gd name="T4" fmla="*/ 69 w 69"/>
                  <a:gd name="T5" fmla="*/ 41 h 41"/>
                  <a:gd name="T6" fmla="*/ 0 w 69"/>
                  <a:gd name="T7" fmla="*/ 41 h 41"/>
                  <a:gd name="T8" fmla="*/ 0 w 69"/>
                  <a:gd name="T9" fmla="*/ 0 h 41"/>
                  <a:gd name="T10" fmla="*/ 0 w 69"/>
                  <a:gd name="T11" fmla="*/ 0 h 41"/>
                  <a:gd name="T12" fmla="*/ 64 w 69"/>
                  <a:gd name="T13" fmla="*/ 0 h 41"/>
                  <a:gd name="T14" fmla="*/ 64 w 69"/>
                  <a:gd name="T15" fmla="*/ 41 h 41"/>
                  <a:gd name="T16" fmla="*/ 0 w 69"/>
                  <a:gd name="T17" fmla="*/ 41 h 41"/>
                  <a:gd name="T18" fmla="*/ 0 w 69"/>
                  <a:gd name="T1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9" h="41">
                    <a:moveTo>
                      <a:pt x="0" y="0"/>
                    </a:moveTo>
                    <a:lnTo>
                      <a:pt x="69" y="0"/>
                    </a:lnTo>
                    <a:lnTo>
                      <a:pt x="69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4" y="0"/>
                    </a:lnTo>
                    <a:lnTo>
                      <a:pt x="64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271" name="Freeform 447"/>
              <p:cNvSpPr>
                <a:spLocks noEditPoints="1"/>
              </p:cNvSpPr>
              <p:nvPr/>
            </p:nvSpPr>
            <p:spPr bwMode="auto">
              <a:xfrm>
                <a:off x="967" y="3638"/>
                <a:ext cx="64" cy="41"/>
              </a:xfrm>
              <a:custGeom>
                <a:avLst/>
                <a:gdLst>
                  <a:gd name="T0" fmla="*/ 0 w 64"/>
                  <a:gd name="T1" fmla="*/ 0 h 41"/>
                  <a:gd name="T2" fmla="*/ 64 w 64"/>
                  <a:gd name="T3" fmla="*/ 0 h 41"/>
                  <a:gd name="T4" fmla="*/ 64 w 64"/>
                  <a:gd name="T5" fmla="*/ 41 h 41"/>
                  <a:gd name="T6" fmla="*/ 0 w 64"/>
                  <a:gd name="T7" fmla="*/ 41 h 41"/>
                  <a:gd name="T8" fmla="*/ 0 w 64"/>
                  <a:gd name="T9" fmla="*/ 0 h 41"/>
                  <a:gd name="T10" fmla="*/ 0 w 64"/>
                  <a:gd name="T11" fmla="*/ 0 h 41"/>
                  <a:gd name="T12" fmla="*/ 57 w 64"/>
                  <a:gd name="T13" fmla="*/ 0 h 41"/>
                  <a:gd name="T14" fmla="*/ 57 w 64"/>
                  <a:gd name="T15" fmla="*/ 41 h 41"/>
                  <a:gd name="T16" fmla="*/ 0 w 64"/>
                  <a:gd name="T17" fmla="*/ 41 h 41"/>
                  <a:gd name="T18" fmla="*/ 0 w 64"/>
                  <a:gd name="T1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4" h="41">
                    <a:moveTo>
                      <a:pt x="0" y="0"/>
                    </a:moveTo>
                    <a:lnTo>
                      <a:pt x="64" y="0"/>
                    </a:lnTo>
                    <a:lnTo>
                      <a:pt x="64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7" y="0"/>
                    </a:lnTo>
                    <a:lnTo>
                      <a:pt x="57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B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272" name="Freeform 448"/>
              <p:cNvSpPr>
                <a:spLocks noEditPoints="1"/>
              </p:cNvSpPr>
              <p:nvPr/>
            </p:nvSpPr>
            <p:spPr bwMode="auto">
              <a:xfrm>
                <a:off x="967" y="3638"/>
                <a:ext cx="57" cy="41"/>
              </a:xfrm>
              <a:custGeom>
                <a:avLst/>
                <a:gdLst>
                  <a:gd name="T0" fmla="*/ 0 w 57"/>
                  <a:gd name="T1" fmla="*/ 0 h 41"/>
                  <a:gd name="T2" fmla="*/ 57 w 57"/>
                  <a:gd name="T3" fmla="*/ 0 h 41"/>
                  <a:gd name="T4" fmla="*/ 57 w 57"/>
                  <a:gd name="T5" fmla="*/ 41 h 41"/>
                  <a:gd name="T6" fmla="*/ 0 w 57"/>
                  <a:gd name="T7" fmla="*/ 41 h 41"/>
                  <a:gd name="T8" fmla="*/ 0 w 57"/>
                  <a:gd name="T9" fmla="*/ 0 h 41"/>
                  <a:gd name="T10" fmla="*/ 0 w 57"/>
                  <a:gd name="T11" fmla="*/ 0 h 41"/>
                  <a:gd name="T12" fmla="*/ 51 w 57"/>
                  <a:gd name="T13" fmla="*/ 0 h 41"/>
                  <a:gd name="T14" fmla="*/ 51 w 57"/>
                  <a:gd name="T15" fmla="*/ 41 h 41"/>
                  <a:gd name="T16" fmla="*/ 0 w 57"/>
                  <a:gd name="T17" fmla="*/ 41 h 41"/>
                  <a:gd name="T18" fmla="*/ 0 w 57"/>
                  <a:gd name="T1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7" h="41">
                    <a:moveTo>
                      <a:pt x="0" y="0"/>
                    </a:moveTo>
                    <a:lnTo>
                      <a:pt x="57" y="0"/>
                    </a:lnTo>
                    <a:lnTo>
                      <a:pt x="57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1" y="0"/>
                    </a:lnTo>
                    <a:lnTo>
                      <a:pt x="51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ACA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273" name="Freeform 449"/>
              <p:cNvSpPr>
                <a:spLocks noEditPoints="1"/>
              </p:cNvSpPr>
              <p:nvPr/>
            </p:nvSpPr>
            <p:spPr bwMode="auto">
              <a:xfrm>
                <a:off x="967" y="3638"/>
                <a:ext cx="51" cy="41"/>
              </a:xfrm>
              <a:custGeom>
                <a:avLst/>
                <a:gdLst>
                  <a:gd name="T0" fmla="*/ 0 w 51"/>
                  <a:gd name="T1" fmla="*/ 0 h 41"/>
                  <a:gd name="T2" fmla="*/ 51 w 51"/>
                  <a:gd name="T3" fmla="*/ 0 h 41"/>
                  <a:gd name="T4" fmla="*/ 51 w 51"/>
                  <a:gd name="T5" fmla="*/ 41 h 41"/>
                  <a:gd name="T6" fmla="*/ 0 w 51"/>
                  <a:gd name="T7" fmla="*/ 41 h 41"/>
                  <a:gd name="T8" fmla="*/ 0 w 51"/>
                  <a:gd name="T9" fmla="*/ 0 h 41"/>
                  <a:gd name="T10" fmla="*/ 0 w 51"/>
                  <a:gd name="T11" fmla="*/ 0 h 41"/>
                  <a:gd name="T12" fmla="*/ 46 w 51"/>
                  <a:gd name="T13" fmla="*/ 0 h 41"/>
                  <a:gd name="T14" fmla="*/ 46 w 51"/>
                  <a:gd name="T15" fmla="*/ 41 h 41"/>
                  <a:gd name="T16" fmla="*/ 0 w 51"/>
                  <a:gd name="T17" fmla="*/ 41 h 41"/>
                  <a:gd name="T18" fmla="*/ 0 w 51"/>
                  <a:gd name="T1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" h="41">
                    <a:moveTo>
                      <a:pt x="0" y="0"/>
                    </a:moveTo>
                    <a:lnTo>
                      <a:pt x="51" y="0"/>
                    </a:lnTo>
                    <a:lnTo>
                      <a:pt x="51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6" y="0"/>
                    </a:lnTo>
                    <a:lnTo>
                      <a:pt x="46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274" name="Freeform 450"/>
              <p:cNvSpPr>
                <a:spLocks noEditPoints="1"/>
              </p:cNvSpPr>
              <p:nvPr/>
            </p:nvSpPr>
            <p:spPr bwMode="auto">
              <a:xfrm>
                <a:off x="967" y="3638"/>
                <a:ext cx="46" cy="41"/>
              </a:xfrm>
              <a:custGeom>
                <a:avLst/>
                <a:gdLst>
                  <a:gd name="T0" fmla="*/ 0 w 46"/>
                  <a:gd name="T1" fmla="*/ 0 h 41"/>
                  <a:gd name="T2" fmla="*/ 46 w 46"/>
                  <a:gd name="T3" fmla="*/ 0 h 41"/>
                  <a:gd name="T4" fmla="*/ 46 w 46"/>
                  <a:gd name="T5" fmla="*/ 41 h 41"/>
                  <a:gd name="T6" fmla="*/ 0 w 46"/>
                  <a:gd name="T7" fmla="*/ 41 h 41"/>
                  <a:gd name="T8" fmla="*/ 0 w 46"/>
                  <a:gd name="T9" fmla="*/ 0 h 41"/>
                  <a:gd name="T10" fmla="*/ 0 w 46"/>
                  <a:gd name="T11" fmla="*/ 0 h 41"/>
                  <a:gd name="T12" fmla="*/ 40 w 46"/>
                  <a:gd name="T13" fmla="*/ 0 h 41"/>
                  <a:gd name="T14" fmla="*/ 40 w 46"/>
                  <a:gd name="T15" fmla="*/ 41 h 41"/>
                  <a:gd name="T16" fmla="*/ 0 w 46"/>
                  <a:gd name="T17" fmla="*/ 41 h 41"/>
                  <a:gd name="T18" fmla="*/ 0 w 46"/>
                  <a:gd name="T1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" h="41">
                    <a:moveTo>
                      <a:pt x="0" y="0"/>
                    </a:moveTo>
                    <a:lnTo>
                      <a:pt x="46" y="0"/>
                    </a:lnTo>
                    <a:lnTo>
                      <a:pt x="46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0" y="0"/>
                    </a:lnTo>
                    <a:lnTo>
                      <a:pt x="40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275" name="Freeform 451"/>
              <p:cNvSpPr>
                <a:spLocks noEditPoints="1"/>
              </p:cNvSpPr>
              <p:nvPr/>
            </p:nvSpPr>
            <p:spPr bwMode="auto">
              <a:xfrm>
                <a:off x="967" y="3638"/>
                <a:ext cx="40" cy="41"/>
              </a:xfrm>
              <a:custGeom>
                <a:avLst/>
                <a:gdLst>
                  <a:gd name="T0" fmla="*/ 0 w 40"/>
                  <a:gd name="T1" fmla="*/ 0 h 41"/>
                  <a:gd name="T2" fmla="*/ 40 w 40"/>
                  <a:gd name="T3" fmla="*/ 0 h 41"/>
                  <a:gd name="T4" fmla="*/ 40 w 40"/>
                  <a:gd name="T5" fmla="*/ 41 h 41"/>
                  <a:gd name="T6" fmla="*/ 0 w 40"/>
                  <a:gd name="T7" fmla="*/ 41 h 41"/>
                  <a:gd name="T8" fmla="*/ 0 w 40"/>
                  <a:gd name="T9" fmla="*/ 0 h 41"/>
                  <a:gd name="T10" fmla="*/ 0 w 40"/>
                  <a:gd name="T11" fmla="*/ 0 h 41"/>
                  <a:gd name="T12" fmla="*/ 35 w 40"/>
                  <a:gd name="T13" fmla="*/ 0 h 41"/>
                  <a:gd name="T14" fmla="*/ 35 w 40"/>
                  <a:gd name="T15" fmla="*/ 41 h 41"/>
                  <a:gd name="T16" fmla="*/ 0 w 40"/>
                  <a:gd name="T17" fmla="*/ 41 h 41"/>
                  <a:gd name="T18" fmla="*/ 0 w 40"/>
                  <a:gd name="T1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1">
                    <a:moveTo>
                      <a:pt x="0" y="0"/>
                    </a:moveTo>
                    <a:lnTo>
                      <a:pt x="40" y="0"/>
                    </a:lnTo>
                    <a:lnTo>
                      <a:pt x="40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5" y="0"/>
                    </a:lnTo>
                    <a:lnTo>
                      <a:pt x="35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276" name="Freeform 452"/>
              <p:cNvSpPr>
                <a:spLocks noEditPoints="1"/>
              </p:cNvSpPr>
              <p:nvPr/>
            </p:nvSpPr>
            <p:spPr bwMode="auto">
              <a:xfrm>
                <a:off x="967" y="3638"/>
                <a:ext cx="35" cy="41"/>
              </a:xfrm>
              <a:custGeom>
                <a:avLst/>
                <a:gdLst>
                  <a:gd name="T0" fmla="*/ 0 w 35"/>
                  <a:gd name="T1" fmla="*/ 0 h 41"/>
                  <a:gd name="T2" fmla="*/ 35 w 35"/>
                  <a:gd name="T3" fmla="*/ 0 h 41"/>
                  <a:gd name="T4" fmla="*/ 35 w 35"/>
                  <a:gd name="T5" fmla="*/ 41 h 41"/>
                  <a:gd name="T6" fmla="*/ 0 w 35"/>
                  <a:gd name="T7" fmla="*/ 41 h 41"/>
                  <a:gd name="T8" fmla="*/ 0 w 35"/>
                  <a:gd name="T9" fmla="*/ 0 h 41"/>
                  <a:gd name="T10" fmla="*/ 0 w 35"/>
                  <a:gd name="T11" fmla="*/ 0 h 41"/>
                  <a:gd name="T12" fmla="*/ 28 w 35"/>
                  <a:gd name="T13" fmla="*/ 0 h 41"/>
                  <a:gd name="T14" fmla="*/ 28 w 35"/>
                  <a:gd name="T15" fmla="*/ 41 h 41"/>
                  <a:gd name="T16" fmla="*/ 0 w 35"/>
                  <a:gd name="T17" fmla="*/ 41 h 41"/>
                  <a:gd name="T18" fmla="*/ 0 w 35"/>
                  <a:gd name="T1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" h="41">
                    <a:moveTo>
                      <a:pt x="0" y="0"/>
                    </a:moveTo>
                    <a:lnTo>
                      <a:pt x="35" y="0"/>
                    </a:lnTo>
                    <a:lnTo>
                      <a:pt x="35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8" y="0"/>
                    </a:lnTo>
                    <a:lnTo>
                      <a:pt x="28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6C6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277" name="Freeform 453"/>
              <p:cNvSpPr>
                <a:spLocks noEditPoints="1"/>
              </p:cNvSpPr>
              <p:nvPr/>
            </p:nvSpPr>
            <p:spPr bwMode="auto">
              <a:xfrm>
                <a:off x="967" y="3638"/>
                <a:ext cx="28" cy="41"/>
              </a:xfrm>
              <a:custGeom>
                <a:avLst/>
                <a:gdLst>
                  <a:gd name="T0" fmla="*/ 0 w 28"/>
                  <a:gd name="T1" fmla="*/ 0 h 41"/>
                  <a:gd name="T2" fmla="*/ 28 w 28"/>
                  <a:gd name="T3" fmla="*/ 0 h 41"/>
                  <a:gd name="T4" fmla="*/ 28 w 28"/>
                  <a:gd name="T5" fmla="*/ 41 h 41"/>
                  <a:gd name="T6" fmla="*/ 0 w 28"/>
                  <a:gd name="T7" fmla="*/ 41 h 41"/>
                  <a:gd name="T8" fmla="*/ 0 w 28"/>
                  <a:gd name="T9" fmla="*/ 0 h 41"/>
                  <a:gd name="T10" fmla="*/ 0 w 28"/>
                  <a:gd name="T11" fmla="*/ 0 h 41"/>
                  <a:gd name="T12" fmla="*/ 23 w 28"/>
                  <a:gd name="T13" fmla="*/ 0 h 41"/>
                  <a:gd name="T14" fmla="*/ 23 w 28"/>
                  <a:gd name="T15" fmla="*/ 41 h 41"/>
                  <a:gd name="T16" fmla="*/ 0 w 28"/>
                  <a:gd name="T17" fmla="*/ 41 h 41"/>
                  <a:gd name="T18" fmla="*/ 0 w 28"/>
                  <a:gd name="T1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" h="41">
                    <a:moveTo>
                      <a:pt x="0" y="0"/>
                    </a:moveTo>
                    <a:lnTo>
                      <a:pt x="28" y="0"/>
                    </a:lnTo>
                    <a:lnTo>
                      <a:pt x="28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3" y="0"/>
                    </a:lnTo>
                    <a:lnTo>
                      <a:pt x="23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278" name="Freeform 454"/>
              <p:cNvSpPr>
                <a:spLocks noEditPoints="1"/>
              </p:cNvSpPr>
              <p:nvPr/>
            </p:nvSpPr>
            <p:spPr bwMode="auto">
              <a:xfrm>
                <a:off x="967" y="3638"/>
                <a:ext cx="23" cy="41"/>
              </a:xfrm>
              <a:custGeom>
                <a:avLst/>
                <a:gdLst>
                  <a:gd name="T0" fmla="*/ 0 w 23"/>
                  <a:gd name="T1" fmla="*/ 0 h 41"/>
                  <a:gd name="T2" fmla="*/ 23 w 23"/>
                  <a:gd name="T3" fmla="*/ 0 h 41"/>
                  <a:gd name="T4" fmla="*/ 23 w 23"/>
                  <a:gd name="T5" fmla="*/ 41 h 41"/>
                  <a:gd name="T6" fmla="*/ 0 w 23"/>
                  <a:gd name="T7" fmla="*/ 41 h 41"/>
                  <a:gd name="T8" fmla="*/ 0 w 23"/>
                  <a:gd name="T9" fmla="*/ 0 h 41"/>
                  <a:gd name="T10" fmla="*/ 0 w 23"/>
                  <a:gd name="T11" fmla="*/ 0 h 41"/>
                  <a:gd name="T12" fmla="*/ 17 w 23"/>
                  <a:gd name="T13" fmla="*/ 0 h 41"/>
                  <a:gd name="T14" fmla="*/ 17 w 23"/>
                  <a:gd name="T15" fmla="*/ 41 h 41"/>
                  <a:gd name="T16" fmla="*/ 0 w 23"/>
                  <a:gd name="T17" fmla="*/ 41 h 41"/>
                  <a:gd name="T18" fmla="*/ 0 w 23"/>
                  <a:gd name="T1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41">
                    <a:moveTo>
                      <a:pt x="0" y="0"/>
                    </a:moveTo>
                    <a:lnTo>
                      <a:pt x="23" y="0"/>
                    </a:lnTo>
                    <a:lnTo>
                      <a:pt x="23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7" y="0"/>
                    </a:lnTo>
                    <a:lnTo>
                      <a:pt x="17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4C4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279" name="Freeform 455"/>
              <p:cNvSpPr>
                <a:spLocks noEditPoints="1"/>
              </p:cNvSpPr>
              <p:nvPr/>
            </p:nvSpPr>
            <p:spPr bwMode="auto">
              <a:xfrm>
                <a:off x="967" y="3638"/>
                <a:ext cx="17" cy="41"/>
              </a:xfrm>
              <a:custGeom>
                <a:avLst/>
                <a:gdLst>
                  <a:gd name="T0" fmla="*/ 0 w 17"/>
                  <a:gd name="T1" fmla="*/ 0 h 41"/>
                  <a:gd name="T2" fmla="*/ 17 w 17"/>
                  <a:gd name="T3" fmla="*/ 0 h 41"/>
                  <a:gd name="T4" fmla="*/ 17 w 17"/>
                  <a:gd name="T5" fmla="*/ 41 h 41"/>
                  <a:gd name="T6" fmla="*/ 0 w 17"/>
                  <a:gd name="T7" fmla="*/ 41 h 41"/>
                  <a:gd name="T8" fmla="*/ 0 w 17"/>
                  <a:gd name="T9" fmla="*/ 0 h 41"/>
                  <a:gd name="T10" fmla="*/ 0 w 17"/>
                  <a:gd name="T11" fmla="*/ 0 h 41"/>
                  <a:gd name="T12" fmla="*/ 12 w 17"/>
                  <a:gd name="T13" fmla="*/ 0 h 41"/>
                  <a:gd name="T14" fmla="*/ 12 w 17"/>
                  <a:gd name="T15" fmla="*/ 41 h 41"/>
                  <a:gd name="T16" fmla="*/ 0 w 17"/>
                  <a:gd name="T17" fmla="*/ 41 h 41"/>
                  <a:gd name="T18" fmla="*/ 0 w 17"/>
                  <a:gd name="T1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41">
                    <a:moveTo>
                      <a:pt x="0" y="0"/>
                    </a:moveTo>
                    <a:lnTo>
                      <a:pt x="17" y="0"/>
                    </a:lnTo>
                    <a:lnTo>
                      <a:pt x="17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" y="0"/>
                    </a:lnTo>
                    <a:lnTo>
                      <a:pt x="12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3C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280" name="Freeform 456"/>
              <p:cNvSpPr>
                <a:spLocks noEditPoints="1"/>
              </p:cNvSpPr>
              <p:nvPr/>
            </p:nvSpPr>
            <p:spPr bwMode="auto">
              <a:xfrm>
                <a:off x="967" y="3638"/>
                <a:ext cx="12" cy="41"/>
              </a:xfrm>
              <a:custGeom>
                <a:avLst/>
                <a:gdLst>
                  <a:gd name="T0" fmla="*/ 0 w 12"/>
                  <a:gd name="T1" fmla="*/ 0 h 41"/>
                  <a:gd name="T2" fmla="*/ 12 w 12"/>
                  <a:gd name="T3" fmla="*/ 0 h 41"/>
                  <a:gd name="T4" fmla="*/ 12 w 12"/>
                  <a:gd name="T5" fmla="*/ 41 h 41"/>
                  <a:gd name="T6" fmla="*/ 0 w 12"/>
                  <a:gd name="T7" fmla="*/ 41 h 41"/>
                  <a:gd name="T8" fmla="*/ 0 w 12"/>
                  <a:gd name="T9" fmla="*/ 0 h 41"/>
                  <a:gd name="T10" fmla="*/ 0 w 12"/>
                  <a:gd name="T11" fmla="*/ 0 h 41"/>
                  <a:gd name="T12" fmla="*/ 6 w 12"/>
                  <a:gd name="T13" fmla="*/ 0 h 41"/>
                  <a:gd name="T14" fmla="*/ 6 w 12"/>
                  <a:gd name="T15" fmla="*/ 41 h 41"/>
                  <a:gd name="T16" fmla="*/ 0 w 12"/>
                  <a:gd name="T17" fmla="*/ 41 h 41"/>
                  <a:gd name="T18" fmla="*/ 0 w 12"/>
                  <a:gd name="T1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41">
                    <a:moveTo>
                      <a:pt x="0" y="0"/>
                    </a:moveTo>
                    <a:lnTo>
                      <a:pt x="12" y="0"/>
                    </a:lnTo>
                    <a:lnTo>
                      <a:pt x="12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" y="0"/>
                    </a:lnTo>
                    <a:lnTo>
                      <a:pt x="6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281" name="Freeform 457"/>
              <p:cNvSpPr>
                <a:spLocks noEditPoints="1"/>
              </p:cNvSpPr>
              <p:nvPr/>
            </p:nvSpPr>
            <p:spPr bwMode="auto">
              <a:xfrm>
                <a:off x="967" y="3638"/>
                <a:ext cx="6" cy="41"/>
              </a:xfrm>
              <a:custGeom>
                <a:avLst/>
                <a:gdLst>
                  <a:gd name="T0" fmla="*/ 0 w 6"/>
                  <a:gd name="T1" fmla="*/ 0 h 41"/>
                  <a:gd name="T2" fmla="*/ 6 w 6"/>
                  <a:gd name="T3" fmla="*/ 0 h 41"/>
                  <a:gd name="T4" fmla="*/ 6 w 6"/>
                  <a:gd name="T5" fmla="*/ 41 h 41"/>
                  <a:gd name="T6" fmla="*/ 0 w 6"/>
                  <a:gd name="T7" fmla="*/ 41 h 41"/>
                  <a:gd name="T8" fmla="*/ 0 w 6"/>
                  <a:gd name="T9" fmla="*/ 0 h 41"/>
                  <a:gd name="T10" fmla="*/ 0 w 6"/>
                  <a:gd name="T11" fmla="*/ 0 h 41"/>
                  <a:gd name="T12" fmla="*/ 0 w 6"/>
                  <a:gd name="T13" fmla="*/ 0 h 41"/>
                  <a:gd name="T14" fmla="*/ 0 w 6"/>
                  <a:gd name="T15" fmla="*/ 41 h 41"/>
                  <a:gd name="T16" fmla="*/ 0 w 6"/>
                  <a:gd name="T17" fmla="*/ 41 h 41"/>
                  <a:gd name="T18" fmla="*/ 0 w 6"/>
                  <a:gd name="T1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41">
                    <a:moveTo>
                      <a:pt x="0" y="0"/>
                    </a:moveTo>
                    <a:lnTo>
                      <a:pt x="6" y="0"/>
                    </a:lnTo>
                    <a:lnTo>
                      <a:pt x="6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282" name="Freeform 458"/>
              <p:cNvSpPr>
                <a:spLocks noEditPoints="1"/>
              </p:cNvSpPr>
              <p:nvPr/>
            </p:nvSpPr>
            <p:spPr bwMode="auto">
              <a:xfrm>
                <a:off x="967" y="3638"/>
                <a:ext cx="1" cy="41"/>
              </a:xfrm>
              <a:custGeom>
                <a:avLst/>
                <a:gdLst>
                  <a:gd name="T0" fmla="*/ 0 h 41"/>
                  <a:gd name="T1" fmla="*/ 0 h 41"/>
                  <a:gd name="T2" fmla="*/ 41 h 41"/>
                  <a:gd name="T3" fmla="*/ 41 h 41"/>
                  <a:gd name="T4" fmla="*/ 0 h 41"/>
                  <a:gd name="T5" fmla="*/ 0 h 41"/>
                  <a:gd name="T6" fmla="*/ 0 h 41"/>
                  <a:gd name="T7" fmla="*/ 41 h 41"/>
                  <a:gd name="T8" fmla="*/ 41 h 41"/>
                  <a:gd name="T9" fmla="*/ 0 h 4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  <a:cxn ang="0">
                    <a:pos x="0" y="T9"/>
                  </a:cxn>
                </a:cxnLst>
                <a:rect l="0" t="0" r="r" b="b"/>
                <a:pathLst>
                  <a:path h="41">
                    <a:moveTo>
                      <a:pt x="0" y="0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283" name="Rectangle 459"/>
              <p:cNvSpPr>
                <a:spLocks noChangeArrowheads="1"/>
              </p:cNvSpPr>
              <p:nvPr/>
            </p:nvSpPr>
            <p:spPr bwMode="auto">
              <a:xfrm>
                <a:off x="967" y="3638"/>
                <a:ext cx="218" cy="41"/>
              </a:xfrm>
              <a:prstGeom prst="rect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284" name="Freeform 460"/>
              <p:cNvSpPr>
                <a:spLocks noEditPoints="1"/>
              </p:cNvSpPr>
              <p:nvPr/>
            </p:nvSpPr>
            <p:spPr bwMode="auto">
              <a:xfrm>
                <a:off x="969" y="3648"/>
                <a:ext cx="214" cy="6"/>
              </a:xfrm>
              <a:custGeom>
                <a:avLst/>
                <a:gdLst>
                  <a:gd name="T0" fmla="*/ 0 w 214"/>
                  <a:gd name="T1" fmla="*/ 0 h 6"/>
                  <a:gd name="T2" fmla="*/ 214 w 214"/>
                  <a:gd name="T3" fmla="*/ 0 h 6"/>
                  <a:gd name="T4" fmla="*/ 214 w 214"/>
                  <a:gd name="T5" fmla="*/ 6 h 6"/>
                  <a:gd name="T6" fmla="*/ 0 w 214"/>
                  <a:gd name="T7" fmla="*/ 6 h 6"/>
                  <a:gd name="T8" fmla="*/ 0 w 214"/>
                  <a:gd name="T9" fmla="*/ 0 h 6"/>
                  <a:gd name="T10" fmla="*/ 0 w 214"/>
                  <a:gd name="T11" fmla="*/ 2 h 6"/>
                  <a:gd name="T12" fmla="*/ 214 w 214"/>
                  <a:gd name="T13" fmla="*/ 2 h 6"/>
                  <a:gd name="T14" fmla="*/ 214 w 214"/>
                  <a:gd name="T15" fmla="*/ 4 h 6"/>
                  <a:gd name="T16" fmla="*/ 0 w 214"/>
                  <a:gd name="T17" fmla="*/ 4 h 6"/>
                  <a:gd name="T18" fmla="*/ 0 w 214"/>
                  <a:gd name="T19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4" h="6">
                    <a:moveTo>
                      <a:pt x="0" y="0"/>
                    </a:moveTo>
                    <a:lnTo>
                      <a:pt x="214" y="0"/>
                    </a:lnTo>
                    <a:lnTo>
                      <a:pt x="214" y="6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  <a:moveTo>
                      <a:pt x="0" y="2"/>
                    </a:moveTo>
                    <a:lnTo>
                      <a:pt x="214" y="2"/>
                    </a:lnTo>
                    <a:lnTo>
                      <a:pt x="214" y="4"/>
                    </a:lnTo>
                    <a:lnTo>
                      <a:pt x="0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285" name="Freeform 461"/>
              <p:cNvSpPr>
                <a:spLocks noEditPoints="1"/>
              </p:cNvSpPr>
              <p:nvPr/>
            </p:nvSpPr>
            <p:spPr bwMode="auto">
              <a:xfrm>
                <a:off x="969" y="3650"/>
                <a:ext cx="214" cy="2"/>
              </a:xfrm>
              <a:custGeom>
                <a:avLst/>
                <a:gdLst>
                  <a:gd name="T0" fmla="*/ 0 w 214"/>
                  <a:gd name="T1" fmla="*/ 0 h 2"/>
                  <a:gd name="T2" fmla="*/ 214 w 214"/>
                  <a:gd name="T3" fmla="*/ 0 h 2"/>
                  <a:gd name="T4" fmla="*/ 214 w 214"/>
                  <a:gd name="T5" fmla="*/ 2 h 2"/>
                  <a:gd name="T6" fmla="*/ 0 w 214"/>
                  <a:gd name="T7" fmla="*/ 2 h 2"/>
                  <a:gd name="T8" fmla="*/ 0 w 214"/>
                  <a:gd name="T9" fmla="*/ 0 h 2"/>
                  <a:gd name="T10" fmla="*/ 0 w 214"/>
                  <a:gd name="T11" fmla="*/ 1 h 2"/>
                  <a:gd name="T12" fmla="*/ 214 w 214"/>
                  <a:gd name="T13" fmla="*/ 1 h 2"/>
                  <a:gd name="T14" fmla="*/ 214 w 214"/>
                  <a:gd name="T15" fmla="*/ 1 h 2"/>
                  <a:gd name="T16" fmla="*/ 0 w 214"/>
                  <a:gd name="T17" fmla="*/ 1 h 2"/>
                  <a:gd name="T18" fmla="*/ 0 w 214"/>
                  <a:gd name="T1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4" h="2">
                    <a:moveTo>
                      <a:pt x="0" y="0"/>
                    </a:moveTo>
                    <a:lnTo>
                      <a:pt x="214" y="0"/>
                    </a:lnTo>
                    <a:lnTo>
                      <a:pt x="214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  <a:moveTo>
                      <a:pt x="0" y="1"/>
                    </a:moveTo>
                    <a:lnTo>
                      <a:pt x="214" y="1"/>
                    </a:lnTo>
                    <a:lnTo>
                      <a:pt x="214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286" name="Rectangle 462"/>
              <p:cNvSpPr>
                <a:spLocks noChangeArrowheads="1"/>
              </p:cNvSpPr>
              <p:nvPr/>
            </p:nvSpPr>
            <p:spPr bwMode="auto">
              <a:xfrm>
                <a:off x="969" y="3648"/>
                <a:ext cx="214" cy="6"/>
              </a:xfrm>
              <a:prstGeom prst="rect">
                <a:avLst/>
              </a:prstGeom>
              <a:noFill/>
              <a:ln w="158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287" name="Rectangle 463"/>
              <p:cNvSpPr>
                <a:spLocks noChangeArrowheads="1"/>
              </p:cNvSpPr>
              <p:nvPr/>
            </p:nvSpPr>
            <p:spPr bwMode="auto">
              <a:xfrm>
                <a:off x="987" y="3648"/>
                <a:ext cx="38" cy="6"/>
              </a:xfrm>
              <a:prstGeom prst="rect">
                <a:avLst/>
              </a:prstGeom>
              <a:solidFill>
                <a:srgbClr val="000000"/>
              </a:solidFill>
              <a:ln w="15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288" name="Freeform 464"/>
              <p:cNvSpPr>
                <a:spLocks noEditPoints="1"/>
              </p:cNvSpPr>
              <p:nvPr/>
            </p:nvSpPr>
            <p:spPr bwMode="auto">
              <a:xfrm>
                <a:off x="976" y="3659"/>
                <a:ext cx="14" cy="14"/>
              </a:xfrm>
              <a:custGeom>
                <a:avLst/>
                <a:gdLst>
                  <a:gd name="T0" fmla="*/ 0 w 14"/>
                  <a:gd name="T1" fmla="*/ 7 h 14"/>
                  <a:gd name="T2" fmla="*/ 7 w 14"/>
                  <a:gd name="T3" fmla="*/ 0 h 14"/>
                  <a:gd name="T4" fmla="*/ 14 w 14"/>
                  <a:gd name="T5" fmla="*/ 7 h 14"/>
                  <a:gd name="T6" fmla="*/ 7 w 14"/>
                  <a:gd name="T7" fmla="*/ 14 h 14"/>
                  <a:gd name="T8" fmla="*/ 0 w 14"/>
                  <a:gd name="T9" fmla="*/ 7 h 14"/>
                  <a:gd name="T10" fmla="*/ 3 w 14"/>
                  <a:gd name="T11" fmla="*/ 7 h 14"/>
                  <a:gd name="T12" fmla="*/ 9 w 14"/>
                  <a:gd name="T13" fmla="*/ 1 h 14"/>
                  <a:gd name="T14" fmla="*/ 14 w 14"/>
                  <a:gd name="T15" fmla="*/ 7 h 14"/>
                  <a:gd name="T16" fmla="*/ 9 w 14"/>
                  <a:gd name="T17" fmla="*/ 13 h 14"/>
                  <a:gd name="T18" fmla="*/ 3 w 14"/>
                  <a:gd name="T19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4">
                    <a:moveTo>
                      <a:pt x="0" y="7"/>
                    </a:moveTo>
                    <a:lnTo>
                      <a:pt x="7" y="0"/>
                    </a:lnTo>
                    <a:lnTo>
                      <a:pt x="14" y="7"/>
                    </a:lnTo>
                    <a:lnTo>
                      <a:pt x="7" y="14"/>
                    </a:lnTo>
                    <a:lnTo>
                      <a:pt x="0" y="7"/>
                    </a:lnTo>
                    <a:close/>
                    <a:moveTo>
                      <a:pt x="3" y="7"/>
                    </a:moveTo>
                    <a:lnTo>
                      <a:pt x="9" y="1"/>
                    </a:lnTo>
                    <a:lnTo>
                      <a:pt x="14" y="7"/>
                    </a:lnTo>
                    <a:lnTo>
                      <a:pt x="9" y="13"/>
                    </a:lnTo>
                    <a:lnTo>
                      <a:pt x="3" y="7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289" name="Freeform 465"/>
              <p:cNvSpPr>
                <a:spLocks noEditPoints="1"/>
              </p:cNvSpPr>
              <p:nvPr/>
            </p:nvSpPr>
            <p:spPr bwMode="auto">
              <a:xfrm>
                <a:off x="979" y="3660"/>
                <a:ext cx="11" cy="12"/>
              </a:xfrm>
              <a:custGeom>
                <a:avLst/>
                <a:gdLst>
                  <a:gd name="T0" fmla="*/ 0 w 11"/>
                  <a:gd name="T1" fmla="*/ 6 h 12"/>
                  <a:gd name="T2" fmla="*/ 6 w 11"/>
                  <a:gd name="T3" fmla="*/ 0 h 12"/>
                  <a:gd name="T4" fmla="*/ 11 w 11"/>
                  <a:gd name="T5" fmla="*/ 6 h 12"/>
                  <a:gd name="T6" fmla="*/ 6 w 11"/>
                  <a:gd name="T7" fmla="*/ 12 h 12"/>
                  <a:gd name="T8" fmla="*/ 0 w 11"/>
                  <a:gd name="T9" fmla="*/ 6 h 12"/>
                  <a:gd name="T10" fmla="*/ 1 w 11"/>
                  <a:gd name="T11" fmla="*/ 6 h 12"/>
                  <a:gd name="T12" fmla="*/ 7 w 11"/>
                  <a:gd name="T13" fmla="*/ 2 h 12"/>
                  <a:gd name="T14" fmla="*/ 11 w 11"/>
                  <a:gd name="T15" fmla="*/ 6 h 12"/>
                  <a:gd name="T16" fmla="*/ 7 w 11"/>
                  <a:gd name="T17" fmla="*/ 11 h 12"/>
                  <a:gd name="T18" fmla="*/ 1 w 11"/>
                  <a:gd name="T1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" h="12">
                    <a:moveTo>
                      <a:pt x="0" y="6"/>
                    </a:moveTo>
                    <a:lnTo>
                      <a:pt x="6" y="0"/>
                    </a:lnTo>
                    <a:lnTo>
                      <a:pt x="11" y="6"/>
                    </a:lnTo>
                    <a:lnTo>
                      <a:pt x="6" y="12"/>
                    </a:lnTo>
                    <a:lnTo>
                      <a:pt x="0" y="6"/>
                    </a:lnTo>
                    <a:close/>
                    <a:moveTo>
                      <a:pt x="1" y="6"/>
                    </a:moveTo>
                    <a:lnTo>
                      <a:pt x="7" y="2"/>
                    </a:lnTo>
                    <a:lnTo>
                      <a:pt x="11" y="6"/>
                    </a:lnTo>
                    <a:lnTo>
                      <a:pt x="7" y="11"/>
                    </a:lnTo>
                    <a:lnTo>
                      <a:pt x="1" y="6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290" name="Freeform 466"/>
              <p:cNvSpPr>
                <a:spLocks noEditPoints="1"/>
              </p:cNvSpPr>
              <p:nvPr/>
            </p:nvSpPr>
            <p:spPr bwMode="auto">
              <a:xfrm>
                <a:off x="980" y="3662"/>
                <a:ext cx="10" cy="9"/>
              </a:xfrm>
              <a:custGeom>
                <a:avLst/>
                <a:gdLst>
                  <a:gd name="T0" fmla="*/ 0 w 10"/>
                  <a:gd name="T1" fmla="*/ 4 h 9"/>
                  <a:gd name="T2" fmla="*/ 6 w 10"/>
                  <a:gd name="T3" fmla="*/ 0 h 9"/>
                  <a:gd name="T4" fmla="*/ 10 w 10"/>
                  <a:gd name="T5" fmla="*/ 4 h 9"/>
                  <a:gd name="T6" fmla="*/ 6 w 10"/>
                  <a:gd name="T7" fmla="*/ 9 h 9"/>
                  <a:gd name="T8" fmla="*/ 0 w 10"/>
                  <a:gd name="T9" fmla="*/ 4 h 9"/>
                  <a:gd name="T10" fmla="*/ 3 w 10"/>
                  <a:gd name="T11" fmla="*/ 4 h 9"/>
                  <a:gd name="T12" fmla="*/ 7 w 10"/>
                  <a:gd name="T13" fmla="*/ 1 h 9"/>
                  <a:gd name="T14" fmla="*/ 10 w 10"/>
                  <a:gd name="T15" fmla="*/ 4 h 9"/>
                  <a:gd name="T16" fmla="*/ 7 w 10"/>
                  <a:gd name="T17" fmla="*/ 8 h 9"/>
                  <a:gd name="T18" fmla="*/ 3 w 10"/>
                  <a:gd name="T19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9">
                    <a:moveTo>
                      <a:pt x="0" y="4"/>
                    </a:moveTo>
                    <a:lnTo>
                      <a:pt x="6" y="0"/>
                    </a:lnTo>
                    <a:lnTo>
                      <a:pt x="10" y="4"/>
                    </a:lnTo>
                    <a:lnTo>
                      <a:pt x="6" y="9"/>
                    </a:lnTo>
                    <a:lnTo>
                      <a:pt x="0" y="4"/>
                    </a:lnTo>
                    <a:close/>
                    <a:moveTo>
                      <a:pt x="3" y="4"/>
                    </a:moveTo>
                    <a:lnTo>
                      <a:pt x="7" y="1"/>
                    </a:lnTo>
                    <a:lnTo>
                      <a:pt x="10" y="4"/>
                    </a:lnTo>
                    <a:lnTo>
                      <a:pt x="7" y="8"/>
                    </a:ln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291" name="Freeform 467"/>
              <p:cNvSpPr>
                <a:spLocks noEditPoints="1"/>
              </p:cNvSpPr>
              <p:nvPr/>
            </p:nvSpPr>
            <p:spPr bwMode="auto">
              <a:xfrm>
                <a:off x="983" y="3663"/>
                <a:ext cx="7" cy="7"/>
              </a:xfrm>
              <a:custGeom>
                <a:avLst/>
                <a:gdLst>
                  <a:gd name="T0" fmla="*/ 0 w 7"/>
                  <a:gd name="T1" fmla="*/ 3 h 7"/>
                  <a:gd name="T2" fmla="*/ 4 w 7"/>
                  <a:gd name="T3" fmla="*/ 0 h 7"/>
                  <a:gd name="T4" fmla="*/ 7 w 7"/>
                  <a:gd name="T5" fmla="*/ 3 h 7"/>
                  <a:gd name="T6" fmla="*/ 4 w 7"/>
                  <a:gd name="T7" fmla="*/ 7 h 7"/>
                  <a:gd name="T8" fmla="*/ 0 w 7"/>
                  <a:gd name="T9" fmla="*/ 3 h 7"/>
                  <a:gd name="T10" fmla="*/ 3 w 7"/>
                  <a:gd name="T11" fmla="*/ 3 h 7"/>
                  <a:gd name="T12" fmla="*/ 5 w 7"/>
                  <a:gd name="T13" fmla="*/ 1 h 7"/>
                  <a:gd name="T14" fmla="*/ 7 w 7"/>
                  <a:gd name="T15" fmla="*/ 3 h 7"/>
                  <a:gd name="T16" fmla="*/ 5 w 7"/>
                  <a:gd name="T17" fmla="*/ 6 h 7"/>
                  <a:gd name="T18" fmla="*/ 3 w 7"/>
                  <a:gd name="T1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7">
                    <a:moveTo>
                      <a:pt x="0" y="3"/>
                    </a:moveTo>
                    <a:lnTo>
                      <a:pt x="4" y="0"/>
                    </a:lnTo>
                    <a:lnTo>
                      <a:pt x="7" y="3"/>
                    </a:lnTo>
                    <a:lnTo>
                      <a:pt x="4" y="7"/>
                    </a:lnTo>
                    <a:lnTo>
                      <a:pt x="0" y="3"/>
                    </a:lnTo>
                    <a:close/>
                    <a:moveTo>
                      <a:pt x="3" y="3"/>
                    </a:moveTo>
                    <a:lnTo>
                      <a:pt x="5" y="1"/>
                    </a:lnTo>
                    <a:lnTo>
                      <a:pt x="7" y="3"/>
                    </a:lnTo>
                    <a:lnTo>
                      <a:pt x="5" y="6"/>
                    </a:lnTo>
                    <a:lnTo>
                      <a:pt x="3" y="3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292" name="Freeform 468"/>
              <p:cNvSpPr>
                <a:spLocks noEditPoints="1"/>
              </p:cNvSpPr>
              <p:nvPr/>
            </p:nvSpPr>
            <p:spPr bwMode="auto">
              <a:xfrm>
                <a:off x="986" y="3664"/>
                <a:ext cx="4" cy="5"/>
              </a:xfrm>
              <a:custGeom>
                <a:avLst/>
                <a:gdLst>
                  <a:gd name="T0" fmla="*/ 0 w 4"/>
                  <a:gd name="T1" fmla="*/ 2 h 5"/>
                  <a:gd name="T2" fmla="*/ 2 w 4"/>
                  <a:gd name="T3" fmla="*/ 0 h 5"/>
                  <a:gd name="T4" fmla="*/ 4 w 4"/>
                  <a:gd name="T5" fmla="*/ 2 h 5"/>
                  <a:gd name="T6" fmla="*/ 2 w 4"/>
                  <a:gd name="T7" fmla="*/ 5 h 5"/>
                  <a:gd name="T8" fmla="*/ 0 w 4"/>
                  <a:gd name="T9" fmla="*/ 2 h 5"/>
                  <a:gd name="T10" fmla="*/ 2 w 4"/>
                  <a:gd name="T11" fmla="*/ 2 h 5"/>
                  <a:gd name="T12" fmla="*/ 3 w 4"/>
                  <a:gd name="T13" fmla="*/ 1 h 5"/>
                  <a:gd name="T14" fmla="*/ 4 w 4"/>
                  <a:gd name="T15" fmla="*/ 2 h 5"/>
                  <a:gd name="T16" fmla="*/ 3 w 4"/>
                  <a:gd name="T17" fmla="*/ 3 h 5"/>
                  <a:gd name="T18" fmla="*/ 2 w 4"/>
                  <a:gd name="T1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5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5"/>
                    </a:lnTo>
                    <a:lnTo>
                      <a:pt x="0" y="2"/>
                    </a:lnTo>
                    <a:close/>
                    <a:moveTo>
                      <a:pt x="2" y="2"/>
                    </a:moveTo>
                    <a:lnTo>
                      <a:pt x="3" y="1"/>
                    </a:lnTo>
                    <a:lnTo>
                      <a:pt x="4" y="2"/>
                    </a:lnTo>
                    <a:lnTo>
                      <a:pt x="3" y="3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293" name="Freeform 469"/>
              <p:cNvSpPr>
                <a:spLocks noEditPoints="1"/>
              </p:cNvSpPr>
              <p:nvPr/>
            </p:nvSpPr>
            <p:spPr bwMode="auto">
              <a:xfrm>
                <a:off x="988" y="3665"/>
                <a:ext cx="2" cy="2"/>
              </a:xfrm>
              <a:custGeom>
                <a:avLst/>
                <a:gdLst>
                  <a:gd name="T0" fmla="*/ 0 w 2"/>
                  <a:gd name="T1" fmla="*/ 1 h 2"/>
                  <a:gd name="T2" fmla="*/ 1 w 2"/>
                  <a:gd name="T3" fmla="*/ 0 h 2"/>
                  <a:gd name="T4" fmla="*/ 2 w 2"/>
                  <a:gd name="T5" fmla="*/ 1 h 2"/>
                  <a:gd name="T6" fmla="*/ 1 w 2"/>
                  <a:gd name="T7" fmla="*/ 2 h 2"/>
                  <a:gd name="T8" fmla="*/ 0 w 2"/>
                  <a:gd name="T9" fmla="*/ 1 h 2"/>
                  <a:gd name="T10" fmla="*/ 2 w 2"/>
                  <a:gd name="T11" fmla="*/ 1 h 2"/>
                  <a:gd name="T12" fmla="*/ 2 w 2"/>
                  <a:gd name="T13" fmla="*/ 1 h 2"/>
                  <a:gd name="T14" fmla="*/ 2 w 2"/>
                  <a:gd name="T15" fmla="*/ 1 h 2"/>
                  <a:gd name="T16" fmla="*/ 2 w 2"/>
                  <a:gd name="T17" fmla="*/ 1 h 2"/>
                  <a:gd name="T18" fmla="*/ 2 w 2"/>
                  <a:gd name="T1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2">
                    <a:moveTo>
                      <a:pt x="0" y="1"/>
                    </a:moveTo>
                    <a:lnTo>
                      <a:pt x="1" y="0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0" y="1"/>
                    </a:lnTo>
                    <a:close/>
                    <a:moveTo>
                      <a:pt x="2" y="1"/>
                    </a:moveTo>
                    <a:lnTo>
                      <a:pt x="2" y="1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294" name="Freeform 470"/>
              <p:cNvSpPr>
                <a:spLocks noEditPoints="1"/>
              </p:cNvSpPr>
              <p:nvPr/>
            </p:nvSpPr>
            <p:spPr bwMode="auto">
              <a:xfrm>
                <a:off x="990" y="3666"/>
                <a:ext cx="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295" name="Freeform 471"/>
              <p:cNvSpPr>
                <a:spLocks noEditPoints="1"/>
              </p:cNvSpPr>
              <p:nvPr/>
            </p:nvSpPr>
            <p:spPr bwMode="auto">
              <a:xfrm>
                <a:off x="1001" y="3667"/>
                <a:ext cx="21" cy="6"/>
              </a:xfrm>
              <a:custGeom>
                <a:avLst/>
                <a:gdLst>
                  <a:gd name="T0" fmla="*/ 0 w 21"/>
                  <a:gd name="T1" fmla="*/ 0 h 6"/>
                  <a:gd name="T2" fmla="*/ 21 w 21"/>
                  <a:gd name="T3" fmla="*/ 0 h 6"/>
                  <a:gd name="T4" fmla="*/ 21 w 21"/>
                  <a:gd name="T5" fmla="*/ 6 h 6"/>
                  <a:gd name="T6" fmla="*/ 0 w 21"/>
                  <a:gd name="T7" fmla="*/ 6 h 6"/>
                  <a:gd name="T8" fmla="*/ 0 w 21"/>
                  <a:gd name="T9" fmla="*/ 0 h 6"/>
                  <a:gd name="T10" fmla="*/ 1 w 21"/>
                  <a:gd name="T11" fmla="*/ 0 h 6"/>
                  <a:gd name="T12" fmla="*/ 19 w 21"/>
                  <a:gd name="T13" fmla="*/ 0 h 6"/>
                  <a:gd name="T14" fmla="*/ 19 w 21"/>
                  <a:gd name="T15" fmla="*/ 6 h 6"/>
                  <a:gd name="T16" fmla="*/ 1 w 21"/>
                  <a:gd name="T17" fmla="*/ 6 h 6"/>
                  <a:gd name="T18" fmla="*/ 1 w 21"/>
                  <a:gd name="T1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6">
                    <a:moveTo>
                      <a:pt x="0" y="0"/>
                    </a:moveTo>
                    <a:lnTo>
                      <a:pt x="21" y="0"/>
                    </a:lnTo>
                    <a:lnTo>
                      <a:pt x="21" y="6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  <a:moveTo>
                      <a:pt x="1" y="0"/>
                    </a:moveTo>
                    <a:lnTo>
                      <a:pt x="19" y="0"/>
                    </a:lnTo>
                    <a:lnTo>
                      <a:pt x="19" y="6"/>
                    </a:lnTo>
                    <a:lnTo>
                      <a:pt x="1" y="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DA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296" name="Freeform 472"/>
              <p:cNvSpPr>
                <a:spLocks noEditPoints="1"/>
              </p:cNvSpPr>
              <p:nvPr/>
            </p:nvSpPr>
            <p:spPr bwMode="auto">
              <a:xfrm>
                <a:off x="1002" y="3667"/>
                <a:ext cx="18" cy="6"/>
              </a:xfrm>
              <a:custGeom>
                <a:avLst/>
                <a:gdLst>
                  <a:gd name="T0" fmla="*/ 0 w 18"/>
                  <a:gd name="T1" fmla="*/ 0 h 6"/>
                  <a:gd name="T2" fmla="*/ 18 w 18"/>
                  <a:gd name="T3" fmla="*/ 0 h 6"/>
                  <a:gd name="T4" fmla="*/ 18 w 18"/>
                  <a:gd name="T5" fmla="*/ 6 h 6"/>
                  <a:gd name="T6" fmla="*/ 0 w 18"/>
                  <a:gd name="T7" fmla="*/ 6 h 6"/>
                  <a:gd name="T8" fmla="*/ 0 w 18"/>
                  <a:gd name="T9" fmla="*/ 0 h 6"/>
                  <a:gd name="T10" fmla="*/ 2 w 18"/>
                  <a:gd name="T11" fmla="*/ 0 h 6"/>
                  <a:gd name="T12" fmla="*/ 16 w 18"/>
                  <a:gd name="T13" fmla="*/ 0 h 6"/>
                  <a:gd name="T14" fmla="*/ 16 w 18"/>
                  <a:gd name="T15" fmla="*/ 6 h 6"/>
                  <a:gd name="T16" fmla="*/ 2 w 18"/>
                  <a:gd name="T17" fmla="*/ 6 h 6"/>
                  <a:gd name="T18" fmla="*/ 2 w 18"/>
                  <a:gd name="T1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" h="6">
                    <a:moveTo>
                      <a:pt x="0" y="0"/>
                    </a:moveTo>
                    <a:lnTo>
                      <a:pt x="18" y="0"/>
                    </a:lnTo>
                    <a:lnTo>
                      <a:pt x="18" y="6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  <a:moveTo>
                      <a:pt x="2" y="0"/>
                    </a:moveTo>
                    <a:lnTo>
                      <a:pt x="16" y="0"/>
                    </a:lnTo>
                    <a:lnTo>
                      <a:pt x="16" y="6"/>
                    </a:lnTo>
                    <a:lnTo>
                      <a:pt x="2" y="6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CFCF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297" name="Freeform 473"/>
              <p:cNvSpPr>
                <a:spLocks noEditPoints="1"/>
              </p:cNvSpPr>
              <p:nvPr/>
            </p:nvSpPr>
            <p:spPr bwMode="auto">
              <a:xfrm>
                <a:off x="1004" y="3667"/>
                <a:ext cx="14" cy="6"/>
              </a:xfrm>
              <a:custGeom>
                <a:avLst/>
                <a:gdLst>
                  <a:gd name="T0" fmla="*/ 0 w 14"/>
                  <a:gd name="T1" fmla="*/ 0 h 6"/>
                  <a:gd name="T2" fmla="*/ 14 w 14"/>
                  <a:gd name="T3" fmla="*/ 0 h 6"/>
                  <a:gd name="T4" fmla="*/ 14 w 14"/>
                  <a:gd name="T5" fmla="*/ 6 h 6"/>
                  <a:gd name="T6" fmla="*/ 0 w 14"/>
                  <a:gd name="T7" fmla="*/ 6 h 6"/>
                  <a:gd name="T8" fmla="*/ 0 w 14"/>
                  <a:gd name="T9" fmla="*/ 0 h 6"/>
                  <a:gd name="T10" fmla="*/ 2 w 14"/>
                  <a:gd name="T11" fmla="*/ 0 h 6"/>
                  <a:gd name="T12" fmla="*/ 12 w 14"/>
                  <a:gd name="T13" fmla="*/ 0 h 6"/>
                  <a:gd name="T14" fmla="*/ 12 w 14"/>
                  <a:gd name="T15" fmla="*/ 6 h 6"/>
                  <a:gd name="T16" fmla="*/ 2 w 14"/>
                  <a:gd name="T17" fmla="*/ 6 h 6"/>
                  <a:gd name="T18" fmla="*/ 2 w 14"/>
                  <a:gd name="T1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6">
                    <a:moveTo>
                      <a:pt x="0" y="0"/>
                    </a:moveTo>
                    <a:lnTo>
                      <a:pt x="14" y="0"/>
                    </a:lnTo>
                    <a:lnTo>
                      <a:pt x="14" y="6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  <a:moveTo>
                      <a:pt x="2" y="0"/>
                    </a:moveTo>
                    <a:lnTo>
                      <a:pt x="12" y="0"/>
                    </a:lnTo>
                    <a:lnTo>
                      <a:pt x="12" y="6"/>
                    </a:lnTo>
                    <a:lnTo>
                      <a:pt x="2" y="6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C3C3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298" name="Freeform 474"/>
              <p:cNvSpPr>
                <a:spLocks noEditPoints="1"/>
              </p:cNvSpPr>
              <p:nvPr/>
            </p:nvSpPr>
            <p:spPr bwMode="auto">
              <a:xfrm>
                <a:off x="1006" y="3667"/>
                <a:ext cx="10" cy="6"/>
              </a:xfrm>
              <a:custGeom>
                <a:avLst/>
                <a:gdLst>
                  <a:gd name="T0" fmla="*/ 0 w 10"/>
                  <a:gd name="T1" fmla="*/ 0 h 6"/>
                  <a:gd name="T2" fmla="*/ 10 w 10"/>
                  <a:gd name="T3" fmla="*/ 0 h 6"/>
                  <a:gd name="T4" fmla="*/ 10 w 10"/>
                  <a:gd name="T5" fmla="*/ 6 h 6"/>
                  <a:gd name="T6" fmla="*/ 0 w 10"/>
                  <a:gd name="T7" fmla="*/ 6 h 6"/>
                  <a:gd name="T8" fmla="*/ 0 w 10"/>
                  <a:gd name="T9" fmla="*/ 0 h 6"/>
                  <a:gd name="T10" fmla="*/ 2 w 10"/>
                  <a:gd name="T11" fmla="*/ 0 h 6"/>
                  <a:gd name="T12" fmla="*/ 9 w 10"/>
                  <a:gd name="T13" fmla="*/ 0 h 6"/>
                  <a:gd name="T14" fmla="*/ 9 w 10"/>
                  <a:gd name="T15" fmla="*/ 6 h 6"/>
                  <a:gd name="T16" fmla="*/ 2 w 10"/>
                  <a:gd name="T17" fmla="*/ 6 h 6"/>
                  <a:gd name="T18" fmla="*/ 2 w 10"/>
                  <a:gd name="T1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6">
                    <a:moveTo>
                      <a:pt x="0" y="0"/>
                    </a:moveTo>
                    <a:lnTo>
                      <a:pt x="10" y="0"/>
                    </a:lnTo>
                    <a:lnTo>
                      <a:pt x="10" y="6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  <a:moveTo>
                      <a:pt x="2" y="0"/>
                    </a:moveTo>
                    <a:lnTo>
                      <a:pt x="9" y="0"/>
                    </a:lnTo>
                    <a:lnTo>
                      <a:pt x="9" y="6"/>
                    </a:lnTo>
                    <a:lnTo>
                      <a:pt x="2" y="6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B4B3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299" name="Freeform 475"/>
              <p:cNvSpPr>
                <a:spLocks noEditPoints="1"/>
              </p:cNvSpPr>
              <p:nvPr/>
            </p:nvSpPr>
            <p:spPr bwMode="auto">
              <a:xfrm>
                <a:off x="1008" y="3667"/>
                <a:ext cx="7" cy="6"/>
              </a:xfrm>
              <a:custGeom>
                <a:avLst/>
                <a:gdLst>
                  <a:gd name="T0" fmla="*/ 0 w 7"/>
                  <a:gd name="T1" fmla="*/ 0 h 6"/>
                  <a:gd name="T2" fmla="*/ 7 w 7"/>
                  <a:gd name="T3" fmla="*/ 0 h 6"/>
                  <a:gd name="T4" fmla="*/ 7 w 7"/>
                  <a:gd name="T5" fmla="*/ 6 h 6"/>
                  <a:gd name="T6" fmla="*/ 0 w 7"/>
                  <a:gd name="T7" fmla="*/ 6 h 6"/>
                  <a:gd name="T8" fmla="*/ 0 w 7"/>
                  <a:gd name="T9" fmla="*/ 0 h 6"/>
                  <a:gd name="T10" fmla="*/ 1 w 7"/>
                  <a:gd name="T11" fmla="*/ 0 h 6"/>
                  <a:gd name="T12" fmla="*/ 5 w 7"/>
                  <a:gd name="T13" fmla="*/ 0 h 6"/>
                  <a:gd name="T14" fmla="*/ 5 w 7"/>
                  <a:gd name="T15" fmla="*/ 6 h 6"/>
                  <a:gd name="T16" fmla="*/ 1 w 7"/>
                  <a:gd name="T17" fmla="*/ 6 h 6"/>
                  <a:gd name="T18" fmla="*/ 1 w 7"/>
                  <a:gd name="T1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6">
                    <a:moveTo>
                      <a:pt x="0" y="0"/>
                    </a:moveTo>
                    <a:lnTo>
                      <a:pt x="7" y="0"/>
                    </a:lnTo>
                    <a:lnTo>
                      <a:pt x="7" y="6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  <a:moveTo>
                      <a:pt x="1" y="0"/>
                    </a:moveTo>
                    <a:lnTo>
                      <a:pt x="5" y="0"/>
                    </a:lnTo>
                    <a:lnTo>
                      <a:pt x="5" y="6"/>
                    </a:lnTo>
                    <a:lnTo>
                      <a:pt x="1" y="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A7A7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300" name="Freeform 476"/>
              <p:cNvSpPr>
                <a:spLocks noEditPoints="1"/>
              </p:cNvSpPr>
              <p:nvPr/>
            </p:nvSpPr>
            <p:spPr bwMode="auto">
              <a:xfrm>
                <a:off x="1009" y="3667"/>
                <a:ext cx="4" cy="6"/>
              </a:xfrm>
              <a:custGeom>
                <a:avLst/>
                <a:gdLst>
                  <a:gd name="T0" fmla="*/ 0 w 4"/>
                  <a:gd name="T1" fmla="*/ 0 h 6"/>
                  <a:gd name="T2" fmla="*/ 4 w 4"/>
                  <a:gd name="T3" fmla="*/ 0 h 6"/>
                  <a:gd name="T4" fmla="*/ 4 w 4"/>
                  <a:gd name="T5" fmla="*/ 6 h 6"/>
                  <a:gd name="T6" fmla="*/ 0 w 4"/>
                  <a:gd name="T7" fmla="*/ 6 h 6"/>
                  <a:gd name="T8" fmla="*/ 0 w 4"/>
                  <a:gd name="T9" fmla="*/ 0 h 6"/>
                  <a:gd name="T10" fmla="*/ 2 w 4"/>
                  <a:gd name="T11" fmla="*/ 0 h 6"/>
                  <a:gd name="T12" fmla="*/ 2 w 4"/>
                  <a:gd name="T13" fmla="*/ 0 h 6"/>
                  <a:gd name="T14" fmla="*/ 2 w 4"/>
                  <a:gd name="T15" fmla="*/ 6 h 6"/>
                  <a:gd name="T16" fmla="*/ 2 w 4"/>
                  <a:gd name="T17" fmla="*/ 6 h 6"/>
                  <a:gd name="T18" fmla="*/ 2 w 4"/>
                  <a:gd name="T1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6">
                    <a:moveTo>
                      <a:pt x="0" y="0"/>
                    </a:moveTo>
                    <a:lnTo>
                      <a:pt x="4" y="0"/>
                    </a:lnTo>
                    <a:lnTo>
                      <a:pt x="4" y="6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  <a:moveTo>
                      <a:pt x="2" y="0"/>
                    </a:moveTo>
                    <a:lnTo>
                      <a:pt x="2" y="0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9F9F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301" name="Freeform 477"/>
              <p:cNvSpPr>
                <a:spLocks noEditPoints="1"/>
              </p:cNvSpPr>
              <p:nvPr/>
            </p:nvSpPr>
            <p:spPr bwMode="auto">
              <a:xfrm>
                <a:off x="1011" y="3667"/>
                <a:ext cx="1" cy="6"/>
              </a:xfrm>
              <a:custGeom>
                <a:avLst/>
                <a:gdLst>
                  <a:gd name="T0" fmla="*/ 0 h 6"/>
                  <a:gd name="T1" fmla="*/ 0 h 6"/>
                  <a:gd name="T2" fmla="*/ 6 h 6"/>
                  <a:gd name="T3" fmla="*/ 6 h 6"/>
                  <a:gd name="T4" fmla="*/ 0 h 6"/>
                  <a:gd name="T5" fmla="*/ 0 h 6"/>
                  <a:gd name="T6" fmla="*/ 0 h 6"/>
                  <a:gd name="T7" fmla="*/ 6 h 6"/>
                  <a:gd name="T8" fmla="*/ 6 h 6"/>
                  <a:gd name="T9" fmla="*/ 0 h 6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  <a:cxn ang="0">
                    <a:pos x="0" y="T9"/>
                  </a:cxn>
                </a:cxnLst>
                <a:rect l="0" t="0" r="r" b="b"/>
                <a:pathLst>
                  <a:path h="6">
                    <a:moveTo>
                      <a:pt x="0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302" name="Freeform 478"/>
              <p:cNvSpPr>
                <a:spLocks noEditPoints="1"/>
              </p:cNvSpPr>
              <p:nvPr/>
            </p:nvSpPr>
            <p:spPr bwMode="auto">
              <a:xfrm>
                <a:off x="979" y="3662"/>
                <a:ext cx="9" cy="9"/>
              </a:xfrm>
              <a:custGeom>
                <a:avLst/>
                <a:gdLst>
                  <a:gd name="T0" fmla="*/ 0 w 9"/>
                  <a:gd name="T1" fmla="*/ 4 h 9"/>
                  <a:gd name="T2" fmla="*/ 4 w 9"/>
                  <a:gd name="T3" fmla="*/ 0 h 9"/>
                  <a:gd name="T4" fmla="*/ 9 w 9"/>
                  <a:gd name="T5" fmla="*/ 4 h 9"/>
                  <a:gd name="T6" fmla="*/ 4 w 9"/>
                  <a:gd name="T7" fmla="*/ 9 h 9"/>
                  <a:gd name="T8" fmla="*/ 0 w 9"/>
                  <a:gd name="T9" fmla="*/ 4 h 9"/>
                  <a:gd name="T10" fmla="*/ 0 w 9"/>
                  <a:gd name="T11" fmla="*/ 4 h 9"/>
                  <a:gd name="T12" fmla="*/ 3 w 9"/>
                  <a:gd name="T13" fmla="*/ 1 h 9"/>
                  <a:gd name="T14" fmla="*/ 7 w 9"/>
                  <a:gd name="T15" fmla="*/ 4 h 9"/>
                  <a:gd name="T16" fmla="*/ 3 w 9"/>
                  <a:gd name="T17" fmla="*/ 8 h 9"/>
                  <a:gd name="T18" fmla="*/ 0 w 9"/>
                  <a:gd name="T19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9">
                    <a:moveTo>
                      <a:pt x="0" y="4"/>
                    </a:moveTo>
                    <a:lnTo>
                      <a:pt x="4" y="0"/>
                    </a:lnTo>
                    <a:lnTo>
                      <a:pt x="9" y="4"/>
                    </a:lnTo>
                    <a:lnTo>
                      <a:pt x="4" y="9"/>
                    </a:lnTo>
                    <a:lnTo>
                      <a:pt x="0" y="4"/>
                    </a:lnTo>
                    <a:close/>
                    <a:moveTo>
                      <a:pt x="0" y="4"/>
                    </a:moveTo>
                    <a:lnTo>
                      <a:pt x="3" y="1"/>
                    </a:lnTo>
                    <a:lnTo>
                      <a:pt x="7" y="4"/>
                    </a:lnTo>
                    <a:lnTo>
                      <a:pt x="3" y="8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303" name="Freeform 479"/>
              <p:cNvSpPr>
                <a:spLocks noEditPoints="1"/>
              </p:cNvSpPr>
              <p:nvPr/>
            </p:nvSpPr>
            <p:spPr bwMode="auto">
              <a:xfrm>
                <a:off x="979" y="3663"/>
                <a:ext cx="7" cy="7"/>
              </a:xfrm>
              <a:custGeom>
                <a:avLst/>
                <a:gdLst>
                  <a:gd name="T0" fmla="*/ 0 w 7"/>
                  <a:gd name="T1" fmla="*/ 3 h 7"/>
                  <a:gd name="T2" fmla="*/ 3 w 7"/>
                  <a:gd name="T3" fmla="*/ 0 h 7"/>
                  <a:gd name="T4" fmla="*/ 7 w 7"/>
                  <a:gd name="T5" fmla="*/ 3 h 7"/>
                  <a:gd name="T6" fmla="*/ 3 w 7"/>
                  <a:gd name="T7" fmla="*/ 7 h 7"/>
                  <a:gd name="T8" fmla="*/ 0 w 7"/>
                  <a:gd name="T9" fmla="*/ 3 h 7"/>
                  <a:gd name="T10" fmla="*/ 0 w 7"/>
                  <a:gd name="T11" fmla="*/ 3 h 7"/>
                  <a:gd name="T12" fmla="*/ 1 w 7"/>
                  <a:gd name="T13" fmla="*/ 1 h 7"/>
                  <a:gd name="T14" fmla="*/ 4 w 7"/>
                  <a:gd name="T15" fmla="*/ 3 h 7"/>
                  <a:gd name="T16" fmla="*/ 1 w 7"/>
                  <a:gd name="T17" fmla="*/ 6 h 7"/>
                  <a:gd name="T18" fmla="*/ 0 w 7"/>
                  <a:gd name="T1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7">
                    <a:moveTo>
                      <a:pt x="0" y="3"/>
                    </a:moveTo>
                    <a:lnTo>
                      <a:pt x="3" y="0"/>
                    </a:lnTo>
                    <a:lnTo>
                      <a:pt x="7" y="3"/>
                    </a:lnTo>
                    <a:lnTo>
                      <a:pt x="3" y="7"/>
                    </a:lnTo>
                    <a:lnTo>
                      <a:pt x="0" y="3"/>
                    </a:lnTo>
                    <a:close/>
                    <a:moveTo>
                      <a:pt x="0" y="3"/>
                    </a:moveTo>
                    <a:lnTo>
                      <a:pt x="1" y="1"/>
                    </a:lnTo>
                    <a:lnTo>
                      <a:pt x="4" y="3"/>
                    </a:lnTo>
                    <a:lnTo>
                      <a:pt x="1" y="6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ADAD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304" name="Freeform 480"/>
              <p:cNvSpPr>
                <a:spLocks noEditPoints="1"/>
              </p:cNvSpPr>
              <p:nvPr/>
            </p:nvSpPr>
            <p:spPr bwMode="auto">
              <a:xfrm>
                <a:off x="979" y="3664"/>
                <a:ext cx="4" cy="5"/>
              </a:xfrm>
              <a:custGeom>
                <a:avLst/>
                <a:gdLst>
                  <a:gd name="T0" fmla="*/ 0 w 4"/>
                  <a:gd name="T1" fmla="*/ 2 h 5"/>
                  <a:gd name="T2" fmla="*/ 1 w 4"/>
                  <a:gd name="T3" fmla="*/ 0 h 5"/>
                  <a:gd name="T4" fmla="*/ 4 w 4"/>
                  <a:gd name="T5" fmla="*/ 2 h 5"/>
                  <a:gd name="T6" fmla="*/ 1 w 4"/>
                  <a:gd name="T7" fmla="*/ 5 h 5"/>
                  <a:gd name="T8" fmla="*/ 0 w 4"/>
                  <a:gd name="T9" fmla="*/ 2 h 5"/>
                  <a:gd name="T10" fmla="*/ 0 w 4"/>
                  <a:gd name="T11" fmla="*/ 2 h 5"/>
                  <a:gd name="T12" fmla="*/ 1 w 4"/>
                  <a:gd name="T13" fmla="*/ 1 h 5"/>
                  <a:gd name="T14" fmla="*/ 1 w 4"/>
                  <a:gd name="T15" fmla="*/ 2 h 5"/>
                  <a:gd name="T16" fmla="*/ 1 w 4"/>
                  <a:gd name="T17" fmla="*/ 3 h 5"/>
                  <a:gd name="T18" fmla="*/ 0 w 4"/>
                  <a:gd name="T1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5">
                    <a:moveTo>
                      <a:pt x="0" y="2"/>
                    </a:moveTo>
                    <a:lnTo>
                      <a:pt x="1" y="0"/>
                    </a:lnTo>
                    <a:lnTo>
                      <a:pt x="4" y="2"/>
                    </a:lnTo>
                    <a:lnTo>
                      <a:pt x="1" y="5"/>
                    </a:lnTo>
                    <a:lnTo>
                      <a:pt x="0" y="2"/>
                    </a:lnTo>
                    <a:close/>
                    <a:moveTo>
                      <a:pt x="0" y="2"/>
                    </a:moveTo>
                    <a:lnTo>
                      <a:pt x="1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C3C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305" name="Freeform 481"/>
              <p:cNvSpPr>
                <a:spLocks noEditPoints="1"/>
              </p:cNvSpPr>
              <p:nvPr/>
            </p:nvSpPr>
            <p:spPr bwMode="auto">
              <a:xfrm>
                <a:off x="979" y="3665"/>
                <a:ext cx="1" cy="2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0 h 2"/>
                  <a:gd name="T4" fmla="*/ 1 w 1"/>
                  <a:gd name="T5" fmla="*/ 1 h 2"/>
                  <a:gd name="T6" fmla="*/ 1 w 1"/>
                  <a:gd name="T7" fmla="*/ 2 h 2"/>
                  <a:gd name="T8" fmla="*/ 0 w 1"/>
                  <a:gd name="T9" fmla="*/ 1 h 2"/>
                  <a:gd name="T10" fmla="*/ 0 w 1"/>
                  <a:gd name="T11" fmla="*/ 1 h 2"/>
                  <a:gd name="T12" fmla="*/ 0 w 1"/>
                  <a:gd name="T13" fmla="*/ 1 h 2"/>
                  <a:gd name="T14" fmla="*/ 0 w 1"/>
                  <a:gd name="T15" fmla="*/ 1 h 2"/>
                  <a:gd name="T16" fmla="*/ 0 w 1"/>
                  <a:gd name="T17" fmla="*/ 1 h 2"/>
                  <a:gd name="T18" fmla="*/ 0 w 1"/>
                  <a:gd name="T1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lnTo>
                      <a:pt x="1" y="0"/>
                    </a:lnTo>
                    <a:lnTo>
                      <a:pt x="1" y="1"/>
                    </a:lnTo>
                    <a:lnTo>
                      <a:pt x="1" y="2"/>
                    </a:lnTo>
                    <a:lnTo>
                      <a:pt x="0" y="1"/>
                    </a:lnTo>
                    <a:close/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306" name="Freeform 482"/>
              <p:cNvSpPr>
                <a:spLocks/>
              </p:cNvSpPr>
              <p:nvPr/>
            </p:nvSpPr>
            <p:spPr bwMode="auto">
              <a:xfrm>
                <a:off x="982" y="3665"/>
                <a:ext cx="2" cy="2"/>
              </a:xfrm>
              <a:custGeom>
                <a:avLst/>
                <a:gdLst>
                  <a:gd name="T0" fmla="*/ 1 w 2"/>
                  <a:gd name="T1" fmla="*/ 2 h 2"/>
                  <a:gd name="T2" fmla="*/ 2 w 2"/>
                  <a:gd name="T3" fmla="*/ 1 h 2"/>
                  <a:gd name="T4" fmla="*/ 1 w 2"/>
                  <a:gd name="T5" fmla="*/ 0 h 2"/>
                  <a:gd name="T6" fmla="*/ 0 w 2"/>
                  <a:gd name="T7" fmla="*/ 1 h 2"/>
                  <a:gd name="T8" fmla="*/ 1 w 2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lnTo>
                      <a:pt x="2" y="1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307" name="Freeform 483"/>
              <p:cNvSpPr>
                <a:spLocks/>
              </p:cNvSpPr>
              <p:nvPr/>
            </p:nvSpPr>
            <p:spPr bwMode="auto">
              <a:xfrm>
                <a:off x="982" y="3665"/>
                <a:ext cx="2" cy="2"/>
              </a:xfrm>
              <a:custGeom>
                <a:avLst/>
                <a:gdLst>
                  <a:gd name="T0" fmla="*/ 1 w 2"/>
                  <a:gd name="T1" fmla="*/ 2 h 2"/>
                  <a:gd name="T2" fmla="*/ 2 w 2"/>
                  <a:gd name="T3" fmla="*/ 1 h 2"/>
                  <a:gd name="T4" fmla="*/ 1 w 2"/>
                  <a:gd name="T5" fmla="*/ 0 h 2"/>
                  <a:gd name="T6" fmla="*/ 0 w 2"/>
                  <a:gd name="T7" fmla="*/ 1 h 2"/>
                  <a:gd name="T8" fmla="*/ 1 w 2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lnTo>
                      <a:pt x="2" y="1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1" y="2"/>
                    </a:lnTo>
                  </a:path>
                </a:pathLst>
              </a:custGeom>
              <a:noFill/>
              <a:ln w="3175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308" name="Freeform 484"/>
              <p:cNvSpPr>
                <a:spLocks/>
              </p:cNvSpPr>
              <p:nvPr/>
            </p:nvSpPr>
            <p:spPr bwMode="auto">
              <a:xfrm>
                <a:off x="1179" y="3429"/>
                <a:ext cx="33" cy="199"/>
              </a:xfrm>
              <a:custGeom>
                <a:avLst/>
                <a:gdLst>
                  <a:gd name="T0" fmla="*/ 0 w 33"/>
                  <a:gd name="T1" fmla="*/ 199 h 199"/>
                  <a:gd name="T2" fmla="*/ 25 w 33"/>
                  <a:gd name="T3" fmla="*/ 174 h 199"/>
                  <a:gd name="T4" fmla="*/ 25 w 33"/>
                  <a:gd name="T5" fmla="*/ 127 h 199"/>
                  <a:gd name="T6" fmla="*/ 33 w 33"/>
                  <a:gd name="T7" fmla="*/ 101 h 199"/>
                  <a:gd name="T8" fmla="*/ 33 w 33"/>
                  <a:gd name="T9" fmla="*/ 0 h 199"/>
                  <a:gd name="T10" fmla="*/ 0 w 33"/>
                  <a:gd name="T11" fmla="*/ 34 h 199"/>
                  <a:gd name="T12" fmla="*/ 0 w 33"/>
                  <a:gd name="T13" fmla="*/ 199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199">
                    <a:moveTo>
                      <a:pt x="0" y="199"/>
                    </a:moveTo>
                    <a:lnTo>
                      <a:pt x="25" y="174"/>
                    </a:lnTo>
                    <a:lnTo>
                      <a:pt x="25" y="127"/>
                    </a:lnTo>
                    <a:lnTo>
                      <a:pt x="33" y="101"/>
                    </a:lnTo>
                    <a:lnTo>
                      <a:pt x="33" y="0"/>
                    </a:lnTo>
                    <a:lnTo>
                      <a:pt x="0" y="34"/>
                    </a:lnTo>
                    <a:lnTo>
                      <a:pt x="0" y="199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309" name="Freeform 485"/>
              <p:cNvSpPr>
                <a:spLocks/>
              </p:cNvSpPr>
              <p:nvPr/>
            </p:nvSpPr>
            <p:spPr bwMode="auto">
              <a:xfrm>
                <a:off x="974" y="3429"/>
                <a:ext cx="238" cy="34"/>
              </a:xfrm>
              <a:custGeom>
                <a:avLst/>
                <a:gdLst>
                  <a:gd name="T0" fmla="*/ 238 w 238"/>
                  <a:gd name="T1" fmla="*/ 0 h 34"/>
                  <a:gd name="T2" fmla="*/ 34 w 238"/>
                  <a:gd name="T3" fmla="*/ 0 h 34"/>
                  <a:gd name="T4" fmla="*/ 0 w 238"/>
                  <a:gd name="T5" fmla="*/ 34 h 34"/>
                  <a:gd name="T6" fmla="*/ 205 w 238"/>
                  <a:gd name="T7" fmla="*/ 34 h 34"/>
                  <a:gd name="T8" fmla="*/ 238 w 23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8" h="34">
                    <a:moveTo>
                      <a:pt x="238" y="0"/>
                    </a:moveTo>
                    <a:lnTo>
                      <a:pt x="34" y="0"/>
                    </a:lnTo>
                    <a:lnTo>
                      <a:pt x="0" y="34"/>
                    </a:lnTo>
                    <a:lnTo>
                      <a:pt x="205" y="34"/>
                    </a:lnTo>
                    <a:lnTo>
                      <a:pt x="238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310" name="Rectangle 486"/>
              <p:cNvSpPr>
                <a:spLocks noChangeArrowheads="1"/>
              </p:cNvSpPr>
              <p:nvPr/>
            </p:nvSpPr>
            <p:spPr bwMode="auto">
              <a:xfrm>
                <a:off x="974" y="3463"/>
                <a:ext cx="205" cy="165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311" name="Rectangle 487"/>
              <p:cNvSpPr>
                <a:spLocks noChangeArrowheads="1"/>
              </p:cNvSpPr>
              <p:nvPr/>
            </p:nvSpPr>
            <p:spPr bwMode="auto">
              <a:xfrm>
                <a:off x="1158" y="3607"/>
                <a:ext cx="10" cy="5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312" name="Freeform 488"/>
              <p:cNvSpPr>
                <a:spLocks noEditPoints="1"/>
              </p:cNvSpPr>
              <p:nvPr/>
            </p:nvSpPr>
            <p:spPr bwMode="auto">
              <a:xfrm>
                <a:off x="1001" y="3486"/>
                <a:ext cx="148" cy="104"/>
              </a:xfrm>
              <a:custGeom>
                <a:avLst/>
                <a:gdLst>
                  <a:gd name="T0" fmla="*/ 0 w 148"/>
                  <a:gd name="T1" fmla="*/ 0 h 104"/>
                  <a:gd name="T2" fmla="*/ 148 w 148"/>
                  <a:gd name="T3" fmla="*/ 0 h 104"/>
                  <a:gd name="T4" fmla="*/ 148 w 148"/>
                  <a:gd name="T5" fmla="*/ 104 h 104"/>
                  <a:gd name="T6" fmla="*/ 0 w 148"/>
                  <a:gd name="T7" fmla="*/ 104 h 104"/>
                  <a:gd name="T8" fmla="*/ 0 w 148"/>
                  <a:gd name="T9" fmla="*/ 0 h 104"/>
                  <a:gd name="T10" fmla="*/ 0 w 148"/>
                  <a:gd name="T11" fmla="*/ 0 h 104"/>
                  <a:gd name="T12" fmla="*/ 146 w 148"/>
                  <a:gd name="T13" fmla="*/ 0 h 104"/>
                  <a:gd name="T14" fmla="*/ 146 w 148"/>
                  <a:gd name="T15" fmla="*/ 103 h 104"/>
                  <a:gd name="T16" fmla="*/ 0 w 148"/>
                  <a:gd name="T17" fmla="*/ 103 h 104"/>
                  <a:gd name="T18" fmla="*/ 0 w 148"/>
                  <a:gd name="T19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8" h="104">
                    <a:moveTo>
                      <a:pt x="0" y="0"/>
                    </a:moveTo>
                    <a:lnTo>
                      <a:pt x="148" y="0"/>
                    </a:lnTo>
                    <a:lnTo>
                      <a:pt x="148" y="104"/>
                    </a:lnTo>
                    <a:lnTo>
                      <a:pt x="0" y="104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46" y="0"/>
                    </a:lnTo>
                    <a:lnTo>
                      <a:pt x="146" y="103"/>
                    </a:lnTo>
                    <a:lnTo>
                      <a:pt x="0" y="1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A8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313" name="Freeform 489"/>
              <p:cNvSpPr>
                <a:spLocks noEditPoints="1"/>
              </p:cNvSpPr>
              <p:nvPr/>
            </p:nvSpPr>
            <p:spPr bwMode="auto">
              <a:xfrm>
                <a:off x="1001" y="3486"/>
                <a:ext cx="146" cy="103"/>
              </a:xfrm>
              <a:custGeom>
                <a:avLst/>
                <a:gdLst>
                  <a:gd name="T0" fmla="*/ 0 w 146"/>
                  <a:gd name="T1" fmla="*/ 0 h 103"/>
                  <a:gd name="T2" fmla="*/ 146 w 146"/>
                  <a:gd name="T3" fmla="*/ 0 h 103"/>
                  <a:gd name="T4" fmla="*/ 146 w 146"/>
                  <a:gd name="T5" fmla="*/ 103 h 103"/>
                  <a:gd name="T6" fmla="*/ 0 w 146"/>
                  <a:gd name="T7" fmla="*/ 103 h 103"/>
                  <a:gd name="T8" fmla="*/ 0 w 146"/>
                  <a:gd name="T9" fmla="*/ 0 h 103"/>
                  <a:gd name="T10" fmla="*/ 0 w 146"/>
                  <a:gd name="T11" fmla="*/ 0 h 103"/>
                  <a:gd name="T12" fmla="*/ 145 w 146"/>
                  <a:gd name="T13" fmla="*/ 0 h 103"/>
                  <a:gd name="T14" fmla="*/ 145 w 146"/>
                  <a:gd name="T15" fmla="*/ 101 h 103"/>
                  <a:gd name="T16" fmla="*/ 0 w 146"/>
                  <a:gd name="T17" fmla="*/ 101 h 103"/>
                  <a:gd name="T18" fmla="*/ 0 w 146"/>
                  <a:gd name="T19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6" h="103">
                    <a:moveTo>
                      <a:pt x="0" y="0"/>
                    </a:moveTo>
                    <a:lnTo>
                      <a:pt x="146" y="0"/>
                    </a:lnTo>
                    <a:lnTo>
                      <a:pt x="146" y="103"/>
                    </a:lnTo>
                    <a:lnTo>
                      <a:pt x="0" y="10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45" y="0"/>
                    </a:lnTo>
                    <a:lnTo>
                      <a:pt x="145" y="101"/>
                    </a:lnTo>
                    <a:lnTo>
                      <a:pt x="0" y="1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B8B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314" name="Freeform 490"/>
              <p:cNvSpPr>
                <a:spLocks noEditPoints="1"/>
              </p:cNvSpPr>
              <p:nvPr/>
            </p:nvSpPr>
            <p:spPr bwMode="auto">
              <a:xfrm>
                <a:off x="1001" y="3486"/>
                <a:ext cx="145" cy="101"/>
              </a:xfrm>
              <a:custGeom>
                <a:avLst/>
                <a:gdLst>
                  <a:gd name="T0" fmla="*/ 0 w 145"/>
                  <a:gd name="T1" fmla="*/ 0 h 101"/>
                  <a:gd name="T2" fmla="*/ 145 w 145"/>
                  <a:gd name="T3" fmla="*/ 0 h 101"/>
                  <a:gd name="T4" fmla="*/ 145 w 145"/>
                  <a:gd name="T5" fmla="*/ 101 h 101"/>
                  <a:gd name="T6" fmla="*/ 0 w 145"/>
                  <a:gd name="T7" fmla="*/ 101 h 101"/>
                  <a:gd name="T8" fmla="*/ 0 w 145"/>
                  <a:gd name="T9" fmla="*/ 0 h 101"/>
                  <a:gd name="T10" fmla="*/ 0 w 145"/>
                  <a:gd name="T11" fmla="*/ 0 h 101"/>
                  <a:gd name="T12" fmla="*/ 143 w 145"/>
                  <a:gd name="T13" fmla="*/ 0 h 101"/>
                  <a:gd name="T14" fmla="*/ 143 w 145"/>
                  <a:gd name="T15" fmla="*/ 100 h 101"/>
                  <a:gd name="T16" fmla="*/ 0 w 145"/>
                  <a:gd name="T17" fmla="*/ 100 h 101"/>
                  <a:gd name="T18" fmla="*/ 0 w 145"/>
                  <a:gd name="T19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5" h="101">
                    <a:moveTo>
                      <a:pt x="0" y="0"/>
                    </a:moveTo>
                    <a:lnTo>
                      <a:pt x="145" y="0"/>
                    </a:lnTo>
                    <a:lnTo>
                      <a:pt x="145" y="101"/>
                    </a:lnTo>
                    <a:lnTo>
                      <a:pt x="0" y="10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43" y="0"/>
                    </a:lnTo>
                    <a:lnTo>
                      <a:pt x="143" y="100"/>
                    </a:lnTo>
                    <a:lnTo>
                      <a:pt x="0" y="1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C8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315" name="Freeform 491"/>
              <p:cNvSpPr>
                <a:spLocks noEditPoints="1"/>
              </p:cNvSpPr>
              <p:nvPr/>
            </p:nvSpPr>
            <p:spPr bwMode="auto">
              <a:xfrm>
                <a:off x="1001" y="3486"/>
                <a:ext cx="143" cy="100"/>
              </a:xfrm>
              <a:custGeom>
                <a:avLst/>
                <a:gdLst>
                  <a:gd name="T0" fmla="*/ 0 w 143"/>
                  <a:gd name="T1" fmla="*/ 0 h 100"/>
                  <a:gd name="T2" fmla="*/ 143 w 143"/>
                  <a:gd name="T3" fmla="*/ 0 h 100"/>
                  <a:gd name="T4" fmla="*/ 143 w 143"/>
                  <a:gd name="T5" fmla="*/ 100 h 100"/>
                  <a:gd name="T6" fmla="*/ 0 w 143"/>
                  <a:gd name="T7" fmla="*/ 100 h 100"/>
                  <a:gd name="T8" fmla="*/ 0 w 143"/>
                  <a:gd name="T9" fmla="*/ 0 h 100"/>
                  <a:gd name="T10" fmla="*/ 0 w 143"/>
                  <a:gd name="T11" fmla="*/ 0 h 100"/>
                  <a:gd name="T12" fmla="*/ 140 w 143"/>
                  <a:gd name="T13" fmla="*/ 0 h 100"/>
                  <a:gd name="T14" fmla="*/ 140 w 143"/>
                  <a:gd name="T15" fmla="*/ 99 h 100"/>
                  <a:gd name="T16" fmla="*/ 0 w 143"/>
                  <a:gd name="T17" fmla="*/ 99 h 100"/>
                  <a:gd name="T18" fmla="*/ 0 w 143"/>
                  <a:gd name="T1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3" h="100">
                    <a:moveTo>
                      <a:pt x="0" y="0"/>
                    </a:moveTo>
                    <a:lnTo>
                      <a:pt x="143" y="0"/>
                    </a:lnTo>
                    <a:lnTo>
                      <a:pt x="143" y="100"/>
                    </a:lnTo>
                    <a:lnTo>
                      <a:pt x="0" y="10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40" y="0"/>
                    </a:lnTo>
                    <a:lnTo>
                      <a:pt x="140" y="99"/>
                    </a:lnTo>
                    <a:lnTo>
                      <a:pt x="0" y="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8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316" name="Freeform 492"/>
              <p:cNvSpPr>
                <a:spLocks noEditPoints="1"/>
              </p:cNvSpPr>
              <p:nvPr/>
            </p:nvSpPr>
            <p:spPr bwMode="auto">
              <a:xfrm>
                <a:off x="1001" y="3486"/>
                <a:ext cx="140" cy="99"/>
              </a:xfrm>
              <a:custGeom>
                <a:avLst/>
                <a:gdLst>
                  <a:gd name="T0" fmla="*/ 0 w 140"/>
                  <a:gd name="T1" fmla="*/ 0 h 99"/>
                  <a:gd name="T2" fmla="*/ 140 w 140"/>
                  <a:gd name="T3" fmla="*/ 0 h 99"/>
                  <a:gd name="T4" fmla="*/ 140 w 140"/>
                  <a:gd name="T5" fmla="*/ 99 h 99"/>
                  <a:gd name="T6" fmla="*/ 0 w 140"/>
                  <a:gd name="T7" fmla="*/ 99 h 99"/>
                  <a:gd name="T8" fmla="*/ 0 w 140"/>
                  <a:gd name="T9" fmla="*/ 0 h 99"/>
                  <a:gd name="T10" fmla="*/ 0 w 140"/>
                  <a:gd name="T11" fmla="*/ 0 h 99"/>
                  <a:gd name="T12" fmla="*/ 138 w 140"/>
                  <a:gd name="T13" fmla="*/ 0 h 99"/>
                  <a:gd name="T14" fmla="*/ 138 w 140"/>
                  <a:gd name="T15" fmla="*/ 98 h 99"/>
                  <a:gd name="T16" fmla="*/ 0 w 140"/>
                  <a:gd name="T17" fmla="*/ 98 h 99"/>
                  <a:gd name="T18" fmla="*/ 0 w 140"/>
                  <a:gd name="T1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0" h="99">
                    <a:moveTo>
                      <a:pt x="0" y="0"/>
                    </a:moveTo>
                    <a:lnTo>
                      <a:pt x="140" y="0"/>
                    </a:lnTo>
                    <a:lnTo>
                      <a:pt x="140" y="99"/>
                    </a:lnTo>
                    <a:lnTo>
                      <a:pt x="0" y="99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38" y="0"/>
                    </a:lnTo>
                    <a:lnTo>
                      <a:pt x="138" y="98"/>
                    </a:lnTo>
                    <a:lnTo>
                      <a:pt x="0" y="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F8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317" name="Freeform 493"/>
              <p:cNvSpPr>
                <a:spLocks noEditPoints="1"/>
              </p:cNvSpPr>
              <p:nvPr/>
            </p:nvSpPr>
            <p:spPr bwMode="auto">
              <a:xfrm>
                <a:off x="1001" y="3486"/>
                <a:ext cx="138" cy="98"/>
              </a:xfrm>
              <a:custGeom>
                <a:avLst/>
                <a:gdLst>
                  <a:gd name="T0" fmla="*/ 0 w 138"/>
                  <a:gd name="T1" fmla="*/ 0 h 98"/>
                  <a:gd name="T2" fmla="*/ 138 w 138"/>
                  <a:gd name="T3" fmla="*/ 0 h 98"/>
                  <a:gd name="T4" fmla="*/ 138 w 138"/>
                  <a:gd name="T5" fmla="*/ 98 h 98"/>
                  <a:gd name="T6" fmla="*/ 0 w 138"/>
                  <a:gd name="T7" fmla="*/ 98 h 98"/>
                  <a:gd name="T8" fmla="*/ 0 w 138"/>
                  <a:gd name="T9" fmla="*/ 0 h 98"/>
                  <a:gd name="T10" fmla="*/ 0 w 138"/>
                  <a:gd name="T11" fmla="*/ 0 h 98"/>
                  <a:gd name="T12" fmla="*/ 137 w 138"/>
                  <a:gd name="T13" fmla="*/ 0 h 98"/>
                  <a:gd name="T14" fmla="*/ 137 w 138"/>
                  <a:gd name="T15" fmla="*/ 97 h 98"/>
                  <a:gd name="T16" fmla="*/ 0 w 138"/>
                  <a:gd name="T17" fmla="*/ 97 h 98"/>
                  <a:gd name="T18" fmla="*/ 0 w 138"/>
                  <a:gd name="T19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8" h="98">
                    <a:moveTo>
                      <a:pt x="0" y="0"/>
                    </a:moveTo>
                    <a:lnTo>
                      <a:pt x="138" y="0"/>
                    </a:lnTo>
                    <a:lnTo>
                      <a:pt x="138" y="98"/>
                    </a:lnTo>
                    <a:lnTo>
                      <a:pt x="0" y="98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37" y="0"/>
                    </a:lnTo>
                    <a:lnTo>
                      <a:pt x="137" y="97"/>
                    </a:lnTo>
                    <a:lnTo>
                      <a:pt x="0" y="9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19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318" name="Freeform 494"/>
              <p:cNvSpPr>
                <a:spLocks noEditPoints="1"/>
              </p:cNvSpPr>
              <p:nvPr/>
            </p:nvSpPr>
            <p:spPr bwMode="auto">
              <a:xfrm>
                <a:off x="1001" y="3486"/>
                <a:ext cx="137" cy="97"/>
              </a:xfrm>
              <a:custGeom>
                <a:avLst/>
                <a:gdLst>
                  <a:gd name="T0" fmla="*/ 0 w 137"/>
                  <a:gd name="T1" fmla="*/ 0 h 97"/>
                  <a:gd name="T2" fmla="*/ 137 w 137"/>
                  <a:gd name="T3" fmla="*/ 0 h 97"/>
                  <a:gd name="T4" fmla="*/ 137 w 137"/>
                  <a:gd name="T5" fmla="*/ 97 h 97"/>
                  <a:gd name="T6" fmla="*/ 0 w 137"/>
                  <a:gd name="T7" fmla="*/ 97 h 97"/>
                  <a:gd name="T8" fmla="*/ 0 w 137"/>
                  <a:gd name="T9" fmla="*/ 0 h 97"/>
                  <a:gd name="T10" fmla="*/ 0 w 137"/>
                  <a:gd name="T11" fmla="*/ 0 h 97"/>
                  <a:gd name="T12" fmla="*/ 135 w 137"/>
                  <a:gd name="T13" fmla="*/ 0 h 97"/>
                  <a:gd name="T14" fmla="*/ 135 w 137"/>
                  <a:gd name="T15" fmla="*/ 95 h 97"/>
                  <a:gd name="T16" fmla="*/ 0 w 137"/>
                  <a:gd name="T17" fmla="*/ 95 h 97"/>
                  <a:gd name="T18" fmla="*/ 0 w 137"/>
                  <a:gd name="T1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7" h="97">
                    <a:moveTo>
                      <a:pt x="0" y="0"/>
                    </a:moveTo>
                    <a:lnTo>
                      <a:pt x="137" y="0"/>
                    </a:lnTo>
                    <a:lnTo>
                      <a:pt x="137" y="97"/>
                    </a:lnTo>
                    <a:lnTo>
                      <a:pt x="0" y="9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35" y="0"/>
                    </a:lnTo>
                    <a:lnTo>
                      <a:pt x="135" y="95"/>
                    </a:lnTo>
                    <a:lnTo>
                      <a:pt x="0" y="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292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319" name="Freeform 495"/>
              <p:cNvSpPr>
                <a:spLocks noEditPoints="1"/>
              </p:cNvSpPr>
              <p:nvPr/>
            </p:nvSpPr>
            <p:spPr bwMode="auto">
              <a:xfrm>
                <a:off x="1001" y="3486"/>
                <a:ext cx="135" cy="95"/>
              </a:xfrm>
              <a:custGeom>
                <a:avLst/>
                <a:gdLst>
                  <a:gd name="T0" fmla="*/ 0 w 135"/>
                  <a:gd name="T1" fmla="*/ 0 h 95"/>
                  <a:gd name="T2" fmla="*/ 135 w 135"/>
                  <a:gd name="T3" fmla="*/ 0 h 95"/>
                  <a:gd name="T4" fmla="*/ 135 w 135"/>
                  <a:gd name="T5" fmla="*/ 95 h 95"/>
                  <a:gd name="T6" fmla="*/ 0 w 135"/>
                  <a:gd name="T7" fmla="*/ 95 h 95"/>
                  <a:gd name="T8" fmla="*/ 0 w 135"/>
                  <a:gd name="T9" fmla="*/ 0 h 95"/>
                  <a:gd name="T10" fmla="*/ 0 w 135"/>
                  <a:gd name="T11" fmla="*/ 0 h 95"/>
                  <a:gd name="T12" fmla="*/ 133 w 135"/>
                  <a:gd name="T13" fmla="*/ 0 h 95"/>
                  <a:gd name="T14" fmla="*/ 133 w 135"/>
                  <a:gd name="T15" fmla="*/ 94 h 95"/>
                  <a:gd name="T16" fmla="*/ 0 w 135"/>
                  <a:gd name="T17" fmla="*/ 94 h 95"/>
                  <a:gd name="T18" fmla="*/ 0 w 135"/>
                  <a:gd name="T19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5" h="95">
                    <a:moveTo>
                      <a:pt x="0" y="0"/>
                    </a:moveTo>
                    <a:lnTo>
                      <a:pt x="135" y="0"/>
                    </a:lnTo>
                    <a:lnTo>
                      <a:pt x="135" y="95"/>
                    </a:lnTo>
                    <a:lnTo>
                      <a:pt x="0" y="9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33" y="0"/>
                    </a:lnTo>
                    <a:lnTo>
                      <a:pt x="133" y="94"/>
                    </a:lnTo>
                    <a:lnTo>
                      <a:pt x="0" y="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49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320" name="Freeform 496"/>
              <p:cNvSpPr>
                <a:spLocks noEditPoints="1"/>
              </p:cNvSpPr>
              <p:nvPr/>
            </p:nvSpPr>
            <p:spPr bwMode="auto">
              <a:xfrm>
                <a:off x="1001" y="3486"/>
                <a:ext cx="133" cy="94"/>
              </a:xfrm>
              <a:custGeom>
                <a:avLst/>
                <a:gdLst>
                  <a:gd name="T0" fmla="*/ 0 w 133"/>
                  <a:gd name="T1" fmla="*/ 0 h 94"/>
                  <a:gd name="T2" fmla="*/ 133 w 133"/>
                  <a:gd name="T3" fmla="*/ 0 h 94"/>
                  <a:gd name="T4" fmla="*/ 133 w 133"/>
                  <a:gd name="T5" fmla="*/ 94 h 94"/>
                  <a:gd name="T6" fmla="*/ 0 w 133"/>
                  <a:gd name="T7" fmla="*/ 94 h 94"/>
                  <a:gd name="T8" fmla="*/ 0 w 133"/>
                  <a:gd name="T9" fmla="*/ 0 h 94"/>
                  <a:gd name="T10" fmla="*/ 0 w 133"/>
                  <a:gd name="T11" fmla="*/ 0 h 94"/>
                  <a:gd name="T12" fmla="*/ 131 w 133"/>
                  <a:gd name="T13" fmla="*/ 0 h 94"/>
                  <a:gd name="T14" fmla="*/ 131 w 133"/>
                  <a:gd name="T15" fmla="*/ 92 h 94"/>
                  <a:gd name="T16" fmla="*/ 0 w 133"/>
                  <a:gd name="T17" fmla="*/ 92 h 94"/>
                  <a:gd name="T18" fmla="*/ 0 w 133"/>
                  <a:gd name="T19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3" h="94">
                    <a:moveTo>
                      <a:pt x="0" y="0"/>
                    </a:moveTo>
                    <a:lnTo>
                      <a:pt x="133" y="0"/>
                    </a:lnTo>
                    <a:lnTo>
                      <a:pt x="133" y="94"/>
                    </a:lnTo>
                    <a:lnTo>
                      <a:pt x="0" y="94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31" y="0"/>
                    </a:lnTo>
                    <a:lnTo>
                      <a:pt x="131" y="92"/>
                    </a:lnTo>
                    <a:lnTo>
                      <a:pt x="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9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321" name="Freeform 497"/>
              <p:cNvSpPr>
                <a:spLocks noEditPoints="1"/>
              </p:cNvSpPr>
              <p:nvPr/>
            </p:nvSpPr>
            <p:spPr bwMode="auto">
              <a:xfrm>
                <a:off x="1001" y="3486"/>
                <a:ext cx="131" cy="92"/>
              </a:xfrm>
              <a:custGeom>
                <a:avLst/>
                <a:gdLst>
                  <a:gd name="T0" fmla="*/ 0 w 131"/>
                  <a:gd name="T1" fmla="*/ 0 h 92"/>
                  <a:gd name="T2" fmla="*/ 131 w 131"/>
                  <a:gd name="T3" fmla="*/ 0 h 92"/>
                  <a:gd name="T4" fmla="*/ 131 w 131"/>
                  <a:gd name="T5" fmla="*/ 92 h 92"/>
                  <a:gd name="T6" fmla="*/ 0 w 131"/>
                  <a:gd name="T7" fmla="*/ 92 h 92"/>
                  <a:gd name="T8" fmla="*/ 0 w 131"/>
                  <a:gd name="T9" fmla="*/ 0 h 92"/>
                  <a:gd name="T10" fmla="*/ 0 w 131"/>
                  <a:gd name="T11" fmla="*/ 0 h 92"/>
                  <a:gd name="T12" fmla="*/ 130 w 131"/>
                  <a:gd name="T13" fmla="*/ 0 h 92"/>
                  <a:gd name="T14" fmla="*/ 130 w 131"/>
                  <a:gd name="T15" fmla="*/ 91 h 92"/>
                  <a:gd name="T16" fmla="*/ 0 w 131"/>
                  <a:gd name="T17" fmla="*/ 91 h 92"/>
                  <a:gd name="T18" fmla="*/ 0 w 131"/>
                  <a:gd name="T19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1" h="92">
                    <a:moveTo>
                      <a:pt x="0" y="0"/>
                    </a:moveTo>
                    <a:lnTo>
                      <a:pt x="131" y="0"/>
                    </a:lnTo>
                    <a:lnTo>
                      <a:pt x="131" y="92"/>
                    </a:lnTo>
                    <a:lnTo>
                      <a:pt x="0" y="9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30" y="0"/>
                    </a:lnTo>
                    <a:lnTo>
                      <a:pt x="130" y="91"/>
                    </a:lnTo>
                    <a:lnTo>
                      <a:pt x="0" y="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797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322" name="Freeform 498"/>
              <p:cNvSpPr>
                <a:spLocks noEditPoints="1"/>
              </p:cNvSpPr>
              <p:nvPr/>
            </p:nvSpPr>
            <p:spPr bwMode="auto">
              <a:xfrm>
                <a:off x="1001" y="3486"/>
                <a:ext cx="130" cy="91"/>
              </a:xfrm>
              <a:custGeom>
                <a:avLst/>
                <a:gdLst>
                  <a:gd name="T0" fmla="*/ 0 w 130"/>
                  <a:gd name="T1" fmla="*/ 0 h 91"/>
                  <a:gd name="T2" fmla="*/ 130 w 130"/>
                  <a:gd name="T3" fmla="*/ 0 h 91"/>
                  <a:gd name="T4" fmla="*/ 130 w 130"/>
                  <a:gd name="T5" fmla="*/ 91 h 91"/>
                  <a:gd name="T6" fmla="*/ 0 w 130"/>
                  <a:gd name="T7" fmla="*/ 91 h 91"/>
                  <a:gd name="T8" fmla="*/ 0 w 130"/>
                  <a:gd name="T9" fmla="*/ 0 h 91"/>
                  <a:gd name="T10" fmla="*/ 0 w 130"/>
                  <a:gd name="T11" fmla="*/ 0 h 91"/>
                  <a:gd name="T12" fmla="*/ 128 w 130"/>
                  <a:gd name="T13" fmla="*/ 0 h 91"/>
                  <a:gd name="T14" fmla="*/ 128 w 130"/>
                  <a:gd name="T15" fmla="*/ 91 h 91"/>
                  <a:gd name="T16" fmla="*/ 0 w 130"/>
                  <a:gd name="T17" fmla="*/ 91 h 91"/>
                  <a:gd name="T18" fmla="*/ 0 w 130"/>
                  <a:gd name="T19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0" h="91">
                    <a:moveTo>
                      <a:pt x="0" y="0"/>
                    </a:moveTo>
                    <a:lnTo>
                      <a:pt x="130" y="0"/>
                    </a:lnTo>
                    <a:lnTo>
                      <a:pt x="130" y="91"/>
                    </a:lnTo>
                    <a:lnTo>
                      <a:pt x="0" y="9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8" y="0"/>
                    </a:lnTo>
                    <a:lnTo>
                      <a:pt x="128" y="91"/>
                    </a:lnTo>
                    <a:lnTo>
                      <a:pt x="0" y="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89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323" name="Freeform 499"/>
              <p:cNvSpPr>
                <a:spLocks noEditPoints="1"/>
              </p:cNvSpPr>
              <p:nvPr/>
            </p:nvSpPr>
            <p:spPr bwMode="auto">
              <a:xfrm>
                <a:off x="1001" y="3486"/>
                <a:ext cx="128" cy="91"/>
              </a:xfrm>
              <a:custGeom>
                <a:avLst/>
                <a:gdLst>
                  <a:gd name="T0" fmla="*/ 0 w 128"/>
                  <a:gd name="T1" fmla="*/ 0 h 91"/>
                  <a:gd name="T2" fmla="*/ 128 w 128"/>
                  <a:gd name="T3" fmla="*/ 0 h 91"/>
                  <a:gd name="T4" fmla="*/ 128 w 128"/>
                  <a:gd name="T5" fmla="*/ 91 h 91"/>
                  <a:gd name="T6" fmla="*/ 0 w 128"/>
                  <a:gd name="T7" fmla="*/ 91 h 91"/>
                  <a:gd name="T8" fmla="*/ 0 w 128"/>
                  <a:gd name="T9" fmla="*/ 0 h 91"/>
                  <a:gd name="T10" fmla="*/ 0 w 128"/>
                  <a:gd name="T11" fmla="*/ 0 h 91"/>
                  <a:gd name="T12" fmla="*/ 126 w 128"/>
                  <a:gd name="T13" fmla="*/ 0 h 91"/>
                  <a:gd name="T14" fmla="*/ 126 w 128"/>
                  <a:gd name="T15" fmla="*/ 89 h 91"/>
                  <a:gd name="T16" fmla="*/ 0 w 128"/>
                  <a:gd name="T17" fmla="*/ 89 h 91"/>
                  <a:gd name="T18" fmla="*/ 0 w 128"/>
                  <a:gd name="T19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8" h="91">
                    <a:moveTo>
                      <a:pt x="0" y="0"/>
                    </a:moveTo>
                    <a:lnTo>
                      <a:pt x="128" y="0"/>
                    </a:lnTo>
                    <a:lnTo>
                      <a:pt x="128" y="91"/>
                    </a:lnTo>
                    <a:lnTo>
                      <a:pt x="0" y="9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6" y="0"/>
                    </a:lnTo>
                    <a:lnTo>
                      <a:pt x="126" y="89"/>
                    </a:lnTo>
                    <a:lnTo>
                      <a:pt x="0" y="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9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324" name="Freeform 500"/>
              <p:cNvSpPr>
                <a:spLocks noEditPoints="1"/>
              </p:cNvSpPr>
              <p:nvPr/>
            </p:nvSpPr>
            <p:spPr bwMode="auto">
              <a:xfrm>
                <a:off x="1001" y="3486"/>
                <a:ext cx="126" cy="89"/>
              </a:xfrm>
              <a:custGeom>
                <a:avLst/>
                <a:gdLst>
                  <a:gd name="T0" fmla="*/ 0 w 126"/>
                  <a:gd name="T1" fmla="*/ 0 h 89"/>
                  <a:gd name="T2" fmla="*/ 126 w 126"/>
                  <a:gd name="T3" fmla="*/ 0 h 89"/>
                  <a:gd name="T4" fmla="*/ 126 w 126"/>
                  <a:gd name="T5" fmla="*/ 89 h 89"/>
                  <a:gd name="T6" fmla="*/ 0 w 126"/>
                  <a:gd name="T7" fmla="*/ 89 h 89"/>
                  <a:gd name="T8" fmla="*/ 0 w 126"/>
                  <a:gd name="T9" fmla="*/ 0 h 89"/>
                  <a:gd name="T10" fmla="*/ 0 w 126"/>
                  <a:gd name="T11" fmla="*/ 0 h 89"/>
                  <a:gd name="T12" fmla="*/ 124 w 126"/>
                  <a:gd name="T13" fmla="*/ 0 h 89"/>
                  <a:gd name="T14" fmla="*/ 124 w 126"/>
                  <a:gd name="T15" fmla="*/ 88 h 89"/>
                  <a:gd name="T16" fmla="*/ 0 w 126"/>
                  <a:gd name="T17" fmla="*/ 88 h 89"/>
                  <a:gd name="T18" fmla="*/ 0 w 126"/>
                  <a:gd name="T19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6" h="89">
                    <a:moveTo>
                      <a:pt x="0" y="0"/>
                    </a:moveTo>
                    <a:lnTo>
                      <a:pt x="126" y="0"/>
                    </a:lnTo>
                    <a:lnTo>
                      <a:pt x="126" y="89"/>
                    </a:lnTo>
                    <a:lnTo>
                      <a:pt x="0" y="89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4" y="0"/>
                    </a:lnTo>
                    <a:lnTo>
                      <a:pt x="124" y="88"/>
                    </a:lnTo>
                    <a:lnTo>
                      <a:pt x="0" y="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C9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325" name="Freeform 501"/>
              <p:cNvSpPr>
                <a:spLocks noEditPoints="1"/>
              </p:cNvSpPr>
              <p:nvPr/>
            </p:nvSpPr>
            <p:spPr bwMode="auto">
              <a:xfrm>
                <a:off x="1001" y="3486"/>
                <a:ext cx="124" cy="88"/>
              </a:xfrm>
              <a:custGeom>
                <a:avLst/>
                <a:gdLst>
                  <a:gd name="T0" fmla="*/ 0 w 124"/>
                  <a:gd name="T1" fmla="*/ 0 h 88"/>
                  <a:gd name="T2" fmla="*/ 124 w 124"/>
                  <a:gd name="T3" fmla="*/ 0 h 88"/>
                  <a:gd name="T4" fmla="*/ 124 w 124"/>
                  <a:gd name="T5" fmla="*/ 88 h 88"/>
                  <a:gd name="T6" fmla="*/ 0 w 124"/>
                  <a:gd name="T7" fmla="*/ 88 h 88"/>
                  <a:gd name="T8" fmla="*/ 0 w 124"/>
                  <a:gd name="T9" fmla="*/ 0 h 88"/>
                  <a:gd name="T10" fmla="*/ 0 w 124"/>
                  <a:gd name="T11" fmla="*/ 0 h 88"/>
                  <a:gd name="T12" fmla="*/ 123 w 124"/>
                  <a:gd name="T13" fmla="*/ 0 h 88"/>
                  <a:gd name="T14" fmla="*/ 123 w 124"/>
                  <a:gd name="T15" fmla="*/ 86 h 88"/>
                  <a:gd name="T16" fmla="*/ 0 w 124"/>
                  <a:gd name="T17" fmla="*/ 86 h 88"/>
                  <a:gd name="T18" fmla="*/ 0 w 124"/>
                  <a:gd name="T1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4" h="88">
                    <a:moveTo>
                      <a:pt x="0" y="0"/>
                    </a:moveTo>
                    <a:lnTo>
                      <a:pt x="124" y="0"/>
                    </a:lnTo>
                    <a:lnTo>
                      <a:pt x="124" y="88"/>
                    </a:lnTo>
                    <a:lnTo>
                      <a:pt x="0" y="88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3" y="0"/>
                    </a:lnTo>
                    <a:lnTo>
                      <a:pt x="123" y="86"/>
                    </a:lnTo>
                    <a:lnTo>
                      <a:pt x="0" y="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D9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326" name="Freeform 502"/>
              <p:cNvSpPr>
                <a:spLocks noEditPoints="1"/>
              </p:cNvSpPr>
              <p:nvPr/>
            </p:nvSpPr>
            <p:spPr bwMode="auto">
              <a:xfrm>
                <a:off x="1001" y="3486"/>
                <a:ext cx="123" cy="86"/>
              </a:xfrm>
              <a:custGeom>
                <a:avLst/>
                <a:gdLst>
                  <a:gd name="T0" fmla="*/ 0 w 123"/>
                  <a:gd name="T1" fmla="*/ 0 h 86"/>
                  <a:gd name="T2" fmla="*/ 123 w 123"/>
                  <a:gd name="T3" fmla="*/ 0 h 86"/>
                  <a:gd name="T4" fmla="*/ 123 w 123"/>
                  <a:gd name="T5" fmla="*/ 86 h 86"/>
                  <a:gd name="T6" fmla="*/ 0 w 123"/>
                  <a:gd name="T7" fmla="*/ 86 h 86"/>
                  <a:gd name="T8" fmla="*/ 0 w 123"/>
                  <a:gd name="T9" fmla="*/ 0 h 86"/>
                  <a:gd name="T10" fmla="*/ 0 w 123"/>
                  <a:gd name="T11" fmla="*/ 0 h 86"/>
                  <a:gd name="T12" fmla="*/ 121 w 123"/>
                  <a:gd name="T13" fmla="*/ 0 h 86"/>
                  <a:gd name="T14" fmla="*/ 121 w 123"/>
                  <a:gd name="T15" fmla="*/ 85 h 86"/>
                  <a:gd name="T16" fmla="*/ 0 w 123"/>
                  <a:gd name="T17" fmla="*/ 85 h 86"/>
                  <a:gd name="T18" fmla="*/ 0 w 123"/>
                  <a:gd name="T1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3" h="86">
                    <a:moveTo>
                      <a:pt x="0" y="0"/>
                    </a:moveTo>
                    <a:lnTo>
                      <a:pt x="123" y="0"/>
                    </a:lnTo>
                    <a:lnTo>
                      <a:pt x="123" y="86"/>
                    </a:lnTo>
                    <a:lnTo>
                      <a:pt x="0" y="86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1" y="0"/>
                    </a:lnTo>
                    <a:lnTo>
                      <a:pt x="121" y="85"/>
                    </a:lnTo>
                    <a:lnTo>
                      <a:pt x="0" y="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F9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327" name="Freeform 503"/>
              <p:cNvSpPr>
                <a:spLocks noEditPoints="1"/>
              </p:cNvSpPr>
              <p:nvPr/>
            </p:nvSpPr>
            <p:spPr bwMode="auto">
              <a:xfrm>
                <a:off x="1001" y="3486"/>
                <a:ext cx="121" cy="85"/>
              </a:xfrm>
              <a:custGeom>
                <a:avLst/>
                <a:gdLst>
                  <a:gd name="T0" fmla="*/ 0 w 121"/>
                  <a:gd name="T1" fmla="*/ 0 h 85"/>
                  <a:gd name="T2" fmla="*/ 121 w 121"/>
                  <a:gd name="T3" fmla="*/ 0 h 85"/>
                  <a:gd name="T4" fmla="*/ 121 w 121"/>
                  <a:gd name="T5" fmla="*/ 85 h 85"/>
                  <a:gd name="T6" fmla="*/ 0 w 121"/>
                  <a:gd name="T7" fmla="*/ 85 h 85"/>
                  <a:gd name="T8" fmla="*/ 0 w 121"/>
                  <a:gd name="T9" fmla="*/ 0 h 85"/>
                  <a:gd name="T10" fmla="*/ 0 w 121"/>
                  <a:gd name="T11" fmla="*/ 0 h 85"/>
                  <a:gd name="T12" fmla="*/ 119 w 121"/>
                  <a:gd name="T13" fmla="*/ 0 h 85"/>
                  <a:gd name="T14" fmla="*/ 119 w 121"/>
                  <a:gd name="T15" fmla="*/ 85 h 85"/>
                  <a:gd name="T16" fmla="*/ 0 w 121"/>
                  <a:gd name="T17" fmla="*/ 85 h 85"/>
                  <a:gd name="T18" fmla="*/ 0 w 121"/>
                  <a:gd name="T19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1" h="85">
                    <a:moveTo>
                      <a:pt x="0" y="0"/>
                    </a:moveTo>
                    <a:lnTo>
                      <a:pt x="121" y="0"/>
                    </a:lnTo>
                    <a:lnTo>
                      <a:pt x="121" y="85"/>
                    </a:lnTo>
                    <a:lnTo>
                      <a:pt x="0" y="8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19" y="0"/>
                    </a:lnTo>
                    <a:lnTo>
                      <a:pt x="119" y="85"/>
                    </a:lnTo>
                    <a:lnTo>
                      <a:pt x="0" y="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1A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328" name="Freeform 504"/>
              <p:cNvSpPr>
                <a:spLocks noEditPoints="1"/>
              </p:cNvSpPr>
              <p:nvPr/>
            </p:nvSpPr>
            <p:spPr bwMode="auto">
              <a:xfrm>
                <a:off x="1001" y="3486"/>
                <a:ext cx="119" cy="85"/>
              </a:xfrm>
              <a:custGeom>
                <a:avLst/>
                <a:gdLst>
                  <a:gd name="T0" fmla="*/ 0 w 119"/>
                  <a:gd name="T1" fmla="*/ 0 h 85"/>
                  <a:gd name="T2" fmla="*/ 119 w 119"/>
                  <a:gd name="T3" fmla="*/ 0 h 85"/>
                  <a:gd name="T4" fmla="*/ 119 w 119"/>
                  <a:gd name="T5" fmla="*/ 85 h 85"/>
                  <a:gd name="T6" fmla="*/ 0 w 119"/>
                  <a:gd name="T7" fmla="*/ 85 h 85"/>
                  <a:gd name="T8" fmla="*/ 0 w 119"/>
                  <a:gd name="T9" fmla="*/ 0 h 85"/>
                  <a:gd name="T10" fmla="*/ 0 w 119"/>
                  <a:gd name="T11" fmla="*/ 0 h 85"/>
                  <a:gd name="T12" fmla="*/ 117 w 119"/>
                  <a:gd name="T13" fmla="*/ 0 h 85"/>
                  <a:gd name="T14" fmla="*/ 117 w 119"/>
                  <a:gd name="T15" fmla="*/ 83 h 85"/>
                  <a:gd name="T16" fmla="*/ 0 w 119"/>
                  <a:gd name="T17" fmla="*/ 83 h 85"/>
                  <a:gd name="T18" fmla="*/ 0 w 119"/>
                  <a:gd name="T19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9" h="85">
                    <a:moveTo>
                      <a:pt x="0" y="0"/>
                    </a:moveTo>
                    <a:lnTo>
                      <a:pt x="119" y="0"/>
                    </a:lnTo>
                    <a:lnTo>
                      <a:pt x="119" y="85"/>
                    </a:lnTo>
                    <a:lnTo>
                      <a:pt x="0" y="8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17" y="0"/>
                    </a:lnTo>
                    <a:lnTo>
                      <a:pt x="117" y="83"/>
                    </a:lnTo>
                    <a:lnTo>
                      <a:pt x="0" y="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3A3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329" name="Freeform 505"/>
              <p:cNvSpPr>
                <a:spLocks noEditPoints="1"/>
              </p:cNvSpPr>
              <p:nvPr/>
            </p:nvSpPr>
            <p:spPr bwMode="auto">
              <a:xfrm>
                <a:off x="1001" y="3486"/>
                <a:ext cx="117" cy="83"/>
              </a:xfrm>
              <a:custGeom>
                <a:avLst/>
                <a:gdLst>
                  <a:gd name="T0" fmla="*/ 0 w 117"/>
                  <a:gd name="T1" fmla="*/ 0 h 83"/>
                  <a:gd name="T2" fmla="*/ 117 w 117"/>
                  <a:gd name="T3" fmla="*/ 0 h 83"/>
                  <a:gd name="T4" fmla="*/ 117 w 117"/>
                  <a:gd name="T5" fmla="*/ 83 h 83"/>
                  <a:gd name="T6" fmla="*/ 0 w 117"/>
                  <a:gd name="T7" fmla="*/ 83 h 83"/>
                  <a:gd name="T8" fmla="*/ 0 w 117"/>
                  <a:gd name="T9" fmla="*/ 0 h 83"/>
                  <a:gd name="T10" fmla="*/ 0 w 117"/>
                  <a:gd name="T11" fmla="*/ 0 h 83"/>
                  <a:gd name="T12" fmla="*/ 116 w 117"/>
                  <a:gd name="T13" fmla="*/ 0 h 83"/>
                  <a:gd name="T14" fmla="*/ 116 w 117"/>
                  <a:gd name="T15" fmla="*/ 82 h 83"/>
                  <a:gd name="T16" fmla="*/ 0 w 117"/>
                  <a:gd name="T17" fmla="*/ 82 h 83"/>
                  <a:gd name="T18" fmla="*/ 0 w 117"/>
                  <a:gd name="T1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7" h="83">
                    <a:moveTo>
                      <a:pt x="0" y="0"/>
                    </a:moveTo>
                    <a:lnTo>
                      <a:pt x="117" y="0"/>
                    </a:lnTo>
                    <a:lnTo>
                      <a:pt x="117" y="83"/>
                    </a:lnTo>
                    <a:lnTo>
                      <a:pt x="0" y="8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16" y="0"/>
                    </a:lnTo>
                    <a:lnTo>
                      <a:pt x="116" y="82"/>
                    </a:lnTo>
                    <a:lnTo>
                      <a:pt x="0" y="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4A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330" name="Freeform 506"/>
              <p:cNvSpPr>
                <a:spLocks noEditPoints="1"/>
              </p:cNvSpPr>
              <p:nvPr/>
            </p:nvSpPr>
            <p:spPr bwMode="auto">
              <a:xfrm>
                <a:off x="1001" y="3486"/>
                <a:ext cx="116" cy="82"/>
              </a:xfrm>
              <a:custGeom>
                <a:avLst/>
                <a:gdLst>
                  <a:gd name="T0" fmla="*/ 0 w 116"/>
                  <a:gd name="T1" fmla="*/ 0 h 82"/>
                  <a:gd name="T2" fmla="*/ 116 w 116"/>
                  <a:gd name="T3" fmla="*/ 0 h 82"/>
                  <a:gd name="T4" fmla="*/ 116 w 116"/>
                  <a:gd name="T5" fmla="*/ 82 h 82"/>
                  <a:gd name="T6" fmla="*/ 0 w 116"/>
                  <a:gd name="T7" fmla="*/ 82 h 82"/>
                  <a:gd name="T8" fmla="*/ 0 w 116"/>
                  <a:gd name="T9" fmla="*/ 0 h 82"/>
                  <a:gd name="T10" fmla="*/ 0 w 116"/>
                  <a:gd name="T11" fmla="*/ 0 h 82"/>
                  <a:gd name="T12" fmla="*/ 114 w 116"/>
                  <a:gd name="T13" fmla="*/ 0 h 82"/>
                  <a:gd name="T14" fmla="*/ 114 w 116"/>
                  <a:gd name="T15" fmla="*/ 80 h 82"/>
                  <a:gd name="T16" fmla="*/ 0 w 116"/>
                  <a:gd name="T17" fmla="*/ 80 h 82"/>
                  <a:gd name="T18" fmla="*/ 0 w 116"/>
                  <a:gd name="T1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82">
                    <a:moveTo>
                      <a:pt x="0" y="0"/>
                    </a:moveTo>
                    <a:lnTo>
                      <a:pt x="116" y="0"/>
                    </a:lnTo>
                    <a:lnTo>
                      <a:pt x="116" y="82"/>
                    </a:lnTo>
                    <a:lnTo>
                      <a:pt x="0" y="8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14" y="0"/>
                    </a:lnTo>
                    <a:lnTo>
                      <a:pt x="114" y="80"/>
                    </a:lnTo>
                    <a:lnTo>
                      <a:pt x="0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6A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331" name="Freeform 507"/>
              <p:cNvSpPr>
                <a:spLocks noEditPoints="1"/>
              </p:cNvSpPr>
              <p:nvPr/>
            </p:nvSpPr>
            <p:spPr bwMode="auto">
              <a:xfrm>
                <a:off x="1001" y="3486"/>
                <a:ext cx="114" cy="80"/>
              </a:xfrm>
              <a:custGeom>
                <a:avLst/>
                <a:gdLst>
                  <a:gd name="T0" fmla="*/ 0 w 114"/>
                  <a:gd name="T1" fmla="*/ 0 h 80"/>
                  <a:gd name="T2" fmla="*/ 114 w 114"/>
                  <a:gd name="T3" fmla="*/ 0 h 80"/>
                  <a:gd name="T4" fmla="*/ 114 w 114"/>
                  <a:gd name="T5" fmla="*/ 80 h 80"/>
                  <a:gd name="T6" fmla="*/ 0 w 114"/>
                  <a:gd name="T7" fmla="*/ 80 h 80"/>
                  <a:gd name="T8" fmla="*/ 0 w 114"/>
                  <a:gd name="T9" fmla="*/ 0 h 80"/>
                  <a:gd name="T10" fmla="*/ 0 w 114"/>
                  <a:gd name="T11" fmla="*/ 0 h 80"/>
                  <a:gd name="T12" fmla="*/ 112 w 114"/>
                  <a:gd name="T13" fmla="*/ 0 h 80"/>
                  <a:gd name="T14" fmla="*/ 112 w 114"/>
                  <a:gd name="T15" fmla="*/ 79 h 80"/>
                  <a:gd name="T16" fmla="*/ 0 w 114"/>
                  <a:gd name="T17" fmla="*/ 79 h 80"/>
                  <a:gd name="T18" fmla="*/ 0 w 114"/>
                  <a:gd name="T1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4" h="80">
                    <a:moveTo>
                      <a:pt x="0" y="0"/>
                    </a:moveTo>
                    <a:lnTo>
                      <a:pt x="114" y="0"/>
                    </a:lnTo>
                    <a:lnTo>
                      <a:pt x="114" y="80"/>
                    </a:lnTo>
                    <a:lnTo>
                      <a:pt x="0" y="8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12" y="0"/>
                    </a:lnTo>
                    <a:lnTo>
                      <a:pt x="112" y="79"/>
                    </a:lnTo>
                    <a:lnTo>
                      <a:pt x="0" y="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8A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332" name="Freeform 508"/>
              <p:cNvSpPr>
                <a:spLocks noEditPoints="1"/>
              </p:cNvSpPr>
              <p:nvPr/>
            </p:nvSpPr>
            <p:spPr bwMode="auto">
              <a:xfrm>
                <a:off x="1001" y="3486"/>
                <a:ext cx="112" cy="79"/>
              </a:xfrm>
              <a:custGeom>
                <a:avLst/>
                <a:gdLst>
                  <a:gd name="T0" fmla="*/ 0 w 112"/>
                  <a:gd name="T1" fmla="*/ 0 h 79"/>
                  <a:gd name="T2" fmla="*/ 112 w 112"/>
                  <a:gd name="T3" fmla="*/ 0 h 79"/>
                  <a:gd name="T4" fmla="*/ 112 w 112"/>
                  <a:gd name="T5" fmla="*/ 79 h 79"/>
                  <a:gd name="T6" fmla="*/ 0 w 112"/>
                  <a:gd name="T7" fmla="*/ 79 h 79"/>
                  <a:gd name="T8" fmla="*/ 0 w 112"/>
                  <a:gd name="T9" fmla="*/ 0 h 79"/>
                  <a:gd name="T10" fmla="*/ 0 w 112"/>
                  <a:gd name="T11" fmla="*/ 0 h 79"/>
                  <a:gd name="T12" fmla="*/ 110 w 112"/>
                  <a:gd name="T13" fmla="*/ 0 h 79"/>
                  <a:gd name="T14" fmla="*/ 110 w 112"/>
                  <a:gd name="T15" fmla="*/ 78 h 79"/>
                  <a:gd name="T16" fmla="*/ 0 w 112"/>
                  <a:gd name="T17" fmla="*/ 78 h 79"/>
                  <a:gd name="T18" fmla="*/ 0 w 112"/>
                  <a:gd name="T19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2" h="79">
                    <a:moveTo>
                      <a:pt x="0" y="0"/>
                    </a:moveTo>
                    <a:lnTo>
                      <a:pt x="112" y="0"/>
                    </a:lnTo>
                    <a:lnTo>
                      <a:pt x="112" y="79"/>
                    </a:lnTo>
                    <a:lnTo>
                      <a:pt x="0" y="79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10" y="0"/>
                    </a:lnTo>
                    <a:lnTo>
                      <a:pt x="110" y="78"/>
                    </a:lnTo>
                    <a:lnTo>
                      <a:pt x="0" y="7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AA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333" name="Freeform 509"/>
              <p:cNvSpPr>
                <a:spLocks noEditPoints="1"/>
              </p:cNvSpPr>
              <p:nvPr/>
            </p:nvSpPr>
            <p:spPr bwMode="auto">
              <a:xfrm>
                <a:off x="1001" y="3486"/>
                <a:ext cx="110" cy="78"/>
              </a:xfrm>
              <a:custGeom>
                <a:avLst/>
                <a:gdLst>
                  <a:gd name="T0" fmla="*/ 0 w 110"/>
                  <a:gd name="T1" fmla="*/ 0 h 78"/>
                  <a:gd name="T2" fmla="*/ 110 w 110"/>
                  <a:gd name="T3" fmla="*/ 0 h 78"/>
                  <a:gd name="T4" fmla="*/ 110 w 110"/>
                  <a:gd name="T5" fmla="*/ 78 h 78"/>
                  <a:gd name="T6" fmla="*/ 0 w 110"/>
                  <a:gd name="T7" fmla="*/ 78 h 78"/>
                  <a:gd name="T8" fmla="*/ 0 w 110"/>
                  <a:gd name="T9" fmla="*/ 0 h 78"/>
                  <a:gd name="T10" fmla="*/ 0 w 110"/>
                  <a:gd name="T11" fmla="*/ 0 h 78"/>
                  <a:gd name="T12" fmla="*/ 109 w 110"/>
                  <a:gd name="T13" fmla="*/ 0 h 78"/>
                  <a:gd name="T14" fmla="*/ 109 w 110"/>
                  <a:gd name="T15" fmla="*/ 77 h 78"/>
                  <a:gd name="T16" fmla="*/ 0 w 110"/>
                  <a:gd name="T17" fmla="*/ 77 h 78"/>
                  <a:gd name="T18" fmla="*/ 0 w 110"/>
                  <a:gd name="T1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0" h="78">
                    <a:moveTo>
                      <a:pt x="0" y="0"/>
                    </a:moveTo>
                    <a:lnTo>
                      <a:pt x="110" y="0"/>
                    </a:lnTo>
                    <a:lnTo>
                      <a:pt x="110" y="78"/>
                    </a:lnTo>
                    <a:lnTo>
                      <a:pt x="0" y="78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09" y="0"/>
                    </a:lnTo>
                    <a:lnTo>
                      <a:pt x="109" y="77"/>
                    </a:lnTo>
                    <a:lnTo>
                      <a:pt x="0" y="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CA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334" name="Freeform 510"/>
              <p:cNvSpPr>
                <a:spLocks noEditPoints="1"/>
              </p:cNvSpPr>
              <p:nvPr/>
            </p:nvSpPr>
            <p:spPr bwMode="auto">
              <a:xfrm>
                <a:off x="1001" y="3486"/>
                <a:ext cx="109" cy="77"/>
              </a:xfrm>
              <a:custGeom>
                <a:avLst/>
                <a:gdLst>
                  <a:gd name="T0" fmla="*/ 0 w 109"/>
                  <a:gd name="T1" fmla="*/ 0 h 77"/>
                  <a:gd name="T2" fmla="*/ 109 w 109"/>
                  <a:gd name="T3" fmla="*/ 0 h 77"/>
                  <a:gd name="T4" fmla="*/ 109 w 109"/>
                  <a:gd name="T5" fmla="*/ 77 h 77"/>
                  <a:gd name="T6" fmla="*/ 0 w 109"/>
                  <a:gd name="T7" fmla="*/ 77 h 77"/>
                  <a:gd name="T8" fmla="*/ 0 w 109"/>
                  <a:gd name="T9" fmla="*/ 0 h 77"/>
                  <a:gd name="T10" fmla="*/ 0 w 109"/>
                  <a:gd name="T11" fmla="*/ 0 h 77"/>
                  <a:gd name="T12" fmla="*/ 107 w 109"/>
                  <a:gd name="T13" fmla="*/ 0 h 77"/>
                  <a:gd name="T14" fmla="*/ 107 w 109"/>
                  <a:gd name="T15" fmla="*/ 76 h 77"/>
                  <a:gd name="T16" fmla="*/ 0 w 109"/>
                  <a:gd name="T17" fmla="*/ 76 h 77"/>
                  <a:gd name="T18" fmla="*/ 0 w 109"/>
                  <a:gd name="T19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9" h="77">
                    <a:moveTo>
                      <a:pt x="0" y="0"/>
                    </a:moveTo>
                    <a:lnTo>
                      <a:pt x="109" y="0"/>
                    </a:lnTo>
                    <a:lnTo>
                      <a:pt x="109" y="77"/>
                    </a:lnTo>
                    <a:lnTo>
                      <a:pt x="0" y="7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07" y="0"/>
                    </a:lnTo>
                    <a:lnTo>
                      <a:pt x="107" y="76"/>
                    </a:lnTo>
                    <a:lnTo>
                      <a:pt x="0" y="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EA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335" name="Freeform 511"/>
              <p:cNvSpPr>
                <a:spLocks noEditPoints="1"/>
              </p:cNvSpPr>
              <p:nvPr/>
            </p:nvSpPr>
            <p:spPr bwMode="auto">
              <a:xfrm>
                <a:off x="1001" y="3486"/>
                <a:ext cx="107" cy="76"/>
              </a:xfrm>
              <a:custGeom>
                <a:avLst/>
                <a:gdLst>
                  <a:gd name="T0" fmla="*/ 0 w 107"/>
                  <a:gd name="T1" fmla="*/ 0 h 76"/>
                  <a:gd name="T2" fmla="*/ 107 w 107"/>
                  <a:gd name="T3" fmla="*/ 0 h 76"/>
                  <a:gd name="T4" fmla="*/ 107 w 107"/>
                  <a:gd name="T5" fmla="*/ 76 h 76"/>
                  <a:gd name="T6" fmla="*/ 0 w 107"/>
                  <a:gd name="T7" fmla="*/ 76 h 76"/>
                  <a:gd name="T8" fmla="*/ 0 w 107"/>
                  <a:gd name="T9" fmla="*/ 0 h 76"/>
                  <a:gd name="T10" fmla="*/ 0 w 107"/>
                  <a:gd name="T11" fmla="*/ 0 h 76"/>
                  <a:gd name="T12" fmla="*/ 105 w 107"/>
                  <a:gd name="T13" fmla="*/ 0 h 76"/>
                  <a:gd name="T14" fmla="*/ 105 w 107"/>
                  <a:gd name="T15" fmla="*/ 74 h 76"/>
                  <a:gd name="T16" fmla="*/ 0 w 107"/>
                  <a:gd name="T17" fmla="*/ 74 h 76"/>
                  <a:gd name="T18" fmla="*/ 0 w 107"/>
                  <a:gd name="T19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7" h="76">
                    <a:moveTo>
                      <a:pt x="0" y="0"/>
                    </a:moveTo>
                    <a:lnTo>
                      <a:pt x="107" y="0"/>
                    </a:lnTo>
                    <a:lnTo>
                      <a:pt x="107" y="76"/>
                    </a:lnTo>
                    <a:lnTo>
                      <a:pt x="0" y="76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05" y="0"/>
                    </a:lnTo>
                    <a:lnTo>
                      <a:pt x="105" y="74"/>
                    </a:lnTo>
                    <a:lnTo>
                      <a:pt x="0" y="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0B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336" name="Freeform 512"/>
              <p:cNvSpPr>
                <a:spLocks noEditPoints="1"/>
              </p:cNvSpPr>
              <p:nvPr/>
            </p:nvSpPr>
            <p:spPr bwMode="auto">
              <a:xfrm>
                <a:off x="1001" y="3486"/>
                <a:ext cx="105" cy="74"/>
              </a:xfrm>
              <a:custGeom>
                <a:avLst/>
                <a:gdLst>
                  <a:gd name="T0" fmla="*/ 0 w 105"/>
                  <a:gd name="T1" fmla="*/ 0 h 74"/>
                  <a:gd name="T2" fmla="*/ 105 w 105"/>
                  <a:gd name="T3" fmla="*/ 0 h 74"/>
                  <a:gd name="T4" fmla="*/ 105 w 105"/>
                  <a:gd name="T5" fmla="*/ 74 h 74"/>
                  <a:gd name="T6" fmla="*/ 0 w 105"/>
                  <a:gd name="T7" fmla="*/ 74 h 74"/>
                  <a:gd name="T8" fmla="*/ 0 w 105"/>
                  <a:gd name="T9" fmla="*/ 0 h 74"/>
                  <a:gd name="T10" fmla="*/ 0 w 105"/>
                  <a:gd name="T11" fmla="*/ 0 h 74"/>
                  <a:gd name="T12" fmla="*/ 103 w 105"/>
                  <a:gd name="T13" fmla="*/ 0 h 74"/>
                  <a:gd name="T14" fmla="*/ 103 w 105"/>
                  <a:gd name="T15" fmla="*/ 73 h 74"/>
                  <a:gd name="T16" fmla="*/ 0 w 105"/>
                  <a:gd name="T17" fmla="*/ 73 h 74"/>
                  <a:gd name="T18" fmla="*/ 0 w 105"/>
                  <a:gd name="T1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5" h="74">
                    <a:moveTo>
                      <a:pt x="0" y="0"/>
                    </a:moveTo>
                    <a:lnTo>
                      <a:pt x="105" y="0"/>
                    </a:lnTo>
                    <a:lnTo>
                      <a:pt x="105" y="74"/>
                    </a:lnTo>
                    <a:lnTo>
                      <a:pt x="0" y="74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03" y="0"/>
                    </a:lnTo>
                    <a:lnTo>
                      <a:pt x="103" y="73"/>
                    </a:lnTo>
                    <a:lnTo>
                      <a:pt x="0" y="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2B2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337" name="Freeform 513"/>
              <p:cNvSpPr>
                <a:spLocks noEditPoints="1"/>
              </p:cNvSpPr>
              <p:nvPr/>
            </p:nvSpPr>
            <p:spPr bwMode="auto">
              <a:xfrm>
                <a:off x="1001" y="3486"/>
                <a:ext cx="103" cy="73"/>
              </a:xfrm>
              <a:custGeom>
                <a:avLst/>
                <a:gdLst>
                  <a:gd name="T0" fmla="*/ 0 w 103"/>
                  <a:gd name="T1" fmla="*/ 0 h 73"/>
                  <a:gd name="T2" fmla="*/ 103 w 103"/>
                  <a:gd name="T3" fmla="*/ 0 h 73"/>
                  <a:gd name="T4" fmla="*/ 103 w 103"/>
                  <a:gd name="T5" fmla="*/ 73 h 73"/>
                  <a:gd name="T6" fmla="*/ 0 w 103"/>
                  <a:gd name="T7" fmla="*/ 73 h 73"/>
                  <a:gd name="T8" fmla="*/ 0 w 103"/>
                  <a:gd name="T9" fmla="*/ 0 h 73"/>
                  <a:gd name="T10" fmla="*/ 0 w 103"/>
                  <a:gd name="T11" fmla="*/ 0 h 73"/>
                  <a:gd name="T12" fmla="*/ 102 w 103"/>
                  <a:gd name="T13" fmla="*/ 0 h 73"/>
                  <a:gd name="T14" fmla="*/ 102 w 103"/>
                  <a:gd name="T15" fmla="*/ 71 h 73"/>
                  <a:gd name="T16" fmla="*/ 0 w 103"/>
                  <a:gd name="T17" fmla="*/ 71 h 73"/>
                  <a:gd name="T18" fmla="*/ 0 w 103"/>
                  <a:gd name="T19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3" h="73">
                    <a:moveTo>
                      <a:pt x="0" y="0"/>
                    </a:moveTo>
                    <a:lnTo>
                      <a:pt x="103" y="0"/>
                    </a:lnTo>
                    <a:lnTo>
                      <a:pt x="103" y="73"/>
                    </a:lnTo>
                    <a:lnTo>
                      <a:pt x="0" y="7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02" y="0"/>
                    </a:lnTo>
                    <a:lnTo>
                      <a:pt x="102" y="71"/>
                    </a:lnTo>
                    <a:lnTo>
                      <a:pt x="0" y="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4B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338" name="Freeform 514"/>
              <p:cNvSpPr>
                <a:spLocks noEditPoints="1"/>
              </p:cNvSpPr>
              <p:nvPr/>
            </p:nvSpPr>
            <p:spPr bwMode="auto">
              <a:xfrm>
                <a:off x="1001" y="3486"/>
                <a:ext cx="102" cy="71"/>
              </a:xfrm>
              <a:custGeom>
                <a:avLst/>
                <a:gdLst>
                  <a:gd name="T0" fmla="*/ 0 w 102"/>
                  <a:gd name="T1" fmla="*/ 0 h 71"/>
                  <a:gd name="T2" fmla="*/ 102 w 102"/>
                  <a:gd name="T3" fmla="*/ 0 h 71"/>
                  <a:gd name="T4" fmla="*/ 102 w 102"/>
                  <a:gd name="T5" fmla="*/ 71 h 71"/>
                  <a:gd name="T6" fmla="*/ 0 w 102"/>
                  <a:gd name="T7" fmla="*/ 71 h 71"/>
                  <a:gd name="T8" fmla="*/ 0 w 102"/>
                  <a:gd name="T9" fmla="*/ 0 h 71"/>
                  <a:gd name="T10" fmla="*/ 0 w 102"/>
                  <a:gd name="T11" fmla="*/ 0 h 71"/>
                  <a:gd name="T12" fmla="*/ 100 w 102"/>
                  <a:gd name="T13" fmla="*/ 0 h 71"/>
                  <a:gd name="T14" fmla="*/ 100 w 102"/>
                  <a:gd name="T15" fmla="*/ 71 h 71"/>
                  <a:gd name="T16" fmla="*/ 0 w 102"/>
                  <a:gd name="T17" fmla="*/ 71 h 71"/>
                  <a:gd name="T18" fmla="*/ 0 w 102"/>
                  <a:gd name="T1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2" h="71">
                    <a:moveTo>
                      <a:pt x="0" y="0"/>
                    </a:moveTo>
                    <a:lnTo>
                      <a:pt x="102" y="0"/>
                    </a:lnTo>
                    <a:lnTo>
                      <a:pt x="102" y="71"/>
                    </a:lnTo>
                    <a:lnTo>
                      <a:pt x="0" y="7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00" y="0"/>
                    </a:lnTo>
                    <a:lnTo>
                      <a:pt x="100" y="71"/>
                    </a:lnTo>
                    <a:lnTo>
                      <a:pt x="0" y="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6B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339" name="Freeform 515"/>
              <p:cNvSpPr>
                <a:spLocks noEditPoints="1"/>
              </p:cNvSpPr>
              <p:nvPr/>
            </p:nvSpPr>
            <p:spPr bwMode="auto">
              <a:xfrm>
                <a:off x="1001" y="3486"/>
                <a:ext cx="100" cy="71"/>
              </a:xfrm>
              <a:custGeom>
                <a:avLst/>
                <a:gdLst>
                  <a:gd name="T0" fmla="*/ 0 w 100"/>
                  <a:gd name="T1" fmla="*/ 0 h 71"/>
                  <a:gd name="T2" fmla="*/ 100 w 100"/>
                  <a:gd name="T3" fmla="*/ 0 h 71"/>
                  <a:gd name="T4" fmla="*/ 100 w 100"/>
                  <a:gd name="T5" fmla="*/ 71 h 71"/>
                  <a:gd name="T6" fmla="*/ 0 w 100"/>
                  <a:gd name="T7" fmla="*/ 71 h 71"/>
                  <a:gd name="T8" fmla="*/ 0 w 100"/>
                  <a:gd name="T9" fmla="*/ 0 h 71"/>
                  <a:gd name="T10" fmla="*/ 0 w 100"/>
                  <a:gd name="T11" fmla="*/ 0 h 71"/>
                  <a:gd name="T12" fmla="*/ 98 w 100"/>
                  <a:gd name="T13" fmla="*/ 0 h 71"/>
                  <a:gd name="T14" fmla="*/ 98 w 100"/>
                  <a:gd name="T15" fmla="*/ 70 h 71"/>
                  <a:gd name="T16" fmla="*/ 0 w 100"/>
                  <a:gd name="T17" fmla="*/ 70 h 71"/>
                  <a:gd name="T18" fmla="*/ 0 w 100"/>
                  <a:gd name="T1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0" h="71">
                    <a:moveTo>
                      <a:pt x="0" y="0"/>
                    </a:moveTo>
                    <a:lnTo>
                      <a:pt x="100" y="0"/>
                    </a:lnTo>
                    <a:lnTo>
                      <a:pt x="100" y="71"/>
                    </a:lnTo>
                    <a:lnTo>
                      <a:pt x="0" y="7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98" y="0"/>
                    </a:lnTo>
                    <a:lnTo>
                      <a:pt x="98" y="70"/>
                    </a:lnTo>
                    <a:lnTo>
                      <a:pt x="0" y="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8B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340" name="Freeform 516"/>
              <p:cNvSpPr>
                <a:spLocks noEditPoints="1"/>
              </p:cNvSpPr>
              <p:nvPr/>
            </p:nvSpPr>
            <p:spPr bwMode="auto">
              <a:xfrm>
                <a:off x="1001" y="3486"/>
                <a:ext cx="98" cy="70"/>
              </a:xfrm>
              <a:custGeom>
                <a:avLst/>
                <a:gdLst>
                  <a:gd name="T0" fmla="*/ 0 w 98"/>
                  <a:gd name="T1" fmla="*/ 0 h 70"/>
                  <a:gd name="T2" fmla="*/ 98 w 98"/>
                  <a:gd name="T3" fmla="*/ 0 h 70"/>
                  <a:gd name="T4" fmla="*/ 98 w 98"/>
                  <a:gd name="T5" fmla="*/ 70 h 70"/>
                  <a:gd name="T6" fmla="*/ 0 w 98"/>
                  <a:gd name="T7" fmla="*/ 70 h 70"/>
                  <a:gd name="T8" fmla="*/ 0 w 98"/>
                  <a:gd name="T9" fmla="*/ 0 h 70"/>
                  <a:gd name="T10" fmla="*/ 0 w 98"/>
                  <a:gd name="T11" fmla="*/ 0 h 70"/>
                  <a:gd name="T12" fmla="*/ 96 w 98"/>
                  <a:gd name="T13" fmla="*/ 0 h 70"/>
                  <a:gd name="T14" fmla="*/ 96 w 98"/>
                  <a:gd name="T15" fmla="*/ 68 h 70"/>
                  <a:gd name="T16" fmla="*/ 0 w 98"/>
                  <a:gd name="T17" fmla="*/ 68 h 70"/>
                  <a:gd name="T18" fmla="*/ 0 w 98"/>
                  <a:gd name="T1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8" h="70">
                    <a:moveTo>
                      <a:pt x="0" y="0"/>
                    </a:moveTo>
                    <a:lnTo>
                      <a:pt x="98" y="0"/>
                    </a:lnTo>
                    <a:lnTo>
                      <a:pt x="98" y="70"/>
                    </a:lnTo>
                    <a:lnTo>
                      <a:pt x="0" y="7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96" y="0"/>
                    </a:lnTo>
                    <a:lnTo>
                      <a:pt x="96" y="68"/>
                    </a:lnTo>
                    <a:lnTo>
                      <a:pt x="0" y="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AB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341" name="Freeform 517"/>
              <p:cNvSpPr>
                <a:spLocks noEditPoints="1"/>
              </p:cNvSpPr>
              <p:nvPr/>
            </p:nvSpPr>
            <p:spPr bwMode="auto">
              <a:xfrm>
                <a:off x="1001" y="3486"/>
                <a:ext cx="96" cy="68"/>
              </a:xfrm>
              <a:custGeom>
                <a:avLst/>
                <a:gdLst>
                  <a:gd name="T0" fmla="*/ 0 w 96"/>
                  <a:gd name="T1" fmla="*/ 0 h 68"/>
                  <a:gd name="T2" fmla="*/ 96 w 96"/>
                  <a:gd name="T3" fmla="*/ 0 h 68"/>
                  <a:gd name="T4" fmla="*/ 96 w 96"/>
                  <a:gd name="T5" fmla="*/ 68 h 68"/>
                  <a:gd name="T6" fmla="*/ 0 w 96"/>
                  <a:gd name="T7" fmla="*/ 68 h 68"/>
                  <a:gd name="T8" fmla="*/ 0 w 96"/>
                  <a:gd name="T9" fmla="*/ 0 h 68"/>
                  <a:gd name="T10" fmla="*/ 0 w 96"/>
                  <a:gd name="T11" fmla="*/ 0 h 68"/>
                  <a:gd name="T12" fmla="*/ 94 w 96"/>
                  <a:gd name="T13" fmla="*/ 0 h 68"/>
                  <a:gd name="T14" fmla="*/ 94 w 96"/>
                  <a:gd name="T15" fmla="*/ 67 h 68"/>
                  <a:gd name="T16" fmla="*/ 0 w 96"/>
                  <a:gd name="T17" fmla="*/ 67 h 68"/>
                  <a:gd name="T18" fmla="*/ 0 w 96"/>
                  <a:gd name="T1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6" h="68">
                    <a:moveTo>
                      <a:pt x="0" y="0"/>
                    </a:moveTo>
                    <a:lnTo>
                      <a:pt x="96" y="0"/>
                    </a:lnTo>
                    <a:lnTo>
                      <a:pt x="96" y="68"/>
                    </a:lnTo>
                    <a:lnTo>
                      <a:pt x="0" y="68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94" y="0"/>
                    </a:lnTo>
                    <a:lnTo>
                      <a:pt x="94" y="67"/>
                    </a:lnTo>
                    <a:lnTo>
                      <a:pt x="0" y="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DB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342" name="Freeform 518"/>
              <p:cNvSpPr>
                <a:spLocks noEditPoints="1"/>
              </p:cNvSpPr>
              <p:nvPr/>
            </p:nvSpPr>
            <p:spPr bwMode="auto">
              <a:xfrm>
                <a:off x="1001" y="3486"/>
                <a:ext cx="94" cy="67"/>
              </a:xfrm>
              <a:custGeom>
                <a:avLst/>
                <a:gdLst>
                  <a:gd name="T0" fmla="*/ 0 w 94"/>
                  <a:gd name="T1" fmla="*/ 0 h 67"/>
                  <a:gd name="T2" fmla="*/ 94 w 94"/>
                  <a:gd name="T3" fmla="*/ 0 h 67"/>
                  <a:gd name="T4" fmla="*/ 94 w 94"/>
                  <a:gd name="T5" fmla="*/ 67 h 67"/>
                  <a:gd name="T6" fmla="*/ 0 w 94"/>
                  <a:gd name="T7" fmla="*/ 67 h 67"/>
                  <a:gd name="T8" fmla="*/ 0 w 94"/>
                  <a:gd name="T9" fmla="*/ 0 h 67"/>
                  <a:gd name="T10" fmla="*/ 0 w 94"/>
                  <a:gd name="T11" fmla="*/ 0 h 67"/>
                  <a:gd name="T12" fmla="*/ 93 w 94"/>
                  <a:gd name="T13" fmla="*/ 0 h 67"/>
                  <a:gd name="T14" fmla="*/ 93 w 94"/>
                  <a:gd name="T15" fmla="*/ 65 h 67"/>
                  <a:gd name="T16" fmla="*/ 0 w 94"/>
                  <a:gd name="T17" fmla="*/ 65 h 67"/>
                  <a:gd name="T18" fmla="*/ 0 w 94"/>
                  <a:gd name="T1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4" h="67">
                    <a:moveTo>
                      <a:pt x="0" y="0"/>
                    </a:moveTo>
                    <a:lnTo>
                      <a:pt x="94" y="0"/>
                    </a:lnTo>
                    <a:lnTo>
                      <a:pt x="94" y="67"/>
                    </a:lnTo>
                    <a:lnTo>
                      <a:pt x="0" y="6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93" y="0"/>
                    </a:lnTo>
                    <a:lnTo>
                      <a:pt x="93" y="65"/>
                    </a:lnTo>
                    <a:lnTo>
                      <a:pt x="0" y="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FB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343" name="Freeform 519"/>
              <p:cNvSpPr>
                <a:spLocks noEditPoints="1"/>
              </p:cNvSpPr>
              <p:nvPr/>
            </p:nvSpPr>
            <p:spPr bwMode="auto">
              <a:xfrm>
                <a:off x="1001" y="3486"/>
                <a:ext cx="93" cy="65"/>
              </a:xfrm>
              <a:custGeom>
                <a:avLst/>
                <a:gdLst>
                  <a:gd name="T0" fmla="*/ 0 w 93"/>
                  <a:gd name="T1" fmla="*/ 0 h 65"/>
                  <a:gd name="T2" fmla="*/ 93 w 93"/>
                  <a:gd name="T3" fmla="*/ 0 h 65"/>
                  <a:gd name="T4" fmla="*/ 93 w 93"/>
                  <a:gd name="T5" fmla="*/ 65 h 65"/>
                  <a:gd name="T6" fmla="*/ 0 w 93"/>
                  <a:gd name="T7" fmla="*/ 65 h 65"/>
                  <a:gd name="T8" fmla="*/ 0 w 93"/>
                  <a:gd name="T9" fmla="*/ 0 h 65"/>
                  <a:gd name="T10" fmla="*/ 0 w 93"/>
                  <a:gd name="T11" fmla="*/ 0 h 65"/>
                  <a:gd name="T12" fmla="*/ 91 w 93"/>
                  <a:gd name="T13" fmla="*/ 0 h 65"/>
                  <a:gd name="T14" fmla="*/ 91 w 93"/>
                  <a:gd name="T15" fmla="*/ 64 h 65"/>
                  <a:gd name="T16" fmla="*/ 0 w 93"/>
                  <a:gd name="T17" fmla="*/ 64 h 65"/>
                  <a:gd name="T18" fmla="*/ 0 w 93"/>
                  <a:gd name="T1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" h="65">
                    <a:moveTo>
                      <a:pt x="0" y="0"/>
                    </a:moveTo>
                    <a:lnTo>
                      <a:pt x="93" y="0"/>
                    </a:lnTo>
                    <a:lnTo>
                      <a:pt x="93" y="65"/>
                    </a:lnTo>
                    <a:lnTo>
                      <a:pt x="0" y="6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91" y="0"/>
                    </a:lnTo>
                    <a:lnTo>
                      <a:pt x="91" y="64"/>
                    </a:lnTo>
                    <a:lnTo>
                      <a:pt x="0" y="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1C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344" name="Freeform 520"/>
              <p:cNvSpPr>
                <a:spLocks noEditPoints="1"/>
              </p:cNvSpPr>
              <p:nvPr/>
            </p:nvSpPr>
            <p:spPr bwMode="auto">
              <a:xfrm>
                <a:off x="1001" y="3486"/>
                <a:ext cx="91" cy="64"/>
              </a:xfrm>
              <a:custGeom>
                <a:avLst/>
                <a:gdLst>
                  <a:gd name="T0" fmla="*/ 0 w 91"/>
                  <a:gd name="T1" fmla="*/ 0 h 64"/>
                  <a:gd name="T2" fmla="*/ 91 w 91"/>
                  <a:gd name="T3" fmla="*/ 0 h 64"/>
                  <a:gd name="T4" fmla="*/ 91 w 91"/>
                  <a:gd name="T5" fmla="*/ 64 h 64"/>
                  <a:gd name="T6" fmla="*/ 0 w 91"/>
                  <a:gd name="T7" fmla="*/ 64 h 64"/>
                  <a:gd name="T8" fmla="*/ 0 w 91"/>
                  <a:gd name="T9" fmla="*/ 0 h 64"/>
                  <a:gd name="T10" fmla="*/ 0 w 91"/>
                  <a:gd name="T11" fmla="*/ 0 h 64"/>
                  <a:gd name="T12" fmla="*/ 89 w 91"/>
                  <a:gd name="T13" fmla="*/ 0 h 64"/>
                  <a:gd name="T14" fmla="*/ 89 w 91"/>
                  <a:gd name="T15" fmla="*/ 63 h 64"/>
                  <a:gd name="T16" fmla="*/ 0 w 91"/>
                  <a:gd name="T17" fmla="*/ 63 h 64"/>
                  <a:gd name="T18" fmla="*/ 0 w 91"/>
                  <a:gd name="T1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1" h="64">
                    <a:moveTo>
                      <a:pt x="0" y="0"/>
                    </a:moveTo>
                    <a:lnTo>
                      <a:pt x="91" y="0"/>
                    </a:lnTo>
                    <a:lnTo>
                      <a:pt x="91" y="64"/>
                    </a:lnTo>
                    <a:lnTo>
                      <a:pt x="0" y="64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89" y="0"/>
                    </a:lnTo>
                    <a:lnTo>
                      <a:pt x="89" y="63"/>
                    </a:lnTo>
                    <a:lnTo>
                      <a:pt x="0" y="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4C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345" name="Freeform 521"/>
              <p:cNvSpPr>
                <a:spLocks noEditPoints="1"/>
              </p:cNvSpPr>
              <p:nvPr/>
            </p:nvSpPr>
            <p:spPr bwMode="auto">
              <a:xfrm>
                <a:off x="1001" y="3486"/>
                <a:ext cx="89" cy="63"/>
              </a:xfrm>
              <a:custGeom>
                <a:avLst/>
                <a:gdLst>
                  <a:gd name="T0" fmla="*/ 0 w 89"/>
                  <a:gd name="T1" fmla="*/ 0 h 63"/>
                  <a:gd name="T2" fmla="*/ 89 w 89"/>
                  <a:gd name="T3" fmla="*/ 0 h 63"/>
                  <a:gd name="T4" fmla="*/ 89 w 89"/>
                  <a:gd name="T5" fmla="*/ 63 h 63"/>
                  <a:gd name="T6" fmla="*/ 0 w 89"/>
                  <a:gd name="T7" fmla="*/ 63 h 63"/>
                  <a:gd name="T8" fmla="*/ 0 w 89"/>
                  <a:gd name="T9" fmla="*/ 0 h 63"/>
                  <a:gd name="T10" fmla="*/ 0 w 89"/>
                  <a:gd name="T11" fmla="*/ 0 h 63"/>
                  <a:gd name="T12" fmla="*/ 87 w 89"/>
                  <a:gd name="T13" fmla="*/ 0 h 63"/>
                  <a:gd name="T14" fmla="*/ 87 w 89"/>
                  <a:gd name="T15" fmla="*/ 62 h 63"/>
                  <a:gd name="T16" fmla="*/ 0 w 89"/>
                  <a:gd name="T17" fmla="*/ 62 h 63"/>
                  <a:gd name="T18" fmla="*/ 0 w 89"/>
                  <a:gd name="T1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9" h="63">
                    <a:moveTo>
                      <a:pt x="0" y="0"/>
                    </a:moveTo>
                    <a:lnTo>
                      <a:pt x="89" y="0"/>
                    </a:lnTo>
                    <a:lnTo>
                      <a:pt x="89" y="63"/>
                    </a:lnTo>
                    <a:lnTo>
                      <a:pt x="0" y="6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87" y="0"/>
                    </a:lnTo>
                    <a:lnTo>
                      <a:pt x="87" y="62"/>
                    </a:lnTo>
                    <a:lnTo>
                      <a:pt x="0" y="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6C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346" name="Freeform 522"/>
              <p:cNvSpPr>
                <a:spLocks noEditPoints="1"/>
              </p:cNvSpPr>
              <p:nvPr/>
            </p:nvSpPr>
            <p:spPr bwMode="auto">
              <a:xfrm>
                <a:off x="1001" y="3486"/>
                <a:ext cx="87" cy="62"/>
              </a:xfrm>
              <a:custGeom>
                <a:avLst/>
                <a:gdLst>
                  <a:gd name="T0" fmla="*/ 0 w 87"/>
                  <a:gd name="T1" fmla="*/ 0 h 62"/>
                  <a:gd name="T2" fmla="*/ 87 w 87"/>
                  <a:gd name="T3" fmla="*/ 0 h 62"/>
                  <a:gd name="T4" fmla="*/ 87 w 87"/>
                  <a:gd name="T5" fmla="*/ 62 h 62"/>
                  <a:gd name="T6" fmla="*/ 0 w 87"/>
                  <a:gd name="T7" fmla="*/ 62 h 62"/>
                  <a:gd name="T8" fmla="*/ 0 w 87"/>
                  <a:gd name="T9" fmla="*/ 0 h 62"/>
                  <a:gd name="T10" fmla="*/ 0 w 87"/>
                  <a:gd name="T11" fmla="*/ 0 h 62"/>
                  <a:gd name="T12" fmla="*/ 86 w 87"/>
                  <a:gd name="T13" fmla="*/ 0 h 62"/>
                  <a:gd name="T14" fmla="*/ 86 w 87"/>
                  <a:gd name="T15" fmla="*/ 61 h 62"/>
                  <a:gd name="T16" fmla="*/ 0 w 87"/>
                  <a:gd name="T17" fmla="*/ 61 h 62"/>
                  <a:gd name="T18" fmla="*/ 0 w 87"/>
                  <a:gd name="T19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7" h="62">
                    <a:moveTo>
                      <a:pt x="0" y="0"/>
                    </a:moveTo>
                    <a:lnTo>
                      <a:pt x="87" y="0"/>
                    </a:lnTo>
                    <a:lnTo>
                      <a:pt x="87" y="62"/>
                    </a:lnTo>
                    <a:lnTo>
                      <a:pt x="0" y="6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86" y="0"/>
                    </a:lnTo>
                    <a:lnTo>
                      <a:pt x="86" y="61"/>
                    </a:lnTo>
                    <a:lnTo>
                      <a:pt x="0" y="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9C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347" name="Freeform 523"/>
              <p:cNvSpPr>
                <a:spLocks noEditPoints="1"/>
              </p:cNvSpPr>
              <p:nvPr/>
            </p:nvSpPr>
            <p:spPr bwMode="auto">
              <a:xfrm>
                <a:off x="1001" y="3486"/>
                <a:ext cx="86" cy="61"/>
              </a:xfrm>
              <a:custGeom>
                <a:avLst/>
                <a:gdLst>
                  <a:gd name="T0" fmla="*/ 0 w 86"/>
                  <a:gd name="T1" fmla="*/ 0 h 61"/>
                  <a:gd name="T2" fmla="*/ 86 w 86"/>
                  <a:gd name="T3" fmla="*/ 0 h 61"/>
                  <a:gd name="T4" fmla="*/ 86 w 86"/>
                  <a:gd name="T5" fmla="*/ 61 h 61"/>
                  <a:gd name="T6" fmla="*/ 0 w 86"/>
                  <a:gd name="T7" fmla="*/ 61 h 61"/>
                  <a:gd name="T8" fmla="*/ 0 w 86"/>
                  <a:gd name="T9" fmla="*/ 0 h 61"/>
                  <a:gd name="T10" fmla="*/ 0 w 86"/>
                  <a:gd name="T11" fmla="*/ 0 h 61"/>
                  <a:gd name="T12" fmla="*/ 84 w 86"/>
                  <a:gd name="T13" fmla="*/ 0 h 61"/>
                  <a:gd name="T14" fmla="*/ 84 w 86"/>
                  <a:gd name="T15" fmla="*/ 59 h 61"/>
                  <a:gd name="T16" fmla="*/ 0 w 86"/>
                  <a:gd name="T17" fmla="*/ 59 h 61"/>
                  <a:gd name="T18" fmla="*/ 0 w 86"/>
                  <a:gd name="T1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61">
                    <a:moveTo>
                      <a:pt x="0" y="0"/>
                    </a:moveTo>
                    <a:lnTo>
                      <a:pt x="86" y="0"/>
                    </a:lnTo>
                    <a:lnTo>
                      <a:pt x="86" y="61"/>
                    </a:lnTo>
                    <a:lnTo>
                      <a:pt x="0" y="6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84" y="59"/>
                    </a:lnTo>
                    <a:lnTo>
                      <a:pt x="0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BCB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348" name="Freeform 524"/>
              <p:cNvSpPr>
                <a:spLocks noEditPoints="1"/>
              </p:cNvSpPr>
              <p:nvPr/>
            </p:nvSpPr>
            <p:spPr bwMode="auto">
              <a:xfrm>
                <a:off x="1001" y="3486"/>
                <a:ext cx="84" cy="59"/>
              </a:xfrm>
              <a:custGeom>
                <a:avLst/>
                <a:gdLst>
                  <a:gd name="T0" fmla="*/ 0 w 84"/>
                  <a:gd name="T1" fmla="*/ 0 h 59"/>
                  <a:gd name="T2" fmla="*/ 84 w 84"/>
                  <a:gd name="T3" fmla="*/ 0 h 59"/>
                  <a:gd name="T4" fmla="*/ 84 w 84"/>
                  <a:gd name="T5" fmla="*/ 59 h 59"/>
                  <a:gd name="T6" fmla="*/ 0 w 84"/>
                  <a:gd name="T7" fmla="*/ 59 h 59"/>
                  <a:gd name="T8" fmla="*/ 0 w 84"/>
                  <a:gd name="T9" fmla="*/ 0 h 59"/>
                  <a:gd name="T10" fmla="*/ 0 w 84"/>
                  <a:gd name="T11" fmla="*/ 0 h 59"/>
                  <a:gd name="T12" fmla="*/ 82 w 84"/>
                  <a:gd name="T13" fmla="*/ 0 h 59"/>
                  <a:gd name="T14" fmla="*/ 82 w 84"/>
                  <a:gd name="T15" fmla="*/ 58 h 59"/>
                  <a:gd name="T16" fmla="*/ 0 w 84"/>
                  <a:gd name="T17" fmla="*/ 58 h 59"/>
                  <a:gd name="T18" fmla="*/ 0 w 84"/>
                  <a:gd name="T1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4" h="59">
                    <a:moveTo>
                      <a:pt x="0" y="0"/>
                    </a:moveTo>
                    <a:lnTo>
                      <a:pt x="84" y="0"/>
                    </a:lnTo>
                    <a:lnTo>
                      <a:pt x="84" y="59"/>
                    </a:lnTo>
                    <a:lnTo>
                      <a:pt x="0" y="59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82" y="0"/>
                    </a:lnTo>
                    <a:lnTo>
                      <a:pt x="82" y="58"/>
                    </a:lnTo>
                    <a:lnTo>
                      <a:pt x="0" y="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349" name="Freeform 525"/>
              <p:cNvSpPr>
                <a:spLocks noEditPoints="1"/>
              </p:cNvSpPr>
              <p:nvPr/>
            </p:nvSpPr>
            <p:spPr bwMode="auto">
              <a:xfrm>
                <a:off x="1001" y="3486"/>
                <a:ext cx="82" cy="58"/>
              </a:xfrm>
              <a:custGeom>
                <a:avLst/>
                <a:gdLst>
                  <a:gd name="T0" fmla="*/ 0 w 82"/>
                  <a:gd name="T1" fmla="*/ 0 h 58"/>
                  <a:gd name="T2" fmla="*/ 82 w 82"/>
                  <a:gd name="T3" fmla="*/ 0 h 58"/>
                  <a:gd name="T4" fmla="*/ 82 w 82"/>
                  <a:gd name="T5" fmla="*/ 58 h 58"/>
                  <a:gd name="T6" fmla="*/ 0 w 82"/>
                  <a:gd name="T7" fmla="*/ 58 h 58"/>
                  <a:gd name="T8" fmla="*/ 0 w 82"/>
                  <a:gd name="T9" fmla="*/ 0 h 58"/>
                  <a:gd name="T10" fmla="*/ 0 w 82"/>
                  <a:gd name="T11" fmla="*/ 0 h 58"/>
                  <a:gd name="T12" fmla="*/ 80 w 82"/>
                  <a:gd name="T13" fmla="*/ 0 h 58"/>
                  <a:gd name="T14" fmla="*/ 80 w 82"/>
                  <a:gd name="T15" fmla="*/ 57 h 58"/>
                  <a:gd name="T16" fmla="*/ 0 w 82"/>
                  <a:gd name="T17" fmla="*/ 57 h 58"/>
                  <a:gd name="T18" fmla="*/ 0 w 82"/>
                  <a:gd name="T1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2" h="58">
                    <a:moveTo>
                      <a:pt x="0" y="0"/>
                    </a:moveTo>
                    <a:lnTo>
                      <a:pt x="82" y="0"/>
                    </a:lnTo>
                    <a:lnTo>
                      <a:pt x="82" y="58"/>
                    </a:lnTo>
                    <a:lnTo>
                      <a:pt x="0" y="58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80" y="0"/>
                    </a:lnTo>
                    <a:lnTo>
                      <a:pt x="80" y="57"/>
                    </a:lnTo>
                    <a:lnTo>
                      <a:pt x="0" y="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350" name="Freeform 526"/>
              <p:cNvSpPr>
                <a:spLocks noEditPoints="1"/>
              </p:cNvSpPr>
              <p:nvPr/>
            </p:nvSpPr>
            <p:spPr bwMode="auto">
              <a:xfrm>
                <a:off x="1001" y="3486"/>
                <a:ext cx="80" cy="57"/>
              </a:xfrm>
              <a:custGeom>
                <a:avLst/>
                <a:gdLst>
                  <a:gd name="T0" fmla="*/ 0 w 80"/>
                  <a:gd name="T1" fmla="*/ 0 h 57"/>
                  <a:gd name="T2" fmla="*/ 80 w 80"/>
                  <a:gd name="T3" fmla="*/ 0 h 57"/>
                  <a:gd name="T4" fmla="*/ 80 w 80"/>
                  <a:gd name="T5" fmla="*/ 57 h 57"/>
                  <a:gd name="T6" fmla="*/ 0 w 80"/>
                  <a:gd name="T7" fmla="*/ 57 h 57"/>
                  <a:gd name="T8" fmla="*/ 0 w 80"/>
                  <a:gd name="T9" fmla="*/ 0 h 57"/>
                  <a:gd name="T10" fmla="*/ 0 w 80"/>
                  <a:gd name="T11" fmla="*/ 0 h 57"/>
                  <a:gd name="T12" fmla="*/ 79 w 80"/>
                  <a:gd name="T13" fmla="*/ 0 h 57"/>
                  <a:gd name="T14" fmla="*/ 79 w 80"/>
                  <a:gd name="T15" fmla="*/ 56 h 57"/>
                  <a:gd name="T16" fmla="*/ 0 w 80"/>
                  <a:gd name="T17" fmla="*/ 56 h 57"/>
                  <a:gd name="T18" fmla="*/ 0 w 80"/>
                  <a:gd name="T1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0" h="57">
                    <a:moveTo>
                      <a:pt x="0" y="0"/>
                    </a:moveTo>
                    <a:lnTo>
                      <a:pt x="80" y="0"/>
                    </a:lnTo>
                    <a:lnTo>
                      <a:pt x="80" y="57"/>
                    </a:lnTo>
                    <a:lnTo>
                      <a:pt x="0" y="5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79" y="0"/>
                    </a:lnTo>
                    <a:lnTo>
                      <a:pt x="79" y="56"/>
                    </a:lnTo>
                    <a:lnTo>
                      <a:pt x="0" y="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3D3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351" name="Freeform 527"/>
              <p:cNvSpPr>
                <a:spLocks noEditPoints="1"/>
              </p:cNvSpPr>
              <p:nvPr/>
            </p:nvSpPr>
            <p:spPr bwMode="auto">
              <a:xfrm>
                <a:off x="1001" y="3486"/>
                <a:ext cx="79" cy="56"/>
              </a:xfrm>
              <a:custGeom>
                <a:avLst/>
                <a:gdLst>
                  <a:gd name="T0" fmla="*/ 0 w 79"/>
                  <a:gd name="T1" fmla="*/ 0 h 56"/>
                  <a:gd name="T2" fmla="*/ 79 w 79"/>
                  <a:gd name="T3" fmla="*/ 0 h 56"/>
                  <a:gd name="T4" fmla="*/ 79 w 79"/>
                  <a:gd name="T5" fmla="*/ 56 h 56"/>
                  <a:gd name="T6" fmla="*/ 0 w 79"/>
                  <a:gd name="T7" fmla="*/ 56 h 56"/>
                  <a:gd name="T8" fmla="*/ 0 w 79"/>
                  <a:gd name="T9" fmla="*/ 0 h 56"/>
                  <a:gd name="T10" fmla="*/ 0 w 79"/>
                  <a:gd name="T11" fmla="*/ 0 h 56"/>
                  <a:gd name="T12" fmla="*/ 77 w 79"/>
                  <a:gd name="T13" fmla="*/ 0 h 56"/>
                  <a:gd name="T14" fmla="*/ 77 w 79"/>
                  <a:gd name="T15" fmla="*/ 55 h 56"/>
                  <a:gd name="T16" fmla="*/ 0 w 79"/>
                  <a:gd name="T17" fmla="*/ 55 h 56"/>
                  <a:gd name="T18" fmla="*/ 0 w 79"/>
                  <a:gd name="T19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9" h="56">
                    <a:moveTo>
                      <a:pt x="0" y="0"/>
                    </a:moveTo>
                    <a:lnTo>
                      <a:pt x="79" y="0"/>
                    </a:lnTo>
                    <a:lnTo>
                      <a:pt x="79" y="56"/>
                    </a:lnTo>
                    <a:lnTo>
                      <a:pt x="0" y="56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77" y="0"/>
                    </a:lnTo>
                    <a:lnTo>
                      <a:pt x="77" y="55"/>
                    </a:lnTo>
                    <a:lnTo>
                      <a:pt x="0" y="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5D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352" name="Freeform 528"/>
              <p:cNvSpPr>
                <a:spLocks noEditPoints="1"/>
              </p:cNvSpPr>
              <p:nvPr/>
            </p:nvSpPr>
            <p:spPr bwMode="auto">
              <a:xfrm>
                <a:off x="1001" y="3486"/>
                <a:ext cx="77" cy="55"/>
              </a:xfrm>
              <a:custGeom>
                <a:avLst/>
                <a:gdLst>
                  <a:gd name="T0" fmla="*/ 0 w 77"/>
                  <a:gd name="T1" fmla="*/ 0 h 55"/>
                  <a:gd name="T2" fmla="*/ 77 w 77"/>
                  <a:gd name="T3" fmla="*/ 0 h 55"/>
                  <a:gd name="T4" fmla="*/ 77 w 77"/>
                  <a:gd name="T5" fmla="*/ 55 h 55"/>
                  <a:gd name="T6" fmla="*/ 0 w 77"/>
                  <a:gd name="T7" fmla="*/ 55 h 55"/>
                  <a:gd name="T8" fmla="*/ 0 w 77"/>
                  <a:gd name="T9" fmla="*/ 0 h 55"/>
                  <a:gd name="T10" fmla="*/ 0 w 77"/>
                  <a:gd name="T11" fmla="*/ 0 h 55"/>
                  <a:gd name="T12" fmla="*/ 75 w 77"/>
                  <a:gd name="T13" fmla="*/ 0 h 55"/>
                  <a:gd name="T14" fmla="*/ 75 w 77"/>
                  <a:gd name="T15" fmla="*/ 53 h 55"/>
                  <a:gd name="T16" fmla="*/ 0 w 77"/>
                  <a:gd name="T17" fmla="*/ 53 h 55"/>
                  <a:gd name="T18" fmla="*/ 0 w 77"/>
                  <a:gd name="T19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7" h="55">
                    <a:moveTo>
                      <a:pt x="0" y="0"/>
                    </a:moveTo>
                    <a:lnTo>
                      <a:pt x="77" y="0"/>
                    </a:lnTo>
                    <a:lnTo>
                      <a:pt x="77" y="55"/>
                    </a:lnTo>
                    <a:lnTo>
                      <a:pt x="0" y="5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75" y="0"/>
                    </a:lnTo>
                    <a:lnTo>
                      <a:pt x="75" y="53"/>
                    </a:lnTo>
                    <a:lnTo>
                      <a:pt x="0" y="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7D7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353" name="Freeform 529"/>
              <p:cNvSpPr>
                <a:spLocks noEditPoints="1"/>
              </p:cNvSpPr>
              <p:nvPr/>
            </p:nvSpPr>
            <p:spPr bwMode="auto">
              <a:xfrm>
                <a:off x="1001" y="3486"/>
                <a:ext cx="75" cy="53"/>
              </a:xfrm>
              <a:custGeom>
                <a:avLst/>
                <a:gdLst>
                  <a:gd name="T0" fmla="*/ 0 w 75"/>
                  <a:gd name="T1" fmla="*/ 0 h 53"/>
                  <a:gd name="T2" fmla="*/ 75 w 75"/>
                  <a:gd name="T3" fmla="*/ 0 h 53"/>
                  <a:gd name="T4" fmla="*/ 75 w 75"/>
                  <a:gd name="T5" fmla="*/ 53 h 53"/>
                  <a:gd name="T6" fmla="*/ 0 w 75"/>
                  <a:gd name="T7" fmla="*/ 53 h 53"/>
                  <a:gd name="T8" fmla="*/ 0 w 75"/>
                  <a:gd name="T9" fmla="*/ 0 h 53"/>
                  <a:gd name="T10" fmla="*/ 0 w 75"/>
                  <a:gd name="T11" fmla="*/ 0 h 53"/>
                  <a:gd name="T12" fmla="*/ 73 w 75"/>
                  <a:gd name="T13" fmla="*/ 0 h 53"/>
                  <a:gd name="T14" fmla="*/ 73 w 75"/>
                  <a:gd name="T15" fmla="*/ 52 h 53"/>
                  <a:gd name="T16" fmla="*/ 0 w 75"/>
                  <a:gd name="T17" fmla="*/ 52 h 53"/>
                  <a:gd name="T18" fmla="*/ 0 w 75"/>
                  <a:gd name="T1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5" h="53">
                    <a:moveTo>
                      <a:pt x="0" y="0"/>
                    </a:moveTo>
                    <a:lnTo>
                      <a:pt x="75" y="0"/>
                    </a:lnTo>
                    <a:lnTo>
                      <a:pt x="75" y="53"/>
                    </a:lnTo>
                    <a:lnTo>
                      <a:pt x="0" y="5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73" y="0"/>
                    </a:lnTo>
                    <a:lnTo>
                      <a:pt x="73" y="52"/>
                    </a:lnTo>
                    <a:lnTo>
                      <a:pt x="0" y="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D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354" name="Freeform 530"/>
              <p:cNvSpPr>
                <a:spLocks noEditPoints="1"/>
              </p:cNvSpPr>
              <p:nvPr/>
            </p:nvSpPr>
            <p:spPr bwMode="auto">
              <a:xfrm>
                <a:off x="1001" y="3486"/>
                <a:ext cx="73" cy="52"/>
              </a:xfrm>
              <a:custGeom>
                <a:avLst/>
                <a:gdLst>
                  <a:gd name="T0" fmla="*/ 0 w 73"/>
                  <a:gd name="T1" fmla="*/ 0 h 52"/>
                  <a:gd name="T2" fmla="*/ 73 w 73"/>
                  <a:gd name="T3" fmla="*/ 0 h 52"/>
                  <a:gd name="T4" fmla="*/ 73 w 73"/>
                  <a:gd name="T5" fmla="*/ 52 h 52"/>
                  <a:gd name="T6" fmla="*/ 0 w 73"/>
                  <a:gd name="T7" fmla="*/ 52 h 52"/>
                  <a:gd name="T8" fmla="*/ 0 w 73"/>
                  <a:gd name="T9" fmla="*/ 0 h 52"/>
                  <a:gd name="T10" fmla="*/ 0 w 73"/>
                  <a:gd name="T11" fmla="*/ 0 h 52"/>
                  <a:gd name="T12" fmla="*/ 72 w 73"/>
                  <a:gd name="T13" fmla="*/ 0 h 52"/>
                  <a:gd name="T14" fmla="*/ 72 w 73"/>
                  <a:gd name="T15" fmla="*/ 51 h 52"/>
                  <a:gd name="T16" fmla="*/ 0 w 73"/>
                  <a:gd name="T17" fmla="*/ 51 h 52"/>
                  <a:gd name="T18" fmla="*/ 0 w 73"/>
                  <a:gd name="T1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3" h="52">
                    <a:moveTo>
                      <a:pt x="0" y="0"/>
                    </a:moveTo>
                    <a:lnTo>
                      <a:pt x="73" y="0"/>
                    </a:lnTo>
                    <a:lnTo>
                      <a:pt x="73" y="52"/>
                    </a:lnTo>
                    <a:lnTo>
                      <a:pt x="0" y="5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72" y="0"/>
                    </a:lnTo>
                    <a:lnTo>
                      <a:pt x="72" y="51"/>
                    </a:lnTo>
                    <a:lnTo>
                      <a:pt x="0" y="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DB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355" name="Freeform 531"/>
              <p:cNvSpPr>
                <a:spLocks noEditPoints="1"/>
              </p:cNvSpPr>
              <p:nvPr/>
            </p:nvSpPr>
            <p:spPr bwMode="auto">
              <a:xfrm>
                <a:off x="1001" y="3486"/>
                <a:ext cx="72" cy="51"/>
              </a:xfrm>
              <a:custGeom>
                <a:avLst/>
                <a:gdLst>
                  <a:gd name="T0" fmla="*/ 0 w 72"/>
                  <a:gd name="T1" fmla="*/ 0 h 51"/>
                  <a:gd name="T2" fmla="*/ 72 w 72"/>
                  <a:gd name="T3" fmla="*/ 0 h 51"/>
                  <a:gd name="T4" fmla="*/ 72 w 72"/>
                  <a:gd name="T5" fmla="*/ 51 h 51"/>
                  <a:gd name="T6" fmla="*/ 0 w 72"/>
                  <a:gd name="T7" fmla="*/ 51 h 51"/>
                  <a:gd name="T8" fmla="*/ 0 w 72"/>
                  <a:gd name="T9" fmla="*/ 0 h 51"/>
                  <a:gd name="T10" fmla="*/ 0 w 72"/>
                  <a:gd name="T11" fmla="*/ 0 h 51"/>
                  <a:gd name="T12" fmla="*/ 70 w 72"/>
                  <a:gd name="T13" fmla="*/ 0 h 51"/>
                  <a:gd name="T14" fmla="*/ 70 w 72"/>
                  <a:gd name="T15" fmla="*/ 50 h 51"/>
                  <a:gd name="T16" fmla="*/ 0 w 72"/>
                  <a:gd name="T17" fmla="*/ 50 h 51"/>
                  <a:gd name="T18" fmla="*/ 0 w 72"/>
                  <a:gd name="T19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" h="51">
                    <a:moveTo>
                      <a:pt x="0" y="0"/>
                    </a:moveTo>
                    <a:lnTo>
                      <a:pt x="72" y="0"/>
                    </a:lnTo>
                    <a:lnTo>
                      <a:pt x="72" y="51"/>
                    </a:lnTo>
                    <a:lnTo>
                      <a:pt x="0" y="5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70" y="0"/>
                    </a:lnTo>
                    <a:lnTo>
                      <a:pt x="70" y="50"/>
                    </a:lnTo>
                    <a:lnTo>
                      <a:pt x="0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356" name="Freeform 532"/>
              <p:cNvSpPr>
                <a:spLocks noEditPoints="1"/>
              </p:cNvSpPr>
              <p:nvPr/>
            </p:nvSpPr>
            <p:spPr bwMode="auto">
              <a:xfrm>
                <a:off x="1001" y="3486"/>
                <a:ext cx="70" cy="50"/>
              </a:xfrm>
              <a:custGeom>
                <a:avLst/>
                <a:gdLst>
                  <a:gd name="T0" fmla="*/ 0 w 70"/>
                  <a:gd name="T1" fmla="*/ 0 h 50"/>
                  <a:gd name="T2" fmla="*/ 70 w 70"/>
                  <a:gd name="T3" fmla="*/ 0 h 50"/>
                  <a:gd name="T4" fmla="*/ 70 w 70"/>
                  <a:gd name="T5" fmla="*/ 50 h 50"/>
                  <a:gd name="T6" fmla="*/ 0 w 70"/>
                  <a:gd name="T7" fmla="*/ 50 h 50"/>
                  <a:gd name="T8" fmla="*/ 0 w 70"/>
                  <a:gd name="T9" fmla="*/ 0 h 50"/>
                  <a:gd name="T10" fmla="*/ 0 w 70"/>
                  <a:gd name="T11" fmla="*/ 0 h 50"/>
                  <a:gd name="T12" fmla="*/ 68 w 70"/>
                  <a:gd name="T13" fmla="*/ 0 h 50"/>
                  <a:gd name="T14" fmla="*/ 68 w 70"/>
                  <a:gd name="T15" fmla="*/ 48 h 50"/>
                  <a:gd name="T16" fmla="*/ 0 w 70"/>
                  <a:gd name="T17" fmla="*/ 48 h 50"/>
                  <a:gd name="T18" fmla="*/ 0 w 70"/>
                  <a:gd name="T1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0" h="50">
                    <a:moveTo>
                      <a:pt x="0" y="0"/>
                    </a:moveTo>
                    <a:lnTo>
                      <a:pt x="70" y="0"/>
                    </a:lnTo>
                    <a:lnTo>
                      <a:pt x="70" y="50"/>
                    </a:lnTo>
                    <a:lnTo>
                      <a:pt x="0" y="5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8" y="0"/>
                    </a:lnTo>
                    <a:lnTo>
                      <a:pt x="68" y="48"/>
                    </a:lnTo>
                    <a:lnTo>
                      <a:pt x="0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FD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357" name="Freeform 533"/>
              <p:cNvSpPr>
                <a:spLocks noEditPoints="1"/>
              </p:cNvSpPr>
              <p:nvPr/>
            </p:nvSpPr>
            <p:spPr bwMode="auto">
              <a:xfrm>
                <a:off x="1001" y="3486"/>
                <a:ext cx="68" cy="48"/>
              </a:xfrm>
              <a:custGeom>
                <a:avLst/>
                <a:gdLst>
                  <a:gd name="T0" fmla="*/ 0 w 68"/>
                  <a:gd name="T1" fmla="*/ 0 h 48"/>
                  <a:gd name="T2" fmla="*/ 68 w 68"/>
                  <a:gd name="T3" fmla="*/ 0 h 48"/>
                  <a:gd name="T4" fmla="*/ 68 w 68"/>
                  <a:gd name="T5" fmla="*/ 48 h 48"/>
                  <a:gd name="T6" fmla="*/ 0 w 68"/>
                  <a:gd name="T7" fmla="*/ 48 h 48"/>
                  <a:gd name="T8" fmla="*/ 0 w 68"/>
                  <a:gd name="T9" fmla="*/ 0 h 48"/>
                  <a:gd name="T10" fmla="*/ 0 w 68"/>
                  <a:gd name="T11" fmla="*/ 0 h 48"/>
                  <a:gd name="T12" fmla="*/ 66 w 68"/>
                  <a:gd name="T13" fmla="*/ 0 h 48"/>
                  <a:gd name="T14" fmla="*/ 66 w 68"/>
                  <a:gd name="T15" fmla="*/ 47 h 48"/>
                  <a:gd name="T16" fmla="*/ 0 w 68"/>
                  <a:gd name="T17" fmla="*/ 47 h 48"/>
                  <a:gd name="T18" fmla="*/ 0 w 68"/>
                  <a:gd name="T1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48">
                    <a:moveTo>
                      <a:pt x="0" y="0"/>
                    </a:moveTo>
                    <a:lnTo>
                      <a:pt x="68" y="0"/>
                    </a:lnTo>
                    <a:lnTo>
                      <a:pt x="68" y="48"/>
                    </a:lnTo>
                    <a:lnTo>
                      <a:pt x="0" y="48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6" y="0"/>
                    </a:lnTo>
                    <a:lnTo>
                      <a:pt x="66" y="47"/>
                    </a:lnTo>
                    <a:lnTo>
                      <a:pt x="0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1E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358" name="Freeform 534"/>
              <p:cNvSpPr>
                <a:spLocks noEditPoints="1"/>
              </p:cNvSpPr>
              <p:nvPr/>
            </p:nvSpPr>
            <p:spPr bwMode="auto">
              <a:xfrm>
                <a:off x="1001" y="3486"/>
                <a:ext cx="66" cy="47"/>
              </a:xfrm>
              <a:custGeom>
                <a:avLst/>
                <a:gdLst>
                  <a:gd name="T0" fmla="*/ 0 w 66"/>
                  <a:gd name="T1" fmla="*/ 0 h 47"/>
                  <a:gd name="T2" fmla="*/ 66 w 66"/>
                  <a:gd name="T3" fmla="*/ 0 h 47"/>
                  <a:gd name="T4" fmla="*/ 66 w 66"/>
                  <a:gd name="T5" fmla="*/ 47 h 47"/>
                  <a:gd name="T6" fmla="*/ 0 w 66"/>
                  <a:gd name="T7" fmla="*/ 47 h 47"/>
                  <a:gd name="T8" fmla="*/ 0 w 66"/>
                  <a:gd name="T9" fmla="*/ 0 h 47"/>
                  <a:gd name="T10" fmla="*/ 0 w 66"/>
                  <a:gd name="T11" fmla="*/ 0 h 47"/>
                  <a:gd name="T12" fmla="*/ 65 w 66"/>
                  <a:gd name="T13" fmla="*/ 0 h 47"/>
                  <a:gd name="T14" fmla="*/ 65 w 66"/>
                  <a:gd name="T15" fmla="*/ 46 h 47"/>
                  <a:gd name="T16" fmla="*/ 0 w 66"/>
                  <a:gd name="T17" fmla="*/ 46 h 47"/>
                  <a:gd name="T18" fmla="*/ 0 w 66"/>
                  <a:gd name="T1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6" h="47">
                    <a:moveTo>
                      <a:pt x="0" y="0"/>
                    </a:moveTo>
                    <a:lnTo>
                      <a:pt x="66" y="0"/>
                    </a:lnTo>
                    <a:lnTo>
                      <a:pt x="66" y="47"/>
                    </a:lnTo>
                    <a:lnTo>
                      <a:pt x="0" y="4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5" y="0"/>
                    </a:lnTo>
                    <a:lnTo>
                      <a:pt x="65" y="46"/>
                    </a:lnTo>
                    <a:lnTo>
                      <a:pt x="0" y="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3E3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359" name="Freeform 535"/>
              <p:cNvSpPr>
                <a:spLocks noEditPoints="1"/>
              </p:cNvSpPr>
              <p:nvPr/>
            </p:nvSpPr>
            <p:spPr bwMode="auto">
              <a:xfrm>
                <a:off x="1001" y="3486"/>
                <a:ext cx="65" cy="46"/>
              </a:xfrm>
              <a:custGeom>
                <a:avLst/>
                <a:gdLst>
                  <a:gd name="T0" fmla="*/ 0 w 65"/>
                  <a:gd name="T1" fmla="*/ 0 h 46"/>
                  <a:gd name="T2" fmla="*/ 65 w 65"/>
                  <a:gd name="T3" fmla="*/ 0 h 46"/>
                  <a:gd name="T4" fmla="*/ 65 w 65"/>
                  <a:gd name="T5" fmla="*/ 46 h 46"/>
                  <a:gd name="T6" fmla="*/ 0 w 65"/>
                  <a:gd name="T7" fmla="*/ 46 h 46"/>
                  <a:gd name="T8" fmla="*/ 0 w 65"/>
                  <a:gd name="T9" fmla="*/ 0 h 46"/>
                  <a:gd name="T10" fmla="*/ 0 w 65"/>
                  <a:gd name="T11" fmla="*/ 0 h 46"/>
                  <a:gd name="T12" fmla="*/ 63 w 65"/>
                  <a:gd name="T13" fmla="*/ 0 h 46"/>
                  <a:gd name="T14" fmla="*/ 63 w 65"/>
                  <a:gd name="T15" fmla="*/ 44 h 46"/>
                  <a:gd name="T16" fmla="*/ 0 w 65"/>
                  <a:gd name="T17" fmla="*/ 44 h 46"/>
                  <a:gd name="T18" fmla="*/ 0 w 65"/>
                  <a:gd name="T1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46">
                    <a:moveTo>
                      <a:pt x="0" y="0"/>
                    </a:moveTo>
                    <a:lnTo>
                      <a:pt x="65" y="0"/>
                    </a:lnTo>
                    <a:lnTo>
                      <a:pt x="65" y="46"/>
                    </a:lnTo>
                    <a:lnTo>
                      <a:pt x="0" y="46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3" y="0"/>
                    </a:lnTo>
                    <a:lnTo>
                      <a:pt x="63" y="44"/>
                    </a:lnTo>
                    <a:lnTo>
                      <a:pt x="0" y="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4E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360" name="Freeform 536"/>
              <p:cNvSpPr>
                <a:spLocks noEditPoints="1"/>
              </p:cNvSpPr>
              <p:nvPr/>
            </p:nvSpPr>
            <p:spPr bwMode="auto">
              <a:xfrm>
                <a:off x="1001" y="3486"/>
                <a:ext cx="63" cy="44"/>
              </a:xfrm>
              <a:custGeom>
                <a:avLst/>
                <a:gdLst>
                  <a:gd name="T0" fmla="*/ 0 w 63"/>
                  <a:gd name="T1" fmla="*/ 0 h 44"/>
                  <a:gd name="T2" fmla="*/ 63 w 63"/>
                  <a:gd name="T3" fmla="*/ 0 h 44"/>
                  <a:gd name="T4" fmla="*/ 63 w 63"/>
                  <a:gd name="T5" fmla="*/ 44 h 44"/>
                  <a:gd name="T6" fmla="*/ 0 w 63"/>
                  <a:gd name="T7" fmla="*/ 44 h 44"/>
                  <a:gd name="T8" fmla="*/ 0 w 63"/>
                  <a:gd name="T9" fmla="*/ 0 h 44"/>
                  <a:gd name="T10" fmla="*/ 0 w 63"/>
                  <a:gd name="T11" fmla="*/ 0 h 44"/>
                  <a:gd name="T12" fmla="*/ 61 w 63"/>
                  <a:gd name="T13" fmla="*/ 0 h 44"/>
                  <a:gd name="T14" fmla="*/ 61 w 63"/>
                  <a:gd name="T15" fmla="*/ 44 h 44"/>
                  <a:gd name="T16" fmla="*/ 0 w 63"/>
                  <a:gd name="T17" fmla="*/ 44 h 44"/>
                  <a:gd name="T18" fmla="*/ 0 w 63"/>
                  <a:gd name="T1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44">
                    <a:moveTo>
                      <a:pt x="0" y="0"/>
                    </a:moveTo>
                    <a:lnTo>
                      <a:pt x="63" y="0"/>
                    </a:lnTo>
                    <a:lnTo>
                      <a:pt x="63" y="44"/>
                    </a:lnTo>
                    <a:lnTo>
                      <a:pt x="0" y="44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61" y="0"/>
                    </a:lnTo>
                    <a:lnTo>
                      <a:pt x="61" y="44"/>
                    </a:lnTo>
                    <a:lnTo>
                      <a:pt x="0" y="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361" name="Freeform 537"/>
              <p:cNvSpPr>
                <a:spLocks noEditPoints="1"/>
              </p:cNvSpPr>
              <p:nvPr/>
            </p:nvSpPr>
            <p:spPr bwMode="auto">
              <a:xfrm>
                <a:off x="1001" y="3486"/>
                <a:ext cx="61" cy="44"/>
              </a:xfrm>
              <a:custGeom>
                <a:avLst/>
                <a:gdLst>
                  <a:gd name="T0" fmla="*/ 0 w 61"/>
                  <a:gd name="T1" fmla="*/ 0 h 44"/>
                  <a:gd name="T2" fmla="*/ 61 w 61"/>
                  <a:gd name="T3" fmla="*/ 0 h 44"/>
                  <a:gd name="T4" fmla="*/ 61 w 61"/>
                  <a:gd name="T5" fmla="*/ 44 h 44"/>
                  <a:gd name="T6" fmla="*/ 0 w 61"/>
                  <a:gd name="T7" fmla="*/ 44 h 44"/>
                  <a:gd name="T8" fmla="*/ 0 w 61"/>
                  <a:gd name="T9" fmla="*/ 0 h 44"/>
                  <a:gd name="T10" fmla="*/ 0 w 61"/>
                  <a:gd name="T11" fmla="*/ 0 h 44"/>
                  <a:gd name="T12" fmla="*/ 59 w 61"/>
                  <a:gd name="T13" fmla="*/ 0 h 44"/>
                  <a:gd name="T14" fmla="*/ 59 w 61"/>
                  <a:gd name="T15" fmla="*/ 42 h 44"/>
                  <a:gd name="T16" fmla="*/ 0 w 61"/>
                  <a:gd name="T17" fmla="*/ 42 h 44"/>
                  <a:gd name="T18" fmla="*/ 0 w 61"/>
                  <a:gd name="T1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1" h="44">
                    <a:moveTo>
                      <a:pt x="0" y="0"/>
                    </a:moveTo>
                    <a:lnTo>
                      <a:pt x="61" y="0"/>
                    </a:lnTo>
                    <a:lnTo>
                      <a:pt x="61" y="44"/>
                    </a:lnTo>
                    <a:lnTo>
                      <a:pt x="0" y="44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9" y="0"/>
                    </a:lnTo>
                    <a:lnTo>
                      <a:pt x="59" y="42"/>
                    </a:lnTo>
                    <a:lnTo>
                      <a:pt x="0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7E7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362" name="Freeform 538"/>
              <p:cNvSpPr>
                <a:spLocks noEditPoints="1"/>
              </p:cNvSpPr>
              <p:nvPr/>
            </p:nvSpPr>
            <p:spPr bwMode="auto">
              <a:xfrm>
                <a:off x="1001" y="3486"/>
                <a:ext cx="59" cy="42"/>
              </a:xfrm>
              <a:custGeom>
                <a:avLst/>
                <a:gdLst>
                  <a:gd name="T0" fmla="*/ 0 w 59"/>
                  <a:gd name="T1" fmla="*/ 0 h 42"/>
                  <a:gd name="T2" fmla="*/ 59 w 59"/>
                  <a:gd name="T3" fmla="*/ 0 h 42"/>
                  <a:gd name="T4" fmla="*/ 59 w 59"/>
                  <a:gd name="T5" fmla="*/ 42 h 42"/>
                  <a:gd name="T6" fmla="*/ 0 w 59"/>
                  <a:gd name="T7" fmla="*/ 42 h 42"/>
                  <a:gd name="T8" fmla="*/ 0 w 59"/>
                  <a:gd name="T9" fmla="*/ 0 h 42"/>
                  <a:gd name="T10" fmla="*/ 0 w 59"/>
                  <a:gd name="T11" fmla="*/ 0 h 42"/>
                  <a:gd name="T12" fmla="*/ 58 w 59"/>
                  <a:gd name="T13" fmla="*/ 0 h 42"/>
                  <a:gd name="T14" fmla="*/ 58 w 59"/>
                  <a:gd name="T15" fmla="*/ 41 h 42"/>
                  <a:gd name="T16" fmla="*/ 0 w 59"/>
                  <a:gd name="T17" fmla="*/ 41 h 42"/>
                  <a:gd name="T18" fmla="*/ 0 w 59"/>
                  <a:gd name="T1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9" h="42">
                    <a:moveTo>
                      <a:pt x="0" y="0"/>
                    </a:moveTo>
                    <a:lnTo>
                      <a:pt x="59" y="0"/>
                    </a:lnTo>
                    <a:lnTo>
                      <a:pt x="59" y="42"/>
                    </a:lnTo>
                    <a:lnTo>
                      <a:pt x="0" y="4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8" y="0"/>
                    </a:lnTo>
                    <a:lnTo>
                      <a:pt x="58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9E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363" name="Freeform 539"/>
              <p:cNvSpPr>
                <a:spLocks noEditPoints="1"/>
              </p:cNvSpPr>
              <p:nvPr/>
            </p:nvSpPr>
            <p:spPr bwMode="auto">
              <a:xfrm>
                <a:off x="1001" y="3486"/>
                <a:ext cx="58" cy="41"/>
              </a:xfrm>
              <a:custGeom>
                <a:avLst/>
                <a:gdLst>
                  <a:gd name="T0" fmla="*/ 0 w 58"/>
                  <a:gd name="T1" fmla="*/ 0 h 41"/>
                  <a:gd name="T2" fmla="*/ 58 w 58"/>
                  <a:gd name="T3" fmla="*/ 0 h 41"/>
                  <a:gd name="T4" fmla="*/ 58 w 58"/>
                  <a:gd name="T5" fmla="*/ 41 h 41"/>
                  <a:gd name="T6" fmla="*/ 0 w 58"/>
                  <a:gd name="T7" fmla="*/ 41 h 41"/>
                  <a:gd name="T8" fmla="*/ 0 w 58"/>
                  <a:gd name="T9" fmla="*/ 0 h 41"/>
                  <a:gd name="T10" fmla="*/ 0 w 58"/>
                  <a:gd name="T11" fmla="*/ 0 h 41"/>
                  <a:gd name="T12" fmla="*/ 56 w 58"/>
                  <a:gd name="T13" fmla="*/ 0 h 41"/>
                  <a:gd name="T14" fmla="*/ 56 w 58"/>
                  <a:gd name="T15" fmla="*/ 40 h 41"/>
                  <a:gd name="T16" fmla="*/ 0 w 58"/>
                  <a:gd name="T17" fmla="*/ 40 h 41"/>
                  <a:gd name="T18" fmla="*/ 0 w 58"/>
                  <a:gd name="T1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" h="41">
                    <a:moveTo>
                      <a:pt x="0" y="0"/>
                    </a:moveTo>
                    <a:lnTo>
                      <a:pt x="58" y="0"/>
                    </a:lnTo>
                    <a:lnTo>
                      <a:pt x="58" y="41"/>
                    </a:lnTo>
                    <a:lnTo>
                      <a:pt x="0" y="4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6" y="0"/>
                    </a:lnTo>
                    <a:lnTo>
                      <a:pt x="56" y="40"/>
                    </a:lnTo>
                    <a:lnTo>
                      <a:pt x="0" y="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AE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364" name="Freeform 540"/>
              <p:cNvSpPr>
                <a:spLocks noEditPoints="1"/>
              </p:cNvSpPr>
              <p:nvPr/>
            </p:nvSpPr>
            <p:spPr bwMode="auto">
              <a:xfrm>
                <a:off x="1001" y="3486"/>
                <a:ext cx="56" cy="40"/>
              </a:xfrm>
              <a:custGeom>
                <a:avLst/>
                <a:gdLst>
                  <a:gd name="T0" fmla="*/ 0 w 56"/>
                  <a:gd name="T1" fmla="*/ 0 h 40"/>
                  <a:gd name="T2" fmla="*/ 56 w 56"/>
                  <a:gd name="T3" fmla="*/ 0 h 40"/>
                  <a:gd name="T4" fmla="*/ 56 w 56"/>
                  <a:gd name="T5" fmla="*/ 40 h 40"/>
                  <a:gd name="T6" fmla="*/ 0 w 56"/>
                  <a:gd name="T7" fmla="*/ 40 h 40"/>
                  <a:gd name="T8" fmla="*/ 0 w 56"/>
                  <a:gd name="T9" fmla="*/ 0 h 40"/>
                  <a:gd name="T10" fmla="*/ 0 w 56"/>
                  <a:gd name="T11" fmla="*/ 0 h 40"/>
                  <a:gd name="T12" fmla="*/ 54 w 56"/>
                  <a:gd name="T13" fmla="*/ 0 h 40"/>
                  <a:gd name="T14" fmla="*/ 54 w 56"/>
                  <a:gd name="T15" fmla="*/ 38 h 40"/>
                  <a:gd name="T16" fmla="*/ 0 w 56"/>
                  <a:gd name="T17" fmla="*/ 38 h 40"/>
                  <a:gd name="T18" fmla="*/ 0 w 56"/>
                  <a:gd name="T1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" h="40">
                    <a:moveTo>
                      <a:pt x="0" y="0"/>
                    </a:moveTo>
                    <a:lnTo>
                      <a:pt x="56" y="0"/>
                    </a:lnTo>
                    <a:lnTo>
                      <a:pt x="56" y="40"/>
                    </a:lnTo>
                    <a:lnTo>
                      <a:pt x="0" y="4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4" y="0"/>
                    </a:lnTo>
                    <a:lnTo>
                      <a:pt x="54" y="38"/>
                    </a:lnTo>
                    <a:lnTo>
                      <a:pt x="0" y="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EB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365" name="Freeform 541"/>
              <p:cNvSpPr>
                <a:spLocks noEditPoints="1"/>
              </p:cNvSpPr>
              <p:nvPr/>
            </p:nvSpPr>
            <p:spPr bwMode="auto">
              <a:xfrm>
                <a:off x="1001" y="3486"/>
                <a:ext cx="54" cy="38"/>
              </a:xfrm>
              <a:custGeom>
                <a:avLst/>
                <a:gdLst>
                  <a:gd name="T0" fmla="*/ 0 w 54"/>
                  <a:gd name="T1" fmla="*/ 0 h 38"/>
                  <a:gd name="T2" fmla="*/ 54 w 54"/>
                  <a:gd name="T3" fmla="*/ 0 h 38"/>
                  <a:gd name="T4" fmla="*/ 54 w 54"/>
                  <a:gd name="T5" fmla="*/ 38 h 38"/>
                  <a:gd name="T6" fmla="*/ 0 w 54"/>
                  <a:gd name="T7" fmla="*/ 38 h 38"/>
                  <a:gd name="T8" fmla="*/ 0 w 54"/>
                  <a:gd name="T9" fmla="*/ 0 h 38"/>
                  <a:gd name="T10" fmla="*/ 0 w 54"/>
                  <a:gd name="T11" fmla="*/ 0 h 38"/>
                  <a:gd name="T12" fmla="*/ 52 w 54"/>
                  <a:gd name="T13" fmla="*/ 0 h 38"/>
                  <a:gd name="T14" fmla="*/ 52 w 54"/>
                  <a:gd name="T15" fmla="*/ 37 h 38"/>
                  <a:gd name="T16" fmla="*/ 0 w 54"/>
                  <a:gd name="T17" fmla="*/ 37 h 38"/>
                  <a:gd name="T18" fmla="*/ 0 w 54"/>
                  <a:gd name="T1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4" h="38">
                    <a:moveTo>
                      <a:pt x="0" y="0"/>
                    </a:moveTo>
                    <a:lnTo>
                      <a:pt x="54" y="0"/>
                    </a:lnTo>
                    <a:lnTo>
                      <a:pt x="54" y="38"/>
                    </a:lnTo>
                    <a:lnTo>
                      <a:pt x="0" y="38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2" y="0"/>
                    </a:lnTo>
                    <a:lnTo>
                      <a:pt x="52" y="37"/>
                    </a:lnTo>
                    <a:lnTo>
                      <a:pt x="0" y="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DE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366" name="Freeform 542"/>
              <p:cNvSpPr>
                <a:spLocks noEditPoints="1"/>
              </p:cNvSpPr>
              <p:nvPr/>
            </p:nvSpPr>
            <p:spPr bwMode="auto">
              <a:xfrm>
                <a:off x="1001" y="3486"/>
                <a:ext cx="52" cy="37"/>
              </a:xfrm>
              <a:custGeom>
                <a:avLst/>
                <a:gdLst>
                  <a:gd name="T0" fmla="*/ 0 w 52"/>
                  <a:gd name="T1" fmla="*/ 0 h 37"/>
                  <a:gd name="T2" fmla="*/ 52 w 52"/>
                  <a:gd name="T3" fmla="*/ 0 h 37"/>
                  <a:gd name="T4" fmla="*/ 52 w 52"/>
                  <a:gd name="T5" fmla="*/ 37 h 37"/>
                  <a:gd name="T6" fmla="*/ 0 w 52"/>
                  <a:gd name="T7" fmla="*/ 37 h 37"/>
                  <a:gd name="T8" fmla="*/ 0 w 52"/>
                  <a:gd name="T9" fmla="*/ 0 h 37"/>
                  <a:gd name="T10" fmla="*/ 0 w 52"/>
                  <a:gd name="T11" fmla="*/ 0 h 37"/>
                  <a:gd name="T12" fmla="*/ 51 w 52"/>
                  <a:gd name="T13" fmla="*/ 0 h 37"/>
                  <a:gd name="T14" fmla="*/ 51 w 52"/>
                  <a:gd name="T15" fmla="*/ 36 h 37"/>
                  <a:gd name="T16" fmla="*/ 0 w 52"/>
                  <a:gd name="T17" fmla="*/ 36 h 37"/>
                  <a:gd name="T18" fmla="*/ 0 w 52"/>
                  <a:gd name="T1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" h="37">
                    <a:moveTo>
                      <a:pt x="0" y="0"/>
                    </a:moveTo>
                    <a:lnTo>
                      <a:pt x="52" y="0"/>
                    </a:lnTo>
                    <a:lnTo>
                      <a:pt x="52" y="37"/>
                    </a:lnTo>
                    <a:lnTo>
                      <a:pt x="0" y="3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1" y="0"/>
                    </a:lnTo>
                    <a:lnTo>
                      <a:pt x="51" y="36"/>
                    </a:lnTo>
                    <a:lnTo>
                      <a:pt x="0" y="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EE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367" name="Freeform 543"/>
              <p:cNvSpPr>
                <a:spLocks noEditPoints="1"/>
              </p:cNvSpPr>
              <p:nvPr/>
            </p:nvSpPr>
            <p:spPr bwMode="auto">
              <a:xfrm>
                <a:off x="1001" y="3486"/>
                <a:ext cx="51" cy="36"/>
              </a:xfrm>
              <a:custGeom>
                <a:avLst/>
                <a:gdLst>
                  <a:gd name="T0" fmla="*/ 0 w 51"/>
                  <a:gd name="T1" fmla="*/ 0 h 36"/>
                  <a:gd name="T2" fmla="*/ 51 w 51"/>
                  <a:gd name="T3" fmla="*/ 0 h 36"/>
                  <a:gd name="T4" fmla="*/ 51 w 51"/>
                  <a:gd name="T5" fmla="*/ 36 h 36"/>
                  <a:gd name="T6" fmla="*/ 0 w 51"/>
                  <a:gd name="T7" fmla="*/ 36 h 36"/>
                  <a:gd name="T8" fmla="*/ 0 w 51"/>
                  <a:gd name="T9" fmla="*/ 0 h 36"/>
                  <a:gd name="T10" fmla="*/ 0 w 51"/>
                  <a:gd name="T11" fmla="*/ 0 h 36"/>
                  <a:gd name="T12" fmla="*/ 49 w 51"/>
                  <a:gd name="T13" fmla="*/ 0 h 36"/>
                  <a:gd name="T14" fmla="*/ 49 w 51"/>
                  <a:gd name="T15" fmla="*/ 35 h 36"/>
                  <a:gd name="T16" fmla="*/ 0 w 51"/>
                  <a:gd name="T17" fmla="*/ 35 h 36"/>
                  <a:gd name="T18" fmla="*/ 0 w 51"/>
                  <a:gd name="T1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" h="36">
                    <a:moveTo>
                      <a:pt x="0" y="0"/>
                    </a:moveTo>
                    <a:lnTo>
                      <a:pt x="51" y="0"/>
                    </a:lnTo>
                    <a:lnTo>
                      <a:pt x="51" y="36"/>
                    </a:lnTo>
                    <a:lnTo>
                      <a:pt x="0" y="36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9" y="0"/>
                    </a:lnTo>
                    <a:lnTo>
                      <a:pt x="49" y="35"/>
                    </a:lnTo>
                    <a:lnTo>
                      <a:pt x="0" y="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E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368" name="Freeform 544"/>
              <p:cNvSpPr>
                <a:spLocks noEditPoints="1"/>
              </p:cNvSpPr>
              <p:nvPr/>
            </p:nvSpPr>
            <p:spPr bwMode="auto">
              <a:xfrm>
                <a:off x="1001" y="3486"/>
                <a:ext cx="49" cy="35"/>
              </a:xfrm>
              <a:custGeom>
                <a:avLst/>
                <a:gdLst>
                  <a:gd name="T0" fmla="*/ 0 w 49"/>
                  <a:gd name="T1" fmla="*/ 0 h 35"/>
                  <a:gd name="T2" fmla="*/ 49 w 49"/>
                  <a:gd name="T3" fmla="*/ 0 h 35"/>
                  <a:gd name="T4" fmla="*/ 49 w 49"/>
                  <a:gd name="T5" fmla="*/ 35 h 35"/>
                  <a:gd name="T6" fmla="*/ 0 w 49"/>
                  <a:gd name="T7" fmla="*/ 35 h 35"/>
                  <a:gd name="T8" fmla="*/ 0 w 49"/>
                  <a:gd name="T9" fmla="*/ 0 h 35"/>
                  <a:gd name="T10" fmla="*/ 0 w 49"/>
                  <a:gd name="T11" fmla="*/ 0 h 35"/>
                  <a:gd name="T12" fmla="*/ 47 w 49"/>
                  <a:gd name="T13" fmla="*/ 0 h 35"/>
                  <a:gd name="T14" fmla="*/ 47 w 49"/>
                  <a:gd name="T15" fmla="*/ 33 h 35"/>
                  <a:gd name="T16" fmla="*/ 0 w 49"/>
                  <a:gd name="T17" fmla="*/ 33 h 35"/>
                  <a:gd name="T18" fmla="*/ 0 w 49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" h="35">
                    <a:moveTo>
                      <a:pt x="0" y="0"/>
                    </a:moveTo>
                    <a:lnTo>
                      <a:pt x="49" y="0"/>
                    </a:lnTo>
                    <a:lnTo>
                      <a:pt x="49" y="35"/>
                    </a:lnTo>
                    <a:lnTo>
                      <a:pt x="0" y="3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7" y="0"/>
                    </a:lnTo>
                    <a:lnTo>
                      <a:pt x="47" y="33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F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369" name="Freeform 545"/>
              <p:cNvSpPr>
                <a:spLocks noEditPoints="1"/>
              </p:cNvSpPr>
              <p:nvPr/>
            </p:nvSpPr>
            <p:spPr bwMode="auto">
              <a:xfrm>
                <a:off x="1001" y="3486"/>
                <a:ext cx="47" cy="33"/>
              </a:xfrm>
              <a:custGeom>
                <a:avLst/>
                <a:gdLst>
                  <a:gd name="T0" fmla="*/ 0 w 47"/>
                  <a:gd name="T1" fmla="*/ 0 h 33"/>
                  <a:gd name="T2" fmla="*/ 47 w 47"/>
                  <a:gd name="T3" fmla="*/ 0 h 33"/>
                  <a:gd name="T4" fmla="*/ 47 w 47"/>
                  <a:gd name="T5" fmla="*/ 33 h 33"/>
                  <a:gd name="T6" fmla="*/ 0 w 47"/>
                  <a:gd name="T7" fmla="*/ 33 h 33"/>
                  <a:gd name="T8" fmla="*/ 0 w 47"/>
                  <a:gd name="T9" fmla="*/ 0 h 33"/>
                  <a:gd name="T10" fmla="*/ 0 w 47"/>
                  <a:gd name="T11" fmla="*/ 0 h 33"/>
                  <a:gd name="T12" fmla="*/ 45 w 47"/>
                  <a:gd name="T13" fmla="*/ 0 h 33"/>
                  <a:gd name="T14" fmla="*/ 45 w 47"/>
                  <a:gd name="T15" fmla="*/ 32 h 33"/>
                  <a:gd name="T16" fmla="*/ 0 w 47"/>
                  <a:gd name="T17" fmla="*/ 32 h 33"/>
                  <a:gd name="T18" fmla="*/ 0 w 47"/>
                  <a:gd name="T1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7" h="33">
                    <a:moveTo>
                      <a:pt x="0" y="0"/>
                    </a:moveTo>
                    <a:lnTo>
                      <a:pt x="47" y="0"/>
                    </a:lnTo>
                    <a:lnTo>
                      <a:pt x="47" y="33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5" y="0"/>
                    </a:lnTo>
                    <a:lnTo>
                      <a:pt x="45" y="3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1F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370" name="Freeform 546"/>
              <p:cNvSpPr>
                <a:spLocks noEditPoints="1"/>
              </p:cNvSpPr>
              <p:nvPr/>
            </p:nvSpPr>
            <p:spPr bwMode="auto">
              <a:xfrm>
                <a:off x="1001" y="3486"/>
                <a:ext cx="45" cy="32"/>
              </a:xfrm>
              <a:custGeom>
                <a:avLst/>
                <a:gdLst>
                  <a:gd name="T0" fmla="*/ 0 w 45"/>
                  <a:gd name="T1" fmla="*/ 0 h 32"/>
                  <a:gd name="T2" fmla="*/ 45 w 45"/>
                  <a:gd name="T3" fmla="*/ 0 h 32"/>
                  <a:gd name="T4" fmla="*/ 45 w 45"/>
                  <a:gd name="T5" fmla="*/ 32 h 32"/>
                  <a:gd name="T6" fmla="*/ 0 w 45"/>
                  <a:gd name="T7" fmla="*/ 32 h 32"/>
                  <a:gd name="T8" fmla="*/ 0 w 45"/>
                  <a:gd name="T9" fmla="*/ 0 h 32"/>
                  <a:gd name="T10" fmla="*/ 0 w 45"/>
                  <a:gd name="T11" fmla="*/ 0 h 32"/>
                  <a:gd name="T12" fmla="*/ 44 w 45"/>
                  <a:gd name="T13" fmla="*/ 0 h 32"/>
                  <a:gd name="T14" fmla="*/ 44 w 45"/>
                  <a:gd name="T15" fmla="*/ 31 h 32"/>
                  <a:gd name="T16" fmla="*/ 0 w 45"/>
                  <a:gd name="T17" fmla="*/ 31 h 32"/>
                  <a:gd name="T18" fmla="*/ 0 w 45"/>
                  <a:gd name="T1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32">
                    <a:moveTo>
                      <a:pt x="0" y="0"/>
                    </a:moveTo>
                    <a:lnTo>
                      <a:pt x="45" y="0"/>
                    </a:lnTo>
                    <a:lnTo>
                      <a:pt x="45" y="3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4" y="0"/>
                    </a:lnTo>
                    <a:lnTo>
                      <a:pt x="44" y="31"/>
                    </a:lnTo>
                    <a:lnTo>
                      <a:pt x="0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F2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371" name="Freeform 547"/>
              <p:cNvSpPr>
                <a:spLocks noEditPoints="1"/>
              </p:cNvSpPr>
              <p:nvPr/>
            </p:nvSpPr>
            <p:spPr bwMode="auto">
              <a:xfrm>
                <a:off x="1001" y="3486"/>
                <a:ext cx="44" cy="31"/>
              </a:xfrm>
              <a:custGeom>
                <a:avLst/>
                <a:gdLst>
                  <a:gd name="T0" fmla="*/ 0 w 44"/>
                  <a:gd name="T1" fmla="*/ 0 h 31"/>
                  <a:gd name="T2" fmla="*/ 44 w 44"/>
                  <a:gd name="T3" fmla="*/ 0 h 31"/>
                  <a:gd name="T4" fmla="*/ 44 w 44"/>
                  <a:gd name="T5" fmla="*/ 31 h 31"/>
                  <a:gd name="T6" fmla="*/ 0 w 44"/>
                  <a:gd name="T7" fmla="*/ 31 h 31"/>
                  <a:gd name="T8" fmla="*/ 0 w 44"/>
                  <a:gd name="T9" fmla="*/ 0 h 31"/>
                  <a:gd name="T10" fmla="*/ 0 w 44"/>
                  <a:gd name="T11" fmla="*/ 0 h 31"/>
                  <a:gd name="T12" fmla="*/ 42 w 44"/>
                  <a:gd name="T13" fmla="*/ 0 h 31"/>
                  <a:gd name="T14" fmla="*/ 42 w 44"/>
                  <a:gd name="T15" fmla="*/ 30 h 31"/>
                  <a:gd name="T16" fmla="*/ 0 w 44"/>
                  <a:gd name="T17" fmla="*/ 30 h 31"/>
                  <a:gd name="T18" fmla="*/ 0 w 44"/>
                  <a:gd name="T1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31">
                    <a:moveTo>
                      <a:pt x="0" y="0"/>
                    </a:moveTo>
                    <a:lnTo>
                      <a:pt x="44" y="0"/>
                    </a:lnTo>
                    <a:lnTo>
                      <a:pt x="44" y="31"/>
                    </a:lnTo>
                    <a:lnTo>
                      <a:pt x="0" y="3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2" y="0"/>
                    </a:lnTo>
                    <a:lnTo>
                      <a:pt x="42" y="3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3F3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372" name="Freeform 548"/>
              <p:cNvSpPr>
                <a:spLocks noEditPoints="1"/>
              </p:cNvSpPr>
              <p:nvPr/>
            </p:nvSpPr>
            <p:spPr bwMode="auto">
              <a:xfrm>
                <a:off x="1001" y="3486"/>
                <a:ext cx="42" cy="30"/>
              </a:xfrm>
              <a:custGeom>
                <a:avLst/>
                <a:gdLst>
                  <a:gd name="T0" fmla="*/ 0 w 42"/>
                  <a:gd name="T1" fmla="*/ 0 h 30"/>
                  <a:gd name="T2" fmla="*/ 42 w 42"/>
                  <a:gd name="T3" fmla="*/ 0 h 30"/>
                  <a:gd name="T4" fmla="*/ 42 w 42"/>
                  <a:gd name="T5" fmla="*/ 30 h 30"/>
                  <a:gd name="T6" fmla="*/ 0 w 42"/>
                  <a:gd name="T7" fmla="*/ 30 h 30"/>
                  <a:gd name="T8" fmla="*/ 0 w 42"/>
                  <a:gd name="T9" fmla="*/ 0 h 30"/>
                  <a:gd name="T10" fmla="*/ 0 w 42"/>
                  <a:gd name="T11" fmla="*/ 0 h 30"/>
                  <a:gd name="T12" fmla="*/ 40 w 42"/>
                  <a:gd name="T13" fmla="*/ 0 h 30"/>
                  <a:gd name="T14" fmla="*/ 40 w 42"/>
                  <a:gd name="T15" fmla="*/ 29 h 30"/>
                  <a:gd name="T16" fmla="*/ 0 w 42"/>
                  <a:gd name="T17" fmla="*/ 29 h 30"/>
                  <a:gd name="T18" fmla="*/ 0 w 42"/>
                  <a:gd name="T1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" h="30">
                    <a:moveTo>
                      <a:pt x="0" y="0"/>
                    </a:moveTo>
                    <a:lnTo>
                      <a:pt x="42" y="0"/>
                    </a:lnTo>
                    <a:lnTo>
                      <a:pt x="42" y="3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40" y="0"/>
                    </a:lnTo>
                    <a:lnTo>
                      <a:pt x="40" y="29"/>
                    </a:lnTo>
                    <a:lnTo>
                      <a:pt x="0" y="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F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373" name="Freeform 549"/>
              <p:cNvSpPr>
                <a:spLocks noEditPoints="1"/>
              </p:cNvSpPr>
              <p:nvPr/>
            </p:nvSpPr>
            <p:spPr bwMode="auto">
              <a:xfrm>
                <a:off x="1001" y="3486"/>
                <a:ext cx="40" cy="29"/>
              </a:xfrm>
              <a:custGeom>
                <a:avLst/>
                <a:gdLst>
                  <a:gd name="T0" fmla="*/ 0 w 40"/>
                  <a:gd name="T1" fmla="*/ 0 h 29"/>
                  <a:gd name="T2" fmla="*/ 40 w 40"/>
                  <a:gd name="T3" fmla="*/ 0 h 29"/>
                  <a:gd name="T4" fmla="*/ 40 w 40"/>
                  <a:gd name="T5" fmla="*/ 29 h 29"/>
                  <a:gd name="T6" fmla="*/ 0 w 40"/>
                  <a:gd name="T7" fmla="*/ 29 h 29"/>
                  <a:gd name="T8" fmla="*/ 0 w 40"/>
                  <a:gd name="T9" fmla="*/ 0 h 29"/>
                  <a:gd name="T10" fmla="*/ 0 w 40"/>
                  <a:gd name="T11" fmla="*/ 0 h 29"/>
                  <a:gd name="T12" fmla="*/ 38 w 40"/>
                  <a:gd name="T13" fmla="*/ 0 h 29"/>
                  <a:gd name="T14" fmla="*/ 38 w 40"/>
                  <a:gd name="T15" fmla="*/ 27 h 29"/>
                  <a:gd name="T16" fmla="*/ 0 w 40"/>
                  <a:gd name="T17" fmla="*/ 27 h 29"/>
                  <a:gd name="T18" fmla="*/ 0 w 40"/>
                  <a:gd name="T1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29">
                    <a:moveTo>
                      <a:pt x="0" y="0"/>
                    </a:moveTo>
                    <a:lnTo>
                      <a:pt x="40" y="0"/>
                    </a:lnTo>
                    <a:lnTo>
                      <a:pt x="40" y="29"/>
                    </a:lnTo>
                    <a:lnTo>
                      <a:pt x="0" y="29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8" y="0"/>
                    </a:lnTo>
                    <a:lnTo>
                      <a:pt x="38" y="27"/>
                    </a:lnTo>
                    <a:lnTo>
                      <a:pt x="0" y="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374" name="Freeform 550"/>
              <p:cNvSpPr>
                <a:spLocks noEditPoints="1"/>
              </p:cNvSpPr>
              <p:nvPr/>
            </p:nvSpPr>
            <p:spPr bwMode="auto">
              <a:xfrm>
                <a:off x="1001" y="3486"/>
                <a:ext cx="38" cy="27"/>
              </a:xfrm>
              <a:custGeom>
                <a:avLst/>
                <a:gdLst>
                  <a:gd name="T0" fmla="*/ 0 w 38"/>
                  <a:gd name="T1" fmla="*/ 0 h 27"/>
                  <a:gd name="T2" fmla="*/ 38 w 38"/>
                  <a:gd name="T3" fmla="*/ 0 h 27"/>
                  <a:gd name="T4" fmla="*/ 38 w 38"/>
                  <a:gd name="T5" fmla="*/ 27 h 27"/>
                  <a:gd name="T6" fmla="*/ 0 w 38"/>
                  <a:gd name="T7" fmla="*/ 27 h 27"/>
                  <a:gd name="T8" fmla="*/ 0 w 38"/>
                  <a:gd name="T9" fmla="*/ 0 h 27"/>
                  <a:gd name="T10" fmla="*/ 0 w 38"/>
                  <a:gd name="T11" fmla="*/ 0 h 27"/>
                  <a:gd name="T12" fmla="*/ 37 w 38"/>
                  <a:gd name="T13" fmla="*/ 0 h 27"/>
                  <a:gd name="T14" fmla="*/ 37 w 38"/>
                  <a:gd name="T15" fmla="*/ 26 h 27"/>
                  <a:gd name="T16" fmla="*/ 0 w 38"/>
                  <a:gd name="T17" fmla="*/ 26 h 27"/>
                  <a:gd name="T18" fmla="*/ 0 w 38"/>
                  <a:gd name="T1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" h="27">
                    <a:moveTo>
                      <a:pt x="0" y="0"/>
                    </a:moveTo>
                    <a:lnTo>
                      <a:pt x="38" y="0"/>
                    </a:lnTo>
                    <a:lnTo>
                      <a:pt x="38" y="27"/>
                    </a:lnTo>
                    <a:lnTo>
                      <a:pt x="0" y="2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7" y="0"/>
                    </a:lnTo>
                    <a:lnTo>
                      <a:pt x="37" y="26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F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375" name="Freeform 551"/>
              <p:cNvSpPr>
                <a:spLocks noEditPoints="1"/>
              </p:cNvSpPr>
              <p:nvPr/>
            </p:nvSpPr>
            <p:spPr bwMode="auto">
              <a:xfrm>
                <a:off x="1001" y="3486"/>
                <a:ext cx="37" cy="26"/>
              </a:xfrm>
              <a:custGeom>
                <a:avLst/>
                <a:gdLst>
                  <a:gd name="T0" fmla="*/ 0 w 37"/>
                  <a:gd name="T1" fmla="*/ 0 h 26"/>
                  <a:gd name="T2" fmla="*/ 37 w 37"/>
                  <a:gd name="T3" fmla="*/ 0 h 26"/>
                  <a:gd name="T4" fmla="*/ 37 w 37"/>
                  <a:gd name="T5" fmla="*/ 26 h 26"/>
                  <a:gd name="T6" fmla="*/ 0 w 37"/>
                  <a:gd name="T7" fmla="*/ 26 h 26"/>
                  <a:gd name="T8" fmla="*/ 0 w 37"/>
                  <a:gd name="T9" fmla="*/ 0 h 26"/>
                  <a:gd name="T10" fmla="*/ 0 w 37"/>
                  <a:gd name="T11" fmla="*/ 0 h 26"/>
                  <a:gd name="T12" fmla="*/ 35 w 37"/>
                  <a:gd name="T13" fmla="*/ 0 h 26"/>
                  <a:gd name="T14" fmla="*/ 35 w 37"/>
                  <a:gd name="T15" fmla="*/ 25 h 26"/>
                  <a:gd name="T16" fmla="*/ 0 w 37"/>
                  <a:gd name="T17" fmla="*/ 25 h 26"/>
                  <a:gd name="T18" fmla="*/ 0 w 37"/>
                  <a:gd name="T1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" h="26">
                    <a:moveTo>
                      <a:pt x="0" y="0"/>
                    </a:moveTo>
                    <a:lnTo>
                      <a:pt x="37" y="0"/>
                    </a:lnTo>
                    <a:lnTo>
                      <a:pt x="37" y="26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5" y="0"/>
                    </a:lnTo>
                    <a:lnTo>
                      <a:pt x="35" y="25"/>
                    </a:lnTo>
                    <a:lnTo>
                      <a:pt x="0" y="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7F7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376" name="Freeform 552"/>
              <p:cNvSpPr>
                <a:spLocks noEditPoints="1"/>
              </p:cNvSpPr>
              <p:nvPr/>
            </p:nvSpPr>
            <p:spPr bwMode="auto">
              <a:xfrm>
                <a:off x="1001" y="3486"/>
                <a:ext cx="35" cy="25"/>
              </a:xfrm>
              <a:custGeom>
                <a:avLst/>
                <a:gdLst>
                  <a:gd name="T0" fmla="*/ 0 w 35"/>
                  <a:gd name="T1" fmla="*/ 0 h 25"/>
                  <a:gd name="T2" fmla="*/ 35 w 35"/>
                  <a:gd name="T3" fmla="*/ 0 h 25"/>
                  <a:gd name="T4" fmla="*/ 35 w 35"/>
                  <a:gd name="T5" fmla="*/ 25 h 25"/>
                  <a:gd name="T6" fmla="*/ 0 w 35"/>
                  <a:gd name="T7" fmla="*/ 25 h 25"/>
                  <a:gd name="T8" fmla="*/ 0 w 35"/>
                  <a:gd name="T9" fmla="*/ 0 h 25"/>
                  <a:gd name="T10" fmla="*/ 0 w 35"/>
                  <a:gd name="T11" fmla="*/ 0 h 25"/>
                  <a:gd name="T12" fmla="*/ 33 w 35"/>
                  <a:gd name="T13" fmla="*/ 0 h 25"/>
                  <a:gd name="T14" fmla="*/ 33 w 35"/>
                  <a:gd name="T15" fmla="*/ 24 h 25"/>
                  <a:gd name="T16" fmla="*/ 0 w 35"/>
                  <a:gd name="T17" fmla="*/ 24 h 25"/>
                  <a:gd name="T18" fmla="*/ 0 w 35"/>
                  <a:gd name="T1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" h="25">
                    <a:moveTo>
                      <a:pt x="0" y="0"/>
                    </a:moveTo>
                    <a:lnTo>
                      <a:pt x="35" y="0"/>
                    </a:lnTo>
                    <a:lnTo>
                      <a:pt x="35" y="25"/>
                    </a:lnTo>
                    <a:lnTo>
                      <a:pt x="0" y="2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3" y="0"/>
                    </a:lnTo>
                    <a:lnTo>
                      <a:pt x="33" y="24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8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377" name="Freeform 553"/>
              <p:cNvSpPr>
                <a:spLocks noEditPoints="1"/>
              </p:cNvSpPr>
              <p:nvPr/>
            </p:nvSpPr>
            <p:spPr bwMode="auto">
              <a:xfrm>
                <a:off x="1001" y="3486"/>
                <a:ext cx="33" cy="24"/>
              </a:xfrm>
              <a:custGeom>
                <a:avLst/>
                <a:gdLst>
                  <a:gd name="T0" fmla="*/ 0 w 33"/>
                  <a:gd name="T1" fmla="*/ 0 h 24"/>
                  <a:gd name="T2" fmla="*/ 33 w 33"/>
                  <a:gd name="T3" fmla="*/ 0 h 24"/>
                  <a:gd name="T4" fmla="*/ 33 w 33"/>
                  <a:gd name="T5" fmla="*/ 24 h 24"/>
                  <a:gd name="T6" fmla="*/ 0 w 33"/>
                  <a:gd name="T7" fmla="*/ 24 h 24"/>
                  <a:gd name="T8" fmla="*/ 0 w 33"/>
                  <a:gd name="T9" fmla="*/ 0 h 24"/>
                  <a:gd name="T10" fmla="*/ 0 w 33"/>
                  <a:gd name="T11" fmla="*/ 0 h 24"/>
                  <a:gd name="T12" fmla="*/ 31 w 33"/>
                  <a:gd name="T13" fmla="*/ 0 h 24"/>
                  <a:gd name="T14" fmla="*/ 31 w 33"/>
                  <a:gd name="T15" fmla="*/ 23 h 24"/>
                  <a:gd name="T16" fmla="*/ 0 w 33"/>
                  <a:gd name="T17" fmla="*/ 23 h 24"/>
                  <a:gd name="T18" fmla="*/ 0 w 33"/>
                  <a:gd name="T1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24">
                    <a:moveTo>
                      <a:pt x="0" y="0"/>
                    </a:moveTo>
                    <a:lnTo>
                      <a:pt x="33" y="0"/>
                    </a:lnTo>
                    <a:lnTo>
                      <a:pt x="33" y="24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1" y="0"/>
                    </a:lnTo>
                    <a:lnTo>
                      <a:pt x="31" y="23"/>
                    </a:lnTo>
                    <a:lnTo>
                      <a:pt x="0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9F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378" name="Freeform 554"/>
              <p:cNvSpPr>
                <a:spLocks noEditPoints="1"/>
              </p:cNvSpPr>
              <p:nvPr/>
            </p:nvSpPr>
            <p:spPr bwMode="auto">
              <a:xfrm>
                <a:off x="1001" y="3486"/>
                <a:ext cx="31" cy="23"/>
              </a:xfrm>
              <a:custGeom>
                <a:avLst/>
                <a:gdLst>
                  <a:gd name="T0" fmla="*/ 0 w 31"/>
                  <a:gd name="T1" fmla="*/ 0 h 23"/>
                  <a:gd name="T2" fmla="*/ 31 w 31"/>
                  <a:gd name="T3" fmla="*/ 0 h 23"/>
                  <a:gd name="T4" fmla="*/ 31 w 31"/>
                  <a:gd name="T5" fmla="*/ 23 h 23"/>
                  <a:gd name="T6" fmla="*/ 0 w 31"/>
                  <a:gd name="T7" fmla="*/ 23 h 23"/>
                  <a:gd name="T8" fmla="*/ 0 w 31"/>
                  <a:gd name="T9" fmla="*/ 0 h 23"/>
                  <a:gd name="T10" fmla="*/ 0 w 31"/>
                  <a:gd name="T11" fmla="*/ 0 h 23"/>
                  <a:gd name="T12" fmla="*/ 30 w 31"/>
                  <a:gd name="T13" fmla="*/ 0 h 23"/>
                  <a:gd name="T14" fmla="*/ 30 w 31"/>
                  <a:gd name="T15" fmla="*/ 21 h 23"/>
                  <a:gd name="T16" fmla="*/ 0 w 31"/>
                  <a:gd name="T17" fmla="*/ 21 h 23"/>
                  <a:gd name="T18" fmla="*/ 0 w 31"/>
                  <a:gd name="T1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23">
                    <a:moveTo>
                      <a:pt x="0" y="0"/>
                    </a:moveTo>
                    <a:lnTo>
                      <a:pt x="31" y="0"/>
                    </a:lnTo>
                    <a:lnTo>
                      <a:pt x="31" y="23"/>
                    </a:lnTo>
                    <a:lnTo>
                      <a:pt x="0" y="2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0" y="0"/>
                    </a:lnTo>
                    <a:lnTo>
                      <a:pt x="30" y="21"/>
                    </a:lnTo>
                    <a:lnTo>
                      <a:pt x="0" y="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F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379" name="Freeform 555"/>
              <p:cNvSpPr>
                <a:spLocks noEditPoints="1"/>
              </p:cNvSpPr>
              <p:nvPr/>
            </p:nvSpPr>
            <p:spPr bwMode="auto">
              <a:xfrm>
                <a:off x="1001" y="3486"/>
                <a:ext cx="30" cy="21"/>
              </a:xfrm>
              <a:custGeom>
                <a:avLst/>
                <a:gdLst>
                  <a:gd name="T0" fmla="*/ 0 w 30"/>
                  <a:gd name="T1" fmla="*/ 0 h 21"/>
                  <a:gd name="T2" fmla="*/ 30 w 30"/>
                  <a:gd name="T3" fmla="*/ 0 h 21"/>
                  <a:gd name="T4" fmla="*/ 30 w 30"/>
                  <a:gd name="T5" fmla="*/ 21 h 21"/>
                  <a:gd name="T6" fmla="*/ 0 w 30"/>
                  <a:gd name="T7" fmla="*/ 21 h 21"/>
                  <a:gd name="T8" fmla="*/ 0 w 30"/>
                  <a:gd name="T9" fmla="*/ 0 h 21"/>
                  <a:gd name="T10" fmla="*/ 0 w 30"/>
                  <a:gd name="T11" fmla="*/ 0 h 21"/>
                  <a:gd name="T12" fmla="*/ 28 w 30"/>
                  <a:gd name="T13" fmla="*/ 0 h 21"/>
                  <a:gd name="T14" fmla="*/ 28 w 30"/>
                  <a:gd name="T15" fmla="*/ 20 h 21"/>
                  <a:gd name="T16" fmla="*/ 0 w 30"/>
                  <a:gd name="T17" fmla="*/ 20 h 21"/>
                  <a:gd name="T18" fmla="*/ 0 w 30"/>
                  <a:gd name="T1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21">
                    <a:moveTo>
                      <a:pt x="0" y="0"/>
                    </a:moveTo>
                    <a:lnTo>
                      <a:pt x="30" y="0"/>
                    </a:lnTo>
                    <a:lnTo>
                      <a:pt x="30" y="21"/>
                    </a:lnTo>
                    <a:lnTo>
                      <a:pt x="0" y="2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8" y="0"/>
                    </a:lnTo>
                    <a:lnTo>
                      <a:pt x="28" y="20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BFB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380" name="Freeform 556"/>
              <p:cNvSpPr>
                <a:spLocks noEditPoints="1"/>
              </p:cNvSpPr>
              <p:nvPr/>
            </p:nvSpPr>
            <p:spPr bwMode="auto">
              <a:xfrm>
                <a:off x="1001" y="3486"/>
                <a:ext cx="28" cy="20"/>
              </a:xfrm>
              <a:custGeom>
                <a:avLst/>
                <a:gdLst>
                  <a:gd name="T0" fmla="*/ 0 w 28"/>
                  <a:gd name="T1" fmla="*/ 0 h 20"/>
                  <a:gd name="T2" fmla="*/ 28 w 28"/>
                  <a:gd name="T3" fmla="*/ 0 h 20"/>
                  <a:gd name="T4" fmla="*/ 28 w 28"/>
                  <a:gd name="T5" fmla="*/ 20 h 20"/>
                  <a:gd name="T6" fmla="*/ 0 w 28"/>
                  <a:gd name="T7" fmla="*/ 20 h 20"/>
                  <a:gd name="T8" fmla="*/ 0 w 28"/>
                  <a:gd name="T9" fmla="*/ 0 h 20"/>
                  <a:gd name="T10" fmla="*/ 0 w 28"/>
                  <a:gd name="T11" fmla="*/ 0 h 20"/>
                  <a:gd name="T12" fmla="*/ 26 w 28"/>
                  <a:gd name="T13" fmla="*/ 0 h 20"/>
                  <a:gd name="T14" fmla="*/ 26 w 28"/>
                  <a:gd name="T15" fmla="*/ 18 h 20"/>
                  <a:gd name="T16" fmla="*/ 0 w 28"/>
                  <a:gd name="T17" fmla="*/ 18 h 20"/>
                  <a:gd name="T18" fmla="*/ 0 w 28"/>
                  <a:gd name="T1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" h="20">
                    <a:moveTo>
                      <a:pt x="0" y="0"/>
                    </a:moveTo>
                    <a:lnTo>
                      <a:pt x="28" y="0"/>
                    </a:lnTo>
                    <a:lnTo>
                      <a:pt x="28" y="20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6" y="0"/>
                    </a:lnTo>
                    <a:lnTo>
                      <a:pt x="26" y="18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BFB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381" name="Freeform 557"/>
              <p:cNvSpPr>
                <a:spLocks noEditPoints="1"/>
              </p:cNvSpPr>
              <p:nvPr/>
            </p:nvSpPr>
            <p:spPr bwMode="auto">
              <a:xfrm>
                <a:off x="1001" y="3486"/>
                <a:ext cx="26" cy="18"/>
              </a:xfrm>
              <a:custGeom>
                <a:avLst/>
                <a:gdLst>
                  <a:gd name="T0" fmla="*/ 0 w 26"/>
                  <a:gd name="T1" fmla="*/ 0 h 18"/>
                  <a:gd name="T2" fmla="*/ 26 w 26"/>
                  <a:gd name="T3" fmla="*/ 0 h 18"/>
                  <a:gd name="T4" fmla="*/ 26 w 26"/>
                  <a:gd name="T5" fmla="*/ 18 h 18"/>
                  <a:gd name="T6" fmla="*/ 0 w 26"/>
                  <a:gd name="T7" fmla="*/ 18 h 18"/>
                  <a:gd name="T8" fmla="*/ 0 w 26"/>
                  <a:gd name="T9" fmla="*/ 0 h 18"/>
                  <a:gd name="T10" fmla="*/ 0 w 26"/>
                  <a:gd name="T11" fmla="*/ 0 h 18"/>
                  <a:gd name="T12" fmla="*/ 24 w 26"/>
                  <a:gd name="T13" fmla="*/ 0 h 18"/>
                  <a:gd name="T14" fmla="*/ 24 w 26"/>
                  <a:gd name="T15" fmla="*/ 17 h 18"/>
                  <a:gd name="T16" fmla="*/ 0 w 26"/>
                  <a:gd name="T17" fmla="*/ 17 h 18"/>
                  <a:gd name="T18" fmla="*/ 0 w 26"/>
                  <a:gd name="T1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18">
                    <a:moveTo>
                      <a:pt x="0" y="0"/>
                    </a:moveTo>
                    <a:lnTo>
                      <a:pt x="26" y="0"/>
                    </a:lnTo>
                    <a:lnTo>
                      <a:pt x="26" y="18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4" y="0"/>
                    </a:lnTo>
                    <a:lnTo>
                      <a:pt x="24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F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382" name="Freeform 558"/>
              <p:cNvSpPr>
                <a:spLocks noEditPoints="1"/>
              </p:cNvSpPr>
              <p:nvPr/>
            </p:nvSpPr>
            <p:spPr bwMode="auto">
              <a:xfrm>
                <a:off x="1001" y="3486"/>
                <a:ext cx="24" cy="17"/>
              </a:xfrm>
              <a:custGeom>
                <a:avLst/>
                <a:gdLst>
                  <a:gd name="T0" fmla="*/ 0 w 24"/>
                  <a:gd name="T1" fmla="*/ 0 h 17"/>
                  <a:gd name="T2" fmla="*/ 24 w 24"/>
                  <a:gd name="T3" fmla="*/ 0 h 17"/>
                  <a:gd name="T4" fmla="*/ 24 w 24"/>
                  <a:gd name="T5" fmla="*/ 17 h 17"/>
                  <a:gd name="T6" fmla="*/ 0 w 24"/>
                  <a:gd name="T7" fmla="*/ 17 h 17"/>
                  <a:gd name="T8" fmla="*/ 0 w 24"/>
                  <a:gd name="T9" fmla="*/ 0 h 17"/>
                  <a:gd name="T10" fmla="*/ 0 w 24"/>
                  <a:gd name="T11" fmla="*/ 0 h 17"/>
                  <a:gd name="T12" fmla="*/ 22 w 24"/>
                  <a:gd name="T13" fmla="*/ 0 h 17"/>
                  <a:gd name="T14" fmla="*/ 22 w 24"/>
                  <a:gd name="T15" fmla="*/ 17 h 17"/>
                  <a:gd name="T16" fmla="*/ 0 w 24"/>
                  <a:gd name="T17" fmla="*/ 17 h 17"/>
                  <a:gd name="T18" fmla="*/ 0 w 24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" h="17">
                    <a:moveTo>
                      <a:pt x="0" y="0"/>
                    </a:moveTo>
                    <a:lnTo>
                      <a:pt x="24" y="0"/>
                    </a:lnTo>
                    <a:lnTo>
                      <a:pt x="24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2" y="0"/>
                    </a:lnTo>
                    <a:lnTo>
                      <a:pt x="22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F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383" name="Freeform 559"/>
              <p:cNvSpPr>
                <a:spLocks noEditPoints="1"/>
              </p:cNvSpPr>
              <p:nvPr/>
            </p:nvSpPr>
            <p:spPr bwMode="auto">
              <a:xfrm>
                <a:off x="1001" y="3486"/>
                <a:ext cx="22" cy="17"/>
              </a:xfrm>
              <a:custGeom>
                <a:avLst/>
                <a:gdLst>
                  <a:gd name="T0" fmla="*/ 0 w 22"/>
                  <a:gd name="T1" fmla="*/ 0 h 17"/>
                  <a:gd name="T2" fmla="*/ 22 w 22"/>
                  <a:gd name="T3" fmla="*/ 0 h 17"/>
                  <a:gd name="T4" fmla="*/ 22 w 22"/>
                  <a:gd name="T5" fmla="*/ 17 h 17"/>
                  <a:gd name="T6" fmla="*/ 0 w 22"/>
                  <a:gd name="T7" fmla="*/ 17 h 17"/>
                  <a:gd name="T8" fmla="*/ 0 w 22"/>
                  <a:gd name="T9" fmla="*/ 0 h 17"/>
                  <a:gd name="T10" fmla="*/ 0 w 22"/>
                  <a:gd name="T11" fmla="*/ 0 h 17"/>
                  <a:gd name="T12" fmla="*/ 21 w 22"/>
                  <a:gd name="T13" fmla="*/ 0 h 17"/>
                  <a:gd name="T14" fmla="*/ 21 w 22"/>
                  <a:gd name="T15" fmla="*/ 15 h 17"/>
                  <a:gd name="T16" fmla="*/ 0 w 22"/>
                  <a:gd name="T17" fmla="*/ 15 h 17"/>
                  <a:gd name="T18" fmla="*/ 0 w 22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17">
                    <a:moveTo>
                      <a:pt x="0" y="0"/>
                    </a:moveTo>
                    <a:lnTo>
                      <a:pt x="22" y="0"/>
                    </a:lnTo>
                    <a:lnTo>
                      <a:pt x="22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21" y="0"/>
                    </a:lnTo>
                    <a:lnTo>
                      <a:pt x="21" y="15"/>
                    </a:lnTo>
                    <a:lnTo>
                      <a:pt x="0" y="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F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384" name="Freeform 560"/>
              <p:cNvSpPr>
                <a:spLocks noEditPoints="1"/>
              </p:cNvSpPr>
              <p:nvPr/>
            </p:nvSpPr>
            <p:spPr bwMode="auto">
              <a:xfrm>
                <a:off x="1001" y="3486"/>
                <a:ext cx="21" cy="15"/>
              </a:xfrm>
              <a:custGeom>
                <a:avLst/>
                <a:gdLst>
                  <a:gd name="T0" fmla="*/ 0 w 21"/>
                  <a:gd name="T1" fmla="*/ 0 h 15"/>
                  <a:gd name="T2" fmla="*/ 21 w 21"/>
                  <a:gd name="T3" fmla="*/ 0 h 15"/>
                  <a:gd name="T4" fmla="*/ 21 w 21"/>
                  <a:gd name="T5" fmla="*/ 15 h 15"/>
                  <a:gd name="T6" fmla="*/ 0 w 21"/>
                  <a:gd name="T7" fmla="*/ 15 h 15"/>
                  <a:gd name="T8" fmla="*/ 0 w 21"/>
                  <a:gd name="T9" fmla="*/ 0 h 15"/>
                  <a:gd name="T10" fmla="*/ 0 w 21"/>
                  <a:gd name="T11" fmla="*/ 0 h 15"/>
                  <a:gd name="T12" fmla="*/ 19 w 21"/>
                  <a:gd name="T13" fmla="*/ 0 h 15"/>
                  <a:gd name="T14" fmla="*/ 19 w 21"/>
                  <a:gd name="T15" fmla="*/ 14 h 15"/>
                  <a:gd name="T16" fmla="*/ 0 w 21"/>
                  <a:gd name="T17" fmla="*/ 14 h 15"/>
                  <a:gd name="T18" fmla="*/ 0 w 21"/>
                  <a:gd name="T1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5">
                    <a:moveTo>
                      <a:pt x="0" y="0"/>
                    </a:moveTo>
                    <a:lnTo>
                      <a:pt x="21" y="0"/>
                    </a:lnTo>
                    <a:lnTo>
                      <a:pt x="21" y="15"/>
                    </a:lnTo>
                    <a:lnTo>
                      <a:pt x="0" y="1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9" y="0"/>
                    </a:lnTo>
                    <a:lnTo>
                      <a:pt x="19" y="14"/>
                    </a:lnTo>
                    <a:lnTo>
                      <a:pt x="0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F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385" name="Freeform 561"/>
              <p:cNvSpPr>
                <a:spLocks noEditPoints="1"/>
              </p:cNvSpPr>
              <p:nvPr/>
            </p:nvSpPr>
            <p:spPr bwMode="auto">
              <a:xfrm>
                <a:off x="1001" y="3486"/>
                <a:ext cx="19" cy="14"/>
              </a:xfrm>
              <a:custGeom>
                <a:avLst/>
                <a:gdLst>
                  <a:gd name="T0" fmla="*/ 0 w 19"/>
                  <a:gd name="T1" fmla="*/ 0 h 14"/>
                  <a:gd name="T2" fmla="*/ 19 w 19"/>
                  <a:gd name="T3" fmla="*/ 0 h 14"/>
                  <a:gd name="T4" fmla="*/ 19 w 19"/>
                  <a:gd name="T5" fmla="*/ 14 h 14"/>
                  <a:gd name="T6" fmla="*/ 0 w 19"/>
                  <a:gd name="T7" fmla="*/ 14 h 14"/>
                  <a:gd name="T8" fmla="*/ 0 w 19"/>
                  <a:gd name="T9" fmla="*/ 0 h 14"/>
                  <a:gd name="T10" fmla="*/ 0 w 19"/>
                  <a:gd name="T11" fmla="*/ 0 h 14"/>
                  <a:gd name="T12" fmla="*/ 17 w 19"/>
                  <a:gd name="T13" fmla="*/ 0 h 14"/>
                  <a:gd name="T14" fmla="*/ 17 w 19"/>
                  <a:gd name="T15" fmla="*/ 12 h 14"/>
                  <a:gd name="T16" fmla="*/ 0 w 19"/>
                  <a:gd name="T17" fmla="*/ 12 h 14"/>
                  <a:gd name="T18" fmla="*/ 0 w 19"/>
                  <a:gd name="T1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14">
                    <a:moveTo>
                      <a:pt x="0" y="0"/>
                    </a:moveTo>
                    <a:lnTo>
                      <a:pt x="19" y="0"/>
                    </a:lnTo>
                    <a:lnTo>
                      <a:pt x="19" y="14"/>
                    </a:lnTo>
                    <a:lnTo>
                      <a:pt x="0" y="14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7" y="0"/>
                    </a:lnTo>
                    <a:lnTo>
                      <a:pt x="17" y="12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386" name="Freeform 562"/>
              <p:cNvSpPr>
                <a:spLocks noEditPoints="1"/>
              </p:cNvSpPr>
              <p:nvPr/>
            </p:nvSpPr>
            <p:spPr bwMode="auto">
              <a:xfrm>
                <a:off x="1001" y="3486"/>
                <a:ext cx="17" cy="12"/>
              </a:xfrm>
              <a:custGeom>
                <a:avLst/>
                <a:gdLst>
                  <a:gd name="T0" fmla="*/ 0 w 17"/>
                  <a:gd name="T1" fmla="*/ 0 h 12"/>
                  <a:gd name="T2" fmla="*/ 17 w 17"/>
                  <a:gd name="T3" fmla="*/ 0 h 12"/>
                  <a:gd name="T4" fmla="*/ 17 w 17"/>
                  <a:gd name="T5" fmla="*/ 12 h 12"/>
                  <a:gd name="T6" fmla="*/ 0 w 17"/>
                  <a:gd name="T7" fmla="*/ 12 h 12"/>
                  <a:gd name="T8" fmla="*/ 0 w 17"/>
                  <a:gd name="T9" fmla="*/ 0 h 12"/>
                  <a:gd name="T10" fmla="*/ 0 w 17"/>
                  <a:gd name="T11" fmla="*/ 0 h 12"/>
                  <a:gd name="T12" fmla="*/ 15 w 17"/>
                  <a:gd name="T13" fmla="*/ 0 h 12"/>
                  <a:gd name="T14" fmla="*/ 15 w 17"/>
                  <a:gd name="T15" fmla="*/ 11 h 12"/>
                  <a:gd name="T16" fmla="*/ 0 w 17"/>
                  <a:gd name="T17" fmla="*/ 11 h 12"/>
                  <a:gd name="T18" fmla="*/ 0 w 17"/>
                  <a:gd name="T1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12">
                    <a:moveTo>
                      <a:pt x="0" y="0"/>
                    </a:moveTo>
                    <a:lnTo>
                      <a:pt x="17" y="0"/>
                    </a:lnTo>
                    <a:lnTo>
                      <a:pt x="17" y="12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5" y="0"/>
                    </a:lnTo>
                    <a:lnTo>
                      <a:pt x="15" y="11"/>
                    </a:lnTo>
                    <a:lnTo>
                      <a:pt x="0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387" name="Freeform 563"/>
              <p:cNvSpPr>
                <a:spLocks noEditPoints="1"/>
              </p:cNvSpPr>
              <p:nvPr/>
            </p:nvSpPr>
            <p:spPr bwMode="auto">
              <a:xfrm>
                <a:off x="1001" y="3486"/>
                <a:ext cx="15" cy="11"/>
              </a:xfrm>
              <a:custGeom>
                <a:avLst/>
                <a:gdLst>
                  <a:gd name="T0" fmla="*/ 0 w 15"/>
                  <a:gd name="T1" fmla="*/ 0 h 11"/>
                  <a:gd name="T2" fmla="*/ 15 w 15"/>
                  <a:gd name="T3" fmla="*/ 0 h 11"/>
                  <a:gd name="T4" fmla="*/ 15 w 15"/>
                  <a:gd name="T5" fmla="*/ 11 h 11"/>
                  <a:gd name="T6" fmla="*/ 0 w 15"/>
                  <a:gd name="T7" fmla="*/ 11 h 11"/>
                  <a:gd name="T8" fmla="*/ 0 w 15"/>
                  <a:gd name="T9" fmla="*/ 0 h 11"/>
                  <a:gd name="T10" fmla="*/ 0 w 15"/>
                  <a:gd name="T11" fmla="*/ 0 h 11"/>
                  <a:gd name="T12" fmla="*/ 14 w 15"/>
                  <a:gd name="T13" fmla="*/ 0 h 11"/>
                  <a:gd name="T14" fmla="*/ 14 w 15"/>
                  <a:gd name="T15" fmla="*/ 10 h 11"/>
                  <a:gd name="T16" fmla="*/ 0 w 15"/>
                  <a:gd name="T17" fmla="*/ 10 h 11"/>
                  <a:gd name="T18" fmla="*/ 0 w 15"/>
                  <a:gd name="T1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" h="11">
                    <a:moveTo>
                      <a:pt x="0" y="0"/>
                    </a:moveTo>
                    <a:lnTo>
                      <a:pt x="15" y="0"/>
                    </a:lnTo>
                    <a:lnTo>
                      <a:pt x="15" y="11"/>
                    </a:lnTo>
                    <a:lnTo>
                      <a:pt x="0" y="1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4" y="0"/>
                    </a:lnTo>
                    <a:lnTo>
                      <a:pt x="14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388" name="Freeform 564"/>
              <p:cNvSpPr>
                <a:spLocks noEditPoints="1"/>
              </p:cNvSpPr>
              <p:nvPr/>
            </p:nvSpPr>
            <p:spPr bwMode="auto">
              <a:xfrm>
                <a:off x="1001" y="3486"/>
                <a:ext cx="14" cy="10"/>
              </a:xfrm>
              <a:custGeom>
                <a:avLst/>
                <a:gdLst>
                  <a:gd name="T0" fmla="*/ 0 w 14"/>
                  <a:gd name="T1" fmla="*/ 0 h 10"/>
                  <a:gd name="T2" fmla="*/ 14 w 14"/>
                  <a:gd name="T3" fmla="*/ 0 h 10"/>
                  <a:gd name="T4" fmla="*/ 14 w 14"/>
                  <a:gd name="T5" fmla="*/ 10 h 10"/>
                  <a:gd name="T6" fmla="*/ 0 w 14"/>
                  <a:gd name="T7" fmla="*/ 10 h 10"/>
                  <a:gd name="T8" fmla="*/ 0 w 14"/>
                  <a:gd name="T9" fmla="*/ 0 h 10"/>
                  <a:gd name="T10" fmla="*/ 0 w 14"/>
                  <a:gd name="T11" fmla="*/ 0 h 10"/>
                  <a:gd name="T12" fmla="*/ 12 w 14"/>
                  <a:gd name="T13" fmla="*/ 0 h 10"/>
                  <a:gd name="T14" fmla="*/ 12 w 14"/>
                  <a:gd name="T15" fmla="*/ 9 h 10"/>
                  <a:gd name="T16" fmla="*/ 0 w 14"/>
                  <a:gd name="T17" fmla="*/ 9 h 10"/>
                  <a:gd name="T18" fmla="*/ 0 w 14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0">
                    <a:moveTo>
                      <a:pt x="0" y="0"/>
                    </a:moveTo>
                    <a:lnTo>
                      <a:pt x="14" y="0"/>
                    </a:lnTo>
                    <a:lnTo>
                      <a:pt x="14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" y="0"/>
                    </a:lnTo>
                    <a:lnTo>
                      <a:pt x="12" y="9"/>
                    </a:lnTo>
                    <a:lnTo>
                      <a:pt x="0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389" name="Freeform 565"/>
              <p:cNvSpPr>
                <a:spLocks noEditPoints="1"/>
              </p:cNvSpPr>
              <p:nvPr/>
            </p:nvSpPr>
            <p:spPr bwMode="auto">
              <a:xfrm>
                <a:off x="1001" y="3486"/>
                <a:ext cx="12" cy="9"/>
              </a:xfrm>
              <a:custGeom>
                <a:avLst/>
                <a:gdLst>
                  <a:gd name="T0" fmla="*/ 0 w 12"/>
                  <a:gd name="T1" fmla="*/ 0 h 9"/>
                  <a:gd name="T2" fmla="*/ 12 w 12"/>
                  <a:gd name="T3" fmla="*/ 0 h 9"/>
                  <a:gd name="T4" fmla="*/ 12 w 12"/>
                  <a:gd name="T5" fmla="*/ 9 h 9"/>
                  <a:gd name="T6" fmla="*/ 0 w 12"/>
                  <a:gd name="T7" fmla="*/ 9 h 9"/>
                  <a:gd name="T8" fmla="*/ 0 w 12"/>
                  <a:gd name="T9" fmla="*/ 0 h 9"/>
                  <a:gd name="T10" fmla="*/ 0 w 12"/>
                  <a:gd name="T11" fmla="*/ 0 h 9"/>
                  <a:gd name="T12" fmla="*/ 10 w 12"/>
                  <a:gd name="T13" fmla="*/ 0 h 9"/>
                  <a:gd name="T14" fmla="*/ 10 w 12"/>
                  <a:gd name="T15" fmla="*/ 8 h 9"/>
                  <a:gd name="T16" fmla="*/ 0 w 12"/>
                  <a:gd name="T17" fmla="*/ 8 h 9"/>
                  <a:gd name="T18" fmla="*/ 0 w 12"/>
                  <a:gd name="T1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9">
                    <a:moveTo>
                      <a:pt x="0" y="0"/>
                    </a:moveTo>
                    <a:lnTo>
                      <a:pt x="12" y="0"/>
                    </a:lnTo>
                    <a:lnTo>
                      <a:pt x="12" y="9"/>
                    </a:lnTo>
                    <a:lnTo>
                      <a:pt x="0" y="9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0" y="0"/>
                    </a:lnTo>
                    <a:lnTo>
                      <a:pt x="10" y="8"/>
                    </a:lnTo>
                    <a:lnTo>
                      <a:pt x="0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390" name="Freeform 566"/>
              <p:cNvSpPr>
                <a:spLocks noEditPoints="1"/>
              </p:cNvSpPr>
              <p:nvPr/>
            </p:nvSpPr>
            <p:spPr bwMode="auto">
              <a:xfrm>
                <a:off x="1001" y="3486"/>
                <a:ext cx="10" cy="8"/>
              </a:xfrm>
              <a:custGeom>
                <a:avLst/>
                <a:gdLst>
                  <a:gd name="T0" fmla="*/ 0 w 10"/>
                  <a:gd name="T1" fmla="*/ 0 h 8"/>
                  <a:gd name="T2" fmla="*/ 10 w 10"/>
                  <a:gd name="T3" fmla="*/ 0 h 8"/>
                  <a:gd name="T4" fmla="*/ 10 w 10"/>
                  <a:gd name="T5" fmla="*/ 8 h 8"/>
                  <a:gd name="T6" fmla="*/ 0 w 10"/>
                  <a:gd name="T7" fmla="*/ 8 h 8"/>
                  <a:gd name="T8" fmla="*/ 0 w 10"/>
                  <a:gd name="T9" fmla="*/ 0 h 8"/>
                  <a:gd name="T10" fmla="*/ 0 w 10"/>
                  <a:gd name="T11" fmla="*/ 0 h 8"/>
                  <a:gd name="T12" fmla="*/ 8 w 10"/>
                  <a:gd name="T13" fmla="*/ 0 h 8"/>
                  <a:gd name="T14" fmla="*/ 8 w 10"/>
                  <a:gd name="T15" fmla="*/ 6 h 8"/>
                  <a:gd name="T16" fmla="*/ 0 w 10"/>
                  <a:gd name="T17" fmla="*/ 6 h 8"/>
                  <a:gd name="T18" fmla="*/ 0 w 10"/>
                  <a:gd name="T1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8">
                    <a:moveTo>
                      <a:pt x="0" y="0"/>
                    </a:moveTo>
                    <a:lnTo>
                      <a:pt x="10" y="0"/>
                    </a:lnTo>
                    <a:lnTo>
                      <a:pt x="10" y="8"/>
                    </a:lnTo>
                    <a:lnTo>
                      <a:pt x="0" y="8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8" y="0"/>
                    </a:lnTo>
                    <a:lnTo>
                      <a:pt x="8" y="6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391" name="Freeform 567"/>
              <p:cNvSpPr>
                <a:spLocks noEditPoints="1"/>
              </p:cNvSpPr>
              <p:nvPr/>
            </p:nvSpPr>
            <p:spPr bwMode="auto">
              <a:xfrm>
                <a:off x="1001" y="3486"/>
                <a:ext cx="8" cy="6"/>
              </a:xfrm>
              <a:custGeom>
                <a:avLst/>
                <a:gdLst>
                  <a:gd name="T0" fmla="*/ 0 w 8"/>
                  <a:gd name="T1" fmla="*/ 0 h 6"/>
                  <a:gd name="T2" fmla="*/ 8 w 8"/>
                  <a:gd name="T3" fmla="*/ 0 h 6"/>
                  <a:gd name="T4" fmla="*/ 8 w 8"/>
                  <a:gd name="T5" fmla="*/ 6 h 6"/>
                  <a:gd name="T6" fmla="*/ 0 w 8"/>
                  <a:gd name="T7" fmla="*/ 6 h 6"/>
                  <a:gd name="T8" fmla="*/ 0 w 8"/>
                  <a:gd name="T9" fmla="*/ 0 h 6"/>
                  <a:gd name="T10" fmla="*/ 0 w 8"/>
                  <a:gd name="T11" fmla="*/ 0 h 6"/>
                  <a:gd name="T12" fmla="*/ 7 w 8"/>
                  <a:gd name="T13" fmla="*/ 0 h 6"/>
                  <a:gd name="T14" fmla="*/ 7 w 8"/>
                  <a:gd name="T15" fmla="*/ 5 h 6"/>
                  <a:gd name="T16" fmla="*/ 0 w 8"/>
                  <a:gd name="T17" fmla="*/ 5 h 6"/>
                  <a:gd name="T18" fmla="*/ 0 w 8"/>
                  <a:gd name="T1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6">
                    <a:moveTo>
                      <a:pt x="0" y="0"/>
                    </a:moveTo>
                    <a:lnTo>
                      <a:pt x="8" y="0"/>
                    </a:lnTo>
                    <a:lnTo>
                      <a:pt x="8" y="6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7" y="0"/>
                    </a:lnTo>
                    <a:lnTo>
                      <a:pt x="7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392" name="Freeform 568"/>
              <p:cNvSpPr>
                <a:spLocks noEditPoints="1"/>
              </p:cNvSpPr>
              <p:nvPr/>
            </p:nvSpPr>
            <p:spPr bwMode="auto">
              <a:xfrm>
                <a:off x="1001" y="3486"/>
                <a:ext cx="7" cy="5"/>
              </a:xfrm>
              <a:custGeom>
                <a:avLst/>
                <a:gdLst>
                  <a:gd name="T0" fmla="*/ 0 w 7"/>
                  <a:gd name="T1" fmla="*/ 0 h 5"/>
                  <a:gd name="T2" fmla="*/ 7 w 7"/>
                  <a:gd name="T3" fmla="*/ 0 h 5"/>
                  <a:gd name="T4" fmla="*/ 7 w 7"/>
                  <a:gd name="T5" fmla="*/ 5 h 5"/>
                  <a:gd name="T6" fmla="*/ 0 w 7"/>
                  <a:gd name="T7" fmla="*/ 5 h 5"/>
                  <a:gd name="T8" fmla="*/ 0 w 7"/>
                  <a:gd name="T9" fmla="*/ 0 h 5"/>
                  <a:gd name="T10" fmla="*/ 0 w 7"/>
                  <a:gd name="T11" fmla="*/ 0 h 5"/>
                  <a:gd name="T12" fmla="*/ 5 w 7"/>
                  <a:gd name="T13" fmla="*/ 0 h 5"/>
                  <a:gd name="T14" fmla="*/ 5 w 7"/>
                  <a:gd name="T15" fmla="*/ 3 h 5"/>
                  <a:gd name="T16" fmla="*/ 0 w 7"/>
                  <a:gd name="T17" fmla="*/ 3 h 5"/>
                  <a:gd name="T18" fmla="*/ 0 w 7"/>
                  <a:gd name="T1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5">
                    <a:moveTo>
                      <a:pt x="0" y="0"/>
                    </a:moveTo>
                    <a:lnTo>
                      <a:pt x="7" y="0"/>
                    </a:lnTo>
                    <a:lnTo>
                      <a:pt x="7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5" y="0"/>
                    </a:lnTo>
                    <a:lnTo>
                      <a:pt x="5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393" name="Freeform 569"/>
              <p:cNvSpPr>
                <a:spLocks noEditPoints="1"/>
              </p:cNvSpPr>
              <p:nvPr/>
            </p:nvSpPr>
            <p:spPr bwMode="auto">
              <a:xfrm>
                <a:off x="1001" y="3486"/>
                <a:ext cx="5" cy="3"/>
              </a:xfrm>
              <a:custGeom>
                <a:avLst/>
                <a:gdLst>
                  <a:gd name="T0" fmla="*/ 0 w 5"/>
                  <a:gd name="T1" fmla="*/ 0 h 3"/>
                  <a:gd name="T2" fmla="*/ 5 w 5"/>
                  <a:gd name="T3" fmla="*/ 0 h 3"/>
                  <a:gd name="T4" fmla="*/ 5 w 5"/>
                  <a:gd name="T5" fmla="*/ 3 h 3"/>
                  <a:gd name="T6" fmla="*/ 0 w 5"/>
                  <a:gd name="T7" fmla="*/ 3 h 3"/>
                  <a:gd name="T8" fmla="*/ 0 w 5"/>
                  <a:gd name="T9" fmla="*/ 0 h 3"/>
                  <a:gd name="T10" fmla="*/ 0 w 5"/>
                  <a:gd name="T11" fmla="*/ 0 h 3"/>
                  <a:gd name="T12" fmla="*/ 3 w 5"/>
                  <a:gd name="T13" fmla="*/ 0 h 3"/>
                  <a:gd name="T14" fmla="*/ 3 w 5"/>
                  <a:gd name="T15" fmla="*/ 3 h 3"/>
                  <a:gd name="T16" fmla="*/ 0 w 5"/>
                  <a:gd name="T17" fmla="*/ 3 h 3"/>
                  <a:gd name="T18" fmla="*/ 0 w 5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3">
                    <a:moveTo>
                      <a:pt x="0" y="0"/>
                    </a:moveTo>
                    <a:lnTo>
                      <a:pt x="5" y="0"/>
                    </a:lnTo>
                    <a:lnTo>
                      <a:pt x="5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3" y="0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394" name="Freeform 570"/>
              <p:cNvSpPr>
                <a:spLocks noEditPoints="1"/>
              </p:cNvSpPr>
              <p:nvPr/>
            </p:nvSpPr>
            <p:spPr bwMode="auto">
              <a:xfrm>
                <a:off x="1001" y="3486"/>
                <a:ext cx="3" cy="3"/>
              </a:xfrm>
              <a:custGeom>
                <a:avLst/>
                <a:gdLst>
                  <a:gd name="T0" fmla="*/ 0 w 3"/>
                  <a:gd name="T1" fmla="*/ 0 h 3"/>
                  <a:gd name="T2" fmla="*/ 3 w 3"/>
                  <a:gd name="T3" fmla="*/ 0 h 3"/>
                  <a:gd name="T4" fmla="*/ 3 w 3"/>
                  <a:gd name="T5" fmla="*/ 3 h 3"/>
                  <a:gd name="T6" fmla="*/ 0 w 3"/>
                  <a:gd name="T7" fmla="*/ 3 h 3"/>
                  <a:gd name="T8" fmla="*/ 0 w 3"/>
                  <a:gd name="T9" fmla="*/ 0 h 3"/>
                  <a:gd name="T10" fmla="*/ 0 w 3"/>
                  <a:gd name="T11" fmla="*/ 0 h 3"/>
                  <a:gd name="T12" fmla="*/ 1 w 3"/>
                  <a:gd name="T13" fmla="*/ 0 h 3"/>
                  <a:gd name="T14" fmla="*/ 1 w 3"/>
                  <a:gd name="T15" fmla="*/ 2 h 3"/>
                  <a:gd name="T16" fmla="*/ 0 w 3"/>
                  <a:gd name="T17" fmla="*/ 2 h 3"/>
                  <a:gd name="T18" fmla="*/ 0 w 3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0" y="0"/>
                    </a:moveTo>
                    <a:lnTo>
                      <a:pt x="3" y="0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" y="0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395" name="Freeform 571"/>
              <p:cNvSpPr>
                <a:spLocks noEditPoints="1"/>
              </p:cNvSpPr>
              <p:nvPr/>
            </p:nvSpPr>
            <p:spPr bwMode="auto">
              <a:xfrm>
                <a:off x="1001" y="3486"/>
                <a:ext cx="1" cy="2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0 h 2"/>
                  <a:gd name="T4" fmla="*/ 1 w 1"/>
                  <a:gd name="T5" fmla="*/ 2 h 2"/>
                  <a:gd name="T6" fmla="*/ 0 w 1"/>
                  <a:gd name="T7" fmla="*/ 2 h 2"/>
                  <a:gd name="T8" fmla="*/ 0 w 1"/>
                  <a:gd name="T9" fmla="*/ 0 h 2"/>
                  <a:gd name="T10" fmla="*/ 0 w 1"/>
                  <a:gd name="T11" fmla="*/ 0 h 2"/>
                  <a:gd name="T12" fmla="*/ 0 w 1"/>
                  <a:gd name="T13" fmla="*/ 0 h 2"/>
                  <a:gd name="T14" fmla="*/ 0 w 1"/>
                  <a:gd name="T15" fmla="*/ 0 h 2"/>
                  <a:gd name="T16" fmla="*/ 0 w 1"/>
                  <a:gd name="T17" fmla="*/ 0 h 2"/>
                  <a:gd name="T18" fmla="*/ 0 w 1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lnTo>
                      <a:pt x="1" y="0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396" name="Freeform 572"/>
              <p:cNvSpPr>
                <a:spLocks noEditPoints="1"/>
              </p:cNvSpPr>
              <p:nvPr/>
            </p:nvSpPr>
            <p:spPr bwMode="auto">
              <a:xfrm>
                <a:off x="1001" y="3486"/>
                <a:ext cx="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397" name="Freeform 573"/>
              <p:cNvSpPr>
                <a:spLocks/>
              </p:cNvSpPr>
              <p:nvPr/>
            </p:nvSpPr>
            <p:spPr bwMode="auto">
              <a:xfrm>
                <a:off x="1117" y="3657"/>
                <a:ext cx="4" cy="6"/>
              </a:xfrm>
              <a:custGeom>
                <a:avLst/>
                <a:gdLst>
                  <a:gd name="T0" fmla="*/ 4 w 4"/>
                  <a:gd name="T1" fmla="*/ 0 h 6"/>
                  <a:gd name="T2" fmla="*/ 0 w 4"/>
                  <a:gd name="T3" fmla="*/ 2 h 6"/>
                  <a:gd name="T4" fmla="*/ 4 w 4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6">
                    <a:moveTo>
                      <a:pt x="4" y="0"/>
                    </a:moveTo>
                    <a:lnTo>
                      <a:pt x="0" y="2"/>
                    </a:lnTo>
                    <a:lnTo>
                      <a:pt x="4" y="6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398" name="Freeform 574"/>
              <p:cNvSpPr>
                <a:spLocks/>
              </p:cNvSpPr>
              <p:nvPr/>
            </p:nvSpPr>
            <p:spPr bwMode="auto">
              <a:xfrm>
                <a:off x="1132" y="3657"/>
                <a:ext cx="4" cy="6"/>
              </a:xfrm>
              <a:custGeom>
                <a:avLst/>
                <a:gdLst>
                  <a:gd name="T0" fmla="*/ 4 w 4"/>
                  <a:gd name="T1" fmla="*/ 0 h 6"/>
                  <a:gd name="T2" fmla="*/ 0 w 4"/>
                  <a:gd name="T3" fmla="*/ 2 h 6"/>
                  <a:gd name="T4" fmla="*/ 4 w 4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6">
                    <a:moveTo>
                      <a:pt x="4" y="0"/>
                    </a:moveTo>
                    <a:lnTo>
                      <a:pt x="0" y="2"/>
                    </a:lnTo>
                    <a:lnTo>
                      <a:pt x="4" y="6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399" name="Freeform 575"/>
              <p:cNvSpPr>
                <a:spLocks/>
              </p:cNvSpPr>
              <p:nvPr/>
            </p:nvSpPr>
            <p:spPr bwMode="auto">
              <a:xfrm>
                <a:off x="1148" y="3657"/>
                <a:ext cx="4" cy="6"/>
              </a:xfrm>
              <a:custGeom>
                <a:avLst/>
                <a:gdLst>
                  <a:gd name="T0" fmla="*/ 4 w 4"/>
                  <a:gd name="T1" fmla="*/ 0 h 6"/>
                  <a:gd name="T2" fmla="*/ 0 w 4"/>
                  <a:gd name="T3" fmla="*/ 2 h 6"/>
                  <a:gd name="T4" fmla="*/ 4 w 4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6">
                    <a:moveTo>
                      <a:pt x="4" y="0"/>
                    </a:moveTo>
                    <a:lnTo>
                      <a:pt x="0" y="2"/>
                    </a:lnTo>
                    <a:lnTo>
                      <a:pt x="4" y="6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400" name="Freeform 576"/>
              <p:cNvSpPr>
                <a:spLocks/>
              </p:cNvSpPr>
              <p:nvPr/>
            </p:nvSpPr>
            <p:spPr bwMode="auto">
              <a:xfrm>
                <a:off x="1163" y="3657"/>
                <a:ext cx="4" cy="6"/>
              </a:xfrm>
              <a:custGeom>
                <a:avLst/>
                <a:gdLst>
                  <a:gd name="T0" fmla="*/ 4 w 4"/>
                  <a:gd name="T1" fmla="*/ 0 h 6"/>
                  <a:gd name="T2" fmla="*/ 0 w 4"/>
                  <a:gd name="T3" fmla="*/ 2 h 6"/>
                  <a:gd name="T4" fmla="*/ 4 w 4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6">
                    <a:moveTo>
                      <a:pt x="4" y="0"/>
                    </a:moveTo>
                    <a:lnTo>
                      <a:pt x="0" y="2"/>
                    </a:lnTo>
                    <a:lnTo>
                      <a:pt x="4" y="6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401" name="Freeform 577"/>
              <p:cNvSpPr>
                <a:spLocks/>
              </p:cNvSpPr>
              <p:nvPr/>
            </p:nvSpPr>
            <p:spPr bwMode="auto">
              <a:xfrm>
                <a:off x="1102" y="3657"/>
                <a:ext cx="3" cy="6"/>
              </a:xfrm>
              <a:custGeom>
                <a:avLst/>
                <a:gdLst>
                  <a:gd name="T0" fmla="*/ 3 w 3"/>
                  <a:gd name="T1" fmla="*/ 0 h 6"/>
                  <a:gd name="T2" fmla="*/ 0 w 3"/>
                  <a:gd name="T3" fmla="*/ 2 h 6"/>
                  <a:gd name="T4" fmla="*/ 3 w 3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6">
                    <a:moveTo>
                      <a:pt x="3" y="0"/>
                    </a:moveTo>
                    <a:lnTo>
                      <a:pt x="0" y="2"/>
                    </a:lnTo>
                    <a:lnTo>
                      <a:pt x="3" y="6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402" name="Freeform 578"/>
              <p:cNvSpPr>
                <a:spLocks/>
              </p:cNvSpPr>
              <p:nvPr/>
            </p:nvSpPr>
            <p:spPr bwMode="auto">
              <a:xfrm>
                <a:off x="1070" y="3657"/>
                <a:ext cx="4" cy="6"/>
              </a:xfrm>
              <a:custGeom>
                <a:avLst/>
                <a:gdLst>
                  <a:gd name="T0" fmla="*/ 4 w 4"/>
                  <a:gd name="T1" fmla="*/ 0 h 6"/>
                  <a:gd name="T2" fmla="*/ 0 w 4"/>
                  <a:gd name="T3" fmla="*/ 2 h 6"/>
                  <a:gd name="T4" fmla="*/ 4 w 4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6">
                    <a:moveTo>
                      <a:pt x="4" y="0"/>
                    </a:moveTo>
                    <a:lnTo>
                      <a:pt x="0" y="2"/>
                    </a:lnTo>
                    <a:lnTo>
                      <a:pt x="4" y="6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403" name="Freeform 579"/>
              <p:cNvSpPr>
                <a:spLocks/>
              </p:cNvSpPr>
              <p:nvPr/>
            </p:nvSpPr>
            <p:spPr bwMode="auto">
              <a:xfrm>
                <a:off x="1086" y="3657"/>
                <a:ext cx="3" cy="6"/>
              </a:xfrm>
              <a:custGeom>
                <a:avLst/>
                <a:gdLst>
                  <a:gd name="T0" fmla="*/ 3 w 3"/>
                  <a:gd name="T1" fmla="*/ 0 h 6"/>
                  <a:gd name="T2" fmla="*/ 0 w 3"/>
                  <a:gd name="T3" fmla="*/ 2 h 6"/>
                  <a:gd name="T4" fmla="*/ 3 w 3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6">
                    <a:moveTo>
                      <a:pt x="3" y="0"/>
                    </a:moveTo>
                    <a:lnTo>
                      <a:pt x="0" y="2"/>
                    </a:lnTo>
                    <a:lnTo>
                      <a:pt x="3" y="6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404" name="Freeform 580"/>
              <p:cNvSpPr>
                <a:spLocks/>
              </p:cNvSpPr>
              <p:nvPr/>
            </p:nvSpPr>
            <p:spPr bwMode="auto">
              <a:xfrm>
                <a:off x="1023" y="3657"/>
                <a:ext cx="4" cy="6"/>
              </a:xfrm>
              <a:custGeom>
                <a:avLst/>
                <a:gdLst>
                  <a:gd name="T0" fmla="*/ 4 w 4"/>
                  <a:gd name="T1" fmla="*/ 0 h 6"/>
                  <a:gd name="T2" fmla="*/ 0 w 4"/>
                  <a:gd name="T3" fmla="*/ 2 h 6"/>
                  <a:gd name="T4" fmla="*/ 4 w 4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6">
                    <a:moveTo>
                      <a:pt x="4" y="0"/>
                    </a:moveTo>
                    <a:lnTo>
                      <a:pt x="0" y="2"/>
                    </a:lnTo>
                    <a:lnTo>
                      <a:pt x="4" y="6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405" name="Freeform 581"/>
              <p:cNvSpPr>
                <a:spLocks/>
              </p:cNvSpPr>
              <p:nvPr/>
            </p:nvSpPr>
            <p:spPr bwMode="auto">
              <a:xfrm>
                <a:off x="1039" y="3657"/>
                <a:ext cx="4" cy="6"/>
              </a:xfrm>
              <a:custGeom>
                <a:avLst/>
                <a:gdLst>
                  <a:gd name="T0" fmla="*/ 4 w 4"/>
                  <a:gd name="T1" fmla="*/ 0 h 6"/>
                  <a:gd name="T2" fmla="*/ 0 w 4"/>
                  <a:gd name="T3" fmla="*/ 2 h 6"/>
                  <a:gd name="T4" fmla="*/ 4 w 4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6">
                    <a:moveTo>
                      <a:pt x="4" y="0"/>
                    </a:moveTo>
                    <a:lnTo>
                      <a:pt x="0" y="2"/>
                    </a:lnTo>
                    <a:lnTo>
                      <a:pt x="4" y="6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406" name="Freeform 582"/>
              <p:cNvSpPr>
                <a:spLocks/>
              </p:cNvSpPr>
              <p:nvPr/>
            </p:nvSpPr>
            <p:spPr bwMode="auto">
              <a:xfrm>
                <a:off x="1054" y="3657"/>
                <a:ext cx="5" cy="6"/>
              </a:xfrm>
              <a:custGeom>
                <a:avLst/>
                <a:gdLst>
                  <a:gd name="T0" fmla="*/ 5 w 5"/>
                  <a:gd name="T1" fmla="*/ 0 h 6"/>
                  <a:gd name="T2" fmla="*/ 0 w 5"/>
                  <a:gd name="T3" fmla="*/ 2 h 6"/>
                  <a:gd name="T4" fmla="*/ 5 w 5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6">
                    <a:moveTo>
                      <a:pt x="5" y="0"/>
                    </a:moveTo>
                    <a:lnTo>
                      <a:pt x="0" y="2"/>
                    </a:lnTo>
                    <a:lnTo>
                      <a:pt x="5" y="6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407" name="Freeform 583"/>
              <p:cNvSpPr>
                <a:spLocks/>
              </p:cNvSpPr>
              <p:nvPr/>
            </p:nvSpPr>
            <p:spPr bwMode="auto">
              <a:xfrm>
                <a:off x="1035" y="3668"/>
                <a:ext cx="4" cy="6"/>
              </a:xfrm>
              <a:custGeom>
                <a:avLst/>
                <a:gdLst>
                  <a:gd name="T0" fmla="*/ 4 w 4"/>
                  <a:gd name="T1" fmla="*/ 0 h 6"/>
                  <a:gd name="T2" fmla="*/ 0 w 4"/>
                  <a:gd name="T3" fmla="*/ 4 h 6"/>
                  <a:gd name="T4" fmla="*/ 4 w 4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6">
                    <a:moveTo>
                      <a:pt x="4" y="0"/>
                    </a:moveTo>
                    <a:lnTo>
                      <a:pt x="0" y="4"/>
                    </a:lnTo>
                    <a:lnTo>
                      <a:pt x="4" y="6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408" name="Freeform 584"/>
              <p:cNvSpPr>
                <a:spLocks/>
              </p:cNvSpPr>
              <p:nvPr/>
            </p:nvSpPr>
            <p:spPr bwMode="auto">
              <a:xfrm>
                <a:off x="1156" y="3668"/>
                <a:ext cx="4" cy="6"/>
              </a:xfrm>
              <a:custGeom>
                <a:avLst/>
                <a:gdLst>
                  <a:gd name="T0" fmla="*/ 4 w 4"/>
                  <a:gd name="T1" fmla="*/ 0 h 6"/>
                  <a:gd name="T2" fmla="*/ 0 w 4"/>
                  <a:gd name="T3" fmla="*/ 4 h 6"/>
                  <a:gd name="T4" fmla="*/ 4 w 4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6">
                    <a:moveTo>
                      <a:pt x="4" y="0"/>
                    </a:moveTo>
                    <a:lnTo>
                      <a:pt x="0" y="4"/>
                    </a:lnTo>
                    <a:lnTo>
                      <a:pt x="4" y="6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409" name="Freeform 585"/>
              <p:cNvSpPr>
                <a:spLocks/>
              </p:cNvSpPr>
              <p:nvPr/>
            </p:nvSpPr>
            <p:spPr bwMode="auto">
              <a:xfrm>
                <a:off x="1171" y="3668"/>
                <a:ext cx="4" cy="6"/>
              </a:xfrm>
              <a:custGeom>
                <a:avLst/>
                <a:gdLst>
                  <a:gd name="T0" fmla="*/ 4 w 4"/>
                  <a:gd name="T1" fmla="*/ 0 h 6"/>
                  <a:gd name="T2" fmla="*/ 0 w 4"/>
                  <a:gd name="T3" fmla="*/ 4 h 6"/>
                  <a:gd name="T4" fmla="*/ 4 w 4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6">
                    <a:moveTo>
                      <a:pt x="4" y="0"/>
                    </a:moveTo>
                    <a:lnTo>
                      <a:pt x="0" y="4"/>
                    </a:lnTo>
                    <a:lnTo>
                      <a:pt x="4" y="6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410" name="Freeform 586"/>
              <p:cNvSpPr>
                <a:spLocks/>
              </p:cNvSpPr>
              <p:nvPr/>
            </p:nvSpPr>
            <p:spPr bwMode="auto">
              <a:xfrm>
                <a:off x="1126" y="3668"/>
                <a:ext cx="5" cy="6"/>
              </a:xfrm>
              <a:custGeom>
                <a:avLst/>
                <a:gdLst>
                  <a:gd name="T0" fmla="*/ 5 w 5"/>
                  <a:gd name="T1" fmla="*/ 0 h 6"/>
                  <a:gd name="T2" fmla="*/ 0 w 5"/>
                  <a:gd name="T3" fmla="*/ 4 h 6"/>
                  <a:gd name="T4" fmla="*/ 5 w 5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6">
                    <a:moveTo>
                      <a:pt x="5" y="0"/>
                    </a:moveTo>
                    <a:lnTo>
                      <a:pt x="0" y="4"/>
                    </a:lnTo>
                    <a:lnTo>
                      <a:pt x="5" y="6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411" name="Freeform 587"/>
              <p:cNvSpPr>
                <a:spLocks/>
              </p:cNvSpPr>
              <p:nvPr/>
            </p:nvSpPr>
            <p:spPr bwMode="auto">
              <a:xfrm>
                <a:off x="1142" y="3668"/>
                <a:ext cx="4" cy="6"/>
              </a:xfrm>
              <a:custGeom>
                <a:avLst/>
                <a:gdLst>
                  <a:gd name="T0" fmla="*/ 4 w 4"/>
                  <a:gd name="T1" fmla="*/ 0 h 6"/>
                  <a:gd name="T2" fmla="*/ 0 w 4"/>
                  <a:gd name="T3" fmla="*/ 4 h 6"/>
                  <a:gd name="T4" fmla="*/ 4 w 4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6">
                    <a:moveTo>
                      <a:pt x="4" y="0"/>
                    </a:moveTo>
                    <a:lnTo>
                      <a:pt x="0" y="4"/>
                    </a:lnTo>
                    <a:lnTo>
                      <a:pt x="4" y="6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412" name="Freeform 588"/>
              <p:cNvSpPr>
                <a:spLocks/>
              </p:cNvSpPr>
              <p:nvPr/>
            </p:nvSpPr>
            <p:spPr bwMode="auto">
              <a:xfrm>
                <a:off x="1064" y="3668"/>
                <a:ext cx="4" cy="6"/>
              </a:xfrm>
              <a:custGeom>
                <a:avLst/>
                <a:gdLst>
                  <a:gd name="T0" fmla="*/ 4 w 4"/>
                  <a:gd name="T1" fmla="*/ 0 h 6"/>
                  <a:gd name="T2" fmla="*/ 0 w 4"/>
                  <a:gd name="T3" fmla="*/ 4 h 6"/>
                  <a:gd name="T4" fmla="*/ 4 w 4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6">
                    <a:moveTo>
                      <a:pt x="4" y="0"/>
                    </a:moveTo>
                    <a:lnTo>
                      <a:pt x="0" y="4"/>
                    </a:lnTo>
                    <a:lnTo>
                      <a:pt x="4" y="6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413" name="Freeform 589"/>
              <p:cNvSpPr>
                <a:spLocks/>
              </p:cNvSpPr>
              <p:nvPr/>
            </p:nvSpPr>
            <p:spPr bwMode="auto">
              <a:xfrm>
                <a:off x="1080" y="3668"/>
                <a:ext cx="4" cy="6"/>
              </a:xfrm>
              <a:custGeom>
                <a:avLst/>
                <a:gdLst>
                  <a:gd name="T0" fmla="*/ 4 w 4"/>
                  <a:gd name="T1" fmla="*/ 0 h 6"/>
                  <a:gd name="T2" fmla="*/ 0 w 4"/>
                  <a:gd name="T3" fmla="*/ 4 h 6"/>
                  <a:gd name="T4" fmla="*/ 4 w 4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6">
                    <a:moveTo>
                      <a:pt x="4" y="0"/>
                    </a:moveTo>
                    <a:lnTo>
                      <a:pt x="0" y="4"/>
                    </a:lnTo>
                    <a:lnTo>
                      <a:pt x="4" y="6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414" name="Freeform 590"/>
              <p:cNvSpPr>
                <a:spLocks/>
              </p:cNvSpPr>
              <p:nvPr/>
            </p:nvSpPr>
            <p:spPr bwMode="auto">
              <a:xfrm>
                <a:off x="1095" y="3668"/>
                <a:ext cx="4" cy="6"/>
              </a:xfrm>
              <a:custGeom>
                <a:avLst/>
                <a:gdLst>
                  <a:gd name="T0" fmla="*/ 4 w 4"/>
                  <a:gd name="T1" fmla="*/ 0 h 6"/>
                  <a:gd name="T2" fmla="*/ 0 w 4"/>
                  <a:gd name="T3" fmla="*/ 4 h 6"/>
                  <a:gd name="T4" fmla="*/ 4 w 4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6">
                    <a:moveTo>
                      <a:pt x="4" y="0"/>
                    </a:moveTo>
                    <a:lnTo>
                      <a:pt x="0" y="4"/>
                    </a:lnTo>
                    <a:lnTo>
                      <a:pt x="4" y="6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415" name="Freeform 591"/>
              <p:cNvSpPr>
                <a:spLocks/>
              </p:cNvSpPr>
              <p:nvPr/>
            </p:nvSpPr>
            <p:spPr bwMode="auto">
              <a:xfrm>
                <a:off x="1111" y="3668"/>
                <a:ext cx="4" cy="6"/>
              </a:xfrm>
              <a:custGeom>
                <a:avLst/>
                <a:gdLst>
                  <a:gd name="T0" fmla="*/ 4 w 4"/>
                  <a:gd name="T1" fmla="*/ 0 h 6"/>
                  <a:gd name="T2" fmla="*/ 0 w 4"/>
                  <a:gd name="T3" fmla="*/ 4 h 6"/>
                  <a:gd name="T4" fmla="*/ 4 w 4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6">
                    <a:moveTo>
                      <a:pt x="4" y="0"/>
                    </a:moveTo>
                    <a:lnTo>
                      <a:pt x="0" y="4"/>
                    </a:lnTo>
                    <a:lnTo>
                      <a:pt x="4" y="6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416" name="Freeform 592"/>
              <p:cNvSpPr>
                <a:spLocks/>
              </p:cNvSpPr>
              <p:nvPr/>
            </p:nvSpPr>
            <p:spPr bwMode="auto">
              <a:xfrm>
                <a:off x="1049" y="3668"/>
                <a:ext cx="3" cy="6"/>
              </a:xfrm>
              <a:custGeom>
                <a:avLst/>
                <a:gdLst>
                  <a:gd name="T0" fmla="*/ 3 w 3"/>
                  <a:gd name="T1" fmla="*/ 0 h 6"/>
                  <a:gd name="T2" fmla="*/ 0 w 3"/>
                  <a:gd name="T3" fmla="*/ 4 h 6"/>
                  <a:gd name="T4" fmla="*/ 3 w 3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6">
                    <a:moveTo>
                      <a:pt x="3" y="0"/>
                    </a:moveTo>
                    <a:lnTo>
                      <a:pt x="0" y="4"/>
                    </a:lnTo>
                    <a:lnTo>
                      <a:pt x="3" y="6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417" name="Freeform 593"/>
              <p:cNvSpPr>
                <a:spLocks/>
              </p:cNvSpPr>
              <p:nvPr/>
            </p:nvSpPr>
            <p:spPr bwMode="auto">
              <a:xfrm>
                <a:off x="1008" y="3657"/>
                <a:ext cx="4" cy="6"/>
              </a:xfrm>
              <a:custGeom>
                <a:avLst/>
                <a:gdLst>
                  <a:gd name="T0" fmla="*/ 4 w 4"/>
                  <a:gd name="T1" fmla="*/ 0 h 6"/>
                  <a:gd name="T2" fmla="*/ 0 w 4"/>
                  <a:gd name="T3" fmla="*/ 2 h 6"/>
                  <a:gd name="T4" fmla="*/ 4 w 4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6">
                    <a:moveTo>
                      <a:pt x="4" y="0"/>
                    </a:moveTo>
                    <a:lnTo>
                      <a:pt x="0" y="2"/>
                    </a:lnTo>
                    <a:lnTo>
                      <a:pt x="4" y="6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418" name="Freeform 594"/>
              <p:cNvSpPr>
                <a:spLocks/>
              </p:cNvSpPr>
              <p:nvPr/>
            </p:nvSpPr>
            <p:spPr bwMode="auto">
              <a:xfrm>
                <a:off x="993" y="3657"/>
                <a:ext cx="3" cy="6"/>
              </a:xfrm>
              <a:custGeom>
                <a:avLst/>
                <a:gdLst>
                  <a:gd name="T0" fmla="*/ 3 w 3"/>
                  <a:gd name="T1" fmla="*/ 0 h 6"/>
                  <a:gd name="T2" fmla="*/ 0 w 3"/>
                  <a:gd name="T3" fmla="*/ 2 h 6"/>
                  <a:gd name="T4" fmla="*/ 3 w 3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6">
                    <a:moveTo>
                      <a:pt x="3" y="0"/>
                    </a:moveTo>
                    <a:lnTo>
                      <a:pt x="0" y="2"/>
                    </a:lnTo>
                    <a:lnTo>
                      <a:pt x="3" y="6"/>
                    </a:lnTo>
                  </a:path>
                </a:pathLst>
              </a:custGeom>
              <a:noFill/>
              <a:ln w="3175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419" name="Freeform 595"/>
              <p:cNvSpPr>
                <a:spLocks noEditPoints="1"/>
              </p:cNvSpPr>
              <p:nvPr/>
            </p:nvSpPr>
            <p:spPr bwMode="auto">
              <a:xfrm>
                <a:off x="993" y="3479"/>
                <a:ext cx="167" cy="123"/>
              </a:xfrm>
              <a:custGeom>
                <a:avLst/>
                <a:gdLst>
                  <a:gd name="T0" fmla="*/ 0 w 167"/>
                  <a:gd name="T1" fmla="*/ 0 h 123"/>
                  <a:gd name="T2" fmla="*/ 167 w 167"/>
                  <a:gd name="T3" fmla="*/ 0 h 123"/>
                  <a:gd name="T4" fmla="*/ 167 w 167"/>
                  <a:gd name="T5" fmla="*/ 123 h 123"/>
                  <a:gd name="T6" fmla="*/ 0 w 167"/>
                  <a:gd name="T7" fmla="*/ 123 h 123"/>
                  <a:gd name="T8" fmla="*/ 0 w 167"/>
                  <a:gd name="T9" fmla="*/ 0 h 123"/>
                  <a:gd name="T10" fmla="*/ 2 w 167"/>
                  <a:gd name="T11" fmla="*/ 2 h 123"/>
                  <a:gd name="T12" fmla="*/ 167 w 167"/>
                  <a:gd name="T13" fmla="*/ 2 h 123"/>
                  <a:gd name="T14" fmla="*/ 167 w 167"/>
                  <a:gd name="T15" fmla="*/ 123 h 123"/>
                  <a:gd name="T16" fmla="*/ 2 w 167"/>
                  <a:gd name="T17" fmla="*/ 123 h 123"/>
                  <a:gd name="T18" fmla="*/ 2 w 167"/>
                  <a:gd name="T19" fmla="*/ 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7" h="123">
                    <a:moveTo>
                      <a:pt x="0" y="0"/>
                    </a:moveTo>
                    <a:lnTo>
                      <a:pt x="167" y="0"/>
                    </a:lnTo>
                    <a:lnTo>
                      <a:pt x="167" y="123"/>
                    </a:lnTo>
                    <a:lnTo>
                      <a:pt x="0" y="123"/>
                    </a:lnTo>
                    <a:lnTo>
                      <a:pt x="0" y="0"/>
                    </a:lnTo>
                    <a:close/>
                    <a:moveTo>
                      <a:pt x="2" y="2"/>
                    </a:moveTo>
                    <a:lnTo>
                      <a:pt x="167" y="2"/>
                    </a:lnTo>
                    <a:lnTo>
                      <a:pt x="167" y="123"/>
                    </a:lnTo>
                    <a:lnTo>
                      <a:pt x="2" y="123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420" name="Freeform 596"/>
              <p:cNvSpPr>
                <a:spLocks noEditPoints="1"/>
              </p:cNvSpPr>
              <p:nvPr/>
            </p:nvSpPr>
            <p:spPr bwMode="auto">
              <a:xfrm>
                <a:off x="995" y="3481"/>
                <a:ext cx="165" cy="121"/>
              </a:xfrm>
              <a:custGeom>
                <a:avLst/>
                <a:gdLst>
                  <a:gd name="T0" fmla="*/ 0 w 165"/>
                  <a:gd name="T1" fmla="*/ 0 h 121"/>
                  <a:gd name="T2" fmla="*/ 165 w 165"/>
                  <a:gd name="T3" fmla="*/ 0 h 121"/>
                  <a:gd name="T4" fmla="*/ 165 w 165"/>
                  <a:gd name="T5" fmla="*/ 121 h 121"/>
                  <a:gd name="T6" fmla="*/ 0 w 165"/>
                  <a:gd name="T7" fmla="*/ 121 h 121"/>
                  <a:gd name="T8" fmla="*/ 0 w 165"/>
                  <a:gd name="T9" fmla="*/ 0 h 121"/>
                  <a:gd name="T10" fmla="*/ 2 w 165"/>
                  <a:gd name="T11" fmla="*/ 1 h 121"/>
                  <a:gd name="T12" fmla="*/ 165 w 165"/>
                  <a:gd name="T13" fmla="*/ 1 h 121"/>
                  <a:gd name="T14" fmla="*/ 165 w 165"/>
                  <a:gd name="T15" fmla="*/ 121 h 121"/>
                  <a:gd name="T16" fmla="*/ 2 w 165"/>
                  <a:gd name="T17" fmla="*/ 121 h 121"/>
                  <a:gd name="T18" fmla="*/ 2 w 165"/>
                  <a:gd name="T19" fmla="*/ 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5" h="121">
                    <a:moveTo>
                      <a:pt x="0" y="0"/>
                    </a:moveTo>
                    <a:lnTo>
                      <a:pt x="165" y="0"/>
                    </a:lnTo>
                    <a:lnTo>
                      <a:pt x="165" y="121"/>
                    </a:lnTo>
                    <a:lnTo>
                      <a:pt x="0" y="121"/>
                    </a:lnTo>
                    <a:lnTo>
                      <a:pt x="0" y="0"/>
                    </a:lnTo>
                    <a:close/>
                    <a:moveTo>
                      <a:pt x="2" y="1"/>
                    </a:moveTo>
                    <a:lnTo>
                      <a:pt x="165" y="1"/>
                    </a:lnTo>
                    <a:lnTo>
                      <a:pt x="165" y="121"/>
                    </a:lnTo>
                    <a:lnTo>
                      <a:pt x="2" y="12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421" name="Freeform 597"/>
              <p:cNvSpPr>
                <a:spLocks noEditPoints="1"/>
              </p:cNvSpPr>
              <p:nvPr/>
            </p:nvSpPr>
            <p:spPr bwMode="auto">
              <a:xfrm>
                <a:off x="997" y="3482"/>
                <a:ext cx="163" cy="120"/>
              </a:xfrm>
              <a:custGeom>
                <a:avLst/>
                <a:gdLst>
                  <a:gd name="T0" fmla="*/ 0 w 163"/>
                  <a:gd name="T1" fmla="*/ 0 h 120"/>
                  <a:gd name="T2" fmla="*/ 163 w 163"/>
                  <a:gd name="T3" fmla="*/ 0 h 120"/>
                  <a:gd name="T4" fmla="*/ 163 w 163"/>
                  <a:gd name="T5" fmla="*/ 120 h 120"/>
                  <a:gd name="T6" fmla="*/ 0 w 163"/>
                  <a:gd name="T7" fmla="*/ 120 h 120"/>
                  <a:gd name="T8" fmla="*/ 0 w 163"/>
                  <a:gd name="T9" fmla="*/ 0 h 120"/>
                  <a:gd name="T10" fmla="*/ 3 w 163"/>
                  <a:gd name="T11" fmla="*/ 2 h 120"/>
                  <a:gd name="T12" fmla="*/ 163 w 163"/>
                  <a:gd name="T13" fmla="*/ 2 h 120"/>
                  <a:gd name="T14" fmla="*/ 163 w 163"/>
                  <a:gd name="T15" fmla="*/ 120 h 120"/>
                  <a:gd name="T16" fmla="*/ 3 w 163"/>
                  <a:gd name="T17" fmla="*/ 120 h 120"/>
                  <a:gd name="T18" fmla="*/ 3 w 163"/>
                  <a:gd name="T19" fmla="*/ 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3" h="120">
                    <a:moveTo>
                      <a:pt x="0" y="0"/>
                    </a:moveTo>
                    <a:lnTo>
                      <a:pt x="163" y="0"/>
                    </a:lnTo>
                    <a:lnTo>
                      <a:pt x="163" y="120"/>
                    </a:lnTo>
                    <a:lnTo>
                      <a:pt x="0" y="120"/>
                    </a:lnTo>
                    <a:lnTo>
                      <a:pt x="0" y="0"/>
                    </a:lnTo>
                    <a:close/>
                    <a:moveTo>
                      <a:pt x="3" y="2"/>
                    </a:moveTo>
                    <a:lnTo>
                      <a:pt x="163" y="2"/>
                    </a:lnTo>
                    <a:lnTo>
                      <a:pt x="163" y="120"/>
                    </a:lnTo>
                    <a:lnTo>
                      <a:pt x="3" y="120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9C9C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422" name="Freeform 598"/>
              <p:cNvSpPr>
                <a:spLocks noEditPoints="1"/>
              </p:cNvSpPr>
              <p:nvPr/>
            </p:nvSpPr>
            <p:spPr bwMode="auto">
              <a:xfrm>
                <a:off x="1000" y="3484"/>
                <a:ext cx="160" cy="118"/>
              </a:xfrm>
              <a:custGeom>
                <a:avLst/>
                <a:gdLst>
                  <a:gd name="T0" fmla="*/ 0 w 160"/>
                  <a:gd name="T1" fmla="*/ 0 h 118"/>
                  <a:gd name="T2" fmla="*/ 160 w 160"/>
                  <a:gd name="T3" fmla="*/ 0 h 118"/>
                  <a:gd name="T4" fmla="*/ 160 w 160"/>
                  <a:gd name="T5" fmla="*/ 118 h 118"/>
                  <a:gd name="T6" fmla="*/ 0 w 160"/>
                  <a:gd name="T7" fmla="*/ 118 h 118"/>
                  <a:gd name="T8" fmla="*/ 0 w 160"/>
                  <a:gd name="T9" fmla="*/ 0 h 118"/>
                  <a:gd name="T10" fmla="*/ 2 w 160"/>
                  <a:gd name="T11" fmla="*/ 2 h 118"/>
                  <a:gd name="T12" fmla="*/ 160 w 160"/>
                  <a:gd name="T13" fmla="*/ 2 h 118"/>
                  <a:gd name="T14" fmla="*/ 160 w 160"/>
                  <a:gd name="T15" fmla="*/ 118 h 118"/>
                  <a:gd name="T16" fmla="*/ 2 w 160"/>
                  <a:gd name="T17" fmla="*/ 118 h 118"/>
                  <a:gd name="T18" fmla="*/ 2 w 160"/>
                  <a:gd name="T19" fmla="*/ 2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0" h="118">
                    <a:moveTo>
                      <a:pt x="0" y="0"/>
                    </a:moveTo>
                    <a:lnTo>
                      <a:pt x="160" y="0"/>
                    </a:lnTo>
                    <a:lnTo>
                      <a:pt x="160" y="118"/>
                    </a:lnTo>
                    <a:lnTo>
                      <a:pt x="0" y="118"/>
                    </a:lnTo>
                    <a:lnTo>
                      <a:pt x="0" y="0"/>
                    </a:lnTo>
                    <a:close/>
                    <a:moveTo>
                      <a:pt x="2" y="2"/>
                    </a:moveTo>
                    <a:lnTo>
                      <a:pt x="160" y="2"/>
                    </a:lnTo>
                    <a:lnTo>
                      <a:pt x="160" y="118"/>
                    </a:lnTo>
                    <a:lnTo>
                      <a:pt x="2" y="118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9D9D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423" name="Freeform 599"/>
              <p:cNvSpPr>
                <a:spLocks noEditPoints="1"/>
              </p:cNvSpPr>
              <p:nvPr/>
            </p:nvSpPr>
            <p:spPr bwMode="auto">
              <a:xfrm>
                <a:off x="1002" y="3486"/>
                <a:ext cx="158" cy="116"/>
              </a:xfrm>
              <a:custGeom>
                <a:avLst/>
                <a:gdLst>
                  <a:gd name="T0" fmla="*/ 0 w 158"/>
                  <a:gd name="T1" fmla="*/ 0 h 116"/>
                  <a:gd name="T2" fmla="*/ 158 w 158"/>
                  <a:gd name="T3" fmla="*/ 0 h 116"/>
                  <a:gd name="T4" fmla="*/ 158 w 158"/>
                  <a:gd name="T5" fmla="*/ 116 h 116"/>
                  <a:gd name="T6" fmla="*/ 0 w 158"/>
                  <a:gd name="T7" fmla="*/ 116 h 116"/>
                  <a:gd name="T8" fmla="*/ 0 w 158"/>
                  <a:gd name="T9" fmla="*/ 0 h 116"/>
                  <a:gd name="T10" fmla="*/ 2 w 158"/>
                  <a:gd name="T11" fmla="*/ 1 h 116"/>
                  <a:gd name="T12" fmla="*/ 158 w 158"/>
                  <a:gd name="T13" fmla="*/ 1 h 116"/>
                  <a:gd name="T14" fmla="*/ 158 w 158"/>
                  <a:gd name="T15" fmla="*/ 116 h 116"/>
                  <a:gd name="T16" fmla="*/ 2 w 158"/>
                  <a:gd name="T17" fmla="*/ 116 h 116"/>
                  <a:gd name="T18" fmla="*/ 2 w 158"/>
                  <a:gd name="T19" fmla="*/ 1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8" h="116">
                    <a:moveTo>
                      <a:pt x="0" y="0"/>
                    </a:moveTo>
                    <a:lnTo>
                      <a:pt x="158" y="0"/>
                    </a:lnTo>
                    <a:lnTo>
                      <a:pt x="158" y="116"/>
                    </a:lnTo>
                    <a:lnTo>
                      <a:pt x="0" y="116"/>
                    </a:lnTo>
                    <a:lnTo>
                      <a:pt x="0" y="0"/>
                    </a:lnTo>
                    <a:close/>
                    <a:moveTo>
                      <a:pt x="2" y="1"/>
                    </a:moveTo>
                    <a:lnTo>
                      <a:pt x="158" y="1"/>
                    </a:lnTo>
                    <a:lnTo>
                      <a:pt x="158" y="116"/>
                    </a:lnTo>
                    <a:lnTo>
                      <a:pt x="2" y="116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9E9E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424" name="Freeform 600"/>
              <p:cNvSpPr>
                <a:spLocks noEditPoints="1"/>
              </p:cNvSpPr>
              <p:nvPr/>
            </p:nvSpPr>
            <p:spPr bwMode="auto">
              <a:xfrm>
                <a:off x="1004" y="3487"/>
                <a:ext cx="156" cy="115"/>
              </a:xfrm>
              <a:custGeom>
                <a:avLst/>
                <a:gdLst>
                  <a:gd name="T0" fmla="*/ 0 w 156"/>
                  <a:gd name="T1" fmla="*/ 0 h 115"/>
                  <a:gd name="T2" fmla="*/ 156 w 156"/>
                  <a:gd name="T3" fmla="*/ 0 h 115"/>
                  <a:gd name="T4" fmla="*/ 156 w 156"/>
                  <a:gd name="T5" fmla="*/ 115 h 115"/>
                  <a:gd name="T6" fmla="*/ 0 w 156"/>
                  <a:gd name="T7" fmla="*/ 115 h 115"/>
                  <a:gd name="T8" fmla="*/ 0 w 156"/>
                  <a:gd name="T9" fmla="*/ 0 h 115"/>
                  <a:gd name="T10" fmla="*/ 2 w 156"/>
                  <a:gd name="T11" fmla="*/ 2 h 115"/>
                  <a:gd name="T12" fmla="*/ 156 w 156"/>
                  <a:gd name="T13" fmla="*/ 2 h 115"/>
                  <a:gd name="T14" fmla="*/ 156 w 156"/>
                  <a:gd name="T15" fmla="*/ 115 h 115"/>
                  <a:gd name="T16" fmla="*/ 2 w 156"/>
                  <a:gd name="T17" fmla="*/ 115 h 115"/>
                  <a:gd name="T18" fmla="*/ 2 w 156"/>
                  <a:gd name="T19" fmla="*/ 2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6" h="115">
                    <a:moveTo>
                      <a:pt x="0" y="0"/>
                    </a:moveTo>
                    <a:lnTo>
                      <a:pt x="156" y="0"/>
                    </a:lnTo>
                    <a:lnTo>
                      <a:pt x="156" y="115"/>
                    </a:lnTo>
                    <a:lnTo>
                      <a:pt x="0" y="115"/>
                    </a:lnTo>
                    <a:lnTo>
                      <a:pt x="0" y="0"/>
                    </a:lnTo>
                    <a:close/>
                    <a:moveTo>
                      <a:pt x="2" y="2"/>
                    </a:moveTo>
                    <a:lnTo>
                      <a:pt x="156" y="2"/>
                    </a:lnTo>
                    <a:lnTo>
                      <a:pt x="156" y="115"/>
                    </a:lnTo>
                    <a:lnTo>
                      <a:pt x="2" y="115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9F9F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425" name="Freeform 601"/>
              <p:cNvSpPr>
                <a:spLocks noEditPoints="1"/>
              </p:cNvSpPr>
              <p:nvPr/>
            </p:nvSpPr>
            <p:spPr bwMode="auto">
              <a:xfrm>
                <a:off x="1006" y="3489"/>
                <a:ext cx="154" cy="113"/>
              </a:xfrm>
              <a:custGeom>
                <a:avLst/>
                <a:gdLst>
                  <a:gd name="T0" fmla="*/ 0 w 154"/>
                  <a:gd name="T1" fmla="*/ 0 h 113"/>
                  <a:gd name="T2" fmla="*/ 154 w 154"/>
                  <a:gd name="T3" fmla="*/ 0 h 113"/>
                  <a:gd name="T4" fmla="*/ 154 w 154"/>
                  <a:gd name="T5" fmla="*/ 113 h 113"/>
                  <a:gd name="T6" fmla="*/ 0 w 154"/>
                  <a:gd name="T7" fmla="*/ 113 h 113"/>
                  <a:gd name="T8" fmla="*/ 0 w 154"/>
                  <a:gd name="T9" fmla="*/ 0 h 113"/>
                  <a:gd name="T10" fmla="*/ 3 w 154"/>
                  <a:gd name="T11" fmla="*/ 1 h 113"/>
                  <a:gd name="T12" fmla="*/ 154 w 154"/>
                  <a:gd name="T13" fmla="*/ 1 h 113"/>
                  <a:gd name="T14" fmla="*/ 154 w 154"/>
                  <a:gd name="T15" fmla="*/ 113 h 113"/>
                  <a:gd name="T16" fmla="*/ 3 w 154"/>
                  <a:gd name="T17" fmla="*/ 113 h 113"/>
                  <a:gd name="T18" fmla="*/ 3 w 154"/>
                  <a:gd name="T19" fmla="*/ 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4" h="113">
                    <a:moveTo>
                      <a:pt x="0" y="0"/>
                    </a:moveTo>
                    <a:lnTo>
                      <a:pt x="154" y="0"/>
                    </a:lnTo>
                    <a:lnTo>
                      <a:pt x="154" y="113"/>
                    </a:lnTo>
                    <a:lnTo>
                      <a:pt x="0" y="113"/>
                    </a:lnTo>
                    <a:lnTo>
                      <a:pt x="0" y="0"/>
                    </a:lnTo>
                    <a:close/>
                    <a:moveTo>
                      <a:pt x="3" y="1"/>
                    </a:moveTo>
                    <a:lnTo>
                      <a:pt x="154" y="1"/>
                    </a:lnTo>
                    <a:lnTo>
                      <a:pt x="154" y="113"/>
                    </a:lnTo>
                    <a:lnTo>
                      <a:pt x="3" y="113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A0A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426" name="Freeform 602"/>
              <p:cNvSpPr>
                <a:spLocks noEditPoints="1"/>
              </p:cNvSpPr>
              <p:nvPr/>
            </p:nvSpPr>
            <p:spPr bwMode="auto">
              <a:xfrm>
                <a:off x="1009" y="3490"/>
                <a:ext cx="151" cy="112"/>
              </a:xfrm>
              <a:custGeom>
                <a:avLst/>
                <a:gdLst>
                  <a:gd name="T0" fmla="*/ 0 w 151"/>
                  <a:gd name="T1" fmla="*/ 0 h 112"/>
                  <a:gd name="T2" fmla="*/ 151 w 151"/>
                  <a:gd name="T3" fmla="*/ 0 h 112"/>
                  <a:gd name="T4" fmla="*/ 151 w 151"/>
                  <a:gd name="T5" fmla="*/ 112 h 112"/>
                  <a:gd name="T6" fmla="*/ 0 w 151"/>
                  <a:gd name="T7" fmla="*/ 112 h 112"/>
                  <a:gd name="T8" fmla="*/ 0 w 151"/>
                  <a:gd name="T9" fmla="*/ 0 h 112"/>
                  <a:gd name="T10" fmla="*/ 1 w 151"/>
                  <a:gd name="T11" fmla="*/ 2 h 112"/>
                  <a:gd name="T12" fmla="*/ 151 w 151"/>
                  <a:gd name="T13" fmla="*/ 2 h 112"/>
                  <a:gd name="T14" fmla="*/ 151 w 151"/>
                  <a:gd name="T15" fmla="*/ 112 h 112"/>
                  <a:gd name="T16" fmla="*/ 1 w 151"/>
                  <a:gd name="T17" fmla="*/ 112 h 112"/>
                  <a:gd name="T18" fmla="*/ 1 w 151"/>
                  <a:gd name="T19" fmla="*/ 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1" h="112">
                    <a:moveTo>
                      <a:pt x="0" y="0"/>
                    </a:moveTo>
                    <a:lnTo>
                      <a:pt x="151" y="0"/>
                    </a:lnTo>
                    <a:lnTo>
                      <a:pt x="151" y="112"/>
                    </a:lnTo>
                    <a:lnTo>
                      <a:pt x="0" y="112"/>
                    </a:lnTo>
                    <a:lnTo>
                      <a:pt x="0" y="0"/>
                    </a:lnTo>
                    <a:close/>
                    <a:moveTo>
                      <a:pt x="1" y="2"/>
                    </a:moveTo>
                    <a:lnTo>
                      <a:pt x="151" y="2"/>
                    </a:lnTo>
                    <a:lnTo>
                      <a:pt x="151" y="112"/>
                    </a:lnTo>
                    <a:lnTo>
                      <a:pt x="1" y="112"/>
                    </a:ln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A1A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427" name="Freeform 603"/>
              <p:cNvSpPr>
                <a:spLocks noEditPoints="1"/>
              </p:cNvSpPr>
              <p:nvPr/>
            </p:nvSpPr>
            <p:spPr bwMode="auto">
              <a:xfrm>
                <a:off x="1010" y="3492"/>
                <a:ext cx="150" cy="110"/>
              </a:xfrm>
              <a:custGeom>
                <a:avLst/>
                <a:gdLst>
                  <a:gd name="T0" fmla="*/ 0 w 150"/>
                  <a:gd name="T1" fmla="*/ 0 h 110"/>
                  <a:gd name="T2" fmla="*/ 150 w 150"/>
                  <a:gd name="T3" fmla="*/ 0 h 110"/>
                  <a:gd name="T4" fmla="*/ 150 w 150"/>
                  <a:gd name="T5" fmla="*/ 110 h 110"/>
                  <a:gd name="T6" fmla="*/ 0 w 150"/>
                  <a:gd name="T7" fmla="*/ 110 h 110"/>
                  <a:gd name="T8" fmla="*/ 0 w 150"/>
                  <a:gd name="T9" fmla="*/ 0 h 110"/>
                  <a:gd name="T10" fmla="*/ 3 w 150"/>
                  <a:gd name="T11" fmla="*/ 2 h 110"/>
                  <a:gd name="T12" fmla="*/ 150 w 150"/>
                  <a:gd name="T13" fmla="*/ 2 h 110"/>
                  <a:gd name="T14" fmla="*/ 150 w 150"/>
                  <a:gd name="T15" fmla="*/ 110 h 110"/>
                  <a:gd name="T16" fmla="*/ 3 w 150"/>
                  <a:gd name="T17" fmla="*/ 110 h 110"/>
                  <a:gd name="T18" fmla="*/ 3 w 150"/>
                  <a:gd name="T19" fmla="*/ 2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0" h="110">
                    <a:moveTo>
                      <a:pt x="0" y="0"/>
                    </a:moveTo>
                    <a:lnTo>
                      <a:pt x="150" y="0"/>
                    </a:lnTo>
                    <a:lnTo>
                      <a:pt x="150" y="110"/>
                    </a:lnTo>
                    <a:lnTo>
                      <a:pt x="0" y="110"/>
                    </a:lnTo>
                    <a:lnTo>
                      <a:pt x="0" y="0"/>
                    </a:lnTo>
                    <a:close/>
                    <a:moveTo>
                      <a:pt x="3" y="2"/>
                    </a:moveTo>
                    <a:lnTo>
                      <a:pt x="150" y="2"/>
                    </a:lnTo>
                    <a:lnTo>
                      <a:pt x="150" y="110"/>
                    </a:lnTo>
                    <a:lnTo>
                      <a:pt x="3" y="110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A2A2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428" name="Freeform 604"/>
              <p:cNvSpPr>
                <a:spLocks noEditPoints="1"/>
              </p:cNvSpPr>
              <p:nvPr/>
            </p:nvSpPr>
            <p:spPr bwMode="auto">
              <a:xfrm>
                <a:off x="1013" y="3494"/>
                <a:ext cx="147" cy="108"/>
              </a:xfrm>
              <a:custGeom>
                <a:avLst/>
                <a:gdLst>
                  <a:gd name="T0" fmla="*/ 0 w 147"/>
                  <a:gd name="T1" fmla="*/ 0 h 108"/>
                  <a:gd name="T2" fmla="*/ 147 w 147"/>
                  <a:gd name="T3" fmla="*/ 0 h 108"/>
                  <a:gd name="T4" fmla="*/ 147 w 147"/>
                  <a:gd name="T5" fmla="*/ 108 h 108"/>
                  <a:gd name="T6" fmla="*/ 0 w 147"/>
                  <a:gd name="T7" fmla="*/ 108 h 108"/>
                  <a:gd name="T8" fmla="*/ 0 w 147"/>
                  <a:gd name="T9" fmla="*/ 0 h 108"/>
                  <a:gd name="T10" fmla="*/ 2 w 147"/>
                  <a:gd name="T11" fmla="*/ 2 h 108"/>
                  <a:gd name="T12" fmla="*/ 147 w 147"/>
                  <a:gd name="T13" fmla="*/ 2 h 108"/>
                  <a:gd name="T14" fmla="*/ 147 w 147"/>
                  <a:gd name="T15" fmla="*/ 108 h 108"/>
                  <a:gd name="T16" fmla="*/ 2 w 147"/>
                  <a:gd name="T17" fmla="*/ 108 h 108"/>
                  <a:gd name="T18" fmla="*/ 2 w 147"/>
                  <a:gd name="T19" fmla="*/ 2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7" h="108">
                    <a:moveTo>
                      <a:pt x="0" y="0"/>
                    </a:moveTo>
                    <a:lnTo>
                      <a:pt x="147" y="0"/>
                    </a:lnTo>
                    <a:lnTo>
                      <a:pt x="14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  <a:moveTo>
                      <a:pt x="2" y="2"/>
                    </a:moveTo>
                    <a:lnTo>
                      <a:pt x="147" y="2"/>
                    </a:lnTo>
                    <a:lnTo>
                      <a:pt x="147" y="108"/>
                    </a:lnTo>
                    <a:lnTo>
                      <a:pt x="2" y="108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A3A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429" name="Freeform 605"/>
              <p:cNvSpPr>
                <a:spLocks noEditPoints="1"/>
              </p:cNvSpPr>
              <p:nvPr/>
            </p:nvSpPr>
            <p:spPr bwMode="auto">
              <a:xfrm>
                <a:off x="1015" y="3496"/>
                <a:ext cx="145" cy="106"/>
              </a:xfrm>
              <a:custGeom>
                <a:avLst/>
                <a:gdLst>
                  <a:gd name="T0" fmla="*/ 0 w 145"/>
                  <a:gd name="T1" fmla="*/ 0 h 106"/>
                  <a:gd name="T2" fmla="*/ 145 w 145"/>
                  <a:gd name="T3" fmla="*/ 0 h 106"/>
                  <a:gd name="T4" fmla="*/ 145 w 145"/>
                  <a:gd name="T5" fmla="*/ 106 h 106"/>
                  <a:gd name="T6" fmla="*/ 0 w 145"/>
                  <a:gd name="T7" fmla="*/ 106 h 106"/>
                  <a:gd name="T8" fmla="*/ 0 w 145"/>
                  <a:gd name="T9" fmla="*/ 0 h 106"/>
                  <a:gd name="T10" fmla="*/ 2 w 145"/>
                  <a:gd name="T11" fmla="*/ 1 h 106"/>
                  <a:gd name="T12" fmla="*/ 145 w 145"/>
                  <a:gd name="T13" fmla="*/ 1 h 106"/>
                  <a:gd name="T14" fmla="*/ 145 w 145"/>
                  <a:gd name="T15" fmla="*/ 106 h 106"/>
                  <a:gd name="T16" fmla="*/ 2 w 145"/>
                  <a:gd name="T17" fmla="*/ 106 h 106"/>
                  <a:gd name="T18" fmla="*/ 2 w 145"/>
                  <a:gd name="T19" fmla="*/ 1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5" h="106">
                    <a:moveTo>
                      <a:pt x="0" y="0"/>
                    </a:moveTo>
                    <a:lnTo>
                      <a:pt x="145" y="0"/>
                    </a:lnTo>
                    <a:lnTo>
                      <a:pt x="145" y="106"/>
                    </a:lnTo>
                    <a:lnTo>
                      <a:pt x="0" y="106"/>
                    </a:lnTo>
                    <a:lnTo>
                      <a:pt x="0" y="0"/>
                    </a:lnTo>
                    <a:close/>
                    <a:moveTo>
                      <a:pt x="2" y="1"/>
                    </a:moveTo>
                    <a:lnTo>
                      <a:pt x="145" y="1"/>
                    </a:lnTo>
                    <a:lnTo>
                      <a:pt x="145" y="106"/>
                    </a:lnTo>
                    <a:lnTo>
                      <a:pt x="2" y="106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A4A4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430" name="Freeform 606"/>
              <p:cNvSpPr>
                <a:spLocks noEditPoints="1"/>
              </p:cNvSpPr>
              <p:nvPr/>
            </p:nvSpPr>
            <p:spPr bwMode="auto">
              <a:xfrm>
                <a:off x="1017" y="3497"/>
                <a:ext cx="143" cy="105"/>
              </a:xfrm>
              <a:custGeom>
                <a:avLst/>
                <a:gdLst>
                  <a:gd name="T0" fmla="*/ 0 w 143"/>
                  <a:gd name="T1" fmla="*/ 0 h 105"/>
                  <a:gd name="T2" fmla="*/ 143 w 143"/>
                  <a:gd name="T3" fmla="*/ 0 h 105"/>
                  <a:gd name="T4" fmla="*/ 143 w 143"/>
                  <a:gd name="T5" fmla="*/ 105 h 105"/>
                  <a:gd name="T6" fmla="*/ 0 w 143"/>
                  <a:gd name="T7" fmla="*/ 105 h 105"/>
                  <a:gd name="T8" fmla="*/ 0 w 143"/>
                  <a:gd name="T9" fmla="*/ 0 h 105"/>
                  <a:gd name="T10" fmla="*/ 2 w 143"/>
                  <a:gd name="T11" fmla="*/ 1 h 105"/>
                  <a:gd name="T12" fmla="*/ 143 w 143"/>
                  <a:gd name="T13" fmla="*/ 1 h 105"/>
                  <a:gd name="T14" fmla="*/ 143 w 143"/>
                  <a:gd name="T15" fmla="*/ 105 h 105"/>
                  <a:gd name="T16" fmla="*/ 2 w 143"/>
                  <a:gd name="T17" fmla="*/ 105 h 105"/>
                  <a:gd name="T18" fmla="*/ 2 w 143"/>
                  <a:gd name="T19" fmla="*/ 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3" h="105">
                    <a:moveTo>
                      <a:pt x="0" y="0"/>
                    </a:moveTo>
                    <a:lnTo>
                      <a:pt x="143" y="0"/>
                    </a:lnTo>
                    <a:lnTo>
                      <a:pt x="143" y="105"/>
                    </a:lnTo>
                    <a:lnTo>
                      <a:pt x="0" y="105"/>
                    </a:lnTo>
                    <a:lnTo>
                      <a:pt x="0" y="0"/>
                    </a:lnTo>
                    <a:close/>
                    <a:moveTo>
                      <a:pt x="2" y="1"/>
                    </a:moveTo>
                    <a:lnTo>
                      <a:pt x="143" y="1"/>
                    </a:lnTo>
                    <a:lnTo>
                      <a:pt x="143" y="105"/>
                    </a:lnTo>
                    <a:lnTo>
                      <a:pt x="2" y="105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A5A5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431" name="Freeform 607"/>
              <p:cNvSpPr>
                <a:spLocks noEditPoints="1"/>
              </p:cNvSpPr>
              <p:nvPr/>
            </p:nvSpPr>
            <p:spPr bwMode="auto">
              <a:xfrm>
                <a:off x="1019" y="3498"/>
                <a:ext cx="141" cy="104"/>
              </a:xfrm>
              <a:custGeom>
                <a:avLst/>
                <a:gdLst>
                  <a:gd name="T0" fmla="*/ 0 w 141"/>
                  <a:gd name="T1" fmla="*/ 0 h 104"/>
                  <a:gd name="T2" fmla="*/ 141 w 141"/>
                  <a:gd name="T3" fmla="*/ 0 h 104"/>
                  <a:gd name="T4" fmla="*/ 141 w 141"/>
                  <a:gd name="T5" fmla="*/ 104 h 104"/>
                  <a:gd name="T6" fmla="*/ 0 w 141"/>
                  <a:gd name="T7" fmla="*/ 104 h 104"/>
                  <a:gd name="T8" fmla="*/ 0 w 141"/>
                  <a:gd name="T9" fmla="*/ 0 h 104"/>
                  <a:gd name="T10" fmla="*/ 3 w 141"/>
                  <a:gd name="T11" fmla="*/ 2 h 104"/>
                  <a:gd name="T12" fmla="*/ 141 w 141"/>
                  <a:gd name="T13" fmla="*/ 2 h 104"/>
                  <a:gd name="T14" fmla="*/ 141 w 141"/>
                  <a:gd name="T15" fmla="*/ 104 h 104"/>
                  <a:gd name="T16" fmla="*/ 3 w 141"/>
                  <a:gd name="T17" fmla="*/ 104 h 104"/>
                  <a:gd name="T18" fmla="*/ 3 w 141"/>
                  <a:gd name="T19" fmla="*/ 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1" h="104">
                    <a:moveTo>
                      <a:pt x="0" y="0"/>
                    </a:moveTo>
                    <a:lnTo>
                      <a:pt x="141" y="0"/>
                    </a:lnTo>
                    <a:lnTo>
                      <a:pt x="141" y="104"/>
                    </a:lnTo>
                    <a:lnTo>
                      <a:pt x="0" y="104"/>
                    </a:lnTo>
                    <a:lnTo>
                      <a:pt x="0" y="0"/>
                    </a:lnTo>
                    <a:close/>
                    <a:moveTo>
                      <a:pt x="3" y="2"/>
                    </a:moveTo>
                    <a:lnTo>
                      <a:pt x="141" y="2"/>
                    </a:lnTo>
                    <a:lnTo>
                      <a:pt x="141" y="104"/>
                    </a:lnTo>
                    <a:lnTo>
                      <a:pt x="3" y="104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A7A7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462432" name="Group 608"/>
            <p:cNvGrpSpPr>
              <a:grpSpLocks/>
            </p:cNvGrpSpPr>
            <p:nvPr/>
          </p:nvGrpSpPr>
          <p:grpSpPr bwMode="auto">
            <a:xfrm>
              <a:off x="418" y="1939"/>
              <a:ext cx="3526" cy="1755"/>
              <a:chOff x="418" y="1939"/>
              <a:chExt cx="3526" cy="1755"/>
            </a:xfrm>
          </p:grpSpPr>
          <p:sp>
            <p:nvSpPr>
              <p:cNvPr id="462433" name="Freeform 609"/>
              <p:cNvSpPr>
                <a:spLocks noEditPoints="1"/>
              </p:cNvSpPr>
              <p:nvPr/>
            </p:nvSpPr>
            <p:spPr bwMode="auto">
              <a:xfrm>
                <a:off x="1022" y="3500"/>
                <a:ext cx="138" cy="102"/>
              </a:xfrm>
              <a:custGeom>
                <a:avLst/>
                <a:gdLst>
                  <a:gd name="T0" fmla="*/ 0 w 138"/>
                  <a:gd name="T1" fmla="*/ 0 h 102"/>
                  <a:gd name="T2" fmla="*/ 138 w 138"/>
                  <a:gd name="T3" fmla="*/ 0 h 102"/>
                  <a:gd name="T4" fmla="*/ 138 w 138"/>
                  <a:gd name="T5" fmla="*/ 102 h 102"/>
                  <a:gd name="T6" fmla="*/ 0 w 138"/>
                  <a:gd name="T7" fmla="*/ 102 h 102"/>
                  <a:gd name="T8" fmla="*/ 0 w 138"/>
                  <a:gd name="T9" fmla="*/ 0 h 102"/>
                  <a:gd name="T10" fmla="*/ 1 w 138"/>
                  <a:gd name="T11" fmla="*/ 2 h 102"/>
                  <a:gd name="T12" fmla="*/ 138 w 138"/>
                  <a:gd name="T13" fmla="*/ 2 h 102"/>
                  <a:gd name="T14" fmla="*/ 138 w 138"/>
                  <a:gd name="T15" fmla="*/ 102 h 102"/>
                  <a:gd name="T16" fmla="*/ 1 w 138"/>
                  <a:gd name="T17" fmla="*/ 102 h 102"/>
                  <a:gd name="T18" fmla="*/ 1 w 138"/>
                  <a:gd name="T19" fmla="*/ 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8" h="102">
                    <a:moveTo>
                      <a:pt x="0" y="0"/>
                    </a:moveTo>
                    <a:lnTo>
                      <a:pt x="138" y="0"/>
                    </a:lnTo>
                    <a:lnTo>
                      <a:pt x="138" y="102"/>
                    </a:lnTo>
                    <a:lnTo>
                      <a:pt x="0" y="102"/>
                    </a:lnTo>
                    <a:lnTo>
                      <a:pt x="0" y="0"/>
                    </a:lnTo>
                    <a:close/>
                    <a:moveTo>
                      <a:pt x="1" y="2"/>
                    </a:moveTo>
                    <a:lnTo>
                      <a:pt x="138" y="2"/>
                    </a:lnTo>
                    <a:lnTo>
                      <a:pt x="138" y="102"/>
                    </a:lnTo>
                    <a:lnTo>
                      <a:pt x="1" y="102"/>
                    </a:ln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434" name="Freeform 610"/>
              <p:cNvSpPr>
                <a:spLocks noEditPoints="1"/>
              </p:cNvSpPr>
              <p:nvPr/>
            </p:nvSpPr>
            <p:spPr bwMode="auto">
              <a:xfrm>
                <a:off x="1023" y="3502"/>
                <a:ext cx="137" cy="100"/>
              </a:xfrm>
              <a:custGeom>
                <a:avLst/>
                <a:gdLst>
                  <a:gd name="T0" fmla="*/ 0 w 137"/>
                  <a:gd name="T1" fmla="*/ 0 h 100"/>
                  <a:gd name="T2" fmla="*/ 137 w 137"/>
                  <a:gd name="T3" fmla="*/ 0 h 100"/>
                  <a:gd name="T4" fmla="*/ 137 w 137"/>
                  <a:gd name="T5" fmla="*/ 100 h 100"/>
                  <a:gd name="T6" fmla="*/ 0 w 137"/>
                  <a:gd name="T7" fmla="*/ 100 h 100"/>
                  <a:gd name="T8" fmla="*/ 0 w 137"/>
                  <a:gd name="T9" fmla="*/ 0 h 100"/>
                  <a:gd name="T10" fmla="*/ 3 w 137"/>
                  <a:gd name="T11" fmla="*/ 1 h 100"/>
                  <a:gd name="T12" fmla="*/ 137 w 137"/>
                  <a:gd name="T13" fmla="*/ 1 h 100"/>
                  <a:gd name="T14" fmla="*/ 137 w 137"/>
                  <a:gd name="T15" fmla="*/ 100 h 100"/>
                  <a:gd name="T16" fmla="*/ 3 w 137"/>
                  <a:gd name="T17" fmla="*/ 100 h 100"/>
                  <a:gd name="T18" fmla="*/ 3 w 137"/>
                  <a:gd name="T19" fmla="*/ 1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7" h="100">
                    <a:moveTo>
                      <a:pt x="0" y="0"/>
                    </a:moveTo>
                    <a:lnTo>
                      <a:pt x="137" y="0"/>
                    </a:lnTo>
                    <a:lnTo>
                      <a:pt x="137" y="100"/>
                    </a:lnTo>
                    <a:lnTo>
                      <a:pt x="0" y="100"/>
                    </a:lnTo>
                    <a:lnTo>
                      <a:pt x="0" y="0"/>
                    </a:lnTo>
                    <a:close/>
                    <a:moveTo>
                      <a:pt x="3" y="1"/>
                    </a:moveTo>
                    <a:lnTo>
                      <a:pt x="137" y="1"/>
                    </a:lnTo>
                    <a:lnTo>
                      <a:pt x="137" y="100"/>
                    </a:lnTo>
                    <a:lnTo>
                      <a:pt x="3" y="100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A9A9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435" name="Freeform 611"/>
              <p:cNvSpPr>
                <a:spLocks noEditPoints="1"/>
              </p:cNvSpPr>
              <p:nvPr/>
            </p:nvSpPr>
            <p:spPr bwMode="auto">
              <a:xfrm>
                <a:off x="1026" y="3503"/>
                <a:ext cx="134" cy="99"/>
              </a:xfrm>
              <a:custGeom>
                <a:avLst/>
                <a:gdLst>
                  <a:gd name="T0" fmla="*/ 0 w 134"/>
                  <a:gd name="T1" fmla="*/ 0 h 99"/>
                  <a:gd name="T2" fmla="*/ 134 w 134"/>
                  <a:gd name="T3" fmla="*/ 0 h 99"/>
                  <a:gd name="T4" fmla="*/ 134 w 134"/>
                  <a:gd name="T5" fmla="*/ 99 h 99"/>
                  <a:gd name="T6" fmla="*/ 0 w 134"/>
                  <a:gd name="T7" fmla="*/ 99 h 99"/>
                  <a:gd name="T8" fmla="*/ 0 w 134"/>
                  <a:gd name="T9" fmla="*/ 0 h 99"/>
                  <a:gd name="T10" fmla="*/ 2 w 134"/>
                  <a:gd name="T11" fmla="*/ 2 h 99"/>
                  <a:gd name="T12" fmla="*/ 134 w 134"/>
                  <a:gd name="T13" fmla="*/ 2 h 99"/>
                  <a:gd name="T14" fmla="*/ 134 w 134"/>
                  <a:gd name="T15" fmla="*/ 99 h 99"/>
                  <a:gd name="T16" fmla="*/ 2 w 134"/>
                  <a:gd name="T17" fmla="*/ 99 h 99"/>
                  <a:gd name="T18" fmla="*/ 2 w 134"/>
                  <a:gd name="T19" fmla="*/ 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4" h="99">
                    <a:moveTo>
                      <a:pt x="0" y="0"/>
                    </a:moveTo>
                    <a:lnTo>
                      <a:pt x="134" y="0"/>
                    </a:lnTo>
                    <a:lnTo>
                      <a:pt x="134" y="99"/>
                    </a:lnTo>
                    <a:lnTo>
                      <a:pt x="0" y="99"/>
                    </a:lnTo>
                    <a:lnTo>
                      <a:pt x="0" y="0"/>
                    </a:lnTo>
                    <a:close/>
                    <a:moveTo>
                      <a:pt x="2" y="2"/>
                    </a:moveTo>
                    <a:lnTo>
                      <a:pt x="134" y="2"/>
                    </a:lnTo>
                    <a:lnTo>
                      <a:pt x="134" y="99"/>
                    </a:lnTo>
                    <a:lnTo>
                      <a:pt x="2" y="99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AAAA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436" name="Freeform 612"/>
              <p:cNvSpPr>
                <a:spLocks noEditPoints="1"/>
              </p:cNvSpPr>
              <p:nvPr/>
            </p:nvSpPr>
            <p:spPr bwMode="auto">
              <a:xfrm>
                <a:off x="1028" y="3505"/>
                <a:ext cx="132" cy="97"/>
              </a:xfrm>
              <a:custGeom>
                <a:avLst/>
                <a:gdLst>
                  <a:gd name="T0" fmla="*/ 0 w 132"/>
                  <a:gd name="T1" fmla="*/ 0 h 97"/>
                  <a:gd name="T2" fmla="*/ 132 w 132"/>
                  <a:gd name="T3" fmla="*/ 0 h 97"/>
                  <a:gd name="T4" fmla="*/ 132 w 132"/>
                  <a:gd name="T5" fmla="*/ 97 h 97"/>
                  <a:gd name="T6" fmla="*/ 0 w 132"/>
                  <a:gd name="T7" fmla="*/ 97 h 97"/>
                  <a:gd name="T8" fmla="*/ 0 w 132"/>
                  <a:gd name="T9" fmla="*/ 0 h 97"/>
                  <a:gd name="T10" fmla="*/ 3 w 132"/>
                  <a:gd name="T11" fmla="*/ 2 h 97"/>
                  <a:gd name="T12" fmla="*/ 132 w 132"/>
                  <a:gd name="T13" fmla="*/ 2 h 97"/>
                  <a:gd name="T14" fmla="*/ 132 w 132"/>
                  <a:gd name="T15" fmla="*/ 97 h 97"/>
                  <a:gd name="T16" fmla="*/ 3 w 132"/>
                  <a:gd name="T17" fmla="*/ 97 h 97"/>
                  <a:gd name="T18" fmla="*/ 3 w 132"/>
                  <a:gd name="T19" fmla="*/ 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2" h="97">
                    <a:moveTo>
                      <a:pt x="0" y="0"/>
                    </a:moveTo>
                    <a:lnTo>
                      <a:pt x="132" y="0"/>
                    </a:lnTo>
                    <a:lnTo>
                      <a:pt x="132" y="97"/>
                    </a:lnTo>
                    <a:lnTo>
                      <a:pt x="0" y="97"/>
                    </a:lnTo>
                    <a:lnTo>
                      <a:pt x="0" y="0"/>
                    </a:lnTo>
                    <a:close/>
                    <a:moveTo>
                      <a:pt x="3" y="2"/>
                    </a:moveTo>
                    <a:lnTo>
                      <a:pt x="132" y="2"/>
                    </a:lnTo>
                    <a:lnTo>
                      <a:pt x="132" y="97"/>
                    </a:lnTo>
                    <a:lnTo>
                      <a:pt x="3" y="97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ACAC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437" name="Freeform 613"/>
              <p:cNvSpPr>
                <a:spLocks noEditPoints="1"/>
              </p:cNvSpPr>
              <p:nvPr/>
            </p:nvSpPr>
            <p:spPr bwMode="auto">
              <a:xfrm>
                <a:off x="1031" y="3507"/>
                <a:ext cx="129" cy="95"/>
              </a:xfrm>
              <a:custGeom>
                <a:avLst/>
                <a:gdLst>
                  <a:gd name="T0" fmla="*/ 0 w 129"/>
                  <a:gd name="T1" fmla="*/ 0 h 95"/>
                  <a:gd name="T2" fmla="*/ 129 w 129"/>
                  <a:gd name="T3" fmla="*/ 0 h 95"/>
                  <a:gd name="T4" fmla="*/ 129 w 129"/>
                  <a:gd name="T5" fmla="*/ 95 h 95"/>
                  <a:gd name="T6" fmla="*/ 0 w 129"/>
                  <a:gd name="T7" fmla="*/ 95 h 95"/>
                  <a:gd name="T8" fmla="*/ 0 w 129"/>
                  <a:gd name="T9" fmla="*/ 0 h 95"/>
                  <a:gd name="T10" fmla="*/ 1 w 129"/>
                  <a:gd name="T11" fmla="*/ 1 h 95"/>
                  <a:gd name="T12" fmla="*/ 129 w 129"/>
                  <a:gd name="T13" fmla="*/ 1 h 95"/>
                  <a:gd name="T14" fmla="*/ 129 w 129"/>
                  <a:gd name="T15" fmla="*/ 95 h 95"/>
                  <a:gd name="T16" fmla="*/ 1 w 129"/>
                  <a:gd name="T17" fmla="*/ 95 h 95"/>
                  <a:gd name="T18" fmla="*/ 1 w 129"/>
                  <a:gd name="T19" fmla="*/ 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9" h="95">
                    <a:moveTo>
                      <a:pt x="0" y="0"/>
                    </a:moveTo>
                    <a:lnTo>
                      <a:pt x="129" y="0"/>
                    </a:lnTo>
                    <a:lnTo>
                      <a:pt x="129" y="95"/>
                    </a:lnTo>
                    <a:lnTo>
                      <a:pt x="0" y="95"/>
                    </a:lnTo>
                    <a:lnTo>
                      <a:pt x="0" y="0"/>
                    </a:lnTo>
                    <a:close/>
                    <a:moveTo>
                      <a:pt x="1" y="1"/>
                    </a:moveTo>
                    <a:lnTo>
                      <a:pt x="129" y="1"/>
                    </a:lnTo>
                    <a:lnTo>
                      <a:pt x="129" y="95"/>
                    </a:lnTo>
                    <a:lnTo>
                      <a:pt x="1" y="9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ADAD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438" name="Freeform 614"/>
              <p:cNvSpPr>
                <a:spLocks noEditPoints="1"/>
              </p:cNvSpPr>
              <p:nvPr/>
            </p:nvSpPr>
            <p:spPr bwMode="auto">
              <a:xfrm>
                <a:off x="1032" y="3508"/>
                <a:ext cx="128" cy="94"/>
              </a:xfrm>
              <a:custGeom>
                <a:avLst/>
                <a:gdLst>
                  <a:gd name="T0" fmla="*/ 0 w 128"/>
                  <a:gd name="T1" fmla="*/ 0 h 94"/>
                  <a:gd name="T2" fmla="*/ 128 w 128"/>
                  <a:gd name="T3" fmla="*/ 0 h 94"/>
                  <a:gd name="T4" fmla="*/ 128 w 128"/>
                  <a:gd name="T5" fmla="*/ 94 h 94"/>
                  <a:gd name="T6" fmla="*/ 0 w 128"/>
                  <a:gd name="T7" fmla="*/ 94 h 94"/>
                  <a:gd name="T8" fmla="*/ 0 w 128"/>
                  <a:gd name="T9" fmla="*/ 0 h 94"/>
                  <a:gd name="T10" fmla="*/ 3 w 128"/>
                  <a:gd name="T11" fmla="*/ 2 h 94"/>
                  <a:gd name="T12" fmla="*/ 128 w 128"/>
                  <a:gd name="T13" fmla="*/ 2 h 94"/>
                  <a:gd name="T14" fmla="*/ 128 w 128"/>
                  <a:gd name="T15" fmla="*/ 94 h 94"/>
                  <a:gd name="T16" fmla="*/ 3 w 128"/>
                  <a:gd name="T17" fmla="*/ 94 h 94"/>
                  <a:gd name="T18" fmla="*/ 3 w 128"/>
                  <a:gd name="T19" fmla="*/ 2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8" h="94">
                    <a:moveTo>
                      <a:pt x="0" y="0"/>
                    </a:moveTo>
                    <a:lnTo>
                      <a:pt x="128" y="0"/>
                    </a:lnTo>
                    <a:lnTo>
                      <a:pt x="128" y="94"/>
                    </a:lnTo>
                    <a:lnTo>
                      <a:pt x="0" y="94"/>
                    </a:lnTo>
                    <a:lnTo>
                      <a:pt x="0" y="0"/>
                    </a:lnTo>
                    <a:close/>
                    <a:moveTo>
                      <a:pt x="3" y="2"/>
                    </a:moveTo>
                    <a:lnTo>
                      <a:pt x="128" y="2"/>
                    </a:lnTo>
                    <a:lnTo>
                      <a:pt x="128" y="94"/>
                    </a:lnTo>
                    <a:lnTo>
                      <a:pt x="3" y="94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AEAE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439" name="Freeform 615"/>
              <p:cNvSpPr>
                <a:spLocks noEditPoints="1"/>
              </p:cNvSpPr>
              <p:nvPr/>
            </p:nvSpPr>
            <p:spPr bwMode="auto">
              <a:xfrm>
                <a:off x="1035" y="3510"/>
                <a:ext cx="125" cy="92"/>
              </a:xfrm>
              <a:custGeom>
                <a:avLst/>
                <a:gdLst>
                  <a:gd name="T0" fmla="*/ 0 w 125"/>
                  <a:gd name="T1" fmla="*/ 0 h 92"/>
                  <a:gd name="T2" fmla="*/ 125 w 125"/>
                  <a:gd name="T3" fmla="*/ 0 h 92"/>
                  <a:gd name="T4" fmla="*/ 125 w 125"/>
                  <a:gd name="T5" fmla="*/ 92 h 92"/>
                  <a:gd name="T6" fmla="*/ 0 w 125"/>
                  <a:gd name="T7" fmla="*/ 92 h 92"/>
                  <a:gd name="T8" fmla="*/ 0 w 125"/>
                  <a:gd name="T9" fmla="*/ 0 h 92"/>
                  <a:gd name="T10" fmla="*/ 2 w 125"/>
                  <a:gd name="T11" fmla="*/ 1 h 92"/>
                  <a:gd name="T12" fmla="*/ 125 w 125"/>
                  <a:gd name="T13" fmla="*/ 1 h 92"/>
                  <a:gd name="T14" fmla="*/ 125 w 125"/>
                  <a:gd name="T15" fmla="*/ 92 h 92"/>
                  <a:gd name="T16" fmla="*/ 2 w 125"/>
                  <a:gd name="T17" fmla="*/ 92 h 92"/>
                  <a:gd name="T18" fmla="*/ 2 w 125"/>
                  <a:gd name="T19" fmla="*/ 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5" h="92">
                    <a:moveTo>
                      <a:pt x="0" y="0"/>
                    </a:moveTo>
                    <a:lnTo>
                      <a:pt x="125" y="0"/>
                    </a:lnTo>
                    <a:lnTo>
                      <a:pt x="125" y="92"/>
                    </a:lnTo>
                    <a:lnTo>
                      <a:pt x="0" y="92"/>
                    </a:lnTo>
                    <a:lnTo>
                      <a:pt x="0" y="0"/>
                    </a:lnTo>
                    <a:close/>
                    <a:moveTo>
                      <a:pt x="2" y="1"/>
                    </a:moveTo>
                    <a:lnTo>
                      <a:pt x="125" y="1"/>
                    </a:lnTo>
                    <a:lnTo>
                      <a:pt x="125" y="92"/>
                    </a:lnTo>
                    <a:lnTo>
                      <a:pt x="2" y="92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B0B0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440" name="Freeform 616"/>
              <p:cNvSpPr>
                <a:spLocks noEditPoints="1"/>
              </p:cNvSpPr>
              <p:nvPr/>
            </p:nvSpPr>
            <p:spPr bwMode="auto">
              <a:xfrm>
                <a:off x="1037" y="3511"/>
                <a:ext cx="123" cy="91"/>
              </a:xfrm>
              <a:custGeom>
                <a:avLst/>
                <a:gdLst>
                  <a:gd name="T0" fmla="*/ 0 w 123"/>
                  <a:gd name="T1" fmla="*/ 0 h 91"/>
                  <a:gd name="T2" fmla="*/ 123 w 123"/>
                  <a:gd name="T3" fmla="*/ 0 h 91"/>
                  <a:gd name="T4" fmla="*/ 123 w 123"/>
                  <a:gd name="T5" fmla="*/ 91 h 91"/>
                  <a:gd name="T6" fmla="*/ 0 w 123"/>
                  <a:gd name="T7" fmla="*/ 91 h 91"/>
                  <a:gd name="T8" fmla="*/ 0 w 123"/>
                  <a:gd name="T9" fmla="*/ 0 h 91"/>
                  <a:gd name="T10" fmla="*/ 2 w 123"/>
                  <a:gd name="T11" fmla="*/ 2 h 91"/>
                  <a:gd name="T12" fmla="*/ 123 w 123"/>
                  <a:gd name="T13" fmla="*/ 2 h 91"/>
                  <a:gd name="T14" fmla="*/ 123 w 123"/>
                  <a:gd name="T15" fmla="*/ 91 h 91"/>
                  <a:gd name="T16" fmla="*/ 2 w 123"/>
                  <a:gd name="T17" fmla="*/ 91 h 91"/>
                  <a:gd name="T18" fmla="*/ 2 w 123"/>
                  <a:gd name="T19" fmla="*/ 2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3" h="91">
                    <a:moveTo>
                      <a:pt x="0" y="0"/>
                    </a:moveTo>
                    <a:lnTo>
                      <a:pt x="123" y="0"/>
                    </a:lnTo>
                    <a:lnTo>
                      <a:pt x="123" y="91"/>
                    </a:lnTo>
                    <a:lnTo>
                      <a:pt x="0" y="91"/>
                    </a:lnTo>
                    <a:lnTo>
                      <a:pt x="0" y="0"/>
                    </a:lnTo>
                    <a:close/>
                    <a:moveTo>
                      <a:pt x="2" y="2"/>
                    </a:moveTo>
                    <a:lnTo>
                      <a:pt x="123" y="2"/>
                    </a:lnTo>
                    <a:lnTo>
                      <a:pt x="123" y="91"/>
                    </a:lnTo>
                    <a:lnTo>
                      <a:pt x="2" y="91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B1B1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441" name="Freeform 617"/>
              <p:cNvSpPr>
                <a:spLocks noEditPoints="1"/>
              </p:cNvSpPr>
              <p:nvPr/>
            </p:nvSpPr>
            <p:spPr bwMode="auto">
              <a:xfrm>
                <a:off x="1039" y="3513"/>
                <a:ext cx="121" cy="89"/>
              </a:xfrm>
              <a:custGeom>
                <a:avLst/>
                <a:gdLst>
                  <a:gd name="T0" fmla="*/ 0 w 121"/>
                  <a:gd name="T1" fmla="*/ 0 h 89"/>
                  <a:gd name="T2" fmla="*/ 121 w 121"/>
                  <a:gd name="T3" fmla="*/ 0 h 89"/>
                  <a:gd name="T4" fmla="*/ 121 w 121"/>
                  <a:gd name="T5" fmla="*/ 89 h 89"/>
                  <a:gd name="T6" fmla="*/ 0 w 121"/>
                  <a:gd name="T7" fmla="*/ 89 h 89"/>
                  <a:gd name="T8" fmla="*/ 0 w 121"/>
                  <a:gd name="T9" fmla="*/ 0 h 89"/>
                  <a:gd name="T10" fmla="*/ 2 w 121"/>
                  <a:gd name="T11" fmla="*/ 2 h 89"/>
                  <a:gd name="T12" fmla="*/ 121 w 121"/>
                  <a:gd name="T13" fmla="*/ 2 h 89"/>
                  <a:gd name="T14" fmla="*/ 121 w 121"/>
                  <a:gd name="T15" fmla="*/ 89 h 89"/>
                  <a:gd name="T16" fmla="*/ 2 w 121"/>
                  <a:gd name="T17" fmla="*/ 89 h 89"/>
                  <a:gd name="T18" fmla="*/ 2 w 121"/>
                  <a:gd name="T19" fmla="*/ 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1" h="89">
                    <a:moveTo>
                      <a:pt x="0" y="0"/>
                    </a:moveTo>
                    <a:lnTo>
                      <a:pt x="121" y="0"/>
                    </a:lnTo>
                    <a:lnTo>
                      <a:pt x="121" y="89"/>
                    </a:lnTo>
                    <a:lnTo>
                      <a:pt x="0" y="89"/>
                    </a:lnTo>
                    <a:lnTo>
                      <a:pt x="0" y="0"/>
                    </a:lnTo>
                    <a:close/>
                    <a:moveTo>
                      <a:pt x="2" y="2"/>
                    </a:moveTo>
                    <a:lnTo>
                      <a:pt x="121" y="2"/>
                    </a:lnTo>
                    <a:lnTo>
                      <a:pt x="121" y="89"/>
                    </a:lnTo>
                    <a:lnTo>
                      <a:pt x="2" y="89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442" name="Freeform 618"/>
              <p:cNvSpPr>
                <a:spLocks noEditPoints="1"/>
              </p:cNvSpPr>
              <p:nvPr/>
            </p:nvSpPr>
            <p:spPr bwMode="auto">
              <a:xfrm>
                <a:off x="1041" y="3515"/>
                <a:ext cx="119" cy="87"/>
              </a:xfrm>
              <a:custGeom>
                <a:avLst/>
                <a:gdLst>
                  <a:gd name="T0" fmla="*/ 0 w 119"/>
                  <a:gd name="T1" fmla="*/ 0 h 87"/>
                  <a:gd name="T2" fmla="*/ 119 w 119"/>
                  <a:gd name="T3" fmla="*/ 0 h 87"/>
                  <a:gd name="T4" fmla="*/ 119 w 119"/>
                  <a:gd name="T5" fmla="*/ 87 h 87"/>
                  <a:gd name="T6" fmla="*/ 0 w 119"/>
                  <a:gd name="T7" fmla="*/ 87 h 87"/>
                  <a:gd name="T8" fmla="*/ 0 w 119"/>
                  <a:gd name="T9" fmla="*/ 0 h 87"/>
                  <a:gd name="T10" fmla="*/ 3 w 119"/>
                  <a:gd name="T11" fmla="*/ 1 h 87"/>
                  <a:gd name="T12" fmla="*/ 119 w 119"/>
                  <a:gd name="T13" fmla="*/ 1 h 87"/>
                  <a:gd name="T14" fmla="*/ 119 w 119"/>
                  <a:gd name="T15" fmla="*/ 87 h 87"/>
                  <a:gd name="T16" fmla="*/ 3 w 119"/>
                  <a:gd name="T17" fmla="*/ 87 h 87"/>
                  <a:gd name="T18" fmla="*/ 3 w 119"/>
                  <a:gd name="T19" fmla="*/ 1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9" h="87">
                    <a:moveTo>
                      <a:pt x="0" y="0"/>
                    </a:moveTo>
                    <a:lnTo>
                      <a:pt x="119" y="0"/>
                    </a:lnTo>
                    <a:lnTo>
                      <a:pt x="119" y="87"/>
                    </a:lnTo>
                    <a:lnTo>
                      <a:pt x="0" y="87"/>
                    </a:lnTo>
                    <a:lnTo>
                      <a:pt x="0" y="0"/>
                    </a:lnTo>
                    <a:close/>
                    <a:moveTo>
                      <a:pt x="3" y="1"/>
                    </a:moveTo>
                    <a:lnTo>
                      <a:pt x="119" y="1"/>
                    </a:lnTo>
                    <a:lnTo>
                      <a:pt x="119" y="87"/>
                    </a:lnTo>
                    <a:lnTo>
                      <a:pt x="3" y="87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443" name="Freeform 619"/>
              <p:cNvSpPr>
                <a:spLocks noEditPoints="1"/>
              </p:cNvSpPr>
              <p:nvPr/>
            </p:nvSpPr>
            <p:spPr bwMode="auto">
              <a:xfrm>
                <a:off x="1044" y="3516"/>
                <a:ext cx="116" cy="86"/>
              </a:xfrm>
              <a:custGeom>
                <a:avLst/>
                <a:gdLst>
                  <a:gd name="T0" fmla="*/ 0 w 116"/>
                  <a:gd name="T1" fmla="*/ 0 h 86"/>
                  <a:gd name="T2" fmla="*/ 116 w 116"/>
                  <a:gd name="T3" fmla="*/ 0 h 86"/>
                  <a:gd name="T4" fmla="*/ 116 w 116"/>
                  <a:gd name="T5" fmla="*/ 86 h 86"/>
                  <a:gd name="T6" fmla="*/ 0 w 116"/>
                  <a:gd name="T7" fmla="*/ 86 h 86"/>
                  <a:gd name="T8" fmla="*/ 0 w 116"/>
                  <a:gd name="T9" fmla="*/ 0 h 86"/>
                  <a:gd name="T10" fmla="*/ 1 w 116"/>
                  <a:gd name="T11" fmla="*/ 2 h 86"/>
                  <a:gd name="T12" fmla="*/ 116 w 116"/>
                  <a:gd name="T13" fmla="*/ 2 h 86"/>
                  <a:gd name="T14" fmla="*/ 116 w 116"/>
                  <a:gd name="T15" fmla="*/ 86 h 86"/>
                  <a:gd name="T16" fmla="*/ 1 w 116"/>
                  <a:gd name="T17" fmla="*/ 86 h 86"/>
                  <a:gd name="T18" fmla="*/ 1 w 116"/>
                  <a:gd name="T19" fmla="*/ 2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86">
                    <a:moveTo>
                      <a:pt x="0" y="0"/>
                    </a:moveTo>
                    <a:lnTo>
                      <a:pt x="116" y="0"/>
                    </a:lnTo>
                    <a:lnTo>
                      <a:pt x="116" y="86"/>
                    </a:lnTo>
                    <a:lnTo>
                      <a:pt x="0" y="86"/>
                    </a:lnTo>
                    <a:lnTo>
                      <a:pt x="0" y="0"/>
                    </a:lnTo>
                    <a:close/>
                    <a:moveTo>
                      <a:pt x="1" y="2"/>
                    </a:moveTo>
                    <a:lnTo>
                      <a:pt x="116" y="2"/>
                    </a:lnTo>
                    <a:lnTo>
                      <a:pt x="116" y="86"/>
                    </a:lnTo>
                    <a:lnTo>
                      <a:pt x="1" y="86"/>
                    </a:ln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B6B6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444" name="Freeform 620"/>
              <p:cNvSpPr>
                <a:spLocks noEditPoints="1"/>
              </p:cNvSpPr>
              <p:nvPr/>
            </p:nvSpPr>
            <p:spPr bwMode="auto">
              <a:xfrm>
                <a:off x="1045" y="3518"/>
                <a:ext cx="115" cy="84"/>
              </a:xfrm>
              <a:custGeom>
                <a:avLst/>
                <a:gdLst>
                  <a:gd name="T0" fmla="*/ 0 w 115"/>
                  <a:gd name="T1" fmla="*/ 0 h 84"/>
                  <a:gd name="T2" fmla="*/ 115 w 115"/>
                  <a:gd name="T3" fmla="*/ 0 h 84"/>
                  <a:gd name="T4" fmla="*/ 115 w 115"/>
                  <a:gd name="T5" fmla="*/ 84 h 84"/>
                  <a:gd name="T6" fmla="*/ 0 w 115"/>
                  <a:gd name="T7" fmla="*/ 84 h 84"/>
                  <a:gd name="T8" fmla="*/ 0 w 115"/>
                  <a:gd name="T9" fmla="*/ 0 h 84"/>
                  <a:gd name="T10" fmla="*/ 3 w 115"/>
                  <a:gd name="T11" fmla="*/ 1 h 84"/>
                  <a:gd name="T12" fmla="*/ 115 w 115"/>
                  <a:gd name="T13" fmla="*/ 1 h 84"/>
                  <a:gd name="T14" fmla="*/ 115 w 115"/>
                  <a:gd name="T15" fmla="*/ 84 h 84"/>
                  <a:gd name="T16" fmla="*/ 3 w 115"/>
                  <a:gd name="T17" fmla="*/ 84 h 84"/>
                  <a:gd name="T18" fmla="*/ 3 w 115"/>
                  <a:gd name="T19" fmla="*/ 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5" h="84">
                    <a:moveTo>
                      <a:pt x="0" y="0"/>
                    </a:moveTo>
                    <a:lnTo>
                      <a:pt x="115" y="0"/>
                    </a:lnTo>
                    <a:lnTo>
                      <a:pt x="115" y="84"/>
                    </a:lnTo>
                    <a:lnTo>
                      <a:pt x="0" y="84"/>
                    </a:lnTo>
                    <a:lnTo>
                      <a:pt x="0" y="0"/>
                    </a:lnTo>
                    <a:close/>
                    <a:moveTo>
                      <a:pt x="3" y="1"/>
                    </a:moveTo>
                    <a:lnTo>
                      <a:pt x="115" y="1"/>
                    </a:lnTo>
                    <a:lnTo>
                      <a:pt x="115" y="84"/>
                    </a:lnTo>
                    <a:lnTo>
                      <a:pt x="3" y="84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445" name="Freeform 621"/>
              <p:cNvSpPr>
                <a:spLocks noEditPoints="1"/>
              </p:cNvSpPr>
              <p:nvPr/>
            </p:nvSpPr>
            <p:spPr bwMode="auto">
              <a:xfrm>
                <a:off x="1048" y="3519"/>
                <a:ext cx="112" cy="83"/>
              </a:xfrm>
              <a:custGeom>
                <a:avLst/>
                <a:gdLst>
                  <a:gd name="T0" fmla="*/ 0 w 112"/>
                  <a:gd name="T1" fmla="*/ 0 h 83"/>
                  <a:gd name="T2" fmla="*/ 112 w 112"/>
                  <a:gd name="T3" fmla="*/ 0 h 83"/>
                  <a:gd name="T4" fmla="*/ 112 w 112"/>
                  <a:gd name="T5" fmla="*/ 83 h 83"/>
                  <a:gd name="T6" fmla="*/ 0 w 112"/>
                  <a:gd name="T7" fmla="*/ 83 h 83"/>
                  <a:gd name="T8" fmla="*/ 0 w 112"/>
                  <a:gd name="T9" fmla="*/ 0 h 83"/>
                  <a:gd name="T10" fmla="*/ 2 w 112"/>
                  <a:gd name="T11" fmla="*/ 2 h 83"/>
                  <a:gd name="T12" fmla="*/ 112 w 112"/>
                  <a:gd name="T13" fmla="*/ 2 h 83"/>
                  <a:gd name="T14" fmla="*/ 112 w 112"/>
                  <a:gd name="T15" fmla="*/ 83 h 83"/>
                  <a:gd name="T16" fmla="*/ 2 w 112"/>
                  <a:gd name="T17" fmla="*/ 83 h 83"/>
                  <a:gd name="T18" fmla="*/ 2 w 112"/>
                  <a:gd name="T19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2" h="83">
                    <a:moveTo>
                      <a:pt x="0" y="0"/>
                    </a:moveTo>
                    <a:lnTo>
                      <a:pt x="112" y="0"/>
                    </a:lnTo>
                    <a:lnTo>
                      <a:pt x="112" y="83"/>
                    </a:lnTo>
                    <a:lnTo>
                      <a:pt x="0" y="83"/>
                    </a:lnTo>
                    <a:lnTo>
                      <a:pt x="0" y="0"/>
                    </a:lnTo>
                    <a:close/>
                    <a:moveTo>
                      <a:pt x="2" y="2"/>
                    </a:moveTo>
                    <a:lnTo>
                      <a:pt x="112" y="2"/>
                    </a:lnTo>
                    <a:lnTo>
                      <a:pt x="112" y="83"/>
                    </a:lnTo>
                    <a:lnTo>
                      <a:pt x="2" y="83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B9B9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446" name="Freeform 622"/>
              <p:cNvSpPr>
                <a:spLocks noEditPoints="1"/>
              </p:cNvSpPr>
              <p:nvPr/>
            </p:nvSpPr>
            <p:spPr bwMode="auto">
              <a:xfrm>
                <a:off x="1050" y="3521"/>
                <a:ext cx="110" cy="81"/>
              </a:xfrm>
              <a:custGeom>
                <a:avLst/>
                <a:gdLst>
                  <a:gd name="T0" fmla="*/ 0 w 110"/>
                  <a:gd name="T1" fmla="*/ 0 h 81"/>
                  <a:gd name="T2" fmla="*/ 110 w 110"/>
                  <a:gd name="T3" fmla="*/ 0 h 81"/>
                  <a:gd name="T4" fmla="*/ 110 w 110"/>
                  <a:gd name="T5" fmla="*/ 81 h 81"/>
                  <a:gd name="T6" fmla="*/ 0 w 110"/>
                  <a:gd name="T7" fmla="*/ 81 h 81"/>
                  <a:gd name="T8" fmla="*/ 0 w 110"/>
                  <a:gd name="T9" fmla="*/ 0 h 81"/>
                  <a:gd name="T10" fmla="*/ 2 w 110"/>
                  <a:gd name="T11" fmla="*/ 2 h 81"/>
                  <a:gd name="T12" fmla="*/ 110 w 110"/>
                  <a:gd name="T13" fmla="*/ 2 h 81"/>
                  <a:gd name="T14" fmla="*/ 110 w 110"/>
                  <a:gd name="T15" fmla="*/ 81 h 81"/>
                  <a:gd name="T16" fmla="*/ 2 w 110"/>
                  <a:gd name="T17" fmla="*/ 81 h 81"/>
                  <a:gd name="T18" fmla="*/ 2 w 110"/>
                  <a:gd name="T19" fmla="*/ 2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0" h="81">
                    <a:moveTo>
                      <a:pt x="0" y="0"/>
                    </a:moveTo>
                    <a:lnTo>
                      <a:pt x="110" y="0"/>
                    </a:lnTo>
                    <a:lnTo>
                      <a:pt x="110" y="81"/>
                    </a:lnTo>
                    <a:lnTo>
                      <a:pt x="0" y="81"/>
                    </a:lnTo>
                    <a:lnTo>
                      <a:pt x="0" y="0"/>
                    </a:lnTo>
                    <a:close/>
                    <a:moveTo>
                      <a:pt x="2" y="2"/>
                    </a:moveTo>
                    <a:lnTo>
                      <a:pt x="110" y="2"/>
                    </a:lnTo>
                    <a:lnTo>
                      <a:pt x="110" y="81"/>
                    </a:lnTo>
                    <a:lnTo>
                      <a:pt x="2" y="81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447" name="Freeform 623"/>
              <p:cNvSpPr>
                <a:spLocks noEditPoints="1"/>
              </p:cNvSpPr>
              <p:nvPr/>
            </p:nvSpPr>
            <p:spPr bwMode="auto">
              <a:xfrm>
                <a:off x="1052" y="3523"/>
                <a:ext cx="108" cy="79"/>
              </a:xfrm>
              <a:custGeom>
                <a:avLst/>
                <a:gdLst>
                  <a:gd name="T0" fmla="*/ 0 w 108"/>
                  <a:gd name="T1" fmla="*/ 0 h 79"/>
                  <a:gd name="T2" fmla="*/ 108 w 108"/>
                  <a:gd name="T3" fmla="*/ 0 h 79"/>
                  <a:gd name="T4" fmla="*/ 108 w 108"/>
                  <a:gd name="T5" fmla="*/ 79 h 79"/>
                  <a:gd name="T6" fmla="*/ 0 w 108"/>
                  <a:gd name="T7" fmla="*/ 79 h 79"/>
                  <a:gd name="T8" fmla="*/ 0 w 108"/>
                  <a:gd name="T9" fmla="*/ 0 h 79"/>
                  <a:gd name="T10" fmla="*/ 2 w 108"/>
                  <a:gd name="T11" fmla="*/ 1 h 79"/>
                  <a:gd name="T12" fmla="*/ 108 w 108"/>
                  <a:gd name="T13" fmla="*/ 1 h 79"/>
                  <a:gd name="T14" fmla="*/ 108 w 108"/>
                  <a:gd name="T15" fmla="*/ 79 h 79"/>
                  <a:gd name="T16" fmla="*/ 2 w 108"/>
                  <a:gd name="T17" fmla="*/ 79 h 79"/>
                  <a:gd name="T18" fmla="*/ 2 w 108"/>
                  <a:gd name="T19" fmla="*/ 1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8" h="79">
                    <a:moveTo>
                      <a:pt x="0" y="0"/>
                    </a:moveTo>
                    <a:lnTo>
                      <a:pt x="108" y="0"/>
                    </a:lnTo>
                    <a:lnTo>
                      <a:pt x="108" y="79"/>
                    </a:lnTo>
                    <a:lnTo>
                      <a:pt x="0" y="79"/>
                    </a:lnTo>
                    <a:lnTo>
                      <a:pt x="0" y="0"/>
                    </a:lnTo>
                    <a:close/>
                    <a:moveTo>
                      <a:pt x="2" y="1"/>
                    </a:moveTo>
                    <a:lnTo>
                      <a:pt x="108" y="1"/>
                    </a:lnTo>
                    <a:lnTo>
                      <a:pt x="108" y="79"/>
                    </a:lnTo>
                    <a:lnTo>
                      <a:pt x="2" y="79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448" name="Freeform 624"/>
              <p:cNvSpPr>
                <a:spLocks noEditPoints="1"/>
              </p:cNvSpPr>
              <p:nvPr/>
            </p:nvSpPr>
            <p:spPr bwMode="auto">
              <a:xfrm>
                <a:off x="1054" y="3524"/>
                <a:ext cx="106" cy="78"/>
              </a:xfrm>
              <a:custGeom>
                <a:avLst/>
                <a:gdLst>
                  <a:gd name="T0" fmla="*/ 0 w 106"/>
                  <a:gd name="T1" fmla="*/ 0 h 78"/>
                  <a:gd name="T2" fmla="*/ 106 w 106"/>
                  <a:gd name="T3" fmla="*/ 0 h 78"/>
                  <a:gd name="T4" fmla="*/ 106 w 106"/>
                  <a:gd name="T5" fmla="*/ 78 h 78"/>
                  <a:gd name="T6" fmla="*/ 0 w 106"/>
                  <a:gd name="T7" fmla="*/ 78 h 78"/>
                  <a:gd name="T8" fmla="*/ 0 w 106"/>
                  <a:gd name="T9" fmla="*/ 0 h 78"/>
                  <a:gd name="T10" fmla="*/ 3 w 106"/>
                  <a:gd name="T11" fmla="*/ 2 h 78"/>
                  <a:gd name="T12" fmla="*/ 106 w 106"/>
                  <a:gd name="T13" fmla="*/ 2 h 78"/>
                  <a:gd name="T14" fmla="*/ 106 w 106"/>
                  <a:gd name="T15" fmla="*/ 78 h 78"/>
                  <a:gd name="T16" fmla="*/ 3 w 106"/>
                  <a:gd name="T17" fmla="*/ 78 h 78"/>
                  <a:gd name="T18" fmla="*/ 3 w 106"/>
                  <a:gd name="T19" fmla="*/ 2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6" h="78">
                    <a:moveTo>
                      <a:pt x="0" y="0"/>
                    </a:moveTo>
                    <a:lnTo>
                      <a:pt x="106" y="0"/>
                    </a:lnTo>
                    <a:lnTo>
                      <a:pt x="106" y="78"/>
                    </a:lnTo>
                    <a:lnTo>
                      <a:pt x="0" y="78"/>
                    </a:lnTo>
                    <a:lnTo>
                      <a:pt x="0" y="0"/>
                    </a:lnTo>
                    <a:close/>
                    <a:moveTo>
                      <a:pt x="3" y="2"/>
                    </a:moveTo>
                    <a:lnTo>
                      <a:pt x="106" y="2"/>
                    </a:lnTo>
                    <a:lnTo>
                      <a:pt x="106" y="78"/>
                    </a:lnTo>
                    <a:lnTo>
                      <a:pt x="3" y="78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BE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449" name="Freeform 625"/>
              <p:cNvSpPr>
                <a:spLocks noEditPoints="1"/>
              </p:cNvSpPr>
              <p:nvPr/>
            </p:nvSpPr>
            <p:spPr bwMode="auto">
              <a:xfrm>
                <a:off x="1057" y="3526"/>
                <a:ext cx="103" cy="76"/>
              </a:xfrm>
              <a:custGeom>
                <a:avLst/>
                <a:gdLst>
                  <a:gd name="T0" fmla="*/ 0 w 103"/>
                  <a:gd name="T1" fmla="*/ 0 h 76"/>
                  <a:gd name="T2" fmla="*/ 103 w 103"/>
                  <a:gd name="T3" fmla="*/ 0 h 76"/>
                  <a:gd name="T4" fmla="*/ 103 w 103"/>
                  <a:gd name="T5" fmla="*/ 76 h 76"/>
                  <a:gd name="T6" fmla="*/ 0 w 103"/>
                  <a:gd name="T7" fmla="*/ 76 h 76"/>
                  <a:gd name="T8" fmla="*/ 0 w 103"/>
                  <a:gd name="T9" fmla="*/ 0 h 76"/>
                  <a:gd name="T10" fmla="*/ 2 w 103"/>
                  <a:gd name="T11" fmla="*/ 2 h 76"/>
                  <a:gd name="T12" fmla="*/ 103 w 103"/>
                  <a:gd name="T13" fmla="*/ 2 h 76"/>
                  <a:gd name="T14" fmla="*/ 103 w 103"/>
                  <a:gd name="T15" fmla="*/ 76 h 76"/>
                  <a:gd name="T16" fmla="*/ 2 w 103"/>
                  <a:gd name="T17" fmla="*/ 76 h 76"/>
                  <a:gd name="T18" fmla="*/ 2 w 103"/>
                  <a:gd name="T19" fmla="*/ 2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3" h="76">
                    <a:moveTo>
                      <a:pt x="0" y="0"/>
                    </a:moveTo>
                    <a:lnTo>
                      <a:pt x="103" y="0"/>
                    </a:lnTo>
                    <a:lnTo>
                      <a:pt x="103" y="76"/>
                    </a:lnTo>
                    <a:lnTo>
                      <a:pt x="0" y="76"/>
                    </a:lnTo>
                    <a:lnTo>
                      <a:pt x="0" y="0"/>
                    </a:lnTo>
                    <a:close/>
                    <a:moveTo>
                      <a:pt x="2" y="2"/>
                    </a:moveTo>
                    <a:lnTo>
                      <a:pt x="103" y="2"/>
                    </a:lnTo>
                    <a:lnTo>
                      <a:pt x="103" y="76"/>
                    </a:lnTo>
                    <a:lnTo>
                      <a:pt x="2" y="76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450" name="Freeform 626"/>
              <p:cNvSpPr>
                <a:spLocks noEditPoints="1"/>
              </p:cNvSpPr>
              <p:nvPr/>
            </p:nvSpPr>
            <p:spPr bwMode="auto">
              <a:xfrm>
                <a:off x="1059" y="3528"/>
                <a:ext cx="101" cy="74"/>
              </a:xfrm>
              <a:custGeom>
                <a:avLst/>
                <a:gdLst>
                  <a:gd name="T0" fmla="*/ 0 w 101"/>
                  <a:gd name="T1" fmla="*/ 0 h 74"/>
                  <a:gd name="T2" fmla="*/ 101 w 101"/>
                  <a:gd name="T3" fmla="*/ 0 h 74"/>
                  <a:gd name="T4" fmla="*/ 101 w 101"/>
                  <a:gd name="T5" fmla="*/ 74 h 74"/>
                  <a:gd name="T6" fmla="*/ 0 w 101"/>
                  <a:gd name="T7" fmla="*/ 74 h 74"/>
                  <a:gd name="T8" fmla="*/ 0 w 101"/>
                  <a:gd name="T9" fmla="*/ 0 h 74"/>
                  <a:gd name="T10" fmla="*/ 2 w 101"/>
                  <a:gd name="T11" fmla="*/ 2 h 74"/>
                  <a:gd name="T12" fmla="*/ 101 w 101"/>
                  <a:gd name="T13" fmla="*/ 2 h 74"/>
                  <a:gd name="T14" fmla="*/ 101 w 101"/>
                  <a:gd name="T15" fmla="*/ 74 h 74"/>
                  <a:gd name="T16" fmla="*/ 2 w 101"/>
                  <a:gd name="T17" fmla="*/ 74 h 74"/>
                  <a:gd name="T18" fmla="*/ 2 w 101"/>
                  <a:gd name="T19" fmla="*/ 2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1" h="74">
                    <a:moveTo>
                      <a:pt x="0" y="0"/>
                    </a:moveTo>
                    <a:lnTo>
                      <a:pt x="101" y="0"/>
                    </a:lnTo>
                    <a:lnTo>
                      <a:pt x="101" y="74"/>
                    </a:lnTo>
                    <a:lnTo>
                      <a:pt x="0" y="74"/>
                    </a:lnTo>
                    <a:lnTo>
                      <a:pt x="0" y="0"/>
                    </a:lnTo>
                    <a:close/>
                    <a:moveTo>
                      <a:pt x="2" y="2"/>
                    </a:moveTo>
                    <a:lnTo>
                      <a:pt x="101" y="2"/>
                    </a:lnTo>
                    <a:lnTo>
                      <a:pt x="101" y="74"/>
                    </a:lnTo>
                    <a:lnTo>
                      <a:pt x="2" y="74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451" name="Freeform 627"/>
              <p:cNvSpPr>
                <a:spLocks noEditPoints="1"/>
              </p:cNvSpPr>
              <p:nvPr/>
            </p:nvSpPr>
            <p:spPr bwMode="auto">
              <a:xfrm>
                <a:off x="1061" y="3530"/>
                <a:ext cx="99" cy="72"/>
              </a:xfrm>
              <a:custGeom>
                <a:avLst/>
                <a:gdLst>
                  <a:gd name="T0" fmla="*/ 0 w 99"/>
                  <a:gd name="T1" fmla="*/ 0 h 72"/>
                  <a:gd name="T2" fmla="*/ 99 w 99"/>
                  <a:gd name="T3" fmla="*/ 0 h 72"/>
                  <a:gd name="T4" fmla="*/ 99 w 99"/>
                  <a:gd name="T5" fmla="*/ 72 h 72"/>
                  <a:gd name="T6" fmla="*/ 0 w 99"/>
                  <a:gd name="T7" fmla="*/ 72 h 72"/>
                  <a:gd name="T8" fmla="*/ 0 w 99"/>
                  <a:gd name="T9" fmla="*/ 0 h 72"/>
                  <a:gd name="T10" fmla="*/ 2 w 99"/>
                  <a:gd name="T11" fmla="*/ 0 h 72"/>
                  <a:gd name="T12" fmla="*/ 99 w 99"/>
                  <a:gd name="T13" fmla="*/ 0 h 72"/>
                  <a:gd name="T14" fmla="*/ 99 w 99"/>
                  <a:gd name="T15" fmla="*/ 72 h 72"/>
                  <a:gd name="T16" fmla="*/ 2 w 99"/>
                  <a:gd name="T17" fmla="*/ 72 h 72"/>
                  <a:gd name="T18" fmla="*/ 2 w 99"/>
                  <a:gd name="T1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9" h="72">
                    <a:moveTo>
                      <a:pt x="0" y="0"/>
                    </a:moveTo>
                    <a:lnTo>
                      <a:pt x="99" y="0"/>
                    </a:lnTo>
                    <a:lnTo>
                      <a:pt x="99" y="72"/>
                    </a:lnTo>
                    <a:lnTo>
                      <a:pt x="0" y="72"/>
                    </a:lnTo>
                    <a:lnTo>
                      <a:pt x="0" y="0"/>
                    </a:lnTo>
                    <a:close/>
                    <a:moveTo>
                      <a:pt x="2" y="0"/>
                    </a:moveTo>
                    <a:lnTo>
                      <a:pt x="99" y="0"/>
                    </a:lnTo>
                    <a:lnTo>
                      <a:pt x="99" y="72"/>
                    </a:lnTo>
                    <a:lnTo>
                      <a:pt x="2" y="7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C3C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452" name="Freeform 628"/>
              <p:cNvSpPr>
                <a:spLocks noEditPoints="1"/>
              </p:cNvSpPr>
              <p:nvPr/>
            </p:nvSpPr>
            <p:spPr bwMode="auto">
              <a:xfrm>
                <a:off x="1063" y="3530"/>
                <a:ext cx="97" cy="72"/>
              </a:xfrm>
              <a:custGeom>
                <a:avLst/>
                <a:gdLst>
                  <a:gd name="T0" fmla="*/ 0 w 97"/>
                  <a:gd name="T1" fmla="*/ 0 h 72"/>
                  <a:gd name="T2" fmla="*/ 97 w 97"/>
                  <a:gd name="T3" fmla="*/ 0 h 72"/>
                  <a:gd name="T4" fmla="*/ 97 w 97"/>
                  <a:gd name="T5" fmla="*/ 72 h 72"/>
                  <a:gd name="T6" fmla="*/ 0 w 97"/>
                  <a:gd name="T7" fmla="*/ 72 h 72"/>
                  <a:gd name="T8" fmla="*/ 0 w 97"/>
                  <a:gd name="T9" fmla="*/ 0 h 72"/>
                  <a:gd name="T10" fmla="*/ 3 w 97"/>
                  <a:gd name="T11" fmla="*/ 2 h 72"/>
                  <a:gd name="T12" fmla="*/ 97 w 97"/>
                  <a:gd name="T13" fmla="*/ 2 h 72"/>
                  <a:gd name="T14" fmla="*/ 97 w 97"/>
                  <a:gd name="T15" fmla="*/ 72 h 72"/>
                  <a:gd name="T16" fmla="*/ 3 w 97"/>
                  <a:gd name="T17" fmla="*/ 72 h 72"/>
                  <a:gd name="T18" fmla="*/ 3 w 97"/>
                  <a:gd name="T19" fmla="*/ 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7" h="72">
                    <a:moveTo>
                      <a:pt x="0" y="0"/>
                    </a:moveTo>
                    <a:lnTo>
                      <a:pt x="97" y="0"/>
                    </a:lnTo>
                    <a:lnTo>
                      <a:pt x="97" y="72"/>
                    </a:lnTo>
                    <a:lnTo>
                      <a:pt x="0" y="72"/>
                    </a:lnTo>
                    <a:lnTo>
                      <a:pt x="0" y="0"/>
                    </a:lnTo>
                    <a:close/>
                    <a:moveTo>
                      <a:pt x="3" y="2"/>
                    </a:moveTo>
                    <a:lnTo>
                      <a:pt x="97" y="2"/>
                    </a:lnTo>
                    <a:lnTo>
                      <a:pt x="97" y="72"/>
                    </a:lnTo>
                    <a:lnTo>
                      <a:pt x="3" y="72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453" name="Freeform 629"/>
              <p:cNvSpPr>
                <a:spLocks noEditPoints="1"/>
              </p:cNvSpPr>
              <p:nvPr/>
            </p:nvSpPr>
            <p:spPr bwMode="auto">
              <a:xfrm>
                <a:off x="1066" y="3532"/>
                <a:ext cx="94" cy="70"/>
              </a:xfrm>
              <a:custGeom>
                <a:avLst/>
                <a:gdLst>
                  <a:gd name="T0" fmla="*/ 0 w 94"/>
                  <a:gd name="T1" fmla="*/ 0 h 70"/>
                  <a:gd name="T2" fmla="*/ 94 w 94"/>
                  <a:gd name="T3" fmla="*/ 0 h 70"/>
                  <a:gd name="T4" fmla="*/ 94 w 94"/>
                  <a:gd name="T5" fmla="*/ 70 h 70"/>
                  <a:gd name="T6" fmla="*/ 0 w 94"/>
                  <a:gd name="T7" fmla="*/ 70 h 70"/>
                  <a:gd name="T8" fmla="*/ 0 w 94"/>
                  <a:gd name="T9" fmla="*/ 0 h 70"/>
                  <a:gd name="T10" fmla="*/ 1 w 94"/>
                  <a:gd name="T11" fmla="*/ 2 h 70"/>
                  <a:gd name="T12" fmla="*/ 94 w 94"/>
                  <a:gd name="T13" fmla="*/ 2 h 70"/>
                  <a:gd name="T14" fmla="*/ 94 w 94"/>
                  <a:gd name="T15" fmla="*/ 70 h 70"/>
                  <a:gd name="T16" fmla="*/ 1 w 94"/>
                  <a:gd name="T17" fmla="*/ 70 h 70"/>
                  <a:gd name="T18" fmla="*/ 1 w 94"/>
                  <a:gd name="T19" fmla="*/ 2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4" h="70">
                    <a:moveTo>
                      <a:pt x="0" y="0"/>
                    </a:moveTo>
                    <a:lnTo>
                      <a:pt x="94" y="0"/>
                    </a:lnTo>
                    <a:lnTo>
                      <a:pt x="94" y="70"/>
                    </a:lnTo>
                    <a:lnTo>
                      <a:pt x="0" y="70"/>
                    </a:lnTo>
                    <a:lnTo>
                      <a:pt x="0" y="0"/>
                    </a:lnTo>
                    <a:close/>
                    <a:moveTo>
                      <a:pt x="1" y="2"/>
                    </a:moveTo>
                    <a:lnTo>
                      <a:pt x="94" y="2"/>
                    </a:lnTo>
                    <a:lnTo>
                      <a:pt x="94" y="70"/>
                    </a:lnTo>
                    <a:lnTo>
                      <a:pt x="1" y="70"/>
                    </a:ln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454" name="Freeform 630"/>
              <p:cNvSpPr>
                <a:spLocks noEditPoints="1"/>
              </p:cNvSpPr>
              <p:nvPr/>
            </p:nvSpPr>
            <p:spPr bwMode="auto">
              <a:xfrm>
                <a:off x="1067" y="3534"/>
                <a:ext cx="93" cy="68"/>
              </a:xfrm>
              <a:custGeom>
                <a:avLst/>
                <a:gdLst>
                  <a:gd name="T0" fmla="*/ 0 w 93"/>
                  <a:gd name="T1" fmla="*/ 0 h 68"/>
                  <a:gd name="T2" fmla="*/ 93 w 93"/>
                  <a:gd name="T3" fmla="*/ 0 h 68"/>
                  <a:gd name="T4" fmla="*/ 93 w 93"/>
                  <a:gd name="T5" fmla="*/ 68 h 68"/>
                  <a:gd name="T6" fmla="*/ 0 w 93"/>
                  <a:gd name="T7" fmla="*/ 68 h 68"/>
                  <a:gd name="T8" fmla="*/ 0 w 93"/>
                  <a:gd name="T9" fmla="*/ 0 h 68"/>
                  <a:gd name="T10" fmla="*/ 3 w 93"/>
                  <a:gd name="T11" fmla="*/ 2 h 68"/>
                  <a:gd name="T12" fmla="*/ 93 w 93"/>
                  <a:gd name="T13" fmla="*/ 2 h 68"/>
                  <a:gd name="T14" fmla="*/ 93 w 93"/>
                  <a:gd name="T15" fmla="*/ 68 h 68"/>
                  <a:gd name="T16" fmla="*/ 3 w 93"/>
                  <a:gd name="T17" fmla="*/ 68 h 68"/>
                  <a:gd name="T18" fmla="*/ 3 w 93"/>
                  <a:gd name="T19" fmla="*/ 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" h="68">
                    <a:moveTo>
                      <a:pt x="0" y="0"/>
                    </a:moveTo>
                    <a:lnTo>
                      <a:pt x="93" y="0"/>
                    </a:lnTo>
                    <a:lnTo>
                      <a:pt x="93" y="68"/>
                    </a:lnTo>
                    <a:lnTo>
                      <a:pt x="0" y="68"/>
                    </a:lnTo>
                    <a:lnTo>
                      <a:pt x="0" y="0"/>
                    </a:lnTo>
                    <a:close/>
                    <a:moveTo>
                      <a:pt x="3" y="2"/>
                    </a:moveTo>
                    <a:lnTo>
                      <a:pt x="93" y="2"/>
                    </a:lnTo>
                    <a:lnTo>
                      <a:pt x="93" y="68"/>
                    </a:lnTo>
                    <a:lnTo>
                      <a:pt x="3" y="68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455" name="Freeform 631"/>
              <p:cNvSpPr>
                <a:spLocks noEditPoints="1"/>
              </p:cNvSpPr>
              <p:nvPr/>
            </p:nvSpPr>
            <p:spPr bwMode="auto">
              <a:xfrm>
                <a:off x="1070" y="3536"/>
                <a:ext cx="90" cy="66"/>
              </a:xfrm>
              <a:custGeom>
                <a:avLst/>
                <a:gdLst>
                  <a:gd name="T0" fmla="*/ 0 w 90"/>
                  <a:gd name="T1" fmla="*/ 0 h 66"/>
                  <a:gd name="T2" fmla="*/ 90 w 90"/>
                  <a:gd name="T3" fmla="*/ 0 h 66"/>
                  <a:gd name="T4" fmla="*/ 90 w 90"/>
                  <a:gd name="T5" fmla="*/ 66 h 66"/>
                  <a:gd name="T6" fmla="*/ 0 w 90"/>
                  <a:gd name="T7" fmla="*/ 66 h 66"/>
                  <a:gd name="T8" fmla="*/ 0 w 90"/>
                  <a:gd name="T9" fmla="*/ 0 h 66"/>
                  <a:gd name="T10" fmla="*/ 2 w 90"/>
                  <a:gd name="T11" fmla="*/ 1 h 66"/>
                  <a:gd name="T12" fmla="*/ 90 w 90"/>
                  <a:gd name="T13" fmla="*/ 1 h 66"/>
                  <a:gd name="T14" fmla="*/ 90 w 90"/>
                  <a:gd name="T15" fmla="*/ 66 h 66"/>
                  <a:gd name="T16" fmla="*/ 2 w 90"/>
                  <a:gd name="T17" fmla="*/ 66 h 66"/>
                  <a:gd name="T18" fmla="*/ 2 w 90"/>
                  <a:gd name="T19" fmla="*/ 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0" h="66">
                    <a:moveTo>
                      <a:pt x="0" y="0"/>
                    </a:moveTo>
                    <a:lnTo>
                      <a:pt x="90" y="0"/>
                    </a:lnTo>
                    <a:lnTo>
                      <a:pt x="90" y="66"/>
                    </a:lnTo>
                    <a:lnTo>
                      <a:pt x="0" y="66"/>
                    </a:lnTo>
                    <a:lnTo>
                      <a:pt x="0" y="0"/>
                    </a:lnTo>
                    <a:close/>
                    <a:moveTo>
                      <a:pt x="2" y="1"/>
                    </a:moveTo>
                    <a:lnTo>
                      <a:pt x="90" y="1"/>
                    </a:lnTo>
                    <a:lnTo>
                      <a:pt x="90" y="66"/>
                    </a:lnTo>
                    <a:lnTo>
                      <a:pt x="2" y="66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CACA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456" name="Freeform 632"/>
              <p:cNvSpPr>
                <a:spLocks noEditPoints="1"/>
              </p:cNvSpPr>
              <p:nvPr/>
            </p:nvSpPr>
            <p:spPr bwMode="auto">
              <a:xfrm>
                <a:off x="1072" y="3537"/>
                <a:ext cx="88" cy="65"/>
              </a:xfrm>
              <a:custGeom>
                <a:avLst/>
                <a:gdLst>
                  <a:gd name="T0" fmla="*/ 0 w 88"/>
                  <a:gd name="T1" fmla="*/ 0 h 65"/>
                  <a:gd name="T2" fmla="*/ 88 w 88"/>
                  <a:gd name="T3" fmla="*/ 0 h 65"/>
                  <a:gd name="T4" fmla="*/ 88 w 88"/>
                  <a:gd name="T5" fmla="*/ 65 h 65"/>
                  <a:gd name="T6" fmla="*/ 0 w 88"/>
                  <a:gd name="T7" fmla="*/ 65 h 65"/>
                  <a:gd name="T8" fmla="*/ 0 w 88"/>
                  <a:gd name="T9" fmla="*/ 0 h 65"/>
                  <a:gd name="T10" fmla="*/ 2 w 88"/>
                  <a:gd name="T11" fmla="*/ 2 h 65"/>
                  <a:gd name="T12" fmla="*/ 88 w 88"/>
                  <a:gd name="T13" fmla="*/ 2 h 65"/>
                  <a:gd name="T14" fmla="*/ 88 w 88"/>
                  <a:gd name="T15" fmla="*/ 65 h 65"/>
                  <a:gd name="T16" fmla="*/ 2 w 88"/>
                  <a:gd name="T17" fmla="*/ 65 h 65"/>
                  <a:gd name="T18" fmla="*/ 2 w 88"/>
                  <a:gd name="T19" fmla="*/ 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8" h="65">
                    <a:moveTo>
                      <a:pt x="0" y="0"/>
                    </a:moveTo>
                    <a:lnTo>
                      <a:pt x="88" y="0"/>
                    </a:lnTo>
                    <a:lnTo>
                      <a:pt x="88" y="65"/>
                    </a:lnTo>
                    <a:lnTo>
                      <a:pt x="0" y="65"/>
                    </a:lnTo>
                    <a:lnTo>
                      <a:pt x="0" y="0"/>
                    </a:lnTo>
                    <a:close/>
                    <a:moveTo>
                      <a:pt x="2" y="2"/>
                    </a:moveTo>
                    <a:lnTo>
                      <a:pt x="88" y="2"/>
                    </a:lnTo>
                    <a:lnTo>
                      <a:pt x="88" y="65"/>
                    </a:lnTo>
                    <a:lnTo>
                      <a:pt x="2" y="65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457" name="Freeform 633"/>
              <p:cNvSpPr>
                <a:spLocks noEditPoints="1"/>
              </p:cNvSpPr>
              <p:nvPr/>
            </p:nvSpPr>
            <p:spPr bwMode="auto">
              <a:xfrm>
                <a:off x="1074" y="3539"/>
                <a:ext cx="86" cy="63"/>
              </a:xfrm>
              <a:custGeom>
                <a:avLst/>
                <a:gdLst>
                  <a:gd name="T0" fmla="*/ 0 w 86"/>
                  <a:gd name="T1" fmla="*/ 0 h 63"/>
                  <a:gd name="T2" fmla="*/ 86 w 86"/>
                  <a:gd name="T3" fmla="*/ 0 h 63"/>
                  <a:gd name="T4" fmla="*/ 86 w 86"/>
                  <a:gd name="T5" fmla="*/ 63 h 63"/>
                  <a:gd name="T6" fmla="*/ 0 w 86"/>
                  <a:gd name="T7" fmla="*/ 63 h 63"/>
                  <a:gd name="T8" fmla="*/ 0 w 86"/>
                  <a:gd name="T9" fmla="*/ 0 h 63"/>
                  <a:gd name="T10" fmla="*/ 2 w 86"/>
                  <a:gd name="T11" fmla="*/ 2 h 63"/>
                  <a:gd name="T12" fmla="*/ 86 w 86"/>
                  <a:gd name="T13" fmla="*/ 2 h 63"/>
                  <a:gd name="T14" fmla="*/ 86 w 86"/>
                  <a:gd name="T15" fmla="*/ 63 h 63"/>
                  <a:gd name="T16" fmla="*/ 2 w 86"/>
                  <a:gd name="T17" fmla="*/ 63 h 63"/>
                  <a:gd name="T18" fmla="*/ 2 w 86"/>
                  <a:gd name="T19" fmla="*/ 2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63">
                    <a:moveTo>
                      <a:pt x="0" y="0"/>
                    </a:moveTo>
                    <a:lnTo>
                      <a:pt x="86" y="0"/>
                    </a:lnTo>
                    <a:lnTo>
                      <a:pt x="86" y="63"/>
                    </a:lnTo>
                    <a:lnTo>
                      <a:pt x="0" y="63"/>
                    </a:lnTo>
                    <a:lnTo>
                      <a:pt x="0" y="0"/>
                    </a:lnTo>
                    <a:close/>
                    <a:moveTo>
                      <a:pt x="2" y="2"/>
                    </a:moveTo>
                    <a:lnTo>
                      <a:pt x="86" y="2"/>
                    </a:lnTo>
                    <a:lnTo>
                      <a:pt x="86" y="63"/>
                    </a:lnTo>
                    <a:lnTo>
                      <a:pt x="2" y="63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458" name="Freeform 634"/>
              <p:cNvSpPr>
                <a:spLocks noEditPoints="1"/>
              </p:cNvSpPr>
              <p:nvPr/>
            </p:nvSpPr>
            <p:spPr bwMode="auto">
              <a:xfrm>
                <a:off x="1076" y="3541"/>
                <a:ext cx="84" cy="61"/>
              </a:xfrm>
              <a:custGeom>
                <a:avLst/>
                <a:gdLst>
                  <a:gd name="T0" fmla="*/ 0 w 84"/>
                  <a:gd name="T1" fmla="*/ 0 h 61"/>
                  <a:gd name="T2" fmla="*/ 84 w 84"/>
                  <a:gd name="T3" fmla="*/ 0 h 61"/>
                  <a:gd name="T4" fmla="*/ 84 w 84"/>
                  <a:gd name="T5" fmla="*/ 61 h 61"/>
                  <a:gd name="T6" fmla="*/ 0 w 84"/>
                  <a:gd name="T7" fmla="*/ 61 h 61"/>
                  <a:gd name="T8" fmla="*/ 0 w 84"/>
                  <a:gd name="T9" fmla="*/ 0 h 61"/>
                  <a:gd name="T10" fmla="*/ 2 w 84"/>
                  <a:gd name="T11" fmla="*/ 1 h 61"/>
                  <a:gd name="T12" fmla="*/ 84 w 84"/>
                  <a:gd name="T13" fmla="*/ 1 h 61"/>
                  <a:gd name="T14" fmla="*/ 84 w 84"/>
                  <a:gd name="T15" fmla="*/ 61 h 61"/>
                  <a:gd name="T16" fmla="*/ 2 w 84"/>
                  <a:gd name="T17" fmla="*/ 61 h 61"/>
                  <a:gd name="T18" fmla="*/ 2 w 84"/>
                  <a:gd name="T19" fmla="*/ 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4" h="61">
                    <a:moveTo>
                      <a:pt x="0" y="0"/>
                    </a:moveTo>
                    <a:lnTo>
                      <a:pt x="84" y="0"/>
                    </a:lnTo>
                    <a:lnTo>
                      <a:pt x="84" y="61"/>
                    </a:lnTo>
                    <a:lnTo>
                      <a:pt x="0" y="61"/>
                    </a:lnTo>
                    <a:lnTo>
                      <a:pt x="0" y="0"/>
                    </a:lnTo>
                    <a:close/>
                    <a:moveTo>
                      <a:pt x="2" y="1"/>
                    </a:moveTo>
                    <a:lnTo>
                      <a:pt x="84" y="1"/>
                    </a:lnTo>
                    <a:lnTo>
                      <a:pt x="84" y="61"/>
                    </a:lnTo>
                    <a:lnTo>
                      <a:pt x="2" y="6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CFCF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459" name="Freeform 635"/>
              <p:cNvSpPr>
                <a:spLocks noEditPoints="1"/>
              </p:cNvSpPr>
              <p:nvPr/>
            </p:nvSpPr>
            <p:spPr bwMode="auto">
              <a:xfrm>
                <a:off x="1078" y="3542"/>
                <a:ext cx="82" cy="60"/>
              </a:xfrm>
              <a:custGeom>
                <a:avLst/>
                <a:gdLst>
                  <a:gd name="T0" fmla="*/ 0 w 82"/>
                  <a:gd name="T1" fmla="*/ 0 h 60"/>
                  <a:gd name="T2" fmla="*/ 82 w 82"/>
                  <a:gd name="T3" fmla="*/ 0 h 60"/>
                  <a:gd name="T4" fmla="*/ 82 w 82"/>
                  <a:gd name="T5" fmla="*/ 60 h 60"/>
                  <a:gd name="T6" fmla="*/ 0 w 82"/>
                  <a:gd name="T7" fmla="*/ 60 h 60"/>
                  <a:gd name="T8" fmla="*/ 0 w 82"/>
                  <a:gd name="T9" fmla="*/ 0 h 60"/>
                  <a:gd name="T10" fmla="*/ 3 w 82"/>
                  <a:gd name="T11" fmla="*/ 1 h 60"/>
                  <a:gd name="T12" fmla="*/ 82 w 82"/>
                  <a:gd name="T13" fmla="*/ 1 h 60"/>
                  <a:gd name="T14" fmla="*/ 82 w 82"/>
                  <a:gd name="T15" fmla="*/ 60 h 60"/>
                  <a:gd name="T16" fmla="*/ 3 w 82"/>
                  <a:gd name="T17" fmla="*/ 60 h 60"/>
                  <a:gd name="T18" fmla="*/ 3 w 82"/>
                  <a:gd name="T19" fmla="*/ 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2" h="60">
                    <a:moveTo>
                      <a:pt x="0" y="0"/>
                    </a:moveTo>
                    <a:lnTo>
                      <a:pt x="82" y="0"/>
                    </a:lnTo>
                    <a:lnTo>
                      <a:pt x="82" y="60"/>
                    </a:lnTo>
                    <a:lnTo>
                      <a:pt x="0" y="60"/>
                    </a:lnTo>
                    <a:lnTo>
                      <a:pt x="0" y="0"/>
                    </a:lnTo>
                    <a:close/>
                    <a:moveTo>
                      <a:pt x="3" y="1"/>
                    </a:moveTo>
                    <a:lnTo>
                      <a:pt x="82" y="1"/>
                    </a:lnTo>
                    <a:lnTo>
                      <a:pt x="82" y="60"/>
                    </a:lnTo>
                    <a:lnTo>
                      <a:pt x="3" y="60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D0D0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460" name="Freeform 636"/>
              <p:cNvSpPr>
                <a:spLocks noEditPoints="1"/>
              </p:cNvSpPr>
              <p:nvPr/>
            </p:nvSpPr>
            <p:spPr bwMode="auto">
              <a:xfrm>
                <a:off x="1081" y="3543"/>
                <a:ext cx="79" cy="59"/>
              </a:xfrm>
              <a:custGeom>
                <a:avLst/>
                <a:gdLst>
                  <a:gd name="T0" fmla="*/ 0 w 79"/>
                  <a:gd name="T1" fmla="*/ 0 h 59"/>
                  <a:gd name="T2" fmla="*/ 79 w 79"/>
                  <a:gd name="T3" fmla="*/ 0 h 59"/>
                  <a:gd name="T4" fmla="*/ 79 w 79"/>
                  <a:gd name="T5" fmla="*/ 59 h 59"/>
                  <a:gd name="T6" fmla="*/ 0 w 79"/>
                  <a:gd name="T7" fmla="*/ 59 h 59"/>
                  <a:gd name="T8" fmla="*/ 0 w 79"/>
                  <a:gd name="T9" fmla="*/ 0 h 59"/>
                  <a:gd name="T10" fmla="*/ 1 w 79"/>
                  <a:gd name="T11" fmla="*/ 2 h 59"/>
                  <a:gd name="T12" fmla="*/ 79 w 79"/>
                  <a:gd name="T13" fmla="*/ 2 h 59"/>
                  <a:gd name="T14" fmla="*/ 79 w 79"/>
                  <a:gd name="T15" fmla="*/ 59 h 59"/>
                  <a:gd name="T16" fmla="*/ 1 w 79"/>
                  <a:gd name="T17" fmla="*/ 59 h 59"/>
                  <a:gd name="T18" fmla="*/ 1 w 79"/>
                  <a:gd name="T19" fmla="*/ 2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9" h="59">
                    <a:moveTo>
                      <a:pt x="0" y="0"/>
                    </a:moveTo>
                    <a:lnTo>
                      <a:pt x="79" y="0"/>
                    </a:lnTo>
                    <a:lnTo>
                      <a:pt x="79" y="59"/>
                    </a:lnTo>
                    <a:lnTo>
                      <a:pt x="0" y="59"/>
                    </a:lnTo>
                    <a:lnTo>
                      <a:pt x="0" y="0"/>
                    </a:lnTo>
                    <a:close/>
                    <a:moveTo>
                      <a:pt x="1" y="2"/>
                    </a:moveTo>
                    <a:lnTo>
                      <a:pt x="79" y="2"/>
                    </a:lnTo>
                    <a:lnTo>
                      <a:pt x="79" y="59"/>
                    </a:lnTo>
                    <a:lnTo>
                      <a:pt x="1" y="59"/>
                    </a:ln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461" name="Freeform 637"/>
              <p:cNvSpPr>
                <a:spLocks noEditPoints="1"/>
              </p:cNvSpPr>
              <p:nvPr/>
            </p:nvSpPr>
            <p:spPr bwMode="auto">
              <a:xfrm>
                <a:off x="1082" y="3545"/>
                <a:ext cx="78" cy="57"/>
              </a:xfrm>
              <a:custGeom>
                <a:avLst/>
                <a:gdLst>
                  <a:gd name="T0" fmla="*/ 0 w 78"/>
                  <a:gd name="T1" fmla="*/ 0 h 57"/>
                  <a:gd name="T2" fmla="*/ 78 w 78"/>
                  <a:gd name="T3" fmla="*/ 0 h 57"/>
                  <a:gd name="T4" fmla="*/ 78 w 78"/>
                  <a:gd name="T5" fmla="*/ 57 h 57"/>
                  <a:gd name="T6" fmla="*/ 0 w 78"/>
                  <a:gd name="T7" fmla="*/ 57 h 57"/>
                  <a:gd name="T8" fmla="*/ 0 w 78"/>
                  <a:gd name="T9" fmla="*/ 0 h 57"/>
                  <a:gd name="T10" fmla="*/ 3 w 78"/>
                  <a:gd name="T11" fmla="*/ 2 h 57"/>
                  <a:gd name="T12" fmla="*/ 78 w 78"/>
                  <a:gd name="T13" fmla="*/ 2 h 57"/>
                  <a:gd name="T14" fmla="*/ 78 w 78"/>
                  <a:gd name="T15" fmla="*/ 57 h 57"/>
                  <a:gd name="T16" fmla="*/ 3 w 78"/>
                  <a:gd name="T17" fmla="*/ 57 h 57"/>
                  <a:gd name="T18" fmla="*/ 3 w 78"/>
                  <a:gd name="T19" fmla="*/ 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57">
                    <a:moveTo>
                      <a:pt x="0" y="0"/>
                    </a:moveTo>
                    <a:lnTo>
                      <a:pt x="78" y="0"/>
                    </a:lnTo>
                    <a:lnTo>
                      <a:pt x="78" y="57"/>
                    </a:lnTo>
                    <a:lnTo>
                      <a:pt x="0" y="57"/>
                    </a:lnTo>
                    <a:lnTo>
                      <a:pt x="0" y="0"/>
                    </a:lnTo>
                    <a:close/>
                    <a:moveTo>
                      <a:pt x="3" y="2"/>
                    </a:moveTo>
                    <a:lnTo>
                      <a:pt x="78" y="2"/>
                    </a:lnTo>
                    <a:lnTo>
                      <a:pt x="78" y="57"/>
                    </a:lnTo>
                    <a:lnTo>
                      <a:pt x="3" y="57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D3D3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462" name="Freeform 638"/>
              <p:cNvSpPr>
                <a:spLocks noEditPoints="1"/>
              </p:cNvSpPr>
              <p:nvPr/>
            </p:nvSpPr>
            <p:spPr bwMode="auto">
              <a:xfrm>
                <a:off x="1085" y="3547"/>
                <a:ext cx="75" cy="55"/>
              </a:xfrm>
              <a:custGeom>
                <a:avLst/>
                <a:gdLst>
                  <a:gd name="T0" fmla="*/ 0 w 75"/>
                  <a:gd name="T1" fmla="*/ 0 h 55"/>
                  <a:gd name="T2" fmla="*/ 75 w 75"/>
                  <a:gd name="T3" fmla="*/ 0 h 55"/>
                  <a:gd name="T4" fmla="*/ 75 w 75"/>
                  <a:gd name="T5" fmla="*/ 55 h 55"/>
                  <a:gd name="T6" fmla="*/ 0 w 75"/>
                  <a:gd name="T7" fmla="*/ 55 h 55"/>
                  <a:gd name="T8" fmla="*/ 0 w 75"/>
                  <a:gd name="T9" fmla="*/ 0 h 55"/>
                  <a:gd name="T10" fmla="*/ 2 w 75"/>
                  <a:gd name="T11" fmla="*/ 2 h 55"/>
                  <a:gd name="T12" fmla="*/ 75 w 75"/>
                  <a:gd name="T13" fmla="*/ 2 h 55"/>
                  <a:gd name="T14" fmla="*/ 75 w 75"/>
                  <a:gd name="T15" fmla="*/ 55 h 55"/>
                  <a:gd name="T16" fmla="*/ 2 w 75"/>
                  <a:gd name="T17" fmla="*/ 55 h 55"/>
                  <a:gd name="T18" fmla="*/ 2 w 75"/>
                  <a:gd name="T19" fmla="*/ 2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5" h="55">
                    <a:moveTo>
                      <a:pt x="0" y="0"/>
                    </a:moveTo>
                    <a:lnTo>
                      <a:pt x="75" y="0"/>
                    </a:lnTo>
                    <a:lnTo>
                      <a:pt x="75" y="55"/>
                    </a:lnTo>
                    <a:lnTo>
                      <a:pt x="0" y="55"/>
                    </a:lnTo>
                    <a:lnTo>
                      <a:pt x="0" y="0"/>
                    </a:lnTo>
                    <a:close/>
                    <a:moveTo>
                      <a:pt x="2" y="2"/>
                    </a:moveTo>
                    <a:lnTo>
                      <a:pt x="75" y="2"/>
                    </a:lnTo>
                    <a:lnTo>
                      <a:pt x="75" y="55"/>
                    </a:lnTo>
                    <a:lnTo>
                      <a:pt x="2" y="55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D4D4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463" name="Freeform 639"/>
              <p:cNvSpPr>
                <a:spLocks noEditPoints="1"/>
              </p:cNvSpPr>
              <p:nvPr/>
            </p:nvSpPr>
            <p:spPr bwMode="auto">
              <a:xfrm>
                <a:off x="1087" y="3549"/>
                <a:ext cx="73" cy="53"/>
              </a:xfrm>
              <a:custGeom>
                <a:avLst/>
                <a:gdLst>
                  <a:gd name="T0" fmla="*/ 0 w 73"/>
                  <a:gd name="T1" fmla="*/ 0 h 53"/>
                  <a:gd name="T2" fmla="*/ 73 w 73"/>
                  <a:gd name="T3" fmla="*/ 0 h 53"/>
                  <a:gd name="T4" fmla="*/ 73 w 73"/>
                  <a:gd name="T5" fmla="*/ 53 h 53"/>
                  <a:gd name="T6" fmla="*/ 0 w 73"/>
                  <a:gd name="T7" fmla="*/ 53 h 53"/>
                  <a:gd name="T8" fmla="*/ 0 w 73"/>
                  <a:gd name="T9" fmla="*/ 0 h 53"/>
                  <a:gd name="T10" fmla="*/ 2 w 73"/>
                  <a:gd name="T11" fmla="*/ 1 h 53"/>
                  <a:gd name="T12" fmla="*/ 73 w 73"/>
                  <a:gd name="T13" fmla="*/ 1 h 53"/>
                  <a:gd name="T14" fmla="*/ 73 w 73"/>
                  <a:gd name="T15" fmla="*/ 53 h 53"/>
                  <a:gd name="T16" fmla="*/ 2 w 73"/>
                  <a:gd name="T17" fmla="*/ 53 h 53"/>
                  <a:gd name="T18" fmla="*/ 2 w 73"/>
                  <a:gd name="T19" fmla="*/ 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3" h="53">
                    <a:moveTo>
                      <a:pt x="0" y="0"/>
                    </a:moveTo>
                    <a:lnTo>
                      <a:pt x="73" y="0"/>
                    </a:lnTo>
                    <a:lnTo>
                      <a:pt x="73" y="53"/>
                    </a:lnTo>
                    <a:lnTo>
                      <a:pt x="0" y="53"/>
                    </a:lnTo>
                    <a:lnTo>
                      <a:pt x="0" y="0"/>
                    </a:lnTo>
                    <a:close/>
                    <a:moveTo>
                      <a:pt x="2" y="1"/>
                    </a:moveTo>
                    <a:lnTo>
                      <a:pt x="73" y="1"/>
                    </a:lnTo>
                    <a:lnTo>
                      <a:pt x="73" y="53"/>
                    </a:lnTo>
                    <a:lnTo>
                      <a:pt x="2" y="5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D5D5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464" name="Freeform 640"/>
              <p:cNvSpPr>
                <a:spLocks noEditPoints="1"/>
              </p:cNvSpPr>
              <p:nvPr/>
            </p:nvSpPr>
            <p:spPr bwMode="auto">
              <a:xfrm>
                <a:off x="1089" y="3550"/>
                <a:ext cx="71" cy="52"/>
              </a:xfrm>
              <a:custGeom>
                <a:avLst/>
                <a:gdLst>
                  <a:gd name="T0" fmla="*/ 0 w 71"/>
                  <a:gd name="T1" fmla="*/ 0 h 52"/>
                  <a:gd name="T2" fmla="*/ 71 w 71"/>
                  <a:gd name="T3" fmla="*/ 0 h 52"/>
                  <a:gd name="T4" fmla="*/ 71 w 71"/>
                  <a:gd name="T5" fmla="*/ 52 h 52"/>
                  <a:gd name="T6" fmla="*/ 0 w 71"/>
                  <a:gd name="T7" fmla="*/ 52 h 52"/>
                  <a:gd name="T8" fmla="*/ 0 w 71"/>
                  <a:gd name="T9" fmla="*/ 0 h 52"/>
                  <a:gd name="T10" fmla="*/ 2 w 71"/>
                  <a:gd name="T11" fmla="*/ 1 h 52"/>
                  <a:gd name="T12" fmla="*/ 71 w 71"/>
                  <a:gd name="T13" fmla="*/ 1 h 52"/>
                  <a:gd name="T14" fmla="*/ 71 w 71"/>
                  <a:gd name="T15" fmla="*/ 52 h 52"/>
                  <a:gd name="T16" fmla="*/ 2 w 71"/>
                  <a:gd name="T17" fmla="*/ 52 h 52"/>
                  <a:gd name="T18" fmla="*/ 2 w 71"/>
                  <a:gd name="T19" fmla="*/ 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1" h="52">
                    <a:moveTo>
                      <a:pt x="0" y="0"/>
                    </a:moveTo>
                    <a:lnTo>
                      <a:pt x="71" y="0"/>
                    </a:lnTo>
                    <a:lnTo>
                      <a:pt x="71" y="52"/>
                    </a:lnTo>
                    <a:lnTo>
                      <a:pt x="0" y="52"/>
                    </a:lnTo>
                    <a:lnTo>
                      <a:pt x="0" y="0"/>
                    </a:lnTo>
                    <a:close/>
                    <a:moveTo>
                      <a:pt x="2" y="1"/>
                    </a:moveTo>
                    <a:lnTo>
                      <a:pt x="71" y="1"/>
                    </a:lnTo>
                    <a:lnTo>
                      <a:pt x="71" y="52"/>
                    </a:lnTo>
                    <a:lnTo>
                      <a:pt x="2" y="52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465" name="Freeform 641"/>
              <p:cNvSpPr>
                <a:spLocks noEditPoints="1"/>
              </p:cNvSpPr>
              <p:nvPr/>
            </p:nvSpPr>
            <p:spPr bwMode="auto">
              <a:xfrm>
                <a:off x="1091" y="3551"/>
                <a:ext cx="69" cy="51"/>
              </a:xfrm>
              <a:custGeom>
                <a:avLst/>
                <a:gdLst>
                  <a:gd name="T0" fmla="*/ 0 w 69"/>
                  <a:gd name="T1" fmla="*/ 0 h 51"/>
                  <a:gd name="T2" fmla="*/ 69 w 69"/>
                  <a:gd name="T3" fmla="*/ 0 h 51"/>
                  <a:gd name="T4" fmla="*/ 69 w 69"/>
                  <a:gd name="T5" fmla="*/ 51 h 51"/>
                  <a:gd name="T6" fmla="*/ 0 w 69"/>
                  <a:gd name="T7" fmla="*/ 51 h 51"/>
                  <a:gd name="T8" fmla="*/ 0 w 69"/>
                  <a:gd name="T9" fmla="*/ 0 h 51"/>
                  <a:gd name="T10" fmla="*/ 3 w 69"/>
                  <a:gd name="T11" fmla="*/ 2 h 51"/>
                  <a:gd name="T12" fmla="*/ 69 w 69"/>
                  <a:gd name="T13" fmla="*/ 2 h 51"/>
                  <a:gd name="T14" fmla="*/ 69 w 69"/>
                  <a:gd name="T15" fmla="*/ 51 h 51"/>
                  <a:gd name="T16" fmla="*/ 3 w 69"/>
                  <a:gd name="T17" fmla="*/ 51 h 51"/>
                  <a:gd name="T18" fmla="*/ 3 w 69"/>
                  <a:gd name="T19" fmla="*/ 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9" h="51">
                    <a:moveTo>
                      <a:pt x="0" y="0"/>
                    </a:moveTo>
                    <a:lnTo>
                      <a:pt x="69" y="0"/>
                    </a:lnTo>
                    <a:lnTo>
                      <a:pt x="69" y="51"/>
                    </a:lnTo>
                    <a:lnTo>
                      <a:pt x="0" y="51"/>
                    </a:lnTo>
                    <a:lnTo>
                      <a:pt x="0" y="0"/>
                    </a:lnTo>
                    <a:close/>
                    <a:moveTo>
                      <a:pt x="3" y="2"/>
                    </a:moveTo>
                    <a:lnTo>
                      <a:pt x="69" y="2"/>
                    </a:lnTo>
                    <a:lnTo>
                      <a:pt x="69" y="51"/>
                    </a:lnTo>
                    <a:lnTo>
                      <a:pt x="3" y="51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D7D7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466" name="Freeform 642"/>
              <p:cNvSpPr>
                <a:spLocks noEditPoints="1"/>
              </p:cNvSpPr>
              <p:nvPr/>
            </p:nvSpPr>
            <p:spPr bwMode="auto">
              <a:xfrm>
                <a:off x="1094" y="3553"/>
                <a:ext cx="66" cy="49"/>
              </a:xfrm>
              <a:custGeom>
                <a:avLst/>
                <a:gdLst>
                  <a:gd name="T0" fmla="*/ 0 w 66"/>
                  <a:gd name="T1" fmla="*/ 0 h 49"/>
                  <a:gd name="T2" fmla="*/ 66 w 66"/>
                  <a:gd name="T3" fmla="*/ 0 h 49"/>
                  <a:gd name="T4" fmla="*/ 66 w 66"/>
                  <a:gd name="T5" fmla="*/ 49 h 49"/>
                  <a:gd name="T6" fmla="*/ 0 w 66"/>
                  <a:gd name="T7" fmla="*/ 49 h 49"/>
                  <a:gd name="T8" fmla="*/ 0 w 66"/>
                  <a:gd name="T9" fmla="*/ 0 h 49"/>
                  <a:gd name="T10" fmla="*/ 1 w 66"/>
                  <a:gd name="T11" fmla="*/ 2 h 49"/>
                  <a:gd name="T12" fmla="*/ 66 w 66"/>
                  <a:gd name="T13" fmla="*/ 2 h 49"/>
                  <a:gd name="T14" fmla="*/ 66 w 66"/>
                  <a:gd name="T15" fmla="*/ 49 h 49"/>
                  <a:gd name="T16" fmla="*/ 1 w 66"/>
                  <a:gd name="T17" fmla="*/ 49 h 49"/>
                  <a:gd name="T18" fmla="*/ 1 w 66"/>
                  <a:gd name="T19" fmla="*/ 2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6" h="49">
                    <a:moveTo>
                      <a:pt x="0" y="0"/>
                    </a:moveTo>
                    <a:lnTo>
                      <a:pt x="66" y="0"/>
                    </a:lnTo>
                    <a:lnTo>
                      <a:pt x="66" y="49"/>
                    </a:lnTo>
                    <a:lnTo>
                      <a:pt x="0" y="49"/>
                    </a:lnTo>
                    <a:lnTo>
                      <a:pt x="0" y="0"/>
                    </a:lnTo>
                    <a:close/>
                    <a:moveTo>
                      <a:pt x="1" y="2"/>
                    </a:moveTo>
                    <a:lnTo>
                      <a:pt x="66" y="2"/>
                    </a:lnTo>
                    <a:lnTo>
                      <a:pt x="66" y="49"/>
                    </a:lnTo>
                    <a:lnTo>
                      <a:pt x="1" y="49"/>
                    </a:ln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467" name="Freeform 643"/>
              <p:cNvSpPr>
                <a:spLocks noEditPoints="1"/>
              </p:cNvSpPr>
              <p:nvPr/>
            </p:nvSpPr>
            <p:spPr bwMode="auto">
              <a:xfrm>
                <a:off x="1095" y="3555"/>
                <a:ext cx="65" cy="47"/>
              </a:xfrm>
              <a:custGeom>
                <a:avLst/>
                <a:gdLst>
                  <a:gd name="T0" fmla="*/ 0 w 65"/>
                  <a:gd name="T1" fmla="*/ 0 h 47"/>
                  <a:gd name="T2" fmla="*/ 65 w 65"/>
                  <a:gd name="T3" fmla="*/ 0 h 47"/>
                  <a:gd name="T4" fmla="*/ 65 w 65"/>
                  <a:gd name="T5" fmla="*/ 47 h 47"/>
                  <a:gd name="T6" fmla="*/ 0 w 65"/>
                  <a:gd name="T7" fmla="*/ 47 h 47"/>
                  <a:gd name="T8" fmla="*/ 0 w 65"/>
                  <a:gd name="T9" fmla="*/ 0 h 47"/>
                  <a:gd name="T10" fmla="*/ 3 w 65"/>
                  <a:gd name="T11" fmla="*/ 2 h 47"/>
                  <a:gd name="T12" fmla="*/ 65 w 65"/>
                  <a:gd name="T13" fmla="*/ 2 h 47"/>
                  <a:gd name="T14" fmla="*/ 65 w 65"/>
                  <a:gd name="T15" fmla="*/ 47 h 47"/>
                  <a:gd name="T16" fmla="*/ 3 w 65"/>
                  <a:gd name="T17" fmla="*/ 47 h 47"/>
                  <a:gd name="T18" fmla="*/ 3 w 65"/>
                  <a:gd name="T19" fmla="*/ 2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47">
                    <a:moveTo>
                      <a:pt x="0" y="0"/>
                    </a:moveTo>
                    <a:lnTo>
                      <a:pt x="65" y="0"/>
                    </a:lnTo>
                    <a:lnTo>
                      <a:pt x="65" y="47"/>
                    </a:lnTo>
                    <a:lnTo>
                      <a:pt x="0" y="47"/>
                    </a:lnTo>
                    <a:lnTo>
                      <a:pt x="0" y="0"/>
                    </a:lnTo>
                    <a:close/>
                    <a:moveTo>
                      <a:pt x="3" y="2"/>
                    </a:moveTo>
                    <a:lnTo>
                      <a:pt x="65" y="2"/>
                    </a:lnTo>
                    <a:lnTo>
                      <a:pt x="65" y="47"/>
                    </a:lnTo>
                    <a:lnTo>
                      <a:pt x="3" y="47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468" name="Freeform 644"/>
              <p:cNvSpPr>
                <a:spLocks noEditPoints="1"/>
              </p:cNvSpPr>
              <p:nvPr/>
            </p:nvSpPr>
            <p:spPr bwMode="auto">
              <a:xfrm>
                <a:off x="1098" y="3557"/>
                <a:ext cx="62" cy="45"/>
              </a:xfrm>
              <a:custGeom>
                <a:avLst/>
                <a:gdLst>
                  <a:gd name="T0" fmla="*/ 0 w 62"/>
                  <a:gd name="T1" fmla="*/ 0 h 45"/>
                  <a:gd name="T2" fmla="*/ 62 w 62"/>
                  <a:gd name="T3" fmla="*/ 0 h 45"/>
                  <a:gd name="T4" fmla="*/ 62 w 62"/>
                  <a:gd name="T5" fmla="*/ 45 h 45"/>
                  <a:gd name="T6" fmla="*/ 0 w 62"/>
                  <a:gd name="T7" fmla="*/ 45 h 45"/>
                  <a:gd name="T8" fmla="*/ 0 w 62"/>
                  <a:gd name="T9" fmla="*/ 0 h 45"/>
                  <a:gd name="T10" fmla="*/ 2 w 62"/>
                  <a:gd name="T11" fmla="*/ 1 h 45"/>
                  <a:gd name="T12" fmla="*/ 62 w 62"/>
                  <a:gd name="T13" fmla="*/ 1 h 45"/>
                  <a:gd name="T14" fmla="*/ 62 w 62"/>
                  <a:gd name="T15" fmla="*/ 45 h 45"/>
                  <a:gd name="T16" fmla="*/ 2 w 62"/>
                  <a:gd name="T17" fmla="*/ 45 h 45"/>
                  <a:gd name="T18" fmla="*/ 2 w 62"/>
                  <a:gd name="T19" fmla="*/ 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45">
                    <a:moveTo>
                      <a:pt x="0" y="0"/>
                    </a:moveTo>
                    <a:lnTo>
                      <a:pt x="62" y="0"/>
                    </a:lnTo>
                    <a:lnTo>
                      <a:pt x="62" y="45"/>
                    </a:lnTo>
                    <a:lnTo>
                      <a:pt x="0" y="45"/>
                    </a:lnTo>
                    <a:lnTo>
                      <a:pt x="0" y="0"/>
                    </a:lnTo>
                    <a:close/>
                    <a:moveTo>
                      <a:pt x="2" y="1"/>
                    </a:moveTo>
                    <a:lnTo>
                      <a:pt x="62" y="1"/>
                    </a:lnTo>
                    <a:lnTo>
                      <a:pt x="62" y="45"/>
                    </a:lnTo>
                    <a:lnTo>
                      <a:pt x="2" y="45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469" name="Freeform 645"/>
              <p:cNvSpPr>
                <a:spLocks noEditPoints="1"/>
              </p:cNvSpPr>
              <p:nvPr/>
            </p:nvSpPr>
            <p:spPr bwMode="auto">
              <a:xfrm>
                <a:off x="1100" y="3558"/>
                <a:ext cx="60" cy="44"/>
              </a:xfrm>
              <a:custGeom>
                <a:avLst/>
                <a:gdLst>
                  <a:gd name="T0" fmla="*/ 0 w 60"/>
                  <a:gd name="T1" fmla="*/ 0 h 44"/>
                  <a:gd name="T2" fmla="*/ 60 w 60"/>
                  <a:gd name="T3" fmla="*/ 0 h 44"/>
                  <a:gd name="T4" fmla="*/ 60 w 60"/>
                  <a:gd name="T5" fmla="*/ 44 h 44"/>
                  <a:gd name="T6" fmla="*/ 0 w 60"/>
                  <a:gd name="T7" fmla="*/ 44 h 44"/>
                  <a:gd name="T8" fmla="*/ 0 w 60"/>
                  <a:gd name="T9" fmla="*/ 0 h 44"/>
                  <a:gd name="T10" fmla="*/ 3 w 60"/>
                  <a:gd name="T11" fmla="*/ 2 h 44"/>
                  <a:gd name="T12" fmla="*/ 60 w 60"/>
                  <a:gd name="T13" fmla="*/ 2 h 44"/>
                  <a:gd name="T14" fmla="*/ 60 w 60"/>
                  <a:gd name="T15" fmla="*/ 44 h 44"/>
                  <a:gd name="T16" fmla="*/ 3 w 60"/>
                  <a:gd name="T17" fmla="*/ 44 h 44"/>
                  <a:gd name="T18" fmla="*/ 3 w 60"/>
                  <a:gd name="T19" fmla="*/ 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44">
                    <a:moveTo>
                      <a:pt x="0" y="0"/>
                    </a:moveTo>
                    <a:lnTo>
                      <a:pt x="60" y="0"/>
                    </a:lnTo>
                    <a:lnTo>
                      <a:pt x="60" y="44"/>
                    </a:lnTo>
                    <a:lnTo>
                      <a:pt x="0" y="44"/>
                    </a:lnTo>
                    <a:lnTo>
                      <a:pt x="0" y="0"/>
                    </a:lnTo>
                    <a:close/>
                    <a:moveTo>
                      <a:pt x="3" y="2"/>
                    </a:moveTo>
                    <a:lnTo>
                      <a:pt x="60" y="2"/>
                    </a:lnTo>
                    <a:lnTo>
                      <a:pt x="60" y="44"/>
                    </a:lnTo>
                    <a:lnTo>
                      <a:pt x="3" y="44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470" name="Freeform 646"/>
              <p:cNvSpPr>
                <a:spLocks noEditPoints="1"/>
              </p:cNvSpPr>
              <p:nvPr/>
            </p:nvSpPr>
            <p:spPr bwMode="auto">
              <a:xfrm>
                <a:off x="1103" y="3560"/>
                <a:ext cx="57" cy="42"/>
              </a:xfrm>
              <a:custGeom>
                <a:avLst/>
                <a:gdLst>
                  <a:gd name="T0" fmla="*/ 0 w 57"/>
                  <a:gd name="T1" fmla="*/ 0 h 42"/>
                  <a:gd name="T2" fmla="*/ 57 w 57"/>
                  <a:gd name="T3" fmla="*/ 0 h 42"/>
                  <a:gd name="T4" fmla="*/ 57 w 57"/>
                  <a:gd name="T5" fmla="*/ 42 h 42"/>
                  <a:gd name="T6" fmla="*/ 0 w 57"/>
                  <a:gd name="T7" fmla="*/ 42 h 42"/>
                  <a:gd name="T8" fmla="*/ 0 w 57"/>
                  <a:gd name="T9" fmla="*/ 0 h 42"/>
                  <a:gd name="T10" fmla="*/ 1 w 57"/>
                  <a:gd name="T11" fmla="*/ 2 h 42"/>
                  <a:gd name="T12" fmla="*/ 57 w 57"/>
                  <a:gd name="T13" fmla="*/ 2 h 42"/>
                  <a:gd name="T14" fmla="*/ 57 w 57"/>
                  <a:gd name="T15" fmla="*/ 42 h 42"/>
                  <a:gd name="T16" fmla="*/ 1 w 57"/>
                  <a:gd name="T17" fmla="*/ 42 h 42"/>
                  <a:gd name="T18" fmla="*/ 1 w 57"/>
                  <a:gd name="T19" fmla="*/ 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7" h="42">
                    <a:moveTo>
                      <a:pt x="0" y="0"/>
                    </a:moveTo>
                    <a:lnTo>
                      <a:pt x="57" y="0"/>
                    </a:lnTo>
                    <a:lnTo>
                      <a:pt x="57" y="42"/>
                    </a:lnTo>
                    <a:lnTo>
                      <a:pt x="0" y="42"/>
                    </a:lnTo>
                    <a:lnTo>
                      <a:pt x="0" y="0"/>
                    </a:lnTo>
                    <a:close/>
                    <a:moveTo>
                      <a:pt x="1" y="2"/>
                    </a:moveTo>
                    <a:lnTo>
                      <a:pt x="57" y="2"/>
                    </a:lnTo>
                    <a:lnTo>
                      <a:pt x="57" y="42"/>
                    </a:lnTo>
                    <a:lnTo>
                      <a:pt x="1" y="42"/>
                    </a:ln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DC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471" name="Freeform 647"/>
              <p:cNvSpPr>
                <a:spLocks noEditPoints="1"/>
              </p:cNvSpPr>
              <p:nvPr/>
            </p:nvSpPr>
            <p:spPr bwMode="auto">
              <a:xfrm>
                <a:off x="1104" y="3562"/>
                <a:ext cx="56" cy="40"/>
              </a:xfrm>
              <a:custGeom>
                <a:avLst/>
                <a:gdLst>
                  <a:gd name="T0" fmla="*/ 0 w 56"/>
                  <a:gd name="T1" fmla="*/ 0 h 40"/>
                  <a:gd name="T2" fmla="*/ 56 w 56"/>
                  <a:gd name="T3" fmla="*/ 0 h 40"/>
                  <a:gd name="T4" fmla="*/ 56 w 56"/>
                  <a:gd name="T5" fmla="*/ 40 h 40"/>
                  <a:gd name="T6" fmla="*/ 0 w 56"/>
                  <a:gd name="T7" fmla="*/ 40 h 40"/>
                  <a:gd name="T8" fmla="*/ 0 w 56"/>
                  <a:gd name="T9" fmla="*/ 0 h 40"/>
                  <a:gd name="T10" fmla="*/ 3 w 56"/>
                  <a:gd name="T11" fmla="*/ 1 h 40"/>
                  <a:gd name="T12" fmla="*/ 56 w 56"/>
                  <a:gd name="T13" fmla="*/ 1 h 40"/>
                  <a:gd name="T14" fmla="*/ 56 w 56"/>
                  <a:gd name="T15" fmla="*/ 40 h 40"/>
                  <a:gd name="T16" fmla="*/ 3 w 56"/>
                  <a:gd name="T17" fmla="*/ 40 h 40"/>
                  <a:gd name="T18" fmla="*/ 3 w 56"/>
                  <a:gd name="T19" fmla="*/ 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" h="40">
                    <a:moveTo>
                      <a:pt x="0" y="0"/>
                    </a:moveTo>
                    <a:lnTo>
                      <a:pt x="56" y="0"/>
                    </a:lnTo>
                    <a:lnTo>
                      <a:pt x="56" y="40"/>
                    </a:lnTo>
                    <a:lnTo>
                      <a:pt x="0" y="40"/>
                    </a:lnTo>
                    <a:lnTo>
                      <a:pt x="0" y="0"/>
                    </a:lnTo>
                    <a:close/>
                    <a:moveTo>
                      <a:pt x="3" y="1"/>
                    </a:moveTo>
                    <a:lnTo>
                      <a:pt x="56" y="1"/>
                    </a:lnTo>
                    <a:lnTo>
                      <a:pt x="56" y="40"/>
                    </a:lnTo>
                    <a:lnTo>
                      <a:pt x="3" y="40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DC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472" name="Freeform 648"/>
              <p:cNvSpPr>
                <a:spLocks noEditPoints="1"/>
              </p:cNvSpPr>
              <p:nvPr/>
            </p:nvSpPr>
            <p:spPr bwMode="auto">
              <a:xfrm>
                <a:off x="1107" y="3563"/>
                <a:ext cx="53" cy="39"/>
              </a:xfrm>
              <a:custGeom>
                <a:avLst/>
                <a:gdLst>
                  <a:gd name="T0" fmla="*/ 0 w 53"/>
                  <a:gd name="T1" fmla="*/ 0 h 39"/>
                  <a:gd name="T2" fmla="*/ 53 w 53"/>
                  <a:gd name="T3" fmla="*/ 0 h 39"/>
                  <a:gd name="T4" fmla="*/ 53 w 53"/>
                  <a:gd name="T5" fmla="*/ 39 h 39"/>
                  <a:gd name="T6" fmla="*/ 0 w 53"/>
                  <a:gd name="T7" fmla="*/ 39 h 39"/>
                  <a:gd name="T8" fmla="*/ 0 w 53"/>
                  <a:gd name="T9" fmla="*/ 0 h 39"/>
                  <a:gd name="T10" fmla="*/ 2 w 53"/>
                  <a:gd name="T11" fmla="*/ 1 h 39"/>
                  <a:gd name="T12" fmla="*/ 53 w 53"/>
                  <a:gd name="T13" fmla="*/ 1 h 39"/>
                  <a:gd name="T14" fmla="*/ 53 w 53"/>
                  <a:gd name="T15" fmla="*/ 39 h 39"/>
                  <a:gd name="T16" fmla="*/ 2 w 53"/>
                  <a:gd name="T17" fmla="*/ 39 h 39"/>
                  <a:gd name="T18" fmla="*/ 2 w 53"/>
                  <a:gd name="T19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39">
                    <a:moveTo>
                      <a:pt x="0" y="0"/>
                    </a:moveTo>
                    <a:lnTo>
                      <a:pt x="53" y="0"/>
                    </a:lnTo>
                    <a:lnTo>
                      <a:pt x="53" y="39"/>
                    </a:lnTo>
                    <a:lnTo>
                      <a:pt x="0" y="39"/>
                    </a:lnTo>
                    <a:lnTo>
                      <a:pt x="0" y="0"/>
                    </a:lnTo>
                    <a:close/>
                    <a:moveTo>
                      <a:pt x="2" y="1"/>
                    </a:moveTo>
                    <a:lnTo>
                      <a:pt x="53" y="1"/>
                    </a:lnTo>
                    <a:lnTo>
                      <a:pt x="53" y="39"/>
                    </a:lnTo>
                    <a:lnTo>
                      <a:pt x="2" y="39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473" name="Freeform 649"/>
              <p:cNvSpPr>
                <a:spLocks noEditPoints="1"/>
              </p:cNvSpPr>
              <p:nvPr/>
            </p:nvSpPr>
            <p:spPr bwMode="auto">
              <a:xfrm>
                <a:off x="1109" y="3564"/>
                <a:ext cx="51" cy="38"/>
              </a:xfrm>
              <a:custGeom>
                <a:avLst/>
                <a:gdLst>
                  <a:gd name="T0" fmla="*/ 0 w 51"/>
                  <a:gd name="T1" fmla="*/ 0 h 38"/>
                  <a:gd name="T2" fmla="*/ 51 w 51"/>
                  <a:gd name="T3" fmla="*/ 0 h 38"/>
                  <a:gd name="T4" fmla="*/ 51 w 51"/>
                  <a:gd name="T5" fmla="*/ 38 h 38"/>
                  <a:gd name="T6" fmla="*/ 0 w 51"/>
                  <a:gd name="T7" fmla="*/ 38 h 38"/>
                  <a:gd name="T8" fmla="*/ 0 w 51"/>
                  <a:gd name="T9" fmla="*/ 0 h 38"/>
                  <a:gd name="T10" fmla="*/ 2 w 51"/>
                  <a:gd name="T11" fmla="*/ 2 h 38"/>
                  <a:gd name="T12" fmla="*/ 51 w 51"/>
                  <a:gd name="T13" fmla="*/ 2 h 38"/>
                  <a:gd name="T14" fmla="*/ 51 w 51"/>
                  <a:gd name="T15" fmla="*/ 38 h 38"/>
                  <a:gd name="T16" fmla="*/ 2 w 51"/>
                  <a:gd name="T17" fmla="*/ 38 h 38"/>
                  <a:gd name="T18" fmla="*/ 2 w 51"/>
                  <a:gd name="T19" fmla="*/ 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" h="38">
                    <a:moveTo>
                      <a:pt x="0" y="0"/>
                    </a:moveTo>
                    <a:lnTo>
                      <a:pt x="51" y="0"/>
                    </a:lnTo>
                    <a:lnTo>
                      <a:pt x="51" y="38"/>
                    </a:lnTo>
                    <a:lnTo>
                      <a:pt x="0" y="38"/>
                    </a:lnTo>
                    <a:lnTo>
                      <a:pt x="0" y="0"/>
                    </a:lnTo>
                    <a:close/>
                    <a:moveTo>
                      <a:pt x="2" y="2"/>
                    </a:moveTo>
                    <a:lnTo>
                      <a:pt x="51" y="2"/>
                    </a:lnTo>
                    <a:lnTo>
                      <a:pt x="51" y="38"/>
                    </a:lnTo>
                    <a:lnTo>
                      <a:pt x="2" y="38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DEDE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474" name="Freeform 650"/>
              <p:cNvSpPr>
                <a:spLocks noEditPoints="1"/>
              </p:cNvSpPr>
              <p:nvPr/>
            </p:nvSpPr>
            <p:spPr bwMode="auto">
              <a:xfrm>
                <a:off x="1111" y="3566"/>
                <a:ext cx="49" cy="36"/>
              </a:xfrm>
              <a:custGeom>
                <a:avLst/>
                <a:gdLst>
                  <a:gd name="T0" fmla="*/ 0 w 49"/>
                  <a:gd name="T1" fmla="*/ 0 h 36"/>
                  <a:gd name="T2" fmla="*/ 49 w 49"/>
                  <a:gd name="T3" fmla="*/ 0 h 36"/>
                  <a:gd name="T4" fmla="*/ 49 w 49"/>
                  <a:gd name="T5" fmla="*/ 36 h 36"/>
                  <a:gd name="T6" fmla="*/ 0 w 49"/>
                  <a:gd name="T7" fmla="*/ 36 h 36"/>
                  <a:gd name="T8" fmla="*/ 0 w 49"/>
                  <a:gd name="T9" fmla="*/ 0 h 36"/>
                  <a:gd name="T10" fmla="*/ 2 w 49"/>
                  <a:gd name="T11" fmla="*/ 2 h 36"/>
                  <a:gd name="T12" fmla="*/ 49 w 49"/>
                  <a:gd name="T13" fmla="*/ 2 h 36"/>
                  <a:gd name="T14" fmla="*/ 49 w 49"/>
                  <a:gd name="T15" fmla="*/ 36 h 36"/>
                  <a:gd name="T16" fmla="*/ 2 w 49"/>
                  <a:gd name="T17" fmla="*/ 36 h 36"/>
                  <a:gd name="T18" fmla="*/ 2 w 49"/>
                  <a:gd name="T19" fmla="*/ 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" h="36">
                    <a:moveTo>
                      <a:pt x="0" y="0"/>
                    </a:moveTo>
                    <a:lnTo>
                      <a:pt x="49" y="0"/>
                    </a:lnTo>
                    <a:lnTo>
                      <a:pt x="49" y="36"/>
                    </a:lnTo>
                    <a:lnTo>
                      <a:pt x="0" y="36"/>
                    </a:lnTo>
                    <a:lnTo>
                      <a:pt x="0" y="0"/>
                    </a:lnTo>
                    <a:close/>
                    <a:moveTo>
                      <a:pt x="2" y="2"/>
                    </a:moveTo>
                    <a:lnTo>
                      <a:pt x="49" y="2"/>
                    </a:lnTo>
                    <a:lnTo>
                      <a:pt x="49" y="36"/>
                    </a:lnTo>
                    <a:lnTo>
                      <a:pt x="2" y="36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475" name="Freeform 651"/>
              <p:cNvSpPr>
                <a:spLocks noEditPoints="1"/>
              </p:cNvSpPr>
              <p:nvPr/>
            </p:nvSpPr>
            <p:spPr bwMode="auto">
              <a:xfrm>
                <a:off x="1113" y="3568"/>
                <a:ext cx="47" cy="34"/>
              </a:xfrm>
              <a:custGeom>
                <a:avLst/>
                <a:gdLst>
                  <a:gd name="T0" fmla="*/ 0 w 47"/>
                  <a:gd name="T1" fmla="*/ 0 h 34"/>
                  <a:gd name="T2" fmla="*/ 47 w 47"/>
                  <a:gd name="T3" fmla="*/ 0 h 34"/>
                  <a:gd name="T4" fmla="*/ 47 w 47"/>
                  <a:gd name="T5" fmla="*/ 34 h 34"/>
                  <a:gd name="T6" fmla="*/ 0 w 47"/>
                  <a:gd name="T7" fmla="*/ 34 h 34"/>
                  <a:gd name="T8" fmla="*/ 0 w 47"/>
                  <a:gd name="T9" fmla="*/ 0 h 34"/>
                  <a:gd name="T10" fmla="*/ 3 w 47"/>
                  <a:gd name="T11" fmla="*/ 2 h 34"/>
                  <a:gd name="T12" fmla="*/ 47 w 47"/>
                  <a:gd name="T13" fmla="*/ 2 h 34"/>
                  <a:gd name="T14" fmla="*/ 47 w 47"/>
                  <a:gd name="T15" fmla="*/ 34 h 34"/>
                  <a:gd name="T16" fmla="*/ 3 w 47"/>
                  <a:gd name="T17" fmla="*/ 34 h 34"/>
                  <a:gd name="T18" fmla="*/ 3 w 47"/>
                  <a:gd name="T19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7" h="34">
                    <a:moveTo>
                      <a:pt x="0" y="0"/>
                    </a:moveTo>
                    <a:lnTo>
                      <a:pt x="47" y="0"/>
                    </a:lnTo>
                    <a:lnTo>
                      <a:pt x="47" y="34"/>
                    </a:lnTo>
                    <a:lnTo>
                      <a:pt x="0" y="34"/>
                    </a:lnTo>
                    <a:lnTo>
                      <a:pt x="0" y="0"/>
                    </a:lnTo>
                    <a:close/>
                    <a:moveTo>
                      <a:pt x="3" y="2"/>
                    </a:moveTo>
                    <a:lnTo>
                      <a:pt x="47" y="2"/>
                    </a:lnTo>
                    <a:lnTo>
                      <a:pt x="47" y="34"/>
                    </a:lnTo>
                    <a:lnTo>
                      <a:pt x="3" y="34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476" name="Freeform 652"/>
              <p:cNvSpPr>
                <a:spLocks noEditPoints="1"/>
              </p:cNvSpPr>
              <p:nvPr/>
            </p:nvSpPr>
            <p:spPr bwMode="auto">
              <a:xfrm>
                <a:off x="1116" y="3570"/>
                <a:ext cx="44" cy="32"/>
              </a:xfrm>
              <a:custGeom>
                <a:avLst/>
                <a:gdLst>
                  <a:gd name="T0" fmla="*/ 0 w 44"/>
                  <a:gd name="T1" fmla="*/ 0 h 32"/>
                  <a:gd name="T2" fmla="*/ 44 w 44"/>
                  <a:gd name="T3" fmla="*/ 0 h 32"/>
                  <a:gd name="T4" fmla="*/ 44 w 44"/>
                  <a:gd name="T5" fmla="*/ 32 h 32"/>
                  <a:gd name="T6" fmla="*/ 0 w 44"/>
                  <a:gd name="T7" fmla="*/ 32 h 32"/>
                  <a:gd name="T8" fmla="*/ 0 w 44"/>
                  <a:gd name="T9" fmla="*/ 0 h 32"/>
                  <a:gd name="T10" fmla="*/ 1 w 44"/>
                  <a:gd name="T11" fmla="*/ 1 h 32"/>
                  <a:gd name="T12" fmla="*/ 44 w 44"/>
                  <a:gd name="T13" fmla="*/ 1 h 32"/>
                  <a:gd name="T14" fmla="*/ 44 w 44"/>
                  <a:gd name="T15" fmla="*/ 32 h 32"/>
                  <a:gd name="T16" fmla="*/ 1 w 44"/>
                  <a:gd name="T17" fmla="*/ 32 h 32"/>
                  <a:gd name="T18" fmla="*/ 1 w 44"/>
                  <a:gd name="T19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32">
                    <a:moveTo>
                      <a:pt x="0" y="0"/>
                    </a:moveTo>
                    <a:lnTo>
                      <a:pt x="44" y="0"/>
                    </a:lnTo>
                    <a:lnTo>
                      <a:pt x="44" y="3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  <a:moveTo>
                      <a:pt x="1" y="1"/>
                    </a:moveTo>
                    <a:lnTo>
                      <a:pt x="44" y="1"/>
                    </a:lnTo>
                    <a:lnTo>
                      <a:pt x="44" y="32"/>
                    </a:lnTo>
                    <a:lnTo>
                      <a:pt x="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477" name="Freeform 653"/>
              <p:cNvSpPr>
                <a:spLocks noEditPoints="1"/>
              </p:cNvSpPr>
              <p:nvPr/>
            </p:nvSpPr>
            <p:spPr bwMode="auto">
              <a:xfrm>
                <a:off x="1117" y="3571"/>
                <a:ext cx="43" cy="31"/>
              </a:xfrm>
              <a:custGeom>
                <a:avLst/>
                <a:gdLst>
                  <a:gd name="T0" fmla="*/ 0 w 43"/>
                  <a:gd name="T1" fmla="*/ 0 h 31"/>
                  <a:gd name="T2" fmla="*/ 43 w 43"/>
                  <a:gd name="T3" fmla="*/ 0 h 31"/>
                  <a:gd name="T4" fmla="*/ 43 w 43"/>
                  <a:gd name="T5" fmla="*/ 31 h 31"/>
                  <a:gd name="T6" fmla="*/ 0 w 43"/>
                  <a:gd name="T7" fmla="*/ 31 h 31"/>
                  <a:gd name="T8" fmla="*/ 0 w 43"/>
                  <a:gd name="T9" fmla="*/ 0 h 31"/>
                  <a:gd name="T10" fmla="*/ 3 w 43"/>
                  <a:gd name="T11" fmla="*/ 2 h 31"/>
                  <a:gd name="T12" fmla="*/ 43 w 43"/>
                  <a:gd name="T13" fmla="*/ 2 h 31"/>
                  <a:gd name="T14" fmla="*/ 43 w 43"/>
                  <a:gd name="T15" fmla="*/ 31 h 31"/>
                  <a:gd name="T16" fmla="*/ 3 w 43"/>
                  <a:gd name="T17" fmla="*/ 31 h 31"/>
                  <a:gd name="T18" fmla="*/ 3 w 43"/>
                  <a:gd name="T19" fmla="*/ 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" h="31">
                    <a:moveTo>
                      <a:pt x="0" y="0"/>
                    </a:moveTo>
                    <a:lnTo>
                      <a:pt x="43" y="0"/>
                    </a:lnTo>
                    <a:lnTo>
                      <a:pt x="43" y="31"/>
                    </a:lnTo>
                    <a:lnTo>
                      <a:pt x="0" y="31"/>
                    </a:lnTo>
                    <a:lnTo>
                      <a:pt x="0" y="0"/>
                    </a:lnTo>
                    <a:close/>
                    <a:moveTo>
                      <a:pt x="3" y="2"/>
                    </a:moveTo>
                    <a:lnTo>
                      <a:pt x="43" y="2"/>
                    </a:lnTo>
                    <a:lnTo>
                      <a:pt x="43" y="31"/>
                    </a:lnTo>
                    <a:lnTo>
                      <a:pt x="3" y="31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E1E1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478" name="Freeform 654"/>
              <p:cNvSpPr>
                <a:spLocks noEditPoints="1"/>
              </p:cNvSpPr>
              <p:nvPr/>
            </p:nvSpPr>
            <p:spPr bwMode="auto">
              <a:xfrm>
                <a:off x="1120" y="3573"/>
                <a:ext cx="40" cy="29"/>
              </a:xfrm>
              <a:custGeom>
                <a:avLst/>
                <a:gdLst>
                  <a:gd name="T0" fmla="*/ 0 w 40"/>
                  <a:gd name="T1" fmla="*/ 0 h 29"/>
                  <a:gd name="T2" fmla="*/ 40 w 40"/>
                  <a:gd name="T3" fmla="*/ 0 h 29"/>
                  <a:gd name="T4" fmla="*/ 40 w 40"/>
                  <a:gd name="T5" fmla="*/ 29 h 29"/>
                  <a:gd name="T6" fmla="*/ 0 w 40"/>
                  <a:gd name="T7" fmla="*/ 29 h 29"/>
                  <a:gd name="T8" fmla="*/ 0 w 40"/>
                  <a:gd name="T9" fmla="*/ 0 h 29"/>
                  <a:gd name="T10" fmla="*/ 2 w 40"/>
                  <a:gd name="T11" fmla="*/ 1 h 29"/>
                  <a:gd name="T12" fmla="*/ 40 w 40"/>
                  <a:gd name="T13" fmla="*/ 1 h 29"/>
                  <a:gd name="T14" fmla="*/ 40 w 40"/>
                  <a:gd name="T15" fmla="*/ 29 h 29"/>
                  <a:gd name="T16" fmla="*/ 2 w 40"/>
                  <a:gd name="T17" fmla="*/ 29 h 29"/>
                  <a:gd name="T18" fmla="*/ 2 w 40"/>
                  <a:gd name="T19" fmla="*/ 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29">
                    <a:moveTo>
                      <a:pt x="0" y="0"/>
                    </a:moveTo>
                    <a:lnTo>
                      <a:pt x="40" y="0"/>
                    </a:lnTo>
                    <a:lnTo>
                      <a:pt x="40" y="29"/>
                    </a:lnTo>
                    <a:lnTo>
                      <a:pt x="0" y="29"/>
                    </a:lnTo>
                    <a:lnTo>
                      <a:pt x="0" y="0"/>
                    </a:lnTo>
                    <a:close/>
                    <a:moveTo>
                      <a:pt x="2" y="1"/>
                    </a:moveTo>
                    <a:lnTo>
                      <a:pt x="40" y="1"/>
                    </a:lnTo>
                    <a:lnTo>
                      <a:pt x="40" y="29"/>
                    </a:lnTo>
                    <a:lnTo>
                      <a:pt x="2" y="29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E1E1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479" name="Freeform 655"/>
              <p:cNvSpPr>
                <a:spLocks noEditPoints="1"/>
              </p:cNvSpPr>
              <p:nvPr/>
            </p:nvSpPr>
            <p:spPr bwMode="auto">
              <a:xfrm>
                <a:off x="1122" y="3574"/>
                <a:ext cx="38" cy="28"/>
              </a:xfrm>
              <a:custGeom>
                <a:avLst/>
                <a:gdLst>
                  <a:gd name="T0" fmla="*/ 0 w 38"/>
                  <a:gd name="T1" fmla="*/ 0 h 28"/>
                  <a:gd name="T2" fmla="*/ 38 w 38"/>
                  <a:gd name="T3" fmla="*/ 0 h 28"/>
                  <a:gd name="T4" fmla="*/ 38 w 38"/>
                  <a:gd name="T5" fmla="*/ 28 h 28"/>
                  <a:gd name="T6" fmla="*/ 0 w 38"/>
                  <a:gd name="T7" fmla="*/ 28 h 28"/>
                  <a:gd name="T8" fmla="*/ 0 w 38"/>
                  <a:gd name="T9" fmla="*/ 0 h 28"/>
                  <a:gd name="T10" fmla="*/ 2 w 38"/>
                  <a:gd name="T11" fmla="*/ 2 h 28"/>
                  <a:gd name="T12" fmla="*/ 38 w 38"/>
                  <a:gd name="T13" fmla="*/ 2 h 28"/>
                  <a:gd name="T14" fmla="*/ 38 w 38"/>
                  <a:gd name="T15" fmla="*/ 28 h 28"/>
                  <a:gd name="T16" fmla="*/ 2 w 38"/>
                  <a:gd name="T17" fmla="*/ 28 h 28"/>
                  <a:gd name="T18" fmla="*/ 2 w 38"/>
                  <a:gd name="T19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" h="28">
                    <a:moveTo>
                      <a:pt x="0" y="0"/>
                    </a:moveTo>
                    <a:lnTo>
                      <a:pt x="38" y="0"/>
                    </a:lnTo>
                    <a:lnTo>
                      <a:pt x="38" y="28"/>
                    </a:lnTo>
                    <a:lnTo>
                      <a:pt x="0" y="28"/>
                    </a:lnTo>
                    <a:lnTo>
                      <a:pt x="0" y="0"/>
                    </a:lnTo>
                    <a:close/>
                    <a:moveTo>
                      <a:pt x="2" y="2"/>
                    </a:moveTo>
                    <a:lnTo>
                      <a:pt x="38" y="2"/>
                    </a:lnTo>
                    <a:lnTo>
                      <a:pt x="38" y="28"/>
                    </a:lnTo>
                    <a:lnTo>
                      <a:pt x="2" y="28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480" name="Freeform 656"/>
              <p:cNvSpPr>
                <a:spLocks noEditPoints="1"/>
              </p:cNvSpPr>
              <p:nvPr/>
            </p:nvSpPr>
            <p:spPr bwMode="auto">
              <a:xfrm>
                <a:off x="1124" y="3576"/>
                <a:ext cx="36" cy="26"/>
              </a:xfrm>
              <a:custGeom>
                <a:avLst/>
                <a:gdLst>
                  <a:gd name="T0" fmla="*/ 0 w 36"/>
                  <a:gd name="T1" fmla="*/ 0 h 26"/>
                  <a:gd name="T2" fmla="*/ 36 w 36"/>
                  <a:gd name="T3" fmla="*/ 0 h 26"/>
                  <a:gd name="T4" fmla="*/ 36 w 36"/>
                  <a:gd name="T5" fmla="*/ 26 h 26"/>
                  <a:gd name="T6" fmla="*/ 0 w 36"/>
                  <a:gd name="T7" fmla="*/ 26 h 26"/>
                  <a:gd name="T8" fmla="*/ 0 w 36"/>
                  <a:gd name="T9" fmla="*/ 0 h 26"/>
                  <a:gd name="T10" fmla="*/ 2 w 36"/>
                  <a:gd name="T11" fmla="*/ 1 h 26"/>
                  <a:gd name="T12" fmla="*/ 36 w 36"/>
                  <a:gd name="T13" fmla="*/ 1 h 26"/>
                  <a:gd name="T14" fmla="*/ 36 w 36"/>
                  <a:gd name="T15" fmla="*/ 26 h 26"/>
                  <a:gd name="T16" fmla="*/ 2 w 36"/>
                  <a:gd name="T17" fmla="*/ 26 h 26"/>
                  <a:gd name="T18" fmla="*/ 2 w 36"/>
                  <a:gd name="T19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26">
                    <a:moveTo>
                      <a:pt x="0" y="0"/>
                    </a:moveTo>
                    <a:lnTo>
                      <a:pt x="36" y="0"/>
                    </a:lnTo>
                    <a:lnTo>
                      <a:pt x="36" y="26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  <a:moveTo>
                      <a:pt x="2" y="1"/>
                    </a:moveTo>
                    <a:lnTo>
                      <a:pt x="36" y="1"/>
                    </a:lnTo>
                    <a:lnTo>
                      <a:pt x="36" y="26"/>
                    </a:lnTo>
                    <a:lnTo>
                      <a:pt x="2" y="26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481" name="Freeform 657"/>
              <p:cNvSpPr>
                <a:spLocks noEditPoints="1"/>
              </p:cNvSpPr>
              <p:nvPr/>
            </p:nvSpPr>
            <p:spPr bwMode="auto">
              <a:xfrm>
                <a:off x="1126" y="3577"/>
                <a:ext cx="34" cy="25"/>
              </a:xfrm>
              <a:custGeom>
                <a:avLst/>
                <a:gdLst>
                  <a:gd name="T0" fmla="*/ 0 w 34"/>
                  <a:gd name="T1" fmla="*/ 0 h 25"/>
                  <a:gd name="T2" fmla="*/ 34 w 34"/>
                  <a:gd name="T3" fmla="*/ 0 h 25"/>
                  <a:gd name="T4" fmla="*/ 34 w 34"/>
                  <a:gd name="T5" fmla="*/ 25 h 25"/>
                  <a:gd name="T6" fmla="*/ 0 w 34"/>
                  <a:gd name="T7" fmla="*/ 25 h 25"/>
                  <a:gd name="T8" fmla="*/ 0 w 34"/>
                  <a:gd name="T9" fmla="*/ 0 h 25"/>
                  <a:gd name="T10" fmla="*/ 3 w 34"/>
                  <a:gd name="T11" fmla="*/ 2 h 25"/>
                  <a:gd name="T12" fmla="*/ 34 w 34"/>
                  <a:gd name="T13" fmla="*/ 2 h 25"/>
                  <a:gd name="T14" fmla="*/ 34 w 34"/>
                  <a:gd name="T15" fmla="*/ 25 h 25"/>
                  <a:gd name="T16" fmla="*/ 3 w 34"/>
                  <a:gd name="T17" fmla="*/ 25 h 25"/>
                  <a:gd name="T18" fmla="*/ 3 w 34"/>
                  <a:gd name="T19" fmla="*/ 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25">
                    <a:moveTo>
                      <a:pt x="0" y="0"/>
                    </a:moveTo>
                    <a:lnTo>
                      <a:pt x="34" y="0"/>
                    </a:lnTo>
                    <a:lnTo>
                      <a:pt x="34" y="25"/>
                    </a:lnTo>
                    <a:lnTo>
                      <a:pt x="0" y="25"/>
                    </a:lnTo>
                    <a:lnTo>
                      <a:pt x="0" y="0"/>
                    </a:lnTo>
                    <a:close/>
                    <a:moveTo>
                      <a:pt x="3" y="2"/>
                    </a:moveTo>
                    <a:lnTo>
                      <a:pt x="34" y="2"/>
                    </a:lnTo>
                    <a:lnTo>
                      <a:pt x="34" y="25"/>
                    </a:lnTo>
                    <a:lnTo>
                      <a:pt x="3" y="25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482" name="Freeform 658"/>
              <p:cNvSpPr>
                <a:spLocks noEditPoints="1"/>
              </p:cNvSpPr>
              <p:nvPr/>
            </p:nvSpPr>
            <p:spPr bwMode="auto">
              <a:xfrm>
                <a:off x="1129" y="3579"/>
                <a:ext cx="31" cy="23"/>
              </a:xfrm>
              <a:custGeom>
                <a:avLst/>
                <a:gdLst>
                  <a:gd name="T0" fmla="*/ 0 w 31"/>
                  <a:gd name="T1" fmla="*/ 0 h 23"/>
                  <a:gd name="T2" fmla="*/ 31 w 31"/>
                  <a:gd name="T3" fmla="*/ 0 h 23"/>
                  <a:gd name="T4" fmla="*/ 31 w 31"/>
                  <a:gd name="T5" fmla="*/ 23 h 23"/>
                  <a:gd name="T6" fmla="*/ 0 w 31"/>
                  <a:gd name="T7" fmla="*/ 23 h 23"/>
                  <a:gd name="T8" fmla="*/ 0 w 31"/>
                  <a:gd name="T9" fmla="*/ 0 h 23"/>
                  <a:gd name="T10" fmla="*/ 2 w 31"/>
                  <a:gd name="T11" fmla="*/ 2 h 23"/>
                  <a:gd name="T12" fmla="*/ 31 w 31"/>
                  <a:gd name="T13" fmla="*/ 2 h 23"/>
                  <a:gd name="T14" fmla="*/ 31 w 31"/>
                  <a:gd name="T15" fmla="*/ 23 h 23"/>
                  <a:gd name="T16" fmla="*/ 2 w 31"/>
                  <a:gd name="T17" fmla="*/ 23 h 23"/>
                  <a:gd name="T18" fmla="*/ 2 w 31"/>
                  <a:gd name="T19" fmla="*/ 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23">
                    <a:moveTo>
                      <a:pt x="0" y="0"/>
                    </a:moveTo>
                    <a:lnTo>
                      <a:pt x="31" y="0"/>
                    </a:lnTo>
                    <a:lnTo>
                      <a:pt x="31" y="23"/>
                    </a:lnTo>
                    <a:lnTo>
                      <a:pt x="0" y="23"/>
                    </a:lnTo>
                    <a:lnTo>
                      <a:pt x="0" y="0"/>
                    </a:lnTo>
                    <a:close/>
                    <a:moveTo>
                      <a:pt x="2" y="2"/>
                    </a:moveTo>
                    <a:lnTo>
                      <a:pt x="31" y="2"/>
                    </a:lnTo>
                    <a:lnTo>
                      <a:pt x="31" y="23"/>
                    </a:lnTo>
                    <a:lnTo>
                      <a:pt x="2" y="23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483" name="Freeform 659"/>
              <p:cNvSpPr>
                <a:spLocks noEditPoints="1"/>
              </p:cNvSpPr>
              <p:nvPr/>
            </p:nvSpPr>
            <p:spPr bwMode="auto">
              <a:xfrm>
                <a:off x="1131" y="3581"/>
                <a:ext cx="29" cy="21"/>
              </a:xfrm>
              <a:custGeom>
                <a:avLst/>
                <a:gdLst>
                  <a:gd name="T0" fmla="*/ 0 w 29"/>
                  <a:gd name="T1" fmla="*/ 0 h 21"/>
                  <a:gd name="T2" fmla="*/ 29 w 29"/>
                  <a:gd name="T3" fmla="*/ 0 h 21"/>
                  <a:gd name="T4" fmla="*/ 29 w 29"/>
                  <a:gd name="T5" fmla="*/ 21 h 21"/>
                  <a:gd name="T6" fmla="*/ 0 w 29"/>
                  <a:gd name="T7" fmla="*/ 21 h 21"/>
                  <a:gd name="T8" fmla="*/ 0 w 29"/>
                  <a:gd name="T9" fmla="*/ 0 h 21"/>
                  <a:gd name="T10" fmla="*/ 2 w 29"/>
                  <a:gd name="T11" fmla="*/ 2 h 21"/>
                  <a:gd name="T12" fmla="*/ 29 w 29"/>
                  <a:gd name="T13" fmla="*/ 2 h 21"/>
                  <a:gd name="T14" fmla="*/ 29 w 29"/>
                  <a:gd name="T15" fmla="*/ 21 h 21"/>
                  <a:gd name="T16" fmla="*/ 2 w 29"/>
                  <a:gd name="T17" fmla="*/ 21 h 21"/>
                  <a:gd name="T18" fmla="*/ 2 w 29"/>
                  <a:gd name="T19" fmla="*/ 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" h="21">
                    <a:moveTo>
                      <a:pt x="0" y="0"/>
                    </a:moveTo>
                    <a:lnTo>
                      <a:pt x="29" y="0"/>
                    </a:lnTo>
                    <a:lnTo>
                      <a:pt x="29" y="21"/>
                    </a:lnTo>
                    <a:lnTo>
                      <a:pt x="0" y="21"/>
                    </a:lnTo>
                    <a:lnTo>
                      <a:pt x="0" y="0"/>
                    </a:lnTo>
                    <a:close/>
                    <a:moveTo>
                      <a:pt x="2" y="2"/>
                    </a:moveTo>
                    <a:lnTo>
                      <a:pt x="29" y="2"/>
                    </a:lnTo>
                    <a:lnTo>
                      <a:pt x="29" y="21"/>
                    </a:lnTo>
                    <a:lnTo>
                      <a:pt x="2" y="21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E4E4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484" name="Freeform 660"/>
              <p:cNvSpPr>
                <a:spLocks noEditPoints="1"/>
              </p:cNvSpPr>
              <p:nvPr/>
            </p:nvSpPr>
            <p:spPr bwMode="auto">
              <a:xfrm>
                <a:off x="1133" y="3583"/>
                <a:ext cx="27" cy="19"/>
              </a:xfrm>
              <a:custGeom>
                <a:avLst/>
                <a:gdLst>
                  <a:gd name="T0" fmla="*/ 0 w 27"/>
                  <a:gd name="T1" fmla="*/ 0 h 19"/>
                  <a:gd name="T2" fmla="*/ 27 w 27"/>
                  <a:gd name="T3" fmla="*/ 0 h 19"/>
                  <a:gd name="T4" fmla="*/ 27 w 27"/>
                  <a:gd name="T5" fmla="*/ 19 h 19"/>
                  <a:gd name="T6" fmla="*/ 0 w 27"/>
                  <a:gd name="T7" fmla="*/ 19 h 19"/>
                  <a:gd name="T8" fmla="*/ 0 w 27"/>
                  <a:gd name="T9" fmla="*/ 0 h 19"/>
                  <a:gd name="T10" fmla="*/ 2 w 27"/>
                  <a:gd name="T11" fmla="*/ 1 h 19"/>
                  <a:gd name="T12" fmla="*/ 27 w 27"/>
                  <a:gd name="T13" fmla="*/ 1 h 19"/>
                  <a:gd name="T14" fmla="*/ 27 w 27"/>
                  <a:gd name="T15" fmla="*/ 19 h 19"/>
                  <a:gd name="T16" fmla="*/ 2 w 27"/>
                  <a:gd name="T17" fmla="*/ 19 h 19"/>
                  <a:gd name="T18" fmla="*/ 2 w 27"/>
                  <a:gd name="T19" fmla="*/ 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" h="19">
                    <a:moveTo>
                      <a:pt x="0" y="0"/>
                    </a:moveTo>
                    <a:lnTo>
                      <a:pt x="27" y="0"/>
                    </a:lnTo>
                    <a:lnTo>
                      <a:pt x="27" y="19"/>
                    </a:lnTo>
                    <a:lnTo>
                      <a:pt x="0" y="19"/>
                    </a:lnTo>
                    <a:lnTo>
                      <a:pt x="0" y="0"/>
                    </a:lnTo>
                    <a:close/>
                    <a:moveTo>
                      <a:pt x="2" y="1"/>
                    </a:moveTo>
                    <a:lnTo>
                      <a:pt x="27" y="1"/>
                    </a:lnTo>
                    <a:lnTo>
                      <a:pt x="27" y="19"/>
                    </a:lnTo>
                    <a:lnTo>
                      <a:pt x="2" y="19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485" name="Freeform 661"/>
              <p:cNvSpPr>
                <a:spLocks noEditPoints="1"/>
              </p:cNvSpPr>
              <p:nvPr/>
            </p:nvSpPr>
            <p:spPr bwMode="auto">
              <a:xfrm>
                <a:off x="1135" y="3584"/>
                <a:ext cx="25" cy="18"/>
              </a:xfrm>
              <a:custGeom>
                <a:avLst/>
                <a:gdLst>
                  <a:gd name="T0" fmla="*/ 0 w 25"/>
                  <a:gd name="T1" fmla="*/ 0 h 18"/>
                  <a:gd name="T2" fmla="*/ 25 w 25"/>
                  <a:gd name="T3" fmla="*/ 0 h 18"/>
                  <a:gd name="T4" fmla="*/ 25 w 25"/>
                  <a:gd name="T5" fmla="*/ 18 h 18"/>
                  <a:gd name="T6" fmla="*/ 0 w 25"/>
                  <a:gd name="T7" fmla="*/ 18 h 18"/>
                  <a:gd name="T8" fmla="*/ 0 w 25"/>
                  <a:gd name="T9" fmla="*/ 0 h 18"/>
                  <a:gd name="T10" fmla="*/ 3 w 25"/>
                  <a:gd name="T11" fmla="*/ 1 h 18"/>
                  <a:gd name="T12" fmla="*/ 25 w 25"/>
                  <a:gd name="T13" fmla="*/ 1 h 18"/>
                  <a:gd name="T14" fmla="*/ 25 w 25"/>
                  <a:gd name="T15" fmla="*/ 18 h 18"/>
                  <a:gd name="T16" fmla="*/ 3 w 25"/>
                  <a:gd name="T17" fmla="*/ 18 h 18"/>
                  <a:gd name="T18" fmla="*/ 3 w 25"/>
                  <a:gd name="T19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" h="18">
                    <a:moveTo>
                      <a:pt x="0" y="0"/>
                    </a:moveTo>
                    <a:lnTo>
                      <a:pt x="25" y="0"/>
                    </a:lnTo>
                    <a:lnTo>
                      <a:pt x="25" y="18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  <a:moveTo>
                      <a:pt x="3" y="1"/>
                    </a:moveTo>
                    <a:lnTo>
                      <a:pt x="25" y="1"/>
                    </a:lnTo>
                    <a:lnTo>
                      <a:pt x="25" y="18"/>
                    </a:lnTo>
                    <a:lnTo>
                      <a:pt x="3" y="18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486" name="Freeform 662"/>
              <p:cNvSpPr>
                <a:spLocks noEditPoints="1"/>
              </p:cNvSpPr>
              <p:nvPr/>
            </p:nvSpPr>
            <p:spPr bwMode="auto">
              <a:xfrm>
                <a:off x="1138" y="3585"/>
                <a:ext cx="22" cy="17"/>
              </a:xfrm>
              <a:custGeom>
                <a:avLst/>
                <a:gdLst>
                  <a:gd name="T0" fmla="*/ 0 w 22"/>
                  <a:gd name="T1" fmla="*/ 0 h 17"/>
                  <a:gd name="T2" fmla="*/ 22 w 22"/>
                  <a:gd name="T3" fmla="*/ 0 h 17"/>
                  <a:gd name="T4" fmla="*/ 22 w 22"/>
                  <a:gd name="T5" fmla="*/ 17 h 17"/>
                  <a:gd name="T6" fmla="*/ 0 w 22"/>
                  <a:gd name="T7" fmla="*/ 17 h 17"/>
                  <a:gd name="T8" fmla="*/ 0 w 22"/>
                  <a:gd name="T9" fmla="*/ 0 h 17"/>
                  <a:gd name="T10" fmla="*/ 1 w 22"/>
                  <a:gd name="T11" fmla="*/ 2 h 17"/>
                  <a:gd name="T12" fmla="*/ 22 w 22"/>
                  <a:gd name="T13" fmla="*/ 2 h 17"/>
                  <a:gd name="T14" fmla="*/ 22 w 22"/>
                  <a:gd name="T15" fmla="*/ 17 h 17"/>
                  <a:gd name="T16" fmla="*/ 1 w 22"/>
                  <a:gd name="T17" fmla="*/ 17 h 17"/>
                  <a:gd name="T18" fmla="*/ 1 w 22"/>
                  <a:gd name="T19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17">
                    <a:moveTo>
                      <a:pt x="0" y="0"/>
                    </a:moveTo>
                    <a:lnTo>
                      <a:pt x="22" y="0"/>
                    </a:lnTo>
                    <a:lnTo>
                      <a:pt x="22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  <a:moveTo>
                      <a:pt x="1" y="2"/>
                    </a:moveTo>
                    <a:lnTo>
                      <a:pt x="22" y="2"/>
                    </a:lnTo>
                    <a:lnTo>
                      <a:pt x="22" y="17"/>
                    </a:lnTo>
                    <a:lnTo>
                      <a:pt x="1" y="17"/>
                    </a:ln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487" name="Freeform 663"/>
              <p:cNvSpPr>
                <a:spLocks noEditPoints="1"/>
              </p:cNvSpPr>
              <p:nvPr/>
            </p:nvSpPr>
            <p:spPr bwMode="auto">
              <a:xfrm>
                <a:off x="1139" y="3587"/>
                <a:ext cx="21" cy="15"/>
              </a:xfrm>
              <a:custGeom>
                <a:avLst/>
                <a:gdLst>
                  <a:gd name="T0" fmla="*/ 0 w 21"/>
                  <a:gd name="T1" fmla="*/ 0 h 15"/>
                  <a:gd name="T2" fmla="*/ 21 w 21"/>
                  <a:gd name="T3" fmla="*/ 0 h 15"/>
                  <a:gd name="T4" fmla="*/ 21 w 21"/>
                  <a:gd name="T5" fmla="*/ 15 h 15"/>
                  <a:gd name="T6" fmla="*/ 0 w 21"/>
                  <a:gd name="T7" fmla="*/ 15 h 15"/>
                  <a:gd name="T8" fmla="*/ 0 w 21"/>
                  <a:gd name="T9" fmla="*/ 0 h 15"/>
                  <a:gd name="T10" fmla="*/ 3 w 21"/>
                  <a:gd name="T11" fmla="*/ 2 h 15"/>
                  <a:gd name="T12" fmla="*/ 21 w 21"/>
                  <a:gd name="T13" fmla="*/ 2 h 15"/>
                  <a:gd name="T14" fmla="*/ 21 w 21"/>
                  <a:gd name="T15" fmla="*/ 15 h 15"/>
                  <a:gd name="T16" fmla="*/ 3 w 21"/>
                  <a:gd name="T17" fmla="*/ 15 h 15"/>
                  <a:gd name="T18" fmla="*/ 3 w 21"/>
                  <a:gd name="T19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5">
                    <a:moveTo>
                      <a:pt x="0" y="0"/>
                    </a:moveTo>
                    <a:lnTo>
                      <a:pt x="21" y="0"/>
                    </a:lnTo>
                    <a:lnTo>
                      <a:pt x="21" y="15"/>
                    </a:lnTo>
                    <a:lnTo>
                      <a:pt x="0" y="15"/>
                    </a:lnTo>
                    <a:lnTo>
                      <a:pt x="0" y="0"/>
                    </a:lnTo>
                    <a:close/>
                    <a:moveTo>
                      <a:pt x="3" y="2"/>
                    </a:moveTo>
                    <a:lnTo>
                      <a:pt x="21" y="2"/>
                    </a:lnTo>
                    <a:lnTo>
                      <a:pt x="21" y="15"/>
                    </a:lnTo>
                    <a:lnTo>
                      <a:pt x="3" y="15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488" name="Freeform 664"/>
              <p:cNvSpPr>
                <a:spLocks noEditPoints="1"/>
              </p:cNvSpPr>
              <p:nvPr/>
            </p:nvSpPr>
            <p:spPr bwMode="auto">
              <a:xfrm>
                <a:off x="1142" y="3589"/>
                <a:ext cx="18" cy="13"/>
              </a:xfrm>
              <a:custGeom>
                <a:avLst/>
                <a:gdLst>
                  <a:gd name="T0" fmla="*/ 0 w 18"/>
                  <a:gd name="T1" fmla="*/ 0 h 13"/>
                  <a:gd name="T2" fmla="*/ 18 w 18"/>
                  <a:gd name="T3" fmla="*/ 0 h 13"/>
                  <a:gd name="T4" fmla="*/ 18 w 18"/>
                  <a:gd name="T5" fmla="*/ 13 h 13"/>
                  <a:gd name="T6" fmla="*/ 0 w 18"/>
                  <a:gd name="T7" fmla="*/ 13 h 13"/>
                  <a:gd name="T8" fmla="*/ 0 w 18"/>
                  <a:gd name="T9" fmla="*/ 0 h 13"/>
                  <a:gd name="T10" fmla="*/ 2 w 18"/>
                  <a:gd name="T11" fmla="*/ 2 h 13"/>
                  <a:gd name="T12" fmla="*/ 18 w 18"/>
                  <a:gd name="T13" fmla="*/ 2 h 13"/>
                  <a:gd name="T14" fmla="*/ 18 w 18"/>
                  <a:gd name="T15" fmla="*/ 13 h 13"/>
                  <a:gd name="T16" fmla="*/ 2 w 18"/>
                  <a:gd name="T17" fmla="*/ 13 h 13"/>
                  <a:gd name="T18" fmla="*/ 2 w 18"/>
                  <a:gd name="T19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" h="13">
                    <a:moveTo>
                      <a:pt x="0" y="0"/>
                    </a:moveTo>
                    <a:lnTo>
                      <a:pt x="18" y="0"/>
                    </a:lnTo>
                    <a:lnTo>
                      <a:pt x="18" y="13"/>
                    </a:lnTo>
                    <a:lnTo>
                      <a:pt x="0" y="13"/>
                    </a:lnTo>
                    <a:lnTo>
                      <a:pt x="0" y="0"/>
                    </a:lnTo>
                    <a:close/>
                    <a:moveTo>
                      <a:pt x="2" y="2"/>
                    </a:moveTo>
                    <a:lnTo>
                      <a:pt x="18" y="2"/>
                    </a:lnTo>
                    <a:lnTo>
                      <a:pt x="18" y="13"/>
                    </a:lnTo>
                    <a:lnTo>
                      <a:pt x="2" y="13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489" name="Freeform 665"/>
              <p:cNvSpPr>
                <a:spLocks noEditPoints="1"/>
              </p:cNvSpPr>
              <p:nvPr/>
            </p:nvSpPr>
            <p:spPr bwMode="auto">
              <a:xfrm>
                <a:off x="1144" y="3591"/>
                <a:ext cx="16" cy="11"/>
              </a:xfrm>
              <a:custGeom>
                <a:avLst/>
                <a:gdLst>
                  <a:gd name="T0" fmla="*/ 0 w 16"/>
                  <a:gd name="T1" fmla="*/ 0 h 11"/>
                  <a:gd name="T2" fmla="*/ 16 w 16"/>
                  <a:gd name="T3" fmla="*/ 0 h 11"/>
                  <a:gd name="T4" fmla="*/ 16 w 16"/>
                  <a:gd name="T5" fmla="*/ 11 h 11"/>
                  <a:gd name="T6" fmla="*/ 0 w 16"/>
                  <a:gd name="T7" fmla="*/ 11 h 11"/>
                  <a:gd name="T8" fmla="*/ 0 w 16"/>
                  <a:gd name="T9" fmla="*/ 0 h 11"/>
                  <a:gd name="T10" fmla="*/ 2 w 16"/>
                  <a:gd name="T11" fmla="*/ 1 h 11"/>
                  <a:gd name="T12" fmla="*/ 16 w 16"/>
                  <a:gd name="T13" fmla="*/ 1 h 11"/>
                  <a:gd name="T14" fmla="*/ 16 w 16"/>
                  <a:gd name="T15" fmla="*/ 11 h 11"/>
                  <a:gd name="T16" fmla="*/ 2 w 16"/>
                  <a:gd name="T17" fmla="*/ 11 h 11"/>
                  <a:gd name="T18" fmla="*/ 2 w 16"/>
                  <a:gd name="T1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1">
                    <a:moveTo>
                      <a:pt x="0" y="0"/>
                    </a:moveTo>
                    <a:lnTo>
                      <a:pt x="16" y="0"/>
                    </a:lnTo>
                    <a:lnTo>
                      <a:pt x="16" y="11"/>
                    </a:lnTo>
                    <a:lnTo>
                      <a:pt x="0" y="11"/>
                    </a:lnTo>
                    <a:lnTo>
                      <a:pt x="0" y="0"/>
                    </a:lnTo>
                    <a:close/>
                    <a:moveTo>
                      <a:pt x="2" y="1"/>
                    </a:moveTo>
                    <a:lnTo>
                      <a:pt x="16" y="1"/>
                    </a:lnTo>
                    <a:lnTo>
                      <a:pt x="16" y="11"/>
                    </a:lnTo>
                    <a:lnTo>
                      <a:pt x="2" y="1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490" name="Freeform 666"/>
              <p:cNvSpPr>
                <a:spLocks noEditPoints="1"/>
              </p:cNvSpPr>
              <p:nvPr/>
            </p:nvSpPr>
            <p:spPr bwMode="auto">
              <a:xfrm>
                <a:off x="1146" y="3592"/>
                <a:ext cx="14" cy="10"/>
              </a:xfrm>
              <a:custGeom>
                <a:avLst/>
                <a:gdLst>
                  <a:gd name="T0" fmla="*/ 0 w 14"/>
                  <a:gd name="T1" fmla="*/ 0 h 10"/>
                  <a:gd name="T2" fmla="*/ 14 w 14"/>
                  <a:gd name="T3" fmla="*/ 0 h 10"/>
                  <a:gd name="T4" fmla="*/ 14 w 14"/>
                  <a:gd name="T5" fmla="*/ 10 h 10"/>
                  <a:gd name="T6" fmla="*/ 0 w 14"/>
                  <a:gd name="T7" fmla="*/ 10 h 10"/>
                  <a:gd name="T8" fmla="*/ 0 w 14"/>
                  <a:gd name="T9" fmla="*/ 0 h 10"/>
                  <a:gd name="T10" fmla="*/ 2 w 14"/>
                  <a:gd name="T11" fmla="*/ 2 h 10"/>
                  <a:gd name="T12" fmla="*/ 14 w 14"/>
                  <a:gd name="T13" fmla="*/ 2 h 10"/>
                  <a:gd name="T14" fmla="*/ 14 w 14"/>
                  <a:gd name="T15" fmla="*/ 10 h 10"/>
                  <a:gd name="T16" fmla="*/ 2 w 14"/>
                  <a:gd name="T17" fmla="*/ 10 h 10"/>
                  <a:gd name="T18" fmla="*/ 2 w 14"/>
                  <a:gd name="T1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0">
                    <a:moveTo>
                      <a:pt x="0" y="0"/>
                    </a:moveTo>
                    <a:lnTo>
                      <a:pt x="14" y="0"/>
                    </a:lnTo>
                    <a:lnTo>
                      <a:pt x="14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  <a:moveTo>
                      <a:pt x="2" y="2"/>
                    </a:moveTo>
                    <a:lnTo>
                      <a:pt x="14" y="2"/>
                    </a:lnTo>
                    <a:lnTo>
                      <a:pt x="14" y="10"/>
                    </a:lnTo>
                    <a:lnTo>
                      <a:pt x="2" y="10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491" name="Freeform 667"/>
              <p:cNvSpPr>
                <a:spLocks noEditPoints="1"/>
              </p:cNvSpPr>
              <p:nvPr/>
            </p:nvSpPr>
            <p:spPr bwMode="auto">
              <a:xfrm>
                <a:off x="1148" y="3594"/>
                <a:ext cx="12" cy="8"/>
              </a:xfrm>
              <a:custGeom>
                <a:avLst/>
                <a:gdLst>
                  <a:gd name="T0" fmla="*/ 0 w 12"/>
                  <a:gd name="T1" fmla="*/ 0 h 8"/>
                  <a:gd name="T2" fmla="*/ 12 w 12"/>
                  <a:gd name="T3" fmla="*/ 0 h 8"/>
                  <a:gd name="T4" fmla="*/ 12 w 12"/>
                  <a:gd name="T5" fmla="*/ 8 h 8"/>
                  <a:gd name="T6" fmla="*/ 0 w 12"/>
                  <a:gd name="T7" fmla="*/ 8 h 8"/>
                  <a:gd name="T8" fmla="*/ 0 w 12"/>
                  <a:gd name="T9" fmla="*/ 0 h 8"/>
                  <a:gd name="T10" fmla="*/ 3 w 12"/>
                  <a:gd name="T11" fmla="*/ 2 h 8"/>
                  <a:gd name="T12" fmla="*/ 12 w 12"/>
                  <a:gd name="T13" fmla="*/ 2 h 8"/>
                  <a:gd name="T14" fmla="*/ 12 w 12"/>
                  <a:gd name="T15" fmla="*/ 8 h 8"/>
                  <a:gd name="T16" fmla="*/ 3 w 12"/>
                  <a:gd name="T17" fmla="*/ 8 h 8"/>
                  <a:gd name="T18" fmla="*/ 3 w 12"/>
                  <a:gd name="T1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8">
                    <a:moveTo>
                      <a:pt x="0" y="0"/>
                    </a:moveTo>
                    <a:lnTo>
                      <a:pt x="12" y="0"/>
                    </a:lnTo>
                    <a:lnTo>
                      <a:pt x="12" y="8"/>
                    </a:lnTo>
                    <a:lnTo>
                      <a:pt x="0" y="8"/>
                    </a:lnTo>
                    <a:lnTo>
                      <a:pt x="0" y="0"/>
                    </a:lnTo>
                    <a:close/>
                    <a:moveTo>
                      <a:pt x="3" y="2"/>
                    </a:moveTo>
                    <a:lnTo>
                      <a:pt x="12" y="2"/>
                    </a:lnTo>
                    <a:lnTo>
                      <a:pt x="12" y="8"/>
                    </a:lnTo>
                    <a:lnTo>
                      <a:pt x="3" y="8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492" name="Freeform 668"/>
              <p:cNvSpPr>
                <a:spLocks noEditPoints="1"/>
              </p:cNvSpPr>
              <p:nvPr/>
            </p:nvSpPr>
            <p:spPr bwMode="auto">
              <a:xfrm>
                <a:off x="1151" y="3596"/>
                <a:ext cx="9" cy="6"/>
              </a:xfrm>
              <a:custGeom>
                <a:avLst/>
                <a:gdLst>
                  <a:gd name="T0" fmla="*/ 0 w 9"/>
                  <a:gd name="T1" fmla="*/ 0 h 6"/>
                  <a:gd name="T2" fmla="*/ 9 w 9"/>
                  <a:gd name="T3" fmla="*/ 0 h 6"/>
                  <a:gd name="T4" fmla="*/ 9 w 9"/>
                  <a:gd name="T5" fmla="*/ 6 h 6"/>
                  <a:gd name="T6" fmla="*/ 0 w 9"/>
                  <a:gd name="T7" fmla="*/ 6 h 6"/>
                  <a:gd name="T8" fmla="*/ 0 w 9"/>
                  <a:gd name="T9" fmla="*/ 0 h 6"/>
                  <a:gd name="T10" fmla="*/ 2 w 9"/>
                  <a:gd name="T11" fmla="*/ 1 h 6"/>
                  <a:gd name="T12" fmla="*/ 9 w 9"/>
                  <a:gd name="T13" fmla="*/ 1 h 6"/>
                  <a:gd name="T14" fmla="*/ 9 w 9"/>
                  <a:gd name="T15" fmla="*/ 6 h 6"/>
                  <a:gd name="T16" fmla="*/ 2 w 9"/>
                  <a:gd name="T17" fmla="*/ 6 h 6"/>
                  <a:gd name="T18" fmla="*/ 2 w 9"/>
                  <a:gd name="T1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6">
                    <a:moveTo>
                      <a:pt x="0" y="0"/>
                    </a:moveTo>
                    <a:lnTo>
                      <a:pt x="9" y="0"/>
                    </a:lnTo>
                    <a:lnTo>
                      <a:pt x="9" y="6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  <a:moveTo>
                      <a:pt x="2" y="1"/>
                    </a:moveTo>
                    <a:lnTo>
                      <a:pt x="9" y="1"/>
                    </a:lnTo>
                    <a:lnTo>
                      <a:pt x="9" y="6"/>
                    </a:lnTo>
                    <a:lnTo>
                      <a:pt x="2" y="6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493" name="Freeform 669"/>
              <p:cNvSpPr>
                <a:spLocks noEditPoints="1"/>
              </p:cNvSpPr>
              <p:nvPr/>
            </p:nvSpPr>
            <p:spPr bwMode="auto">
              <a:xfrm>
                <a:off x="1153" y="3597"/>
                <a:ext cx="7" cy="5"/>
              </a:xfrm>
              <a:custGeom>
                <a:avLst/>
                <a:gdLst>
                  <a:gd name="T0" fmla="*/ 0 w 7"/>
                  <a:gd name="T1" fmla="*/ 0 h 5"/>
                  <a:gd name="T2" fmla="*/ 7 w 7"/>
                  <a:gd name="T3" fmla="*/ 0 h 5"/>
                  <a:gd name="T4" fmla="*/ 7 w 7"/>
                  <a:gd name="T5" fmla="*/ 5 h 5"/>
                  <a:gd name="T6" fmla="*/ 0 w 7"/>
                  <a:gd name="T7" fmla="*/ 5 h 5"/>
                  <a:gd name="T8" fmla="*/ 0 w 7"/>
                  <a:gd name="T9" fmla="*/ 0 h 5"/>
                  <a:gd name="T10" fmla="*/ 2 w 7"/>
                  <a:gd name="T11" fmla="*/ 1 h 5"/>
                  <a:gd name="T12" fmla="*/ 7 w 7"/>
                  <a:gd name="T13" fmla="*/ 1 h 5"/>
                  <a:gd name="T14" fmla="*/ 7 w 7"/>
                  <a:gd name="T15" fmla="*/ 5 h 5"/>
                  <a:gd name="T16" fmla="*/ 2 w 7"/>
                  <a:gd name="T17" fmla="*/ 5 h 5"/>
                  <a:gd name="T18" fmla="*/ 2 w 7"/>
                  <a:gd name="T1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5">
                    <a:moveTo>
                      <a:pt x="0" y="0"/>
                    </a:moveTo>
                    <a:lnTo>
                      <a:pt x="7" y="0"/>
                    </a:lnTo>
                    <a:lnTo>
                      <a:pt x="7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  <a:moveTo>
                      <a:pt x="2" y="1"/>
                    </a:moveTo>
                    <a:lnTo>
                      <a:pt x="7" y="1"/>
                    </a:lnTo>
                    <a:lnTo>
                      <a:pt x="7" y="5"/>
                    </a:lnTo>
                    <a:lnTo>
                      <a:pt x="2" y="5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494" name="Freeform 670"/>
              <p:cNvSpPr>
                <a:spLocks noEditPoints="1"/>
              </p:cNvSpPr>
              <p:nvPr/>
            </p:nvSpPr>
            <p:spPr bwMode="auto">
              <a:xfrm>
                <a:off x="1155" y="3598"/>
                <a:ext cx="5" cy="4"/>
              </a:xfrm>
              <a:custGeom>
                <a:avLst/>
                <a:gdLst>
                  <a:gd name="T0" fmla="*/ 0 w 5"/>
                  <a:gd name="T1" fmla="*/ 0 h 4"/>
                  <a:gd name="T2" fmla="*/ 5 w 5"/>
                  <a:gd name="T3" fmla="*/ 0 h 4"/>
                  <a:gd name="T4" fmla="*/ 5 w 5"/>
                  <a:gd name="T5" fmla="*/ 4 h 4"/>
                  <a:gd name="T6" fmla="*/ 0 w 5"/>
                  <a:gd name="T7" fmla="*/ 4 h 4"/>
                  <a:gd name="T8" fmla="*/ 0 w 5"/>
                  <a:gd name="T9" fmla="*/ 0 h 4"/>
                  <a:gd name="T10" fmla="*/ 2 w 5"/>
                  <a:gd name="T11" fmla="*/ 2 h 4"/>
                  <a:gd name="T12" fmla="*/ 5 w 5"/>
                  <a:gd name="T13" fmla="*/ 2 h 4"/>
                  <a:gd name="T14" fmla="*/ 5 w 5"/>
                  <a:gd name="T15" fmla="*/ 4 h 4"/>
                  <a:gd name="T16" fmla="*/ 2 w 5"/>
                  <a:gd name="T17" fmla="*/ 4 h 4"/>
                  <a:gd name="T18" fmla="*/ 2 w 5"/>
                  <a:gd name="T1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4">
                    <a:moveTo>
                      <a:pt x="0" y="0"/>
                    </a:moveTo>
                    <a:lnTo>
                      <a:pt x="5" y="0"/>
                    </a:lnTo>
                    <a:lnTo>
                      <a:pt x="5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  <a:moveTo>
                      <a:pt x="2" y="2"/>
                    </a:moveTo>
                    <a:lnTo>
                      <a:pt x="5" y="2"/>
                    </a:lnTo>
                    <a:lnTo>
                      <a:pt x="5" y="4"/>
                    </a:lnTo>
                    <a:lnTo>
                      <a:pt x="2" y="4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495" name="Freeform 671"/>
              <p:cNvSpPr>
                <a:spLocks noEditPoints="1"/>
              </p:cNvSpPr>
              <p:nvPr/>
            </p:nvSpPr>
            <p:spPr bwMode="auto">
              <a:xfrm>
                <a:off x="1157" y="3600"/>
                <a:ext cx="3" cy="2"/>
              </a:xfrm>
              <a:custGeom>
                <a:avLst/>
                <a:gdLst>
                  <a:gd name="T0" fmla="*/ 0 w 3"/>
                  <a:gd name="T1" fmla="*/ 0 h 2"/>
                  <a:gd name="T2" fmla="*/ 3 w 3"/>
                  <a:gd name="T3" fmla="*/ 0 h 2"/>
                  <a:gd name="T4" fmla="*/ 3 w 3"/>
                  <a:gd name="T5" fmla="*/ 2 h 2"/>
                  <a:gd name="T6" fmla="*/ 0 w 3"/>
                  <a:gd name="T7" fmla="*/ 2 h 2"/>
                  <a:gd name="T8" fmla="*/ 0 w 3"/>
                  <a:gd name="T9" fmla="*/ 0 h 2"/>
                  <a:gd name="T10" fmla="*/ 3 w 3"/>
                  <a:gd name="T11" fmla="*/ 2 h 2"/>
                  <a:gd name="T12" fmla="*/ 3 w 3"/>
                  <a:gd name="T13" fmla="*/ 2 h 2"/>
                  <a:gd name="T14" fmla="*/ 3 w 3"/>
                  <a:gd name="T15" fmla="*/ 2 h 2"/>
                  <a:gd name="T16" fmla="*/ 3 w 3"/>
                  <a:gd name="T17" fmla="*/ 2 h 2"/>
                  <a:gd name="T18" fmla="*/ 3 w 3"/>
                  <a:gd name="T1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3" y="0"/>
                    </a:lnTo>
                    <a:lnTo>
                      <a:pt x="3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  <a:moveTo>
                      <a:pt x="3" y="2"/>
                    </a:move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496" name="Line 672"/>
              <p:cNvSpPr>
                <a:spLocks noChangeShapeType="1"/>
              </p:cNvSpPr>
              <p:nvPr/>
            </p:nvSpPr>
            <p:spPr bwMode="auto">
              <a:xfrm>
                <a:off x="1031" y="3618"/>
                <a:ext cx="1" cy="10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497" name="Line 673"/>
              <p:cNvSpPr>
                <a:spLocks noChangeShapeType="1"/>
              </p:cNvSpPr>
              <p:nvPr/>
            </p:nvSpPr>
            <p:spPr bwMode="auto">
              <a:xfrm>
                <a:off x="1004" y="3618"/>
                <a:ext cx="1" cy="10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498" name="Line 674"/>
              <p:cNvSpPr>
                <a:spLocks noChangeShapeType="1"/>
              </p:cNvSpPr>
              <p:nvPr/>
            </p:nvSpPr>
            <p:spPr bwMode="auto">
              <a:xfrm>
                <a:off x="974" y="3618"/>
                <a:ext cx="205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499" name="Freeform 675"/>
              <p:cNvSpPr>
                <a:spLocks/>
              </p:cNvSpPr>
              <p:nvPr/>
            </p:nvSpPr>
            <p:spPr bwMode="auto">
              <a:xfrm>
                <a:off x="967" y="3429"/>
                <a:ext cx="245" cy="250"/>
              </a:xfrm>
              <a:custGeom>
                <a:avLst/>
                <a:gdLst>
                  <a:gd name="T0" fmla="*/ 0 w 245"/>
                  <a:gd name="T1" fmla="*/ 250 h 250"/>
                  <a:gd name="T2" fmla="*/ 0 w 245"/>
                  <a:gd name="T3" fmla="*/ 209 h 250"/>
                  <a:gd name="T4" fmla="*/ 10 w 245"/>
                  <a:gd name="T5" fmla="*/ 199 h 250"/>
                  <a:gd name="T6" fmla="*/ 7 w 245"/>
                  <a:gd name="T7" fmla="*/ 199 h 250"/>
                  <a:gd name="T8" fmla="*/ 7 w 245"/>
                  <a:gd name="T9" fmla="*/ 34 h 250"/>
                  <a:gd name="T10" fmla="*/ 41 w 245"/>
                  <a:gd name="T11" fmla="*/ 0 h 250"/>
                  <a:gd name="T12" fmla="*/ 245 w 245"/>
                  <a:gd name="T13" fmla="*/ 0 h 250"/>
                  <a:gd name="T14" fmla="*/ 245 w 245"/>
                  <a:gd name="T15" fmla="*/ 103 h 250"/>
                  <a:gd name="T16" fmla="*/ 236 w 245"/>
                  <a:gd name="T17" fmla="*/ 127 h 250"/>
                  <a:gd name="T18" fmla="*/ 236 w 245"/>
                  <a:gd name="T19" fmla="*/ 172 h 250"/>
                  <a:gd name="T20" fmla="*/ 228 w 245"/>
                  <a:gd name="T21" fmla="*/ 182 h 250"/>
                  <a:gd name="T22" fmla="*/ 245 w 245"/>
                  <a:gd name="T23" fmla="*/ 182 h 250"/>
                  <a:gd name="T24" fmla="*/ 245 w 245"/>
                  <a:gd name="T25" fmla="*/ 223 h 250"/>
                  <a:gd name="T26" fmla="*/ 218 w 245"/>
                  <a:gd name="T27" fmla="*/ 250 h 250"/>
                  <a:gd name="T28" fmla="*/ 0 w 245"/>
                  <a:gd name="T29" fmla="*/ 25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5" h="250">
                    <a:moveTo>
                      <a:pt x="0" y="250"/>
                    </a:moveTo>
                    <a:lnTo>
                      <a:pt x="0" y="209"/>
                    </a:lnTo>
                    <a:lnTo>
                      <a:pt x="10" y="199"/>
                    </a:lnTo>
                    <a:lnTo>
                      <a:pt x="7" y="199"/>
                    </a:lnTo>
                    <a:lnTo>
                      <a:pt x="7" y="34"/>
                    </a:lnTo>
                    <a:lnTo>
                      <a:pt x="41" y="0"/>
                    </a:lnTo>
                    <a:lnTo>
                      <a:pt x="245" y="0"/>
                    </a:lnTo>
                    <a:lnTo>
                      <a:pt x="245" y="103"/>
                    </a:lnTo>
                    <a:lnTo>
                      <a:pt x="236" y="127"/>
                    </a:lnTo>
                    <a:lnTo>
                      <a:pt x="236" y="172"/>
                    </a:lnTo>
                    <a:lnTo>
                      <a:pt x="228" y="182"/>
                    </a:lnTo>
                    <a:lnTo>
                      <a:pt x="245" y="182"/>
                    </a:lnTo>
                    <a:lnTo>
                      <a:pt x="245" y="223"/>
                    </a:lnTo>
                    <a:lnTo>
                      <a:pt x="218" y="250"/>
                    </a:lnTo>
                    <a:lnTo>
                      <a:pt x="0" y="250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500" name="Line 676"/>
              <p:cNvSpPr>
                <a:spLocks noChangeShapeType="1"/>
              </p:cNvSpPr>
              <p:nvPr/>
            </p:nvSpPr>
            <p:spPr bwMode="auto">
              <a:xfrm flipH="1">
                <a:off x="483" y="1941"/>
                <a:ext cx="1196" cy="80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501" name="Freeform 677"/>
              <p:cNvSpPr>
                <a:spLocks/>
              </p:cNvSpPr>
              <p:nvPr/>
            </p:nvSpPr>
            <p:spPr bwMode="auto">
              <a:xfrm>
                <a:off x="418" y="2702"/>
                <a:ext cx="99" cy="87"/>
              </a:xfrm>
              <a:custGeom>
                <a:avLst/>
                <a:gdLst>
                  <a:gd name="T0" fmla="*/ 99 w 99"/>
                  <a:gd name="T1" fmla="*/ 74 h 87"/>
                  <a:gd name="T2" fmla="*/ 0 w 99"/>
                  <a:gd name="T3" fmla="*/ 87 h 87"/>
                  <a:gd name="T4" fmla="*/ 49 w 99"/>
                  <a:gd name="T5" fmla="*/ 0 h 87"/>
                  <a:gd name="T6" fmla="*/ 99 w 99"/>
                  <a:gd name="T7" fmla="*/ 74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9" h="87">
                    <a:moveTo>
                      <a:pt x="99" y="74"/>
                    </a:moveTo>
                    <a:lnTo>
                      <a:pt x="0" y="87"/>
                    </a:lnTo>
                    <a:lnTo>
                      <a:pt x="49" y="0"/>
                    </a:lnTo>
                    <a:lnTo>
                      <a:pt x="99" y="7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502" name="Freeform 678"/>
              <p:cNvSpPr>
                <a:spLocks/>
              </p:cNvSpPr>
              <p:nvPr/>
            </p:nvSpPr>
            <p:spPr bwMode="auto">
              <a:xfrm>
                <a:off x="604" y="1986"/>
                <a:ext cx="664" cy="535"/>
              </a:xfrm>
              <a:custGeom>
                <a:avLst/>
                <a:gdLst>
                  <a:gd name="T0" fmla="*/ 107 w 664"/>
                  <a:gd name="T1" fmla="*/ 422 h 535"/>
                  <a:gd name="T2" fmla="*/ 129 w 664"/>
                  <a:gd name="T3" fmla="*/ 466 h 535"/>
                  <a:gd name="T4" fmla="*/ 157 w 664"/>
                  <a:gd name="T5" fmla="*/ 500 h 535"/>
                  <a:gd name="T6" fmla="*/ 188 w 664"/>
                  <a:gd name="T7" fmla="*/ 523 h 535"/>
                  <a:gd name="T8" fmla="*/ 221 w 664"/>
                  <a:gd name="T9" fmla="*/ 535 h 535"/>
                  <a:gd name="T10" fmla="*/ 254 w 664"/>
                  <a:gd name="T11" fmla="*/ 533 h 535"/>
                  <a:gd name="T12" fmla="*/ 288 w 664"/>
                  <a:gd name="T13" fmla="*/ 519 h 535"/>
                  <a:gd name="T14" fmla="*/ 319 w 664"/>
                  <a:gd name="T15" fmla="*/ 494 h 535"/>
                  <a:gd name="T16" fmla="*/ 346 w 664"/>
                  <a:gd name="T17" fmla="*/ 494 h 535"/>
                  <a:gd name="T18" fmla="*/ 376 w 664"/>
                  <a:gd name="T19" fmla="*/ 519 h 535"/>
                  <a:gd name="T20" fmla="*/ 409 w 664"/>
                  <a:gd name="T21" fmla="*/ 533 h 535"/>
                  <a:gd name="T22" fmla="*/ 443 w 664"/>
                  <a:gd name="T23" fmla="*/ 535 h 535"/>
                  <a:gd name="T24" fmla="*/ 477 w 664"/>
                  <a:gd name="T25" fmla="*/ 523 h 535"/>
                  <a:gd name="T26" fmla="*/ 507 w 664"/>
                  <a:gd name="T27" fmla="*/ 500 h 535"/>
                  <a:gd name="T28" fmla="*/ 535 w 664"/>
                  <a:gd name="T29" fmla="*/ 466 h 535"/>
                  <a:gd name="T30" fmla="*/ 557 w 664"/>
                  <a:gd name="T31" fmla="*/ 422 h 535"/>
                  <a:gd name="T32" fmla="*/ 578 w 664"/>
                  <a:gd name="T33" fmla="*/ 400 h 535"/>
                  <a:gd name="T34" fmla="*/ 601 w 664"/>
                  <a:gd name="T35" fmla="*/ 399 h 535"/>
                  <a:gd name="T36" fmla="*/ 624 w 664"/>
                  <a:gd name="T37" fmla="*/ 385 h 535"/>
                  <a:gd name="T38" fmla="*/ 643 w 664"/>
                  <a:gd name="T39" fmla="*/ 359 h 535"/>
                  <a:gd name="T40" fmla="*/ 656 w 664"/>
                  <a:gd name="T41" fmla="*/ 326 h 535"/>
                  <a:gd name="T42" fmla="*/ 663 w 664"/>
                  <a:gd name="T43" fmla="*/ 288 h 535"/>
                  <a:gd name="T44" fmla="*/ 663 w 664"/>
                  <a:gd name="T45" fmla="*/ 247 h 535"/>
                  <a:gd name="T46" fmla="*/ 656 w 664"/>
                  <a:gd name="T47" fmla="*/ 209 h 535"/>
                  <a:gd name="T48" fmla="*/ 643 w 664"/>
                  <a:gd name="T49" fmla="*/ 176 h 535"/>
                  <a:gd name="T50" fmla="*/ 624 w 664"/>
                  <a:gd name="T51" fmla="*/ 150 h 535"/>
                  <a:gd name="T52" fmla="*/ 601 w 664"/>
                  <a:gd name="T53" fmla="*/ 136 h 535"/>
                  <a:gd name="T54" fmla="*/ 578 w 664"/>
                  <a:gd name="T55" fmla="*/ 135 h 535"/>
                  <a:gd name="T56" fmla="*/ 557 w 664"/>
                  <a:gd name="T57" fmla="*/ 114 h 535"/>
                  <a:gd name="T58" fmla="*/ 535 w 664"/>
                  <a:gd name="T59" fmla="*/ 70 h 535"/>
                  <a:gd name="T60" fmla="*/ 507 w 664"/>
                  <a:gd name="T61" fmla="*/ 35 h 535"/>
                  <a:gd name="T62" fmla="*/ 477 w 664"/>
                  <a:gd name="T63" fmla="*/ 13 h 535"/>
                  <a:gd name="T64" fmla="*/ 443 w 664"/>
                  <a:gd name="T65" fmla="*/ 1 h 535"/>
                  <a:gd name="T66" fmla="*/ 409 w 664"/>
                  <a:gd name="T67" fmla="*/ 2 h 535"/>
                  <a:gd name="T68" fmla="*/ 376 w 664"/>
                  <a:gd name="T69" fmla="*/ 16 h 535"/>
                  <a:gd name="T70" fmla="*/ 346 w 664"/>
                  <a:gd name="T71" fmla="*/ 42 h 535"/>
                  <a:gd name="T72" fmla="*/ 319 w 664"/>
                  <a:gd name="T73" fmla="*/ 42 h 535"/>
                  <a:gd name="T74" fmla="*/ 288 w 664"/>
                  <a:gd name="T75" fmla="*/ 16 h 535"/>
                  <a:gd name="T76" fmla="*/ 254 w 664"/>
                  <a:gd name="T77" fmla="*/ 2 h 535"/>
                  <a:gd name="T78" fmla="*/ 221 w 664"/>
                  <a:gd name="T79" fmla="*/ 1 h 535"/>
                  <a:gd name="T80" fmla="*/ 188 w 664"/>
                  <a:gd name="T81" fmla="*/ 13 h 535"/>
                  <a:gd name="T82" fmla="*/ 157 w 664"/>
                  <a:gd name="T83" fmla="*/ 35 h 535"/>
                  <a:gd name="T84" fmla="*/ 129 w 664"/>
                  <a:gd name="T85" fmla="*/ 70 h 535"/>
                  <a:gd name="T86" fmla="*/ 107 w 664"/>
                  <a:gd name="T87" fmla="*/ 114 h 535"/>
                  <a:gd name="T88" fmla="*/ 86 w 664"/>
                  <a:gd name="T89" fmla="*/ 135 h 535"/>
                  <a:gd name="T90" fmla="*/ 62 w 664"/>
                  <a:gd name="T91" fmla="*/ 136 h 535"/>
                  <a:gd name="T92" fmla="*/ 40 w 664"/>
                  <a:gd name="T93" fmla="*/ 150 h 535"/>
                  <a:gd name="T94" fmla="*/ 22 w 664"/>
                  <a:gd name="T95" fmla="*/ 176 h 535"/>
                  <a:gd name="T96" fmla="*/ 8 w 664"/>
                  <a:gd name="T97" fmla="*/ 209 h 535"/>
                  <a:gd name="T98" fmla="*/ 1 w 664"/>
                  <a:gd name="T99" fmla="*/ 247 h 535"/>
                  <a:gd name="T100" fmla="*/ 1 w 664"/>
                  <a:gd name="T101" fmla="*/ 288 h 535"/>
                  <a:gd name="T102" fmla="*/ 8 w 664"/>
                  <a:gd name="T103" fmla="*/ 326 h 535"/>
                  <a:gd name="T104" fmla="*/ 22 w 664"/>
                  <a:gd name="T105" fmla="*/ 359 h 535"/>
                  <a:gd name="T106" fmla="*/ 40 w 664"/>
                  <a:gd name="T107" fmla="*/ 385 h 535"/>
                  <a:gd name="T108" fmla="*/ 62 w 664"/>
                  <a:gd name="T109" fmla="*/ 399 h 535"/>
                  <a:gd name="T110" fmla="*/ 86 w 664"/>
                  <a:gd name="T111" fmla="*/ 400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64" h="535">
                    <a:moveTo>
                      <a:pt x="98" y="397"/>
                    </a:moveTo>
                    <a:lnTo>
                      <a:pt x="107" y="422"/>
                    </a:lnTo>
                    <a:lnTo>
                      <a:pt x="117" y="445"/>
                    </a:lnTo>
                    <a:lnTo>
                      <a:pt x="129" y="466"/>
                    </a:lnTo>
                    <a:lnTo>
                      <a:pt x="142" y="484"/>
                    </a:lnTo>
                    <a:lnTo>
                      <a:pt x="157" y="500"/>
                    </a:lnTo>
                    <a:lnTo>
                      <a:pt x="172" y="513"/>
                    </a:lnTo>
                    <a:lnTo>
                      <a:pt x="188" y="523"/>
                    </a:lnTo>
                    <a:lnTo>
                      <a:pt x="204" y="530"/>
                    </a:lnTo>
                    <a:lnTo>
                      <a:pt x="221" y="535"/>
                    </a:lnTo>
                    <a:lnTo>
                      <a:pt x="238" y="535"/>
                    </a:lnTo>
                    <a:lnTo>
                      <a:pt x="254" y="533"/>
                    </a:lnTo>
                    <a:lnTo>
                      <a:pt x="271" y="528"/>
                    </a:lnTo>
                    <a:lnTo>
                      <a:pt x="288" y="519"/>
                    </a:lnTo>
                    <a:lnTo>
                      <a:pt x="304" y="508"/>
                    </a:lnTo>
                    <a:lnTo>
                      <a:pt x="319" y="494"/>
                    </a:lnTo>
                    <a:lnTo>
                      <a:pt x="332" y="476"/>
                    </a:lnTo>
                    <a:lnTo>
                      <a:pt x="346" y="494"/>
                    </a:lnTo>
                    <a:lnTo>
                      <a:pt x="361" y="508"/>
                    </a:lnTo>
                    <a:lnTo>
                      <a:pt x="376" y="519"/>
                    </a:lnTo>
                    <a:lnTo>
                      <a:pt x="392" y="528"/>
                    </a:lnTo>
                    <a:lnTo>
                      <a:pt x="409" y="533"/>
                    </a:lnTo>
                    <a:lnTo>
                      <a:pt x="426" y="535"/>
                    </a:lnTo>
                    <a:lnTo>
                      <a:pt x="443" y="535"/>
                    </a:lnTo>
                    <a:lnTo>
                      <a:pt x="460" y="530"/>
                    </a:lnTo>
                    <a:lnTo>
                      <a:pt x="477" y="523"/>
                    </a:lnTo>
                    <a:lnTo>
                      <a:pt x="492" y="513"/>
                    </a:lnTo>
                    <a:lnTo>
                      <a:pt x="507" y="500"/>
                    </a:lnTo>
                    <a:lnTo>
                      <a:pt x="521" y="484"/>
                    </a:lnTo>
                    <a:lnTo>
                      <a:pt x="535" y="466"/>
                    </a:lnTo>
                    <a:lnTo>
                      <a:pt x="547" y="445"/>
                    </a:lnTo>
                    <a:lnTo>
                      <a:pt x="557" y="422"/>
                    </a:lnTo>
                    <a:lnTo>
                      <a:pt x="566" y="397"/>
                    </a:lnTo>
                    <a:lnTo>
                      <a:pt x="578" y="400"/>
                    </a:lnTo>
                    <a:lnTo>
                      <a:pt x="590" y="401"/>
                    </a:lnTo>
                    <a:lnTo>
                      <a:pt x="601" y="399"/>
                    </a:lnTo>
                    <a:lnTo>
                      <a:pt x="613" y="393"/>
                    </a:lnTo>
                    <a:lnTo>
                      <a:pt x="624" y="385"/>
                    </a:lnTo>
                    <a:lnTo>
                      <a:pt x="634" y="373"/>
                    </a:lnTo>
                    <a:lnTo>
                      <a:pt x="643" y="359"/>
                    </a:lnTo>
                    <a:lnTo>
                      <a:pt x="650" y="344"/>
                    </a:lnTo>
                    <a:lnTo>
                      <a:pt x="656" y="326"/>
                    </a:lnTo>
                    <a:lnTo>
                      <a:pt x="660" y="308"/>
                    </a:lnTo>
                    <a:lnTo>
                      <a:pt x="663" y="288"/>
                    </a:lnTo>
                    <a:lnTo>
                      <a:pt x="664" y="268"/>
                    </a:lnTo>
                    <a:lnTo>
                      <a:pt x="663" y="247"/>
                    </a:lnTo>
                    <a:lnTo>
                      <a:pt x="660" y="228"/>
                    </a:lnTo>
                    <a:lnTo>
                      <a:pt x="656" y="209"/>
                    </a:lnTo>
                    <a:lnTo>
                      <a:pt x="650" y="191"/>
                    </a:lnTo>
                    <a:lnTo>
                      <a:pt x="643" y="176"/>
                    </a:lnTo>
                    <a:lnTo>
                      <a:pt x="634" y="162"/>
                    </a:lnTo>
                    <a:lnTo>
                      <a:pt x="624" y="150"/>
                    </a:lnTo>
                    <a:lnTo>
                      <a:pt x="613" y="142"/>
                    </a:lnTo>
                    <a:lnTo>
                      <a:pt x="601" y="136"/>
                    </a:lnTo>
                    <a:lnTo>
                      <a:pt x="590" y="134"/>
                    </a:lnTo>
                    <a:lnTo>
                      <a:pt x="578" y="135"/>
                    </a:lnTo>
                    <a:lnTo>
                      <a:pt x="566" y="138"/>
                    </a:lnTo>
                    <a:lnTo>
                      <a:pt x="557" y="114"/>
                    </a:lnTo>
                    <a:lnTo>
                      <a:pt x="547" y="91"/>
                    </a:lnTo>
                    <a:lnTo>
                      <a:pt x="535" y="70"/>
                    </a:lnTo>
                    <a:lnTo>
                      <a:pt x="521" y="52"/>
                    </a:lnTo>
                    <a:lnTo>
                      <a:pt x="507" y="35"/>
                    </a:lnTo>
                    <a:lnTo>
                      <a:pt x="492" y="22"/>
                    </a:lnTo>
                    <a:lnTo>
                      <a:pt x="477" y="13"/>
                    </a:lnTo>
                    <a:lnTo>
                      <a:pt x="460" y="5"/>
                    </a:lnTo>
                    <a:lnTo>
                      <a:pt x="443" y="1"/>
                    </a:lnTo>
                    <a:lnTo>
                      <a:pt x="426" y="0"/>
                    </a:lnTo>
                    <a:lnTo>
                      <a:pt x="409" y="2"/>
                    </a:lnTo>
                    <a:lnTo>
                      <a:pt x="392" y="7"/>
                    </a:lnTo>
                    <a:lnTo>
                      <a:pt x="376" y="16"/>
                    </a:lnTo>
                    <a:lnTo>
                      <a:pt x="361" y="27"/>
                    </a:lnTo>
                    <a:lnTo>
                      <a:pt x="346" y="42"/>
                    </a:lnTo>
                    <a:lnTo>
                      <a:pt x="332" y="59"/>
                    </a:lnTo>
                    <a:lnTo>
                      <a:pt x="319" y="42"/>
                    </a:lnTo>
                    <a:lnTo>
                      <a:pt x="304" y="27"/>
                    </a:lnTo>
                    <a:lnTo>
                      <a:pt x="288" y="16"/>
                    </a:lnTo>
                    <a:lnTo>
                      <a:pt x="271" y="7"/>
                    </a:lnTo>
                    <a:lnTo>
                      <a:pt x="254" y="2"/>
                    </a:lnTo>
                    <a:lnTo>
                      <a:pt x="238" y="0"/>
                    </a:lnTo>
                    <a:lnTo>
                      <a:pt x="221" y="1"/>
                    </a:lnTo>
                    <a:lnTo>
                      <a:pt x="204" y="5"/>
                    </a:lnTo>
                    <a:lnTo>
                      <a:pt x="188" y="13"/>
                    </a:lnTo>
                    <a:lnTo>
                      <a:pt x="172" y="22"/>
                    </a:lnTo>
                    <a:lnTo>
                      <a:pt x="157" y="35"/>
                    </a:lnTo>
                    <a:lnTo>
                      <a:pt x="142" y="52"/>
                    </a:lnTo>
                    <a:lnTo>
                      <a:pt x="129" y="70"/>
                    </a:lnTo>
                    <a:lnTo>
                      <a:pt x="117" y="91"/>
                    </a:lnTo>
                    <a:lnTo>
                      <a:pt x="107" y="114"/>
                    </a:lnTo>
                    <a:lnTo>
                      <a:pt x="98" y="138"/>
                    </a:lnTo>
                    <a:lnTo>
                      <a:pt x="86" y="135"/>
                    </a:lnTo>
                    <a:lnTo>
                      <a:pt x="74" y="134"/>
                    </a:lnTo>
                    <a:lnTo>
                      <a:pt x="62" y="136"/>
                    </a:lnTo>
                    <a:lnTo>
                      <a:pt x="51" y="142"/>
                    </a:lnTo>
                    <a:lnTo>
                      <a:pt x="40" y="150"/>
                    </a:lnTo>
                    <a:lnTo>
                      <a:pt x="31" y="162"/>
                    </a:lnTo>
                    <a:lnTo>
                      <a:pt x="22" y="176"/>
                    </a:lnTo>
                    <a:lnTo>
                      <a:pt x="14" y="191"/>
                    </a:lnTo>
                    <a:lnTo>
                      <a:pt x="8" y="209"/>
                    </a:lnTo>
                    <a:lnTo>
                      <a:pt x="3" y="228"/>
                    </a:lnTo>
                    <a:lnTo>
                      <a:pt x="1" y="247"/>
                    </a:lnTo>
                    <a:lnTo>
                      <a:pt x="0" y="268"/>
                    </a:lnTo>
                    <a:lnTo>
                      <a:pt x="1" y="288"/>
                    </a:lnTo>
                    <a:lnTo>
                      <a:pt x="3" y="308"/>
                    </a:lnTo>
                    <a:lnTo>
                      <a:pt x="8" y="326"/>
                    </a:lnTo>
                    <a:lnTo>
                      <a:pt x="14" y="344"/>
                    </a:lnTo>
                    <a:lnTo>
                      <a:pt x="22" y="359"/>
                    </a:lnTo>
                    <a:lnTo>
                      <a:pt x="31" y="373"/>
                    </a:lnTo>
                    <a:lnTo>
                      <a:pt x="40" y="385"/>
                    </a:lnTo>
                    <a:lnTo>
                      <a:pt x="51" y="393"/>
                    </a:lnTo>
                    <a:lnTo>
                      <a:pt x="62" y="399"/>
                    </a:lnTo>
                    <a:lnTo>
                      <a:pt x="74" y="401"/>
                    </a:lnTo>
                    <a:lnTo>
                      <a:pt x="86" y="400"/>
                    </a:lnTo>
                    <a:lnTo>
                      <a:pt x="98" y="397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503" name="Rectangle 679"/>
              <p:cNvSpPr>
                <a:spLocks noChangeArrowheads="1"/>
              </p:cNvSpPr>
              <p:nvPr/>
            </p:nvSpPr>
            <p:spPr bwMode="auto">
              <a:xfrm>
                <a:off x="899" y="2051"/>
                <a:ext cx="132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VM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504" name="Rectangle 680"/>
              <p:cNvSpPr>
                <a:spLocks noChangeArrowheads="1"/>
              </p:cNvSpPr>
              <p:nvPr/>
            </p:nvSpPr>
            <p:spPr bwMode="auto">
              <a:xfrm>
                <a:off x="667" y="2156"/>
                <a:ext cx="597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implementation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505" name="Rectangle 681"/>
              <p:cNvSpPr>
                <a:spLocks noChangeArrowheads="1"/>
              </p:cNvSpPr>
              <p:nvPr/>
            </p:nvSpPr>
            <p:spPr bwMode="auto">
              <a:xfrm>
                <a:off x="762" y="2260"/>
                <a:ext cx="406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over CISC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506" name="Rectangle 682"/>
              <p:cNvSpPr>
                <a:spLocks noChangeArrowheads="1"/>
              </p:cNvSpPr>
              <p:nvPr/>
            </p:nvSpPr>
            <p:spPr bwMode="auto">
              <a:xfrm>
                <a:off x="784" y="2365"/>
                <a:ext cx="361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platforms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507" name="Line 683"/>
              <p:cNvSpPr>
                <a:spLocks noChangeShapeType="1"/>
              </p:cNvSpPr>
              <p:nvPr/>
            </p:nvSpPr>
            <p:spPr bwMode="auto">
              <a:xfrm flipH="1">
                <a:off x="1380" y="1954"/>
                <a:ext cx="638" cy="77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508" name="Freeform 684"/>
              <p:cNvSpPr>
                <a:spLocks/>
              </p:cNvSpPr>
              <p:nvPr/>
            </p:nvSpPr>
            <p:spPr bwMode="auto">
              <a:xfrm>
                <a:off x="1330" y="2692"/>
                <a:ext cx="91" cy="97"/>
              </a:xfrm>
              <a:custGeom>
                <a:avLst/>
                <a:gdLst>
                  <a:gd name="T0" fmla="*/ 91 w 91"/>
                  <a:gd name="T1" fmla="*/ 56 h 97"/>
                  <a:gd name="T2" fmla="*/ 0 w 91"/>
                  <a:gd name="T3" fmla="*/ 97 h 97"/>
                  <a:gd name="T4" fmla="*/ 22 w 91"/>
                  <a:gd name="T5" fmla="*/ 0 h 97"/>
                  <a:gd name="T6" fmla="*/ 91 w 91"/>
                  <a:gd name="T7" fmla="*/ 56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1" h="97">
                    <a:moveTo>
                      <a:pt x="91" y="56"/>
                    </a:moveTo>
                    <a:lnTo>
                      <a:pt x="0" y="97"/>
                    </a:lnTo>
                    <a:lnTo>
                      <a:pt x="22" y="0"/>
                    </a:lnTo>
                    <a:lnTo>
                      <a:pt x="91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509" name="Line 685"/>
              <p:cNvSpPr>
                <a:spLocks noChangeShapeType="1"/>
              </p:cNvSpPr>
              <p:nvPr/>
            </p:nvSpPr>
            <p:spPr bwMode="auto">
              <a:xfrm>
                <a:off x="2444" y="1950"/>
                <a:ext cx="661" cy="78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510" name="Freeform 686"/>
              <p:cNvSpPr>
                <a:spLocks/>
              </p:cNvSpPr>
              <p:nvPr/>
            </p:nvSpPr>
            <p:spPr bwMode="auto">
              <a:xfrm>
                <a:off x="3063" y="2692"/>
                <a:ext cx="92" cy="97"/>
              </a:xfrm>
              <a:custGeom>
                <a:avLst/>
                <a:gdLst>
                  <a:gd name="T0" fmla="*/ 69 w 92"/>
                  <a:gd name="T1" fmla="*/ 0 h 97"/>
                  <a:gd name="T2" fmla="*/ 92 w 92"/>
                  <a:gd name="T3" fmla="*/ 97 h 97"/>
                  <a:gd name="T4" fmla="*/ 0 w 92"/>
                  <a:gd name="T5" fmla="*/ 58 h 97"/>
                  <a:gd name="T6" fmla="*/ 69 w 92"/>
                  <a:gd name="T7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2" h="97">
                    <a:moveTo>
                      <a:pt x="69" y="0"/>
                    </a:moveTo>
                    <a:lnTo>
                      <a:pt x="92" y="97"/>
                    </a:lnTo>
                    <a:lnTo>
                      <a:pt x="0" y="58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511" name="Line 687"/>
              <p:cNvSpPr>
                <a:spLocks noChangeShapeType="1"/>
              </p:cNvSpPr>
              <p:nvPr/>
            </p:nvSpPr>
            <p:spPr bwMode="auto">
              <a:xfrm>
                <a:off x="2776" y="1939"/>
                <a:ext cx="1105" cy="80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512" name="Freeform 688"/>
              <p:cNvSpPr>
                <a:spLocks/>
              </p:cNvSpPr>
              <p:nvPr/>
            </p:nvSpPr>
            <p:spPr bwMode="auto">
              <a:xfrm>
                <a:off x="3845" y="2700"/>
                <a:ext cx="99" cy="89"/>
              </a:xfrm>
              <a:custGeom>
                <a:avLst/>
                <a:gdLst>
                  <a:gd name="T0" fmla="*/ 53 w 99"/>
                  <a:gd name="T1" fmla="*/ 0 h 89"/>
                  <a:gd name="T2" fmla="*/ 99 w 99"/>
                  <a:gd name="T3" fmla="*/ 89 h 89"/>
                  <a:gd name="T4" fmla="*/ 0 w 99"/>
                  <a:gd name="T5" fmla="*/ 72 h 89"/>
                  <a:gd name="T6" fmla="*/ 53 w 99"/>
                  <a:gd name="T7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9" h="89">
                    <a:moveTo>
                      <a:pt x="53" y="0"/>
                    </a:moveTo>
                    <a:lnTo>
                      <a:pt x="99" y="89"/>
                    </a:lnTo>
                    <a:lnTo>
                      <a:pt x="0" y="72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513" name="Freeform 689"/>
              <p:cNvSpPr>
                <a:spLocks/>
              </p:cNvSpPr>
              <p:nvPr/>
            </p:nvSpPr>
            <p:spPr bwMode="auto">
              <a:xfrm>
                <a:off x="1444" y="2092"/>
                <a:ext cx="695" cy="429"/>
              </a:xfrm>
              <a:custGeom>
                <a:avLst/>
                <a:gdLst>
                  <a:gd name="T0" fmla="*/ 113 w 695"/>
                  <a:gd name="T1" fmla="*/ 341 h 429"/>
                  <a:gd name="T2" fmla="*/ 141 w 695"/>
                  <a:gd name="T3" fmla="*/ 380 h 429"/>
                  <a:gd name="T4" fmla="*/ 175 w 695"/>
                  <a:gd name="T5" fmla="*/ 409 h 429"/>
                  <a:gd name="T6" fmla="*/ 213 w 695"/>
                  <a:gd name="T7" fmla="*/ 425 h 429"/>
                  <a:gd name="T8" fmla="*/ 254 w 695"/>
                  <a:gd name="T9" fmla="*/ 429 h 429"/>
                  <a:gd name="T10" fmla="*/ 294 w 695"/>
                  <a:gd name="T11" fmla="*/ 420 h 429"/>
                  <a:gd name="T12" fmla="*/ 331 w 695"/>
                  <a:gd name="T13" fmla="*/ 397 h 429"/>
                  <a:gd name="T14" fmla="*/ 364 w 695"/>
                  <a:gd name="T15" fmla="*/ 397 h 429"/>
                  <a:gd name="T16" fmla="*/ 401 w 695"/>
                  <a:gd name="T17" fmla="*/ 420 h 429"/>
                  <a:gd name="T18" fmla="*/ 441 w 695"/>
                  <a:gd name="T19" fmla="*/ 429 h 429"/>
                  <a:gd name="T20" fmla="*/ 481 w 695"/>
                  <a:gd name="T21" fmla="*/ 425 h 429"/>
                  <a:gd name="T22" fmla="*/ 520 w 695"/>
                  <a:gd name="T23" fmla="*/ 409 h 429"/>
                  <a:gd name="T24" fmla="*/ 554 w 695"/>
                  <a:gd name="T25" fmla="*/ 380 h 429"/>
                  <a:gd name="T26" fmla="*/ 582 w 695"/>
                  <a:gd name="T27" fmla="*/ 341 h 429"/>
                  <a:gd name="T28" fmla="*/ 606 w 695"/>
                  <a:gd name="T29" fmla="*/ 321 h 429"/>
                  <a:gd name="T30" fmla="*/ 633 w 695"/>
                  <a:gd name="T31" fmla="*/ 319 h 429"/>
                  <a:gd name="T32" fmla="*/ 658 w 695"/>
                  <a:gd name="T33" fmla="*/ 305 h 429"/>
                  <a:gd name="T34" fmla="*/ 678 w 695"/>
                  <a:gd name="T35" fmla="*/ 280 h 429"/>
                  <a:gd name="T36" fmla="*/ 690 w 695"/>
                  <a:gd name="T37" fmla="*/ 249 h 429"/>
                  <a:gd name="T38" fmla="*/ 695 w 695"/>
                  <a:gd name="T39" fmla="*/ 214 h 429"/>
                  <a:gd name="T40" fmla="*/ 690 w 695"/>
                  <a:gd name="T41" fmla="*/ 179 h 429"/>
                  <a:gd name="T42" fmla="*/ 678 w 695"/>
                  <a:gd name="T43" fmla="*/ 148 h 429"/>
                  <a:gd name="T44" fmla="*/ 658 w 695"/>
                  <a:gd name="T45" fmla="*/ 124 h 429"/>
                  <a:gd name="T46" fmla="*/ 633 w 695"/>
                  <a:gd name="T47" fmla="*/ 111 h 429"/>
                  <a:gd name="T48" fmla="*/ 606 w 695"/>
                  <a:gd name="T49" fmla="*/ 107 h 429"/>
                  <a:gd name="T50" fmla="*/ 582 w 695"/>
                  <a:gd name="T51" fmla="*/ 88 h 429"/>
                  <a:gd name="T52" fmla="*/ 554 w 695"/>
                  <a:gd name="T53" fmla="*/ 49 h 429"/>
                  <a:gd name="T54" fmla="*/ 520 w 695"/>
                  <a:gd name="T55" fmla="*/ 21 h 429"/>
                  <a:gd name="T56" fmla="*/ 481 w 695"/>
                  <a:gd name="T57" fmla="*/ 3 h 429"/>
                  <a:gd name="T58" fmla="*/ 441 w 695"/>
                  <a:gd name="T59" fmla="*/ 0 h 429"/>
                  <a:gd name="T60" fmla="*/ 401 w 695"/>
                  <a:gd name="T61" fmla="*/ 9 h 429"/>
                  <a:gd name="T62" fmla="*/ 364 w 695"/>
                  <a:gd name="T63" fmla="*/ 31 h 429"/>
                  <a:gd name="T64" fmla="*/ 331 w 695"/>
                  <a:gd name="T65" fmla="*/ 31 h 429"/>
                  <a:gd name="T66" fmla="*/ 294 w 695"/>
                  <a:gd name="T67" fmla="*/ 9 h 429"/>
                  <a:gd name="T68" fmla="*/ 254 w 695"/>
                  <a:gd name="T69" fmla="*/ 0 h 429"/>
                  <a:gd name="T70" fmla="*/ 213 w 695"/>
                  <a:gd name="T71" fmla="*/ 3 h 429"/>
                  <a:gd name="T72" fmla="*/ 175 w 695"/>
                  <a:gd name="T73" fmla="*/ 21 h 429"/>
                  <a:gd name="T74" fmla="*/ 141 w 695"/>
                  <a:gd name="T75" fmla="*/ 49 h 429"/>
                  <a:gd name="T76" fmla="*/ 113 w 695"/>
                  <a:gd name="T77" fmla="*/ 88 h 429"/>
                  <a:gd name="T78" fmla="*/ 89 w 695"/>
                  <a:gd name="T79" fmla="*/ 107 h 429"/>
                  <a:gd name="T80" fmla="*/ 62 w 695"/>
                  <a:gd name="T81" fmla="*/ 111 h 429"/>
                  <a:gd name="T82" fmla="*/ 37 w 695"/>
                  <a:gd name="T83" fmla="*/ 124 h 429"/>
                  <a:gd name="T84" fmla="*/ 17 w 695"/>
                  <a:gd name="T85" fmla="*/ 148 h 429"/>
                  <a:gd name="T86" fmla="*/ 4 w 695"/>
                  <a:gd name="T87" fmla="*/ 179 h 429"/>
                  <a:gd name="T88" fmla="*/ 0 w 695"/>
                  <a:gd name="T89" fmla="*/ 214 h 429"/>
                  <a:gd name="T90" fmla="*/ 4 w 695"/>
                  <a:gd name="T91" fmla="*/ 249 h 429"/>
                  <a:gd name="T92" fmla="*/ 17 w 695"/>
                  <a:gd name="T93" fmla="*/ 280 h 429"/>
                  <a:gd name="T94" fmla="*/ 37 w 695"/>
                  <a:gd name="T95" fmla="*/ 305 h 429"/>
                  <a:gd name="T96" fmla="*/ 62 w 695"/>
                  <a:gd name="T97" fmla="*/ 319 h 429"/>
                  <a:gd name="T98" fmla="*/ 89 w 695"/>
                  <a:gd name="T99" fmla="*/ 321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95" h="429">
                    <a:moveTo>
                      <a:pt x="102" y="319"/>
                    </a:moveTo>
                    <a:lnTo>
                      <a:pt x="113" y="341"/>
                    </a:lnTo>
                    <a:lnTo>
                      <a:pt x="126" y="361"/>
                    </a:lnTo>
                    <a:lnTo>
                      <a:pt x="141" y="380"/>
                    </a:lnTo>
                    <a:lnTo>
                      <a:pt x="157" y="395"/>
                    </a:lnTo>
                    <a:lnTo>
                      <a:pt x="175" y="409"/>
                    </a:lnTo>
                    <a:lnTo>
                      <a:pt x="194" y="418"/>
                    </a:lnTo>
                    <a:lnTo>
                      <a:pt x="213" y="425"/>
                    </a:lnTo>
                    <a:lnTo>
                      <a:pt x="234" y="429"/>
                    </a:lnTo>
                    <a:lnTo>
                      <a:pt x="254" y="429"/>
                    </a:lnTo>
                    <a:lnTo>
                      <a:pt x="274" y="426"/>
                    </a:lnTo>
                    <a:lnTo>
                      <a:pt x="294" y="420"/>
                    </a:lnTo>
                    <a:lnTo>
                      <a:pt x="313" y="410"/>
                    </a:lnTo>
                    <a:lnTo>
                      <a:pt x="331" y="397"/>
                    </a:lnTo>
                    <a:lnTo>
                      <a:pt x="348" y="382"/>
                    </a:lnTo>
                    <a:lnTo>
                      <a:pt x="364" y="397"/>
                    </a:lnTo>
                    <a:lnTo>
                      <a:pt x="382" y="410"/>
                    </a:lnTo>
                    <a:lnTo>
                      <a:pt x="401" y="420"/>
                    </a:lnTo>
                    <a:lnTo>
                      <a:pt x="421" y="426"/>
                    </a:lnTo>
                    <a:lnTo>
                      <a:pt x="441" y="429"/>
                    </a:lnTo>
                    <a:lnTo>
                      <a:pt x="461" y="429"/>
                    </a:lnTo>
                    <a:lnTo>
                      <a:pt x="481" y="425"/>
                    </a:lnTo>
                    <a:lnTo>
                      <a:pt x="501" y="418"/>
                    </a:lnTo>
                    <a:lnTo>
                      <a:pt x="520" y="409"/>
                    </a:lnTo>
                    <a:lnTo>
                      <a:pt x="537" y="395"/>
                    </a:lnTo>
                    <a:lnTo>
                      <a:pt x="554" y="380"/>
                    </a:lnTo>
                    <a:lnTo>
                      <a:pt x="569" y="361"/>
                    </a:lnTo>
                    <a:lnTo>
                      <a:pt x="582" y="341"/>
                    </a:lnTo>
                    <a:lnTo>
                      <a:pt x="593" y="319"/>
                    </a:lnTo>
                    <a:lnTo>
                      <a:pt x="606" y="321"/>
                    </a:lnTo>
                    <a:lnTo>
                      <a:pt x="620" y="321"/>
                    </a:lnTo>
                    <a:lnTo>
                      <a:pt x="633" y="319"/>
                    </a:lnTo>
                    <a:lnTo>
                      <a:pt x="645" y="313"/>
                    </a:lnTo>
                    <a:lnTo>
                      <a:pt x="658" y="305"/>
                    </a:lnTo>
                    <a:lnTo>
                      <a:pt x="668" y="293"/>
                    </a:lnTo>
                    <a:lnTo>
                      <a:pt x="678" y="280"/>
                    </a:lnTo>
                    <a:lnTo>
                      <a:pt x="685" y="266"/>
                    </a:lnTo>
                    <a:lnTo>
                      <a:pt x="690" y="249"/>
                    </a:lnTo>
                    <a:lnTo>
                      <a:pt x="694" y="233"/>
                    </a:lnTo>
                    <a:lnTo>
                      <a:pt x="695" y="214"/>
                    </a:lnTo>
                    <a:lnTo>
                      <a:pt x="694" y="197"/>
                    </a:lnTo>
                    <a:lnTo>
                      <a:pt x="690" y="179"/>
                    </a:lnTo>
                    <a:lnTo>
                      <a:pt x="685" y="163"/>
                    </a:lnTo>
                    <a:lnTo>
                      <a:pt x="678" y="148"/>
                    </a:lnTo>
                    <a:lnTo>
                      <a:pt x="668" y="135"/>
                    </a:lnTo>
                    <a:lnTo>
                      <a:pt x="658" y="124"/>
                    </a:lnTo>
                    <a:lnTo>
                      <a:pt x="645" y="116"/>
                    </a:lnTo>
                    <a:lnTo>
                      <a:pt x="633" y="111"/>
                    </a:lnTo>
                    <a:lnTo>
                      <a:pt x="620" y="107"/>
                    </a:lnTo>
                    <a:lnTo>
                      <a:pt x="606" y="107"/>
                    </a:lnTo>
                    <a:lnTo>
                      <a:pt x="593" y="111"/>
                    </a:lnTo>
                    <a:lnTo>
                      <a:pt x="582" y="88"/>
                    </a:lnTo>
                    <a:lnTo>
                      <a:pt x="569" y="67"/>
                    </a:lnTo>
                    <a:lnTo>
                      <a:pt x="554" y="49"/>
                    </a:lnTo>
                    <a:lnTo>
                      <a:pt x="537" y="33"/>
                    </a:lnTo>
                    <a:lnTo>
                      <a:pt x="520" y="21"/>
                    </a:lnTo>
                    <a:lnTo>
                      <a:pt x="501" y="10"/>
                    </a:lnTo>
                    <a:lnTo>
                      <a:pt x="481" y="3"/>
                    </a:lnTo>
                    <a:lnTo>
                      <a:pt x="461" y="0"/>
                    </a:lnTo>
                    <a:lnTo>
                      <a:pt x="441" y="0"/>
                    </a:lnTo>
                    <a:lnTo>
                      <a:pt x="421" y="3"/>
                    </a:lnTo>
                    <a:lnTo>
                      <a:pt x="401" y="9"/>
                    </a:lnTo>
                    <a:lnTo>
                      <a:pt x="382" y="19"/>
                    </a:lnTo>
                    <a:lnTo>
                      <a:pt x="364" y="31"/>
                    </a:lnTo>
                    <a:lnTo>
                      <a:pt x="348" y="47"/>
                    </a:lnTo>
                    <a:lnTo>
                      <a:pt x="331" y="31"/>
                    </a:lnTo>
                    <a:lnTo>
                      <a:pt x="313" y="19"/>
                    </a:lnTo>
                    <a:lnTo>
                      <a:pt x="294" y="9"/>
                    </a:lnTo>
                    <a:lnTo>
                      <a:pt x="274" y="3"/>
                    </a:lnTo>
                    <a:lnTo>
                      <a:pt x="254" y="0"/>
                    </a:lnTo>
                    <a:lnTo>
                      <a:pt x="234" y="0"/>
                    </a:lnTo>
                    <a:lnTo>
                      <a:pt x="213" y="3"/>
                    </a:lnTo>
                    <a:lnTo>
                      <a:pt x="194" y="10"/>
                    </a:lnTo>
                    <a:lnTo>
                      <a:pt x="175" y="21"/>
                    </a:lnTo>
                    <a:lnTo>
                      <a:pt x="157" y="33"/>
                    </a:lnTo>
                    <a:lnTo>
                      <a:pt x="141" y="49"/>
                    </a:lnTo>
                    <a:lnTo>
                      <a:pt x="126" y="67"/>
                    </a:lnTo>
                    <a:lnTo>
                      <a:pt x="113" y="88"/>
                    </a:lnTo>
                    <a:lnTo>
                      <a:pt x="102" y="111"/>
                    </a:lnTo>
                    <a:lnTo>
                      <a:pt x="89" y="107"/>
                    </a:lnTo>
                    <a:lnTo>
                      <a:pt x="75" y="107"/>
                    </a:lnTo>
                    <a:lnTo>
                      <a:pt x="62" y="111"/>
                    </a:lnTo>
                    <a:lnTo>
                      <a:pt x="49" y="116"/>
                    </a:lnTo>
                    <a:lnTo>
                      <a:pt x="37" y="124"/>
                    </a:lnTo>
                    <a:lnTo>
                      <a:pt x="26" y="135"/>
                    </a:lnTo>
                    <a:lnTo>
                      <a:pt x="17" y="148"/>
                    </a:lnTo>
                    <a:lnTo>
                      <a:pt x="10" y="163"/>
                    </a:lnTo>
                    <a:lnTo>
                      <a:pt x="4" y="179"/>
                    </a:lnTo>
                    <a:lnTo>
                      <a:pt x="1" y="197"/>
                    </a:lnTo>
                    <a:lnTo>
                      <a:pt x="0" y="214"/>
                    </a:lnTo>
                    <a:lnTo>
                      <a:pt x="1" y="233"/>
                    </a:lnTo>
                    <a:lnTo>
                      <a:pt x="4" y="249"/>
                    </a:lnTo>
                    <a:lnTo>
                      <a:pt x="10" y="266"/>
                    </a:lnTo>
                    <a:lnTo>
                      <a:pt x="17" y="280"/>
                    </a:lnTo>
                    <a:lnTo>
                      <a:pt x="26" y="293"/>
                    </a:lnTo>
                    <a:lnTo>
                      <a:pt x="37" y="305"/>
                    </a:lnTo>
                    <a:lnTo>
                      <a:pt x="49" y="313"/>
                    </a:lnTo>
                    <a:lnTo>
                      <a:pt x="62" y="319"/>
                    </a:lnTo>
                    <a:lnTo>
                      <a:pt x="75" y="321"/>
                    </a:lnTo>
                    <a:lnTo>
                      <a:pt x="89" y="321"/>
                    </a:lnTo>
                    <a:lnTo>
                      <a:pt x="102" y="319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514" name="Rectangle 690"/>
              <p:cNvSpPr>
                <a:spLocks noChangeArrowheads="1"/>
              </p:cNvSpPr>
              <p:nvPr/>
            </p:nvSpPr>
            <p:spPr bwMode="auto">
              <a:xfrm>
                <a:off x="1661" y="2156"/>
                <a:ext cx="322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VM imp.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515" name="Rectangle 691"/>
              <p:cNvSpPr>
                <a:spLocks noChangeArrowheads="1"/>
              </p:cNvSpPr>
              <p:nvPr/>
            </p:nvSpPr>
            <p:spPr bwMode="auto">
              <a:xfrm>
                <a:off x="1618" y="2260"/>
                <a:ext cx="406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over RISC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516" name="Rectangle 692"/>
              <p:cNvSpPr>
                <a:spLocks noChangeArrowheads="1"/>
              </p:cNvSpPr>
              <p:nvPr/>
            </p:nvSpPr>
            <p:spPr bwMode="auto">
              <a:xfrm>
                <a:off x="1641" y="2365"/>
                <a:ext cx="361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platforms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517" name="Freeform 693"/>
              <p:cNvSpPr>
                <a:spLocks/>
              </p:cNvSpPr>
              <p:nvPr/>
            </p:nvSpPr>
            <p:spPr bwMode="auto">
              <a:xfrm>
                <a:off x="3104" y="2048"/>
                <a:ext cx="767" cy="471"/>
              </a:xfrm>
              <a:custGeom>
                <a:avLst/>
                <a:gdLst>
                  <a:gd name="T0" fmla="*/ 123 w 767"/>
                  <a:gd name="T1" fmla="*/ 372 h 471"/>
                  <a:gd name="T2" fmla="*/ 152 w 767"/>
                  <a:gd name="T3" fmla="*/ 412 h 471"/>
                  <a:gd name="T4" fmla="*/ 187 w 767"/>
                  <a:gd name="T5" fmla="*/ 444 h 471"/>
                  <a:gd name="T6" fmla="*/ 225 w 767"/>
                  <a:gd name="T7" fmla="*/ 463 h 471"/>
                  <a:gd name="T8" fmla="*/ 267 w 767"/>
                  <a:gd name="T9" fmla="*/ 471 h 471"/>
                  <a:gd name="T10" fmla="*/ 309 w 767"/>
                  <a:gd name="T11" fmla="*/ 466 h 471"/>
                  <a:gd name="T12" fmla="*/ 348 w 767"/>
                  <a:gd name="T13" fmla="*/ 448 h 471"/>
                  <a:gd name="T14" fmla="*/ 383 w 767"/>
                  <a:gd name="T15" fmla="*/ 419 h 471"/>
                  <a:gd name="T16" fmla="*/ 418 w 767"/>
                  <a:gd name="T17" fmla="*/ 448 h 471"/>
                  <a:gd name="T18" fmla="*/ 458 w 767"/>
                  <a:gd name="T19" fmla="*/ 466 h 471"/>
                  <a:gd name="T20" fmla="*/ 500 w 767"/>
                  <a:gd name="T21" fmla="*/ 471 h 471"/>
                  <a:gd name="T22" fmla="*/ 541 w 767"/>
                  <a:gd name="T23" fmla="*/ 463 h 471"/>
                  <a:gd name="T24" fmla="*/ 580 w 767"/>
                  <a:gd name="T25" fmla="*/ 444 h 471"/>
                  <a:gd name="T26" fmla="*/ 615 w 767"/>
                  <a:gd name="T27" fmla="*/ 412 h 471"/>
                  <a:gd name="T28" fmla="*/ 643 w 767"/>
                  <a:gd name="T29" fmla="*/ 372 h 471"/>
                  <a:gd name="T30" fmla="*/ 669 w 767"/>
                  <a:gd name="T31" fmla="*/ 352 h 471"/>
                  <a:gd name="T32" fmla="*/ 699 w 767"/>
                  <a:gd name="T33" fmla="*/ 350 h 471"/>
                  <a:gd name="T34" fmla="*/ 726 w 767"/>
                  <a:gd name="T35" fmla="*/ 334 h 471"/>
                  <a:gd name="T36" fmla="*/ 748 w 767"/>
                  <a:gd name="T37" fmla="*/ 308 h 471"/>
                  <a:gd name="T38" fmla="*/ 762 w 767"/>
                  <a:gd name="T39" fmla="*/ 274 h 471"/>
                  <a:gd name="T40" fmla="*/ 767 w 767"/>
                  <a:gd name="T41" fmla="*/ 236 h 471"/>
                  <a:gd name="T42" fmla="*/ 762 w 767"/>
                  <a:gd name="T43" fmla="*/ 197 h 471"/>
                  <a:gd name="T44" fmla="*/ 748 w 767"/>
                  <a:gd name="T45" fmla="*/ 162 h 471"/>
                  <a:gd name="T46" fmla="*/ 726 w 767"/>
                  <a:gd name="T47" fmla="*/ 136 h 471"/>
                  <a:gd name="T48" fmla="*/ 699 w 767"/>
                  <a:gd name="T49" fmla="*/ 121 h 471"/>
                  <a:gd name="T50" fmla="*/ 669 w 767"/>
                  <a:gd name="T51" fmla="*/ 118 h 471"/>
                  <a:gd name="T52" fmla="*/ 643 w 767"/>
                  <a:gd name="T53" fmla="*/ 98 h 471"/>
                  <a:gd name="T54" fmla="*/ 615 w 767"/>
                  <a:gd name="T55" fmla="*/ 58 h 471"/>
                  <a:gd name="T56" fmla="*/ 580 w 767"/>
                  <a:gd name="T57" fmla="*/ 27 h 471"/>
                  <a:gd name="T58" fmla="*/ 541 w 767"/>
                  <a:gd name="T59" fmla="*/ 7 h 471"/>
                  <a:gd name="T60" fmla="*/ 500 w 767"/>
                  <a:gd name="T61" fmla="*/ 0 h 471"/>
                  <a:gd name="T62" fmla="*/ 458 w 767"/>
                  <a:gd name="T63" fmla="*/ 5 h 471"/>
                  <a:gd name="T64" fmla="*/ 418 w 767"/>
                  <a:gd name="T65" fmla="*/ 23 h 471"/>
                  <a:gd name="T66" fmla="*/ 383 w 767"/>
                  <a:gd name="T67" fmla="*/ 52 h 471"/>
                  <a:gd name="T68" fmla="*/ 348 w 767"/>
                  <a:gd name="T69" fmla="*/ 23 h 471"/>
                  <a:gd name="T70" fmla="*/ 309 w 767"/>
                  <a:gd name="T71" fmla="*/ 5 h 471"/>
                  <a:gd name="T72" fmla="*/ 267 w 767"/>
                  <a:gd name="T73" fmla="*/ 0 h 471"/>
                  <a:gd name="T74" fmla="*/ 225 w 767"/>
                  <a:gd name="T75" fmla="*/ 7 h 471"/>
                  <a:gd name="T76" fmla="*/ 187 w 767"/>
                  <a:gd name="T77" fmla="*/ 27 h 471"/>
                  <a:gd name="T78" fmla="*/ 152 w 767"/>
                  <a:gd name="T79" fmla="*/ 58 h 471"/>
                  <a:gd name="T80" fmla="*/ 123 w 767"/>
                  <a:gd name="T81" fmla="*/ 98 h 471"/>
                  <a:gd name="T82" fmla="*/ 98 w 767"/>
                  <a:gd name="T83" fmla="*/ 118 h 471"/>
                  <a:gd name="T84" fmla="*/ 68 w 767"/>
                  <a:gd name="T85" fmla="*/ 121 h 471"/>
                  <a:gd name="T86" fmla="*/ 41 w 767"/>
                  <a:gd name="T87" fmla="*/ 136 h 471"/>
                  <a:gd name="T88" fmla="*/ 19 w 767"/>
                  <a:gd name="T89" fmla="*/ 162 h 471"/>
                  <a:gd name="T90" fmla="*/ 5 w 767"/>
                  <a:gd name="T91" fmla="*/ 197 h 471"/>
                  <a:gd name="T92" fmla="*/ 0 w 767"/>
                  <a:gd name="T93" fmla="*/ 236 h 471"/>
                  <a:gd name="T94" fmla="*/ 5 w 767"/>
                  <a:gd name="T95" fmla="*/ 274 h 471"/>
                  <a:gd name="T96" fmla="*/ 19 w 767"/>
                  <a:gd name="T97" fmla="*/ 308 h 471"/>
                  <a:gd name="T98" fmla="*/ 41 w 767"/>
                  <a:gd name="T99" fmla="*/ 334 h 471"/>
                  <a:gd name="T100" fmla="*/ 68 w 767"/>
                  <a:gd name="T101" fmla="*/ 350 h 471"/>
                  <a:gd name="T102" fmla="*/ 98 w 767"/>
                  <a:gd name="T103" fmla="*/ 352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67" h="471">
                    <a:moveTo>
                      <a:pt x="113" y="349"/>
                    </a:moveTo>
                    <a:lnTo>
                      <a:pt x="123" y="372"/>
                    </a:lnTo>
                    <a:lnTo>
                      <a:pt x="137" y="393"/>
                    </a:lnTo>
                    <a:lnTo>
                      <a:pt x="152" y="412"/>
                    </a:lnTo>
                    <a:lnTo>
                      <a:pt x="168" y="429"/>
                    </a:lnTo>
                    <a:lnTo>
                      <a:pt x="187" y="444"/>
                    </a:lnTo>
                    <a:lnTo>
                      <a:pt x="205" y="455"/>
                    </a:lnTo>
                    <a:lnTo>
                      <a:pt x="225" y="463"/>
                    </a:lnTo>
                    <a:lnTo>
                      <a:pt x="245" y="468"/>
                    </a:lnTo>
                    <a:lnTo>
                      <a:pt x="267" y="471"/>
                    </a:lnTo>
                    <a:lnTo>
                      <a:pt x="288" y="470"/>
                    </a:lnTo>
                    <a:lnTo>
                      <a:pt x="309" y="466"/>
                    </a:lnTo>
                    <a:lnTo>
                      <a:pt x="329" y="459"/>
                    </a:lnTo>
                    <a:lnTo>
                      <a:pt x="348" y="448"/>
                    </a:lnTo>
                    <a:lnTo>
                      <a:pt x="367" y="435"/>
                    </a:lnTo>
                    <a:lnTo>
                      <a:pt x="383" y="419"/>
                    </a:lnTo>
                    <a:lnTo>
                      <a:pt x="400" y="435"/>
                    </a:lnTo>
                    <a:lnTo>
                      <a:pt x="418" y="448"/>
                    </a:lnTo>
                    <a:lnTo>
                      <a:pt x="438" y="459"/>
                    </a:lnTo>
                    <a:lnTo>
                      <a:pt x="458" y="466"/>
                    </a:lnTo>
                    <a:lnTo>
                      <a:pt x="479" y="470"/>
                    </a:lnTo>
                    <a:lnTo>
                      <a:pt x="500" y="471"/>
                    </a:lnTo>
                    <a:lnTo>
                      <a:pt x="521" y="468"/>
                    </a:lnTo>
                    <a:lnTo>
                      <a:pt x="541" y="463"/>
                    </a:lnTo>
                    <a:lnTo>
                      <a:pt x="562" y="455"/>
                    </a:lnTo>
                    <a:lnTo>
                      <a:pt x="580" y="444"/>
                    </a:lnTo>
                    <a:lnTo>
                      <a:pt x="598" y="429"/>
                    </a:lnTo>
                    <a:lnTo>
                      <a:pt x="615" y="412"/>
                    </a:lnTo>
                    <a:lnTo>
                      <a:pt x="630" y="393"/>
                    </a:lnTo>
                    <a:lnTo>
                      <a:pt x="643" y="372"/>
                    </a:lnTo>
                    <a:lnTo>
                      <a:pt x="654" y="349"/>
                    </a:lnTo>
                    <a:lnTo>
                      <a:pt x="669" y="352"/>
                    </a:lnTo>
                    <a:lnTo>
                      <a:pt x="684" y="352"/>
                    </a:lnTo>
                    <a:lnTo>
                      <a:pt x="699" y="350"/>
                    </a:lnTo>
                    <a:lnTo>
                      <a:pt x="713" y="344"/>
                    </a:lnTo>
                    <a:lnTo>
                      <a:pt x="726" y="334"/>
                    </a:lnTo>
                    <a:lnTo>
                      <a:pt x="738" y="322"/>
                    </a:lnTo>
                    <a:lnTo>
                      <a:pt x="748" y="308"/>
                    </a:lnTo>
                    <a:lnTo>
                      <a:pt x="757" y="291"/>
                    </a:lnTo>
                    <a:lnTo>
                      <a:pt x="762" y="274"/>
                    </a:lnTo>
                    <a:lnTo>
                      <a:pt x="766" y="255"/>
                    </a:lnTo>
                    <a:lnTo>
                      <a:pt x="767" y="236"/>
                    </a:lnTo>
                    <a:lnTo>
                      <a:pt x="766" y="216"/>
                    </a:lnTo>
                    <a:lnTo>
                      <a:pt x="762" y="197"/>
                    </a:lnTo>
                    <a:lnTo>
                      <a:pt x="757" y="179"/>
                    </a:lnTo>
                    <a:lnTo>
                      <a:pt x="748" y="162"/>
                    </a:lnTo>
                    <a:lnTo>
                      <a:pt x="738" y="148"/>
                    </a:lnTo>
                    <a:lnTo>
                      <a:pt x="726" y="136"/>
                    </a:lnTo>
                    <a:lnTo>
                      <a:pt x="713" y="128"/>
                    </a:lnTo>
                    <a:lnTo>
                      <a:pt x="699" y="121"/>
                    </a:lnTo>
                    <a:lnTo>
                      <a:pt x="684" y="118"/>
                    </a:lnTo>
                    <a:lnTo>
                      <a:pt x="669" y="118"/>
                    </a:lnTo>
                    <a:lnTo>
                      <a:pt x="654" y="121"/>
                    </a:lnTo>
                    <a:lnTo>
                      <a:pt x="643" y="98"/>
                    </a:lnTo>
                    <a:lnTo>
                      <a:pt x="630" y="77"/>
                    </a:lnTo>
                    <a:lnTo>
                      <a:pt x="615" y="58"/>
                    </a:lnTo>
                    <a:lnTo>
                      <a:pt x="598" y="41"/>
                    </a:lnTo>
                    <a:lnTo>
                      <a:pt x="580" y="27"/>
                    </a:lnTo>
                    <a:lnTo>
                      <a:pt x="562" y="16"/>
                    </a:lnTo>
                    <a:lnTo>
                      <a:pt x="541" y="7"/>
                    </a:lnTo>
                    <a:lnTo>
                      <a:pt x="521" y="2"/>
                    </a:lnTo>
                    <a:lnTo>
                      <a:pt x="500" y="0"/>
                    </a:lnTo>
                    <a:lnTo>
                      <a:pt x="479" y="1"/>
                    </a:lnTo>
                    <a:lnTo>
                      <a:pt x="458" y="5"/>
                    </a:lnTo>
                    <a:lnTo>
                      <a:pt x="438" y="12"/>
                    </a:lnTo>
                    <a:lnTo>
                      <a:pt x="418" y="23"/>
                    </a:lnTo>
                    <a:lnTo>
                      <a:pt x="400" y="36"/>
                    </a:lnTo>
                    <a:lnTo>
                      <a:pt x="383" y="52"/>
                    </a:lnTo>
                    <a:lnTo>
                      <a:pt x="367" y="36"/>
                    </a:lnTo>
                    <a:lnTo>
                      <a:pt x="348" y="23"/>
                    </a:lnTo>
                    <a:lnTo>
                      <a:pt x="329" y="12"/>
                    </a:lnTo>
                    <a:lnTo>
                      <a:pt x="309" y="5"/>
                    </a:lnTo>
                    <a:lnTo>
                      <a:pt x="288" y="1"/>
                    </a:lnTo>
                    <a:lnTo>
                      <a:pt x="267" y="0"/>
                    </a:lnTo>
                    <a:lnTo>
                      <a:pt x="245" y="2"/>
                    </a:lnTo>
                    <a:lnTo>
                      <a:pt x="225" y="7"/>
                    </a:lnTo>
                    <a:lnTo>
                      <a:pt x="205" y="16"/>
                    </a:lnTo>
                    <a:lnTo>
                      <a:pt x="187" y="27"/>
                    </a:lnTo>
                    <a:lnTo>
                      <a:pt x="168" y="41"/>
                    </a:lnTo>
                    <a:lnTo>
                      <a:pt x="152" y="58"/>
                    </a:lnTo>
                    <a:lnTo>
                      <a:pt x="137" y="77"/>
                    </a:lnTo>
                    <a:lnTo>
                      <a:pt x="123" y="98"/>
                    </a:lnTo>
                    <a:lnTo>
                      <a:pt x="113" y="121"/>
                    </a:lnTo>
                    <a:lnTo>
                      <a:pt x="98" y="118"/>
                    </a:lnTo>
                    <a:lnTo>
                      <a:pt x="83" y="118"/>
                    </a:lnTo>
                    <a:lnTo>
                      <a:pt x="68" y="121"/>
                    </a:lnTo>
                    <a:lnTo>
                      <a:pt x="54" y="128"/>
                    </a:lnTo>
                    <a:lnTo>
                      <a:pt x="41" y="136"/>
                    </a:lnTo>
                    <a:lnTo>
                      <a:pt x="29" y="148"/>
                    </a:lnTo>
                    <a:lnTo>
                      <a:pt x="19" y="162"/>
                    </a:lnTo>
                    <a:lnTo>
                      <a:pt x="10" y="179"/>
                    </a:lnTo>
                    <a:lnTo>
                      <a:pt x="5" y="197"/>
                    </a:lnTo>
                    <a:lnTo>
                      <a:pt x="1" y="216"/>
                    </a:lnTo>
                    <a:lnTo>
                      <a:pt x="0" y="236"/>
                    </a:lnTo>
                    <a:lnTo>
                      <a:pt x="1" y="255"/>
                    </a:lnTo>
                    <a:lnTo>
                      <a:pt x="5" y="274"/>
                    </a:lnTo>
                    <a:lnTo>
                      <a:pt x="10" y="291"/>
                    </a:lnTo>
                    <a:lnTo>
                      <a:pt x="19" y="308"/>
                    </a:lnTo>
                    <a:lnTo>
                      <a:pt x="29" y="322"/>
                    </a:lnTo>
                    <a:lnTo>
                      <a:pt x="41" y="334"/>
                    </a:lnTo>
                    <a:lnTo>
                      <a:pt x="54" y="344"/>
                    </a:lnTo>
                    <a:lnTo>
                      <a:pt x="68" y="350"/>
                    </a:lnTo>
                    <a:lnTo>
                      <a:pt x="83" y="352"/>
                    </a:lnTo>
                    <a:lnTo>
                      <a:pt x="98" y="352"/>
                    </a:lnTo>
                    <a:lnTo>
                      <a:pt x="113" y="349"/>
                    </a:lnTo>
                    <a:close/>
                  </a:path>
                </a:pathLst>
              </a:custGeom>
              <a:solidFill>
                <a:srgbClr val="FFFF8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518" name="Rectangle 694"/>
              <p:cNvSpPr>
                <a:spLocks noChangeArrowheads="1"/>
              </p:cNvSpPr>
              <p:nvPr/>
            </p:nvSpPr>
            <p:spPr bwMode="auto">
              <a:xfrm>
                <a:off x="3341" y="2124"/>
                <a:ext cx="336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 b="1" smtClean="0">
                    <a:solidFill>
                      <a:srgbClr val="800000"/>
                    </a:solidFill>
                    <a:latin typeface="Arial" pitchFamily="34" charset="0"/>
                    <a:cs typeface="Arial" pitchFamily="34" charset="0"/>
                  </a:rPr>
                  <a:t>VM imp.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519" name="Rectangle 695"/>
              <p:cNvSpPr>
                <a:spLocks noChangeArrowheads="1"/>
              </p:cNvSpPr>
              <p:nvPr/>
            </p:nvSpPr>
            <p:spPr bwMode="auto">
              <a:xfrm>
                <a:off x="3219" y="2229"/>
                <a:ext cx="577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 b="1" smtClean="0">
                    <a:solidFill>
                      <a:srgbClr val="800000"/>
                    </a:solidFill>
                    <a:latin typeface="Arial" pitchFamily="34" charset="0"/>
                    <a:cs typeface="Arial" pitchFamily="34" charset="0"/>
                  </a:rPr>
                  <a:t>over the Hack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520" name="Rectangle 696"/>
              <p:cNvSpPr>
                <a:spLocks noChangeArrowheads="1"/>
              </p:cNvSpPr>
              <p:nvPr/>
            </p:nvSpPr>
            <p:spPr bwMode="auto">
              <a:xfrm>
                <a:off x="3333" y="2333"/>
                <a:ext cx="351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 b="1" smtClean="0">
                    <a:solidFill>
                      <a:srgbClr val="800000"/>
                    </a:solidFill>
                    <a:latin typeface="Arial" pitchFamily="34" charset="0"/>
                    <a:cs typeface="Arial" pitchFamily="34" charset="0"/>
                  </a:rPr>
                  <a:t>platform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521" name="Freeform 697"/>
              <p:cNvSpPr>
                <a:spLocks/>
              </p:cNvSpPr>
              <p:nvPr/>
            </p:nvSpPr>
            <p:spPr bwMode="auto">
              <a:xfrm>
                <a:off x="2315" y="2089"/>
                <a:ext cx="696" cy="429"/>
              </a:xfrm>
              <a:custGeom>
                <a:avLst/>
                <a:gdLst>
                  <a:gd name="T0" fmla="*/ 113 w 696"/>
                  <a:gd name="T1" fmla="*/ 341 h 429"/>
                  <a:gd name="T2" fmla="*/ 141 w 696"/>
                  <a:gd name="T3" fmla="*/ 380 h 429"/>
                  <a:gd name="T4" fmla="*/ 175 w 696"/>
                  <a:gd name="T5" fmla="*/ 409 h 429"/>
                  <a:gd name="T6" fmla="*/ 214 w 696"/>
                  <a:gd name="T7" fmla="*/ 425 h 429"/>
                  <a:gd name="T8" fmla="*/ 254 w 696"/>
                  <a:gd name="T9" fmla="*/ 429 h 429"/>
                  <a:gd name="T10" fmla="*/ 294 w 696"/>
                  <a:gd name="T11" fmla="*/ 420 h 429"/>
                  <a:gd name="T12" fmla="*/ 331 w 696"/>
                  <a:gd name="T13" fmla="*/ 398 h 429"/>
                  <a:gd name="T14" fmla="*/ 365 w 696"/>
                  <a:gd name="T15" fmla="*/ 398 h 429"/>
                  <a:gd name="T16" fmla="*/ 401 w 696"/>
                  <a:gd name="T17" fmla="*/ 420 h 429"/>
                  <a:gd name="T18" fmla="*/ 441 w 696"/>
                  <a:gd name="T19" fmla="*/ 429 h 429"/>
                  <a:gd name="T20" fmla="*/ 481 w 696"/>
                  <a:gd name="T21" fmla="*/ 425 h 429"/>
                  <a:gd name="T22" fmla="*/ 520 w 696"/>
                  <a:gd name="T23" fmla="*/ 409 h 429"/>
                  <a:gd name="T24" fmla="*/ 554 w 696"/>
                  <a:gd name="T25" fmla="*/ 380 h 429"/>
                  <a:gd name="T26" fmla="*/ 582 w 696"/>
                  <a:gd name="T27" fmla="*/ 341 h 429"/>
                  <a:gd name="T28" fmla="*/ 606 w 696"/>
                  <a:gd name="T29" fmla="*/ 322 h 429"/>
                  <a:gd name="T30" fmla="*/ 633 w 696"/>
                  <a:gd name="T31" fmla="*/ 319 h 429"/>
                  <a:gd name="T32" fmla="*/ 658 w 696"/>
                  <a:gd name="T33" fmla="*/ 305 h 429"/>
                  <a:gd name="T34" fmla="*/ 678 w 696"/>
                  <a:gd name="T35" fmla="*/ 281 h 429"/>
                  <a:gd name="T36" fmla="*/ 691 w 696"/>
                  <a:gd name="T37" fmla="*/ 249 h 429"/>
                  <a:gd name="T38" fmla="*/ 696 w 696"/>
                  <a:gd name="T39" fmla="*/ 215 h 429"/>
                  <a:gd name="T40" fmla="*/ 691 w 696"/>
                  <a:gd name="T41" fmla="*/ 180 h 429"/>
                  <a:gd name="T42" fmla="*/ 678 w 696"/>
                  <a:gd name="T43" fmla="*/ 148 h 429"/>
                  <a:gd name="T44" fmla="*/ 658 w 696"/>
                  <a:gd name="T45" fmla="*/ 125 h 429"/>
                  <a:gd name="T46" fmla="*/ 633 w 696"/>
                  <a:gd name="T47" fmla="*/ 111 h 429"/>
                  <a:gd name="T48" fmla="*/ 606 w 696"/>
                  <a:gd name="T49" fmla="*/ 107 h 429"/>
                  <a:gd name="T50" fmla="*/ 582 w 696"/>
                  <a:gd name="T51" fmla="*/ 88 h 429"/>
                  <a:gd name="T52" fmla="*/ 554 w 696"/>
                  <a:gd name="T53" fmla="*/ 49 h 429"/>
                  <a:gd name="T54" fmla="*/ 520 w 696"/>
                  <a:gd name="T55" fmla="*/ 21 h 429"/>
                  <a:gd name="T56" fmla="*/ 481 w 696"/>
                  <a:gd name="T57" fmla="*/ 4 h 429"/>
                  <a:gd name="T58" fmla="*/ 441 w 696"/>
                  <a:gd name="T59" fmla="*/ 0 h 429"/>
                  <a:gd name="T60" fmla="*/ 401 w 696"/>
                  <a:gd name="T61" fmla="*/ 10 h 429"/>
                  <a:gd name="T62" fmla="*/ 365 w 696"/>
                  <a:gd name="T63" fmla="*/ 32 h 429"/>
                  <a:gd name="T64" fmla="*/ 331 w 696"/>
                  <a:gd name="T65" fmla="*/ 32 h 429"/>
                  <a:gd name="T66" fmla="*/ 294 w 696"/>
                  <a:gd name="T67" fmla="*/ 10 h 429"/>
                  <a:gd name="T68" fmla="*/ 254 w 696"/>
                  <a:gd name="T69" fmla="*/ 0 h 429"/>
                  <a:gd name="T70" fmla="*/ 214 w 696"/>
                  <a:gd name="T71" fmla="*/ 4 h 429"/>
                  <a:gd name="T72" fmla="*/ 175 w 696"/>
                  <a:gd name="T73" fmla="*/ 21 h 429"/>
                  <a:gd name="T74" fmla="*/ 141 w 696"/>
                  <a:gd name="T75" fmla="*/ 49 h 429"/>
                  <a:gd name="T76" fmla="*/ 113 w 696"/>
                  <a:gd name="T77" fmla="*/ 88 h 429"/>
                  <a:gd name="T78" fmla="*/ 89 w 696"/>
                  <a:gd name="T79" fmla="*/ 107 h 429"/>
                  <a:gd name="T80" fmla="*/ 62 w 696"/>
                  <a:gd name="T81" fmla="*/ 111 h 429"/>
                  <a:gd name="T82" fmla="*/ 37 w 696"/>
                  <a:gd name="T83" fmla="*/ 125 h 429"/>
                  <a:gd name="T84" fmla="*/ 18 w 696"/>
                  <a:gd name="T85" fmla="*/ 148 h 429"/>
                  <a:gd name="T86" fmla="*/ 5 w 696"/>
                  <a:gd name="T87" fmla="*/ 180 h 429"/>
                  <a:gd name="T88" fmla="*/ 0 w 696"/>
                  <a:gd name="T89" fmla="*/ 215 h 429"/>
                  <a:gd name="T90" fmla="*/ 5 w 696"/>
                  <a:gd name="T91" fmla="*/ 249 h 429"/>
                  <a:gd name="T92" fmla="*/ 18 w 696"/>
                  <a:gd name="T93" fmla="*/ 281 h 429"/>
                  <a:gd name="T94" fmla="*/ 37 w 696"/>
                  <a:gd name="T95" fmla="*/ 305 h 429"/>
                  <a:gd name="T96" fmla="*/ 62 w 696"/>
                  <a:gd name="T97" fmla="*/ 319 h 429"/>
                  <a:gd name="T98" fmla="*/ 89 w 696"/>
                  <a:gd name="T99" fmla="*/ 322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96" h="429">
                    <a:moveTo>
                      <a:pt x="102" y="319"/>
                    </a:moveTo>
                    <a:lnTo>
                      <a:pt x="113" y="341"/>
                    </a:lnTo>
                    <a:lnTo>
                      <a:pt x="127" y="362"/>
                    </a:lnTo>
                    <a:lnTo>
                      <a:pt x="141" y="380"/>
                    </a:lnTo>
                    <a:lnTo>
                      <a:pt x="157" y="396"/>
                    </a:lnTo>
                    <a:lnTo>
                      <a:pt x="175" y="409"/>
                    </a:lnTo>
                    <a:lnTo>
                      <a:pt x="194" y="418"/>
                    </a:lnTo>
                    <a:lnTo>
                      <a:pt x="214" y="425"/>
                    </a:lnTo>
                    <a:lnTo>
                      <a:pt x="234" y="429"/>
                    </a:lnTo>
                    <a:lnTo>
                      <a:pt x="254" y="429"/>
                    </a:lnTo>
                    <a:lnTo>
                      <a:pt x="274" y="426"/>
                    </a:lnTo>
                    <a:lnTo>
                      <a:pt x="294" y="420"/>
                    </a:lnTo>
                    <a:lnTo>
                      <a:pt x="313" y="411"/>
                    </a:lnTo>
                    <a:lnTo>
                      <a:pt x="331" y="398"/>
                    </a:lnTo>
                    <a:lnTo>
                      <a:pt x="348" y="383"/>
                    </a:lnTo>
                    <a:lnTo>
                      <a:pt x="365" y="398"/>
                    </a:lnTo>
                    <a:lnTo>
                      <a:pt x="382" y="411"/>
                    </a:lnTo>
                    <a:lnTo>
                      <a:pt x="401" y="420"/>
                    </a:lnTo>
                    <a:lnTo>
                      <a:pt x="421" y="426"/>
                    </a:lnTo>
                    <a:lnTo>
                      <a:pt x="441" y="429"/>
                    </a:lnTo>
                    <a:lnTo>
                      <a:pt x="461" y="429"/>
                    </a:lnTo>
                    <a:lnTo>
                      <a:pt x="481" y="425"/>
                    </a:lnTo>
                    <a:lnTo>
                      <a:pt x="502" y="418"/>
                    </a:lnTo>
                    <a:lnTo>
                      <a:pt x="520" y="409"/>
                    </a:lnTo>
                    <a:lnTo>
                      <a:pt x="538" y="396"/>
                    </a:lnTo>
                    <a:lnTo>
                      <a:pt x="554" y="380"/>
                    </a:lnTo>
                    <a:lnTo>
                      <a:pt x="569" y="362"/>
                    </a:lnTo>
                    <a:lnTo>
                      <a:pt x="582" y="341"/>
                    </a:lnTo>
                    <a:lnTo>
                      <a:pt x="593" y="319"/>
                    </a:lnTo>
                    <a:lnTo>
                      <a:pt x="606" y="322"/>
                    </a:lnTo>
                    <a:lnTo>
                      <a:pt x="620" y="322"/>
                    </a:lnTo>
                    <a:lnTo>
                      <a:pt x="633" y="319"/>
                    </a:lnTo>
                    <a:lnTo>
                      <a:pt x="646" y="313"/>
                    </a:lnTo>
                    <a:lnTo>
                      <a:pt x="658" y="305"/>
                    </a:lnTo>
                    <a:lnTo>
                      <a:pt x="668" y="294"/>
                    </a:lnTo>
                    <a:lnTo>
                      <a:pt x="678" y="281"/>
                    </a:lnTo>
                    <a:lnTo>
                      <a:pt x="685" y="266"/>
                    </a:lnTo>
                    <a:lnTo>
                      <a:pt x="691" y="249"/>
                    </a:lnTo>
                    <a:lnTo>
                      <a:pt x="694" y="233"/>
                    </a:lnTo>
                    <a:lnTo>
                      <a:pt x="696" y="215"/>
                    </a:lnTo>
                    <a:lnTo>
                      <a:pt x="694" y="197"/>
                    </a:lnTo>
                    <a:lnTo>
                      <a:pt x="691" y="180"/>
                    </a:lnTo>
                    <a:lnTo>
                      <a:pt x="685" y="163"/>
                    </a:lnTo>
                    <a:lnTo>
                      <a:pt x="678" y="148"/>
                    </a:lnTo>
                    <a:lnTo>
                      <a:pt x="668" y="135"/>
                    </a:lnTo>
                    <a:lnTo>
                      <a:pt x="658" y="125"/>
                    </a:lnTo>
                    <a:lnTo>
                      <a:pt x="646" y="116"/>
                    </a:lnTo>
                    <a:lnTo>
                      <a:pt x="633" y="111"/>
                    </a:lnTo>
                    <a:lnTo>
                      <a:pt x="620" y="107"/>
                    </a:lnTo>
                    <a:lnTo>
                      <a:pt x="606" y="107"/>
                    </a:lnTo>
                    <a:lnTo>
                      <a:pt x="593" y="111"/>
                    </a:lnTo>
                    <a:lnTo>
                      <a:pt x="582" y="88"/>
                    </a:lnTo>
                    <a:lnTo>
                      <a:pt x="569" y="67"/>
                    </a:lnTo>
                    <a:lnTo>
                      <a:pt x="554" y="49"/>
                    </a:lnTo>
                    <a:lnTo>
                      <a:pt x="538" y="33"/>
                    </a:lnTo>
                    <a:lnTo>
                      <a:pt x="520" y="21"/>
                    </a:lnTo>
                    <a:lnTo>
                      <a:pt x="502" y="11"/>
                    </a:lnTo>
                    <a:lnTo>
                      <a:pt x="481" y="4"/>
                    </a:lnTo>
                    <a:lnTo>
                      <a:pt x="461" y="0"/>
                    </a:lnTo>
                    <a:lnTo>
                      <a:pt x="441" y="0"/>
                    </a:lnTo>
                    <a:lnTo>
                      <a:pt x="421" y="4"/>
                    </a:lnTo>
                    <a:lnTo>
                      <a:pt x="401" y="10"/>
                    </a:lnTo>
                    <a:lnTo>
                      <a:pt x="382" y="19"/>
                    </a:lnTo>
                    <a:lnTo>
                      <a:pt x="365" y="32"/>
                    </a:lnTo>
                    <a:lnTo>
                      <a:pt x="348" y="47"/>
                    </a:lnTo>
                    <a:lnTo>
                      <a:pt x="331" y="32"/>
                    </a:lnTo>
                    <a:lnTo>
                      <a:pt x="313" y="19"/>
                    </a:lnTo>
                    <a:lnTo>
                      <a:pt x="294" y="10"/>
                    </a:lnTo>
                    <a:lnTo>
                      <a:pt x="274" y="4"/>
                    </a:lnTo>
                    <a:lnTo>
                      <a:pt x="254" y="0"/>
                    </a:lnTo>
                    <a:lnTo>
                      <a:pt x="234" y="0"/>
                    </a:lnTo>
                    <a:lnTo>
                      <a:pt x="214" y="4"/>
                    </a:lnTo>
                    <a:lnTo>
                      <a:pt x="194" y="11"/>
                    </a:lnTo>
                    <a:lnTo>
                      <a:pt x="175" y="21"/>
                    </a:lnTo>
                    <a:lnTo>
                      <a:pt x="157" y="33"/>
                    </a:lnTo>
                    <a:lnTo>
                      <a:pt x="141" y="49"/>
                    </a:lnTo>
                    <a:lnTo>
                      <a:pt x="127" y="67"/>
                    </a:lnTo>
                    <a:lnTo>
                      <a:pt x="113" y="88"/>
                    </a:lnTo>
                    <a:lnTo>
                      <a:pt x="102" y="111"/>
                    </a:lnTo>
                    <a:lnTo>
                      <a:pt x="89" y="107"/>
                    </a:lnTo>
                    <a:lnTo>
                      <a:pt x="76" y="107"/>
                    </a:lnTo>
                    <a:lnTo>
                      <a:pt x="62" y="111"/>
                    </a:lnTo>
                    <a:lnTo>
                      <a:pt x="49" y="116"/>
                    </a:lnTo>
                    <a:lnTo>
                      <a:pt x="37" y="125"/>
                    </a:lnTo>
                    <a:lnTo>
                      <a:pt x="26" y="135"/>
                    </a:lnTo>
                    <a:lnTo>
                      <a:pt x="18" y="148"/>
                    </a:lnTo>
                    <a:lnTo>
                      <a:pt x="10" y="163"/>
                    </a:lnTo>
                    <a:lnTo>
                      <a:pt x="5" y="180"/>
                    </a:lnTo>
                    <a:lnTo>
                      <a:pt x="1" y="197"/>
                    </a:lnTo>
                    <a:lnTo>
                      <a:pt x="0" y="215"/>
                    </a:lnTo>
                    <a:lnTo>
                      <a:pt x="1" y="233"/>
                    </a:lnTo>
                    <a:lnTo>
                      <a:pt x="5" y="249"/>
                    </a:lnTo>
                    <a:lnTo>
                      <a:pt x="10" y="266"/>
                    </a:lnTo>
                    <a:lnTo>
                      <a:pt x="18" y="281"/>
                    </a:lnTo>
                    <a:lnTo>
                      <a:pt x="26" y="294"/>
                    </a:lnTo>
                    <a:lnTo>
                      <a:pt x="37" y="305"/>
                    </a:lnTo>
                    <a:lnTo>
                      <a:pt x="49" y="313"/>
                    </a:lnTo>
                    <a:lnTo>
                      <a:pt x="62" y="319"/>
                    </a:lnTo>
                    <a:lnTo>
                      <a:pt x="76" y="322"/>
                    </a:lnTo>
                    <a:lnTo>
                      <a:pt x="89" y="322"/>
                    </a:lnTo>
                    <a:lnTo>
                      <a:pt x="102" y="319"/>
                    </a:lnTo>
                    <a:close/>
                  </a:path>
                </a:pathLst>
              </a:custGeom>
              <a:solidFill>
                <a:srgbClr val="FFFF8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522" name="Rectangle 698"/>
              <p:cNvSpPr>
                <a:spLocks noChangeArrowheads="1"/>
              </p:cNvSpPr>
              <p:nvPr/>
            </p:nvSpPr>
            <p:spPr bwMode="auto">
              <a:xfrm>
                <a:off x="2619" y="2196"/>
                <a:ext cx="132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 b="1" smtClean="0">
                    <a:solidFill>
                      <a:srgbClr val="800000"/>
                    </a:solidFill>
                    <a:latin typeface="Arial" pitchFamily="34" charset="0"/>
                    <a:cs typeface="Arial" pitchFamily="34" charset="0"/>
                  </a:rPr>
                  <a:t>VM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523" name="Rectangle 699"/>
              <p:cNvSpPr>
                <a:spLocks noChangeArrowheads="1"/>
              </p:cNvSpPr>
              <p:nvPr/>
            </p:nvSpPr>
            <p:spPr bwMode="auto">
              <a:xfrm>
                <a:off x="2498" y="2301"/>
                <a:ext cx="371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 b="1" smtClean="0">
                    <a:solidFill>
                      <a:srgbClr val="800000"/>
                    </a:solidFill>
                    <a:latin typeface="Arial" pitchFamily="34" charset="0"/>
                    <a:cs typeface="Arial" pitchFamily="34" charset="0"/>
                  </a:rPr>
                  <a:t>emulator</a:t>
                </a:r>
                <a:endParaRPr lang="en-US" sz="2400" b="1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524" name="Freeform 700"/>
              <p:cNvSpPr>
                <a:spLocks/>
              </p:cNvSpPr>
              <p:nvPr/>
            </p:nvSpPr>
            <p:spPr bwMode="auto">
              <a:xfrm>
                <a:off x="3457" y="3578"/>
                <a:ext cx="38" cy="16"/>
              </a:xfrm>
              <a:custGeom>
                <a:avLst/>
                <a:gdLst>
                  <a:gd name="T0" fmla="*/ 22 w 38"/>
                  <a:gd name="T1" fmla="*/ 16 h 16"/>
                  <a:gd name="T2" fmla="*/ 38 w 38"/>
                  <a:gd name="T3" fmla="*/ 0 h 16"/>
                  <a:gd name="T4" fmla="*/ 0 w 38"/>
                  <a:gd name="T5" fmla="*/ 0 h 16"/>
                  <a:gd name="T6" fmla="*/ 22 w 38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" h="16">
                    <a:moveTo>
                      <a:pt x="22" y="16"/>
                    </a:moveTo>
                    <a:lnTo>
                      <a:pt x="38" y="0"/>
                    </a:lnTo>
                    <a:lnTo>
                      <a:pt x="0" y="0"/>
                    </a:lnTo>
                    <a:lnTo>
                      <a:pt x="22" y="16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525" name="Freeform 701"/>
              <p:cNvSpPr>
                <a:spLocks/>
              </p:cNvSpPr>
              <p:nvPr/>
            </p:nvSpPr>
            <p:spPr bwMode="auto">
              <a:xfrm>
                <a:off x="3215" y="3581"/>
                <a:ext cx="62" cy="29"/>
              </a:xfrm>
              <a:custGeom>
                <a:avLst/>
                <a:gdLst>
                  <a:gd name="T0" fmla="*/ 62 w 62"/>
                  <a:gd name="T1" fmla="*/ 29 h 29"/>
                  <a:gd name="T2" fmla="*/ 29 w 62"/>
                  <a:gd name="T3" fmla="*/ 0 h 29"/>
                  <a:gd name="T4" fmla="*/ 0 w 62"/>
                  <a:gd name="T5" fmla="*/ 29 h 29"/>
                  <a:gd name="T6" fmla="*/ 62 w 62"/>
                  <a:gd name="T7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" h="29">
                    <a:moveTo>
                      <a:pt x="62" y="29"/>
                    </a:moveTo>
                    <a:lnTo>
                      <a:pt x="29" y="0"/>
                    </a:lnTo>
                    <a:lnTo>
                      <a:pt x="0" y="29"/>
                    </a:lnTo>
                    <a:lnTo>
                      <a:pt x="62" y="29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526" name="Freeform 702"/>
              <p:cNvSpPr>
                <a:spLocks/>
              </p:cNvSpPr>
              <p:nvPr/>
            </p:nvSpPr>
            <p:spPr bwMode="auto">
              <a:xfrm>
                <a:off x="3246" y="3578"/>
                <a:ext cx="238" cy="32"/>
              </a:xfrm>
              <a:custGeom>
                <a:avLst/>
                <a:gdLst>
                  <a:gd name="T0" fmla="*/ 238 w 238"/>
                  <a:gd name="T1" fmla="*/ 13 h 32"/>
                  <a:gd name="T2" fmla="*/ 214 w 238"/>
                  <a:gd name="T3" fmla="*/ 0 h 32"/>
                  <a:gd name="T4" fmla="*/ 31 w 238"/>
                  <a:gd name="T5" fmla="*/ 0 h 32"/>
                  <a:gd name="T6" fmla="*/ 0 w 238"/>
                  <a:gd name="T7" fmla="*/ 16 h 32"/>
                  <a:gd name="T8" fmla="*/ 31 w 238"/>
                  <a:gd name="T9" fmla="*/ 32 h 32"/>
                  <a:gd name="T10" fmla="*/ 218 w 238"/>
                  <a:gd name="T11" fmla="*/ 32 h 32"/>
                  <a:gd name="T12" fmla="*/ 238 w 238"/>
                  <a:gd name="T13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8" h="32">
                    <a:moveTo>
                      <a:pt x="238" y="13"/>
                    </a:moveTo>
                    <a:lnTo>
                      <a:pt x="214" y="0"/>
                    </a:lnTo>
                    <a:lnTo>
                      <a:pt x="31" y="0"/>
                    </a:lnTo>
                    <a:lnTo>
                      <a:pt x="0" y="16"/>
                    </a:lnTo>
                    <a:lnTo>
                      <a:pt x="31" y="32"/>
                    </a:lnTo>
                    <a:lnTo>
                      <a:pt x="218" y="32"/>
                    </a:lnTo>
                    <a:lnTo>
                      <a:pt x="238" y="13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527" name="Freeform 703"/>
              <p:cNvSpPr>
                <a:spLocks/>
              </p:cNvSpPr>
              <p:nvPr/>
            </p:nvSpPr>
            <p:spPr bwMode="auto">
              <a:xfrm>
                <a:off x="3285" y="3598"/>
                <a:ext cx="140" cy="10"/>
              </a:xfrm>
              <a:custGeom>
                <a:avLst/>
                <a:gdLst>
                  <a:gd name="T0" fmla="*/ 0 w 140"/>
                  <a:gd name="T1" fmla="*/ 10 h 10"/>
                  <a:gd name="T2" fmla="*/ 14 w 140"/>
                  <a:gd name="T3" fmla="*/ 10 h 10"/>
                  <a:gd name="T4" fmla="*/ 29 w 140"/>
                  <a:gd name="T5" fmla="*/ 9 h 10"/>
                  <a:gd name="T6" fmla="*/ 43 w 140"/>
                  <a:gd name="T7" fmla="*/ 9 h 10"/>
                  <a:gd name="T8" fmla="*/ 57 w 140"/>
                  <a:gd name="T9" fmla="*/ 9 h 10"/>
                  <a:gd name="T10" fmla="*/ 70 w 140"/>
                  <a:gd name="T11" fmla="*/ 8 h 10"/>
                  <a:gd name="T12" fmla="*/ 82 w 140"/>
                  <a:gd name="T13" fmla="*/ 8 h 10"/>
                  <a:gd name="T14" fmla="*/ 93 w 140"/>
                  <a:gd name="T15" fmla="*/ 7 h 10"/>
                  <a:gd name="T16" fmla="*/ 104 w 140"/>
                  <a:gd name="T17" fmla="*/ 6 h 10"/>
                  <a:gd name="T18" fmla="*/ 114 w 140"/>
                  <a:gd name="T19" fmla="*/ 6 h 10"/>
                  <a:gd name="T20" fmla="*/ 122 w 140"/>
                  <a:gd name="T21" fmla="*/ 5 h 10"/>
                  <a:gd name="T22" fmla="*/ 128 w 140"/>
                  <a:gd name="T23" fmla="*/ 4 h 10"/>
                  <a:gd name="T24" fmla="*/ 133 w 140"/>
                  <a:gd name="T25" fmla="*/ 3 h 10"/>
                  <a:gd name="T26" fmla="*/ 137 w 140"/>
                  <a:gd name="T27" fmla="*/ 2 h 10"/>
                  <a:gd name="T28" fmla="*/ 139 w 140"/>
                  <a:gd name="T29" fmla="*/ 1 h 10"/>
                  <a:gd name="T30" fmla="*/ 140 w 140"/>
                  <a:gd name="T31" fmla="*/ 0 h 10"/>
                  <a:gd name="T32" fmla="*/ 140 w 140"/>
                  <a:gd name="T33" fmla="*/ 10 h 10"/>
                  <a:gd name="T34" fmla="*/ 0 w 140"/>
                  <a:gd name="T3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0" h="10">
                    <a:moveTo>
                      <a:pt x="0" y="10"/>
                    </a:moveTo>
                    <a:lnTo>
                      <a:pt x="14" y="10"/>
                    </a:lnTo>
                    <a:lnTo>
                      <a:pt x="29" y="9"/>
                    </a:lnTo>
                    <a:lnTo>
                      <a:pt x="43" y="9"/>
                    </a:lnTo>
                    <a:lnTo>
                      <a:pt x="57" y="9"/>
                    </a:lnTo>
                    <a:lnTo>
                      <a:pt x="70" y="8"/>
                    </a:lnTo>
                    <a:lnTo>
                      <a:pt x="82" y="8"/>
                    </a:lnTo>
                    <a:lnTo>
                      <a:pt x="93" y="7"/>
                    </a:lnTo>
                    <a:lnTo>
                      <a:pt x="104" y="6"/>
                    </a:lnTo>
                    <a:lnTo>
                      <a:pt x="114" y="6"/>
                    </a:lnTo>
                    <a:lnTo>
                      <a:pt x="122" y="5"/>
                    </a:lnTo>
                    <a:lnTo>
                      <a:pt x="128" y="4"/>
                    </a:lnTo>
                    <a:lnTo>
                      <a:pt x="133" y="3"/>
                    </a:lnTo>
                    <a:lnTo>
                      <a:pt x="137" y="2"/>
                    </a:lnTo>
                    <a:lnTo>
                      <a:pt x="139" y="1"/>
                    </a:lnTo>
                    <a:lnTo>
                      <a:pt x="140" y="0"/>
                    </a:lnTo>
                    <a:lnTo>
                      <a:pt x="14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528" name="Freeform 704"/>
              <p:cNvSpPr>
                <a:spLocks/>
              </p:cNvSpPr>
              <p:nvPr/>
            </p:nvSpPr>
            <p:spPr bwMode="auto">
              <a:xfrm>
                <a:off x="3285" y="3598"/>
                <a:ext cx="140" cy="10"/>
              </a:xfrm>
              <a:custGeom>
                <a:avLst/>
                <a:gdLst>
                  <a:gd name="T0" fmla="*/ 0 w 140"/>
                  <a:gd name="T1" fmla="*/ 10 h 10"/>
                  <a:gd name="T2" fmla="*/ 14 w 140"/>
                  <a:gd name="T3" fmla="*/ 10 h 10"/>
                  <a:gd name="T4" fmla="*/ 29 w 140"/>
                  <a:gd name="T5" fmla="*/ 9 h 10"/>
                  <a:gd name="T6" fmla="*/ 43 w 140"/>
                  <a:gd name="T7" fmla="*/ 9 h 10"/>
                  <a:gd name="T8" fmla="*/ 57 w 140"/>
                  <a:gd name="T9" fmla="*/ 9 h 10"/>
                  <a:gd name="T10" fmla="*/ 70 w 140"/>
                  <a:gd name="T11" fmla="*/ 8 h 10"/>
                  <a:gd name="T12" fmla="*/ 82 w 140"/>
                  <a:gd name="T13" fmla="*/ 8 h 10"/>
                  <a:gd name="T14" fmla="*/ 93 w 140"/>
                  <a:gd name="T15" fmla="*/ 7 h 10"/>
                  <a:gd name="T16" fmla="*/ 104 w 140"/>
                  <a:gd name="T17" fmla="*/ 6 h 10"/>
                  <a:gd name="T18" fmla="*/ 114 w 140"/>
                  <a:gd name="T19" fmla="*/ 6 h 10"/>
                  <a:gd name="T20" fmla="*/ 122 w 140"/>
                  <a:gd name="T21" fmla="*/ 5 h 10"/>
                  <a:gd name="T22" fmla="*/ 128 w 140"/>
                  <a:gd name="T23" fmla="*/ 4 h 10"/>
                  <a:gd name="T24" fmla="*/ 133 w 140"/>
                  <a:gd name="T25" fmla="*/ 3 h 10"/>
                  <a:gd name="T26" fmla="*/ 137 w 140"/>
                  <a:gd name="T27" fmla="*/ 2 h 10"/>
                  <a:gd name="T28" fmla="*/ 139 w 140"/>
                  <a:gd name="T29" fmla="*/ 1 h 10"/>
                  <a:gd name="T30" fmla="*/ 140 w 140"/>
                  <a:gd name="T31" fmla="*/ 0 h 10"/>
                  <a:gd name="T32" fmla="*/ 137 w 140"/>
                  <a:gd name="T33" fmla="*/ 0 h 10"/>
                  <a:gd name="T34" fmla="*/ 136 w 140"/>
                  <a:gd name="T35" fmla="*/ 1 h 10"/>
                  <a:gd name="T36" fmla="*/ 134 w 140"/>
                  <a:gd name="T37" fmla="*/ 2 h 10"/>
                  <a:gd name="T38" fmla="*/ 129 w 140"/>
                  <a:gd name="T39" fmla="*/ 3 h 10"/>
                  <a:gd name="T40" fmla="*/ 124 w 140"/>
                  <a:gd name="T41" fmla="*/ 4 h 10"/>
                  <a:gd name="T42" fmla="*/ 116 w 140"/>
                  <a:gd name="T43" fmla="*/ 5 h 10"/>
                  <a:gd name="T44" fmla="*/ 108 w 140"/>
                  <a:gd name="T45" fmla="*/ 6 h 10"/>
                  <a:gd name="T46" fmla="*/ 97 w 140"/>
                  <a:gd name="T47" fmla="*/ 6 h 10"/>
                  <a:gd name="T48" fmla="*/ 86 w 140"/>
                  <a:gd name="T49" fmla="*/ 7 h 10"/>
                  <a:gd name="T50" fmla="*/ 73 w 140"/>
                  <a:gd name="T51" fmla="*/ 8 h 10"/>
                  <a:gd name="T52" fmla="*/ 60 w 140"/>
                  <a:gd name="T53" fmla="*/ 8 h 10"/>
                  <a:gd name="T54" fmla="*/ 45 w 140"/>
                  <a:gd name="T55" fmla="*/ 9 h 10"/>
                  <a:gd name="T56" fmla="*/ 30 w 140"/>
                  <a:gd name="T57" fmla="*/ 9 h 10"/>
                  <a:gd name="T58" fmla="*/ 15 w 140"/>
                  <a:gd name="T59" fmla="*/ 9 h 10"/>
                  <a:gd name="T60" fmla="*/ 0 w 140"/>
                  <a:gd name="T61" fmla="*/ 9 h 10"/>
                  <a:gd name="T62" fmla="*/ 0 w 140"/>
                  <a:gd name="T6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0" h="10">
                    <a:moveTo>
                      <a:pt x="0" y="10"/>
                    </a:moveTo>
                    <a:lnTo>
                      <a:pt x="14" y="10"/>
                    </a:lnTo>
                    <a:lnTo>
                      <a:pt x="29" y="9"/>
                    </a:lnTo>
                    <a:lnTo>
                      <a:pt x="43" y="9"/>
                    </a:lnTo>
                    <a:lnTo>
                      <a:pt x="57" y="9"/>
                    </a:lnTo>
                    <a:lnTo>
                      <a:pt x="70" y="8"/>
                    </a:lnTo>
                    <a:lnTo>
                      <a:pt x="82" y="8"/>
                    </a:lnTo>
                    <a:lnTo>
                      <a:pt x="93" y="7"/>
                    </a:lnTo>
                    <a:lnTo>
                      <a:pt x="104" y="6"/>
                    </a:lnTo>
                    <a:lnTo>
                      <a:pt x="114" y="6"/>
                    </a:lnTo>
                    <a:lnTo>
                      <a:pt x="122" y="5"/>
                    </a:lnTo>
                    <a:lnTo>
                      <a:pt x="128" y="4"/>
                    </a:lnTo>
                    <a:lnTo>
                      <a:pt x="133" y="3"/>
                    </a:lnTo>
                    <a:lnTo>
                      <a:pt x="137" y="2"/>
                    </a:lnTo>
                    <a:lnTo>
                      <a:pt x="139" y="1"/>
                    </a:lnTo>
                    <a:lnTo>
                      <a:pt x="140" y="0"/>
                    </a:lnTo>
                    <a:lnTo>
                      <a:pt x="137" y="0"/>
                    </a:lnTo>
                    <a:lnTo>
                      <a:pt x="136" y="1"/>
                    </a:lnTo>
                    <a:lnTo>
                      <a:pt x="134" y="2"/>
                    </a:lnTo>
                    <a:lnTo>
                      <a:pt x="129" y="3"/>
                    </a:lnTo>
                    <a:lnTo>
                      <a:pt x="124" y="4"/>
                    </a:lnTo>
                    <a:lnTo>
                      <a:pt x="116" y="5"/>
                    </a:lnTo>
                    <a:lnTo>
                      <a:pt x="108" y="6"/>
                    </a:lnTo>
                    <a:lnTo>
                      <a:pt x="97" y="6"/>
                    </a:lnTo>
                    <a:lnTo>
                      <a:pt x="86" y="7"/>
                    </a:lnTo>
                    <a:lnTo>
                      <a:pt x="73" y="8"/>
                    </a:lnTo>
                    <a:lnTo>
                      <a:pt x="60" y="8"/>
                    </a:lnTo>
                    <a:lnTo>
                      <a:pt x="45" y="9"/>
                    </a:lnTo>
                    <a:lnTo>
                      <a:pt x="30" y="9"/>
                    </a:lnTo>
                    <a:lnTo>
                      <a:pt x="15" y="9"/>
                    </a:lnTo>
                    <a:lnTo>
                      <a:pt x="0" y="9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529" name="Freeform 705"/>
              <p:cNvSpPr>
                <a:spLocks/>
              </p:cNvSpPr>
              <p:nvPr/>
            </p:nvSpPr>
            <p:spPr bwMode="auto">
              <a:xfrm>
                <a:off x="3285" y="3598"/>
                <a:ext cx="137" cy="9"/>
              </a:xfrm>
              <a:custGeom>
                <a:avLst/>
                <a:gdLst>
                  <a:gd name="T0" fmla="*/ 0 w 137"/>
                  <a:gd name="T1" fmla="*/ 9 h 9"/>
                  <a:gd name="T2" fmla="*/ 15 w 137"/>
                  <a:gd name="T3" fmla="*/ 9 h 9"/>
                  <a:gd name="T4" fmla="*/ 30 w 137"/>
                  <a:gd name="T5" fmla="*/ 9 h 9"/>
                  <a:gd name="T6" fmla="*/ 45 w 137"/>
                  <a:gd name="T7" fmla="*/ 9 h 9"/>
                  <a:gd name="T8" fmla="*/ 60 w 137"/>
                  <a:gd name="T9" fmla="*/ 8 h 9"/>
                  <a:gd name="T10" fmla="*/ 73 w 137"/>
                  <a:gd name="T11" fmla="*/ 8 h 9"/>
                  <a:gd name="T12" fmla="*/ 86 w 137"/>
                  <a:gd name="T13" fmla="*/ 7 h 9"/>
                  <a:gd name="T14" fmla="*/ 97 w 137"/>
                  <a:gd name="T15" fmla="*/ 6 h 9"/>
                  <a:gd name="T16" fmla="*/ 108 w 137"/>
                  <a:gd name="T17" fmla="*/ 6 h 9"/>
                  <a:gd name="T18" fmla="*/ 116 w 137"/>
                  <a:gd name="T19" fmla="*/ 5 h 9"/>
                  <a:gd name="T20" fmla="*/ 124 w 137"/>
                  <a:gd name="T21" fmla="*/ 4 h 9"/>
                  <a:gd name="T22" fmla="*/ 129 w 137"/>
                  <a:gd name="T23" fmla="*/ 3 h 9"/>
                  <a:gd name="T24" fmla="*/ 134 w 137"/>
                  <a:gd name="T25" fmla="*/ 2 h 9"/>
                  <a:gd name="T26" fmla="*/ 136 w 137"/>
                  <a:gd name="T27" fmla="*/ 1 h 9"/>
                  <a:gd name="T28" fmla="*/ 137 w 137"/>
                  <a:gd name="T29" fmla="*/ 0 h 9"/>
                  <a:gd name="T30" fmla="*/ 135 w 137"/>
                  <a:gd name="T31" fmla="*/ 0 h 9"/>
                  <a:gd name="T32" fmla="*/ 134 w 137"/>
                  <a:gd name="T33" fmla="*/ 1 h 9"/>
                  <a:gd name="T34" fmla="*/ 131 w 137"/>
                  <a:gd name="T35" fmla="*/ 2 h 9"/>
                  <a:gd name="T36" fmla="*/ 128 w 137"/>
                  <a:gd name="T37" fmla="*/ 3 h 9"/>
                  <a:gd name="T38" fmla="*/ 122 w 137"/>
                  <a:gd name="T39" fmla="*/ 4 h 9"/>
                  <a:gd name="T40" fmla="*/ 115 w 137"/>
                  <a:gd name="T41" fmla="*/ 5 h 9"/>
                  <a:gd name="T42" fmla="*/ 106 w 137"/>
                  <a:gd name="T43" fmla="*/ 6 h 9"/>
                  <a:gd name="T44" fmla="*/ 95 w 137"/>
                  <a:gd name="T45" fmla="*/ 6 h 9"/>
                  <a:gd name="T46" fmla="*/ 84 w 137"/>
                  <a:gd name="T47" fmla="*/ 7 h 9"/>
                  <a:gd name="T48" fmla="*/ 72 w 137"/>
                  <a:gd name="T49" fmla="*/ 8 h 9"/>
                  <a:gd name="T50" fmla="*/ 58 w 137"/>
                  <a:gd name="T51" fmla="*/ 8 h 9"/>
                  <a:gd name="T52" fmla="*/ 44 w 137"/>
                  <a:gd name="T53" fmla="*/ 9 h 9"/>
                  <a:gd name="T54" fmla="*/ 30 w 137"/>
                  <a:gd name="T55" fmla="*/ 9 h 9"/>
                  <a:gd name="T56" fmla="*/ 15 w 137"/>
                  <a:gd name="T57" fmla="*/ 9 h 9"/>
                  <a:gd name="T58" fmla="*/ 0 w 137"/>
                  <a:gd name="T59" fmla="*/ 9 h 9"/>
                  <a:gd name="T60" fmla="*/ 0 w 137"/>
                  <a:gd name="T6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7" h="9">
                    <a:moveTo>
                      <a:pt x="0" y="9"/>
                    </a:moveTo>
                    <a:lnTo>
                      <a:pt x="15" y="9"/>
                    </a:lnTo>
                    <a:lnTo>
                      <a:pt x="30" y="9"/>
                    </a:lnTo>
                    <a:lnTo>
                      <a:pt x="45" y="9"/>
                    </a:lnTo>
                    <a:lnTo>
                      <a:pt x="60" y="8"/>
                    </a:lnTo>
                    <a:lnTo>
                      <a:pt x="73" y="8"/>
                    </a:lnTo>
                    <a:lnTo>
                      <a:pt x="86" y="7"/>
                    </a:lnTo>
                    <a:lnTo>
                      <a:pt x="97" y="6"/>
                    </a:lnTo>
                    <a:lnTo>
                      <a:pt x="108" y="6"/>
                    </a:lnTo>
                    <a:lnTo>
                      <a:pt x="116" y="5"/>
                    </a:lnTo>
                    <a:lnTo>
                      <a:pt x="124" y="4"/>
                    </a:lnTo>
                    <a:lnTo>
                      <a:pt x="129" y="3"/>
                    </a:lnTo>
                    <a:lnTo>
                      <a:pt x="134" y="2"/>
                    </a:lnTo>
                    <a:lnTo>
                      <a:pt x="136" y="1"/>
                    </a:lnTo>
                    <a:lnTo>
                      <a:pt x="137" y="0"/>
                    </a:lnTo>
                    <a:lnTo>
                      <a:pt x="135" y="0"/>
                    </a:lnTo>
                    <a:lnTo>
                      <a:pt x="134" y="1"/>
                    </a:lnTo>
                    <a:lnTo>
                      <a:pt x="131" y="2"/>
                    </a:lnTo>
                    <a:lnTo>
                      <a:pt x="128" y="3"/>
                    </a:lnTo>
                    <a:lnTo>
                      <a:pt x="122" y="4"/>
                    </a:lnTo>
                    <a:lnTo>
                      <a:pt x="115" y="5"/>
                    </a:lnTo>
                    <a:lnTo>
                      <a:pt x="106" y="6"/>
                    </a:lnTo>
                    <a:lnTo>
                      <a:pt x="95" y="6"/>
                    </a:lnTo>
                    <a:lnTo>
                      <a:pt x="84" y="7"/>
                    </a:lnTo>
                    <a:lnTo>
                      <a:pt x="72" y="8"/>
                    </a:lnTo>
                    <a:lnTo>
                      <a:pt x="58" y="8"/>
                    </a:lnTo>
                    <a:lnTo>
                      <a:pt x="44" y="9"/>
                    </a:lnTo>
                    <a:lnTo>
                      <a:pt x="30" y="9"/>
                    </a:lnTo>
                    <a:lnTo>
                      <a:pt x="15" y="9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BE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530" name="Freeform 706"/>
              <p:cNvSpPr>
                <a:spLocks/>
              </p:cNvSpPr>
              <p:nvPr/>
            </p:nvSpPr>
            <p:spPr bwMode="auto">
              <a:xfrm>
                <a:off x="3285" y="3598"/>
                <a:ext cx="135" cy="9"/>
              </a:xfrm>
              <a:custGeom>
                <a:avLst/>
                <a:gdLst>
                  <a:gd name="T0" fmla="*/ 0 w 135"/>
                  <a:gd name="T1" fmla="*/ 9 h 9"/>
                  <a:gd name="T2" fmla="*/ 15 w 135"/>
                  <a:gd name="T3" fmla="*/ 9 h 9"/>
                  <a:gd name="T4" fmla="*/ 30 w 135"/>
                  <a:gd name="T5" fmla="*/ 9 h 9"/>
                  <a:gd name="T6" fmla="*/ 44 w 135"/>
                  <a:gd name="T7" fmla="*/ 9 h 9"/>
                  <a:gd name="T8" fmla="*/ 58 w 135"/>
                  <a:gd name="T9" fmla="*/ 8 h 9"/>
                  <a:gd name="T10" fmla="*/ 72 w 135"/>
                  <a:gd name="T11" fmla="*/ 8 h 9"/>
                  <a:gd name="T12" fmla="*/ 84 w 135"/>
                  <a:gd name="T13" fmla="*/ 7 h 9"/>
                  <a:gd name="T14" fmla="*/ 95 w 135"/>
                  <a:gd name="T15" fmla="*/ 6 h 9"/>
                  <a:gd name="T16" fmla="*/ 106 w 135"/>
                  <a:gd name="T17" fmla="*/ 6 h 9"/>
                  <a:gd name="T18" fmla="*/ 115 w 135"/>
                  <a:gd name="T19" fmla="*/ 5 h 9"/>
                  <a:gd name="T20" fmla="*/ 122 w 135"/>
                  <a:gd name="T21" fmla="*/ 4 h 9"/>
                  <a:gd name="T22" fmla="*/ 128 w 135"/>
                  <a:gd name="T23" fmla="*/ 3 h 9"/>
                  <a:gd name="T24" fmla="*/ 131 w 135"/>
                  <a:gd name="T25" fmla="*/ 2 h 9"/>
                  <a:gd name="T26" fmla="*/ 134 w 135"/>
                  <a:gd name="T27" fmla="*/ 1 h 9"/>
                  <a:gd name="T28" fmla="*/ 135 w 135"/>
                  <a:gd name="T29" fmla="*/ 0 h 9"/>
                  <a:gd name="T30" fmla="*/ 132 w 135"/>
                  <a:gd name="T31" fmla="*/ 0 h 9"/>
                  <a:gd name="T32" fmla="*/ 131 w 135"/>
                  <a:gd name="T33" fmla="*/ 1 h 9"/>
                  <a:gd name="T34" fmla="*/ 129 w 135"/>
                  <a:gd name="T35" fmla="*/ 2 h 9"/>
                  <a:gd name="T36" fmla="*/ 125 w 135"/>
                  <a:gd name="T37" fmla="*/ 3 h 9"/>
                  <a:gd name="T38" fmla="*/ 119 w 135"/>
                  <a:gd name="T39" fmla="*/ 4 h 9"/>
                  <a:gd name="T40" fmla="*/ 112 w 135"/>
                  <a:gd name="T41" fmla="*/ 5 h 9"/>
                  <a:gd name="T42" fmla="*/ 103 w 135"/>
                  <a:gd name="T43" fmla="*/ 6 h 9"/>
                  <a:gd name="T44" fmla="*/ 93 w 135"/>
                  <a:gd name="T45" fmla="*/ 6 h 9"/>
                  <a:gd name="T46" fmla="*/ 82 w 135"/>
                  <a:gd name="T47" fmla="*/ 7 h 9"/>
                  <a:gd name="T48" fmla="*/ 71 w 135"/>
                  <a:gd name="T49" fmla="*/ 7 h 9"/>
                  <a:gd name="T50" fmla="*/ 57 w 135"/>
                  <a:gd name="T51" fmla="*/ 8 h 9"/>
                  <a:gd name="T52" fmla="*/ 43 w 135"/>
                  <a:gd name="T53" fmla="*/ 8 h 9"/>
                  <a:gd name="T54" fmla="*/ 29 w 135"/>
                  <a:gd name="T55" fmla="*/ 9 h 9"/>
                  <a:gd name="T56" fmla="*/ 15 w 135"/>
                  <a:gd name="T57" fmla="*/ 9 h 9"/>
                  <a:gd name="T58" fmla="*/ 0 w 135"/>
                  <a:gd name="T59" fmla="*/ 9 h 9"/>
                  <a:gd name="T60" fmla="*/ 0 w 135"/>
                  <a:gd name="T6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5" h="9">
                    <a:moveTo>
                      <a:pt x="0" y="9"/>
                    </a:moveTo>
                    <a:lnTo>
                      <a:pt x="15" y="9"/>
                    </a:lnTo>
                    <a:lnTo>
                      <a:pt x="30" y="9"/>
                    </a:lnTo>
                    <a:lnTo>
                      <a:pt x="44" y="9"/>
                    </a:lnTo>
                    <a:lnTo>
                      <a:pt x="58" y="8"/>
                    </a:lnTo>
                    <a:lnTo>
                      <a:pt x="72" y="8"/>
                    </a:lnTo>
                    <a:lnTo>
                      <a:pt x="84" y="7"/>
                    </a:lnTo>
                    <a:lnTo>
                      <a:pt x="95" y="6"/>
                    </a:lnTo>
                    <a:lnTo>
                      <a:pt x="106" y="6"/>
                    </a:lnTo>
                    <a:lnTo>
                      <a:pt x="115" y="5"/>
                    </a:lnTo>
                    <a:lnTo>
                      <a:pt x="122" y="4"/>
                    </a:lnTo>
                    <a:lnTo>
                      <a:pt x="128" y="3"/>
                    </a:lnTo>
                    <a:lnTo>
                      <a:pt x="131" y="2"/>
                    </a:lnTo>
                    <a:lnTo>
                      <a:pt x="134" y="1"/>
                    </a:lnTo>
                    <a:lnTo>
                      <a:pt x="135" y="0"/>
                    </a:lnTo>
                    <a:lnTo>
                      <a:pt x="132" y="0"/>
                    </a:lnTo>
                    <a:lnTo>
                      <a:pt x="131" y="1"/>
                    </a:lnTo>
                    <a:lnTo>
                      <a:pt x="129" y="2"/>
                    </a:lnTo>
                    <a:lnTo>
                      <a:pt x="125" y="3"/>
                    </a:lnTo>
                    <a:lnTo>
                      <a:pt x="119" y="4"/>
                    </a:lnTo>
                    <a:lnTo>
                      <a:pt x="112" y="5"/>
                    </a:lnTo>
                    <a:lnTo>
                      <a:pt x="103" y="6"/>
                    </a:lnTo>
                    <a:lnTo>
                      <a:pt x="93" y="6"/>
                    </a:lnTo>
                    <a:lnTo>
                      <a:pt x="82" y="7"/>
                    </a:lnTo>
                    <a:lnTo>
                      <a:pt x="71" y="7"/>
                    </a:lnTo>
                    <a:lnTo>
                      <a:pt x="57" y="8"/>
                    </a:lnTo>
                    <a:lnTo>
                      <a:pt x="43" y="8"/>
                    </a:lnTo>
                    <a:lnTo>
                      <a:pt x="29" y="9"/>
                    </a:lnTo>
                    <a:lnTo>
                      <a:pt x="15" y="9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531" name="Freeform 707"/>
              <p:cNvSpPr>
                <a:spLocks/>
              </p:cNvSpPr>
              <p:nvPr/>
            </p:nvSpPr>
            <p:spPr bwMode="auto">
              <a:xfrm>
                <a:off x="3285" y="3598"/>
                <a:ext cx="132" cy="9"/>
              </a:xfrm>
              <a:custGeom>
                <a:avLst/>
                <a:gdLst>
                  <a:gd name="T0" fmla="*/ 0 w 132"/>
                  <a:gd name="T1" fmla="*/ 9 h 9"/>
                  <a:gd name="T2" fmla="*/ 15 w 132"/>
                  <a:gd name="T3" fmla="*/ 9 h 9"/>
                  <a:gd name="T4" fmla="*/ 29 w 132"/>
                  <a:gd name="T5" fmla="*/ 9 h 9"/>
                  <a:gd name="T6" fmla="*/ 43 w 132"/>
                  <a:gd name="T7" fmla="*/ 8 h 9"/>
                  <a:gd name="T8" fmla="*/ 57 w 132"/>
                  <a:gd name="T9" fmla="*/ 8 h 9"/>
                  <a:gd name="T10" fmla="*/ 71 w 132"/>
                  <a:gd name="T11" fmla="*/ 7 h 9"/>
                  <a:gd name="T12" fmla="*/ 82 w 132"/>
                  <a:gd name="T13" fmla="*/ 7 h 9"/>
                  <a:gd name="T14" fmla="*/ 93 w 132"/>
                  <a:gd name="T15" fmla="*/ 6 h 9"/>
                  <a:gd name="T16" fmla="*/ 103 w 132"/>
                  <a:gd name="T17" fmla="*/ 6 h 9"/>
                  <a:gd name="T18" fmla="*/ 112 w 132"/>
                  <a:gd name="T19" fmla="*/ 5 h 9"/>
                  <a:gd name="T20" fmla="*/ 119 w 132"/>
                  <a:gd name="T21" fmla="*/ 4 h 9"/>
                  <a:gd name="T22" fmla="*/ 125 w 132"/>
                  <a:gd name="T23" fmla="*/ 3 h 9"/>
                  <a:gd name="T24" fmla="*/ 129 w 132"/>
                  <a:gd name="T25" fmla="*/ 2 h 9"/>
                  <a:gd name="T26" fmla="*/ 131 w 132"/>
                  <a:gd name="T27" fmla="*/ 1 h 9"/>
                  <a:gd name="T28" fmla="*/ 132 w 132"/>
                  <a:gd name="T29" fmla="*/ 0 h 9"/>
                  <a:gd name="T30" fmla="*/ 129 w 132"/>
                  <a:gd name="T31" fmla="*/ 0 h 9"/>
                  <a:gd name="T32" fmla="*/ 129 w 132"/>
                  <a:gd name="T33" fmla="*/ 1 h 9"/>
                  <a:gd name="T34" fmla="*/ 126 w 132"/>
                  <a:gd name="T35" fmla="*/ 2 h 9"/>
                  <a:gd name="T36" fmla="*/ 122 w 132"/>
                  <a:gd name="T37" fmla="*/ 3 h 9"/>
                  <a:gd name="T38" fmla="*/ 117 w 132"/>
                  <a:gd name="T39" fmla="*/ 4 h 9"/>
                  <a:gd name="T40" fmla="*/ 110 w 132"/>
                  <a:gd name="T41" fmla="*/ 5 h 9"/>
                  <a:gd name="T42" fmla="*/ 101 w 132"/>
                  <a:gd name="T43" fmla="*/ 6 h 9"/>
                  <a:gd name="T44" fmla="*/ 92 w 132"/>
                  <a:gd name="T45" fmla="*/ 6 h 9"/>
                  <a:gd name="T46" fmla="*/ 81 w 132"/>
                  <a:gd name="T47" fmla="*/ 7 h 9"/>
                  <a:gd name="T48" fmla="*/ 69 w 132"/>
                  <a:gd name="T49" fmla="*/ 7 h 9"/>
                  <a:gd name="T50" fmla="*/ 57 w 132"/>
                  <a:gd name="T51" fmla="*/ 8 h 9"/>
                  <a:gd name="T52" fmla="*/ 43 w 132"/>
                  <a:gd name="T53" fmla="*/ 8 h 9"/>
                  <a:gd name="T54" fmla="*/ 28 w 132"/>
                  <a:gd name="T55" fmla="*/ 9 h 9"/>
                  <a:gd name="T56" fmla="*/ 14 w 132"/>
                  <a:gd name="T57" fmla="*/ 9 h 9"/>
                  <a:gd name="T58" fmla="*/ 0 w 132"/>
                  <a:gd name="T59" fmla="*/ 9 h 9"/>
                  <a:gd name="T60" fmla="*/ 0 w 132"/>
                  <a:gd name="T6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2" h="9">
                    <a:moveTo>
                      <a:pt x="0" y="9"/>
                    </a:moveTo>
                    <a:lnTo>
                      <a:pt x="15" y="9"/>
                    </a:lnTo>
                    <a:lnTo>
                      <a:pt x="29" y="9"/>
                    </a:lnTo>
                    <a:lnTo>
                      <a:pt x="43" y="8"/>
                    </a:lnTo>
                    <a:lnTo>
                      <a:pt x="57" y="8"/>
                    </a:lnTo>
                    <a:lnTo>
                      <a:pt x="71" y="7"/>
                    </a:lnTo>
                    <a:lnTo>
                      <a:pt x="82" y="7"/>
                    </a:lnTo>
                    <a:lnTo>
                      <a:pt x="93" y="6"/>
                    </a:lnTo>
                    <a:lnTo>
                      <a:pt x="103" y="6"/>
                    </a:lnTo>
                    <a:lnTo>
                      <a:pt x="112" y="5"/>
                    </a:lnTo>
                    <a:lnTo>
                      <a:pt x="119" y="4"/>
                    </a:lnTo>
                    <a:lnTo>
                      <a:pt x="125" y="3"/>
                    </a:lnTo>
                    <a:lnTo>
                      <a:pt x="129" y="2"/>
                    </a:lnTo>
                    <a:lnTo>
                      <a:pt x="131" y="1"/>
                    </a:lnTo>
                    <a:lnTo>
                      <a:pt x="132" y="0"/>
                    </a:lnTo>
                    <a:lnTo>
                      <a:pt x="129" y="0"/>
                    </a:lnTo>
                    <a:lnTo>
                      <a:pt x="129" y="1"/>
                    </a:lnTo>
                    <a:lnTo>
                      <a:pt x="126" y="2"/>
                    </a:lnTo>
                    <a:lnTo>
                      <a:pt x="122" y="3"/>
                    </a:lnTo>
                    <a:lnTo>
                      <a:pt x="117" y="4"/>
                    </a:lnTo>
                    <a:lnTo>
                      <a:pt x="110" y="5"/>
                    </a:lnTo>
                    <a:lnTo>
                      <a:pt x="101" y="6"/>
                    </a:lnTo>
                    <a:lnTo>
                      <a:pt x="92" y="6"/>
                    </a:lnTo>
                    <a:lnTo>
                      <a:pt x="81" y="7"/>
                    </a:lnTo>
                    <a:lnTo>
                      <a:pt x="69" y="7"/>
                    </a:lnTo>
                    <a:lnTo>
                      <a:pt x="57" y="8"/>
                    </a:lnTo>
                    <a:lnTo>
                      <a:pt x="43" y="8"/>
                    </a:lnTo>
                    <a:lnTo>
                      <a:pt x="28" y="9"/>
                    </a:lnTo>
                    <a:lnTo>
                      <a:pt x="14" y="9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532" name="Freeform 708"/>
              <p:cNvSpPr>
                <a:spLocks/>
              </p:cNvSpPr>
              <p:nvPr/>
            </p:nvSpPr>
            <p:spPr bwMode="auto">
              <a:xfrm>
                <a:off x="3285" y="3598"/>
                <a:ext cx="129" cy="9"/>
              </a:xfrm>
              <a:custGeom>
                <a:avLst/>
                <a:gdLst>
                  <a:gd name="T0" fmla="*/ 0 w 129"/>
                  <a:gd name="T1" fmla="*/ 9 h 9"/>
                  <a:gd name="T2" fmla="*/ 14 w 129"/>
                  <a:gd name="T3" fmla="*/ 9 h 9"/>
                  <a:gd name="T4" fmla="*/ 28 w 129"/>
                  <a:gd name="T5" fmla="*/ 9 h 9"/>
                  <a:gd name="T6" fmla="*/ 43 w 129"/>
                  <a:gd name="T7" fmla="*/ 8 h 9"/>
                  <a:gd name="T8" fmla="*/ 57 w 129"/>
                  <a:gd name="T9" fmla="*/ 8 h 9"/>
                  <a:gd name="T10" fmla="*/ 69 w 129"/>
                  <a:gd name="T11" fmla="*/ 7 h 9"/>
                  <a:gd name="T12" fmla="*/ 81 w 129"/>
                  <a:gd name="T13" fmla="*/ 7 h 9"/>
                  <a:gd name="T14" fmla="*/ 92 w 129"/>
                  <a:gd name="T15" fmla="*/ 6 h 9"/>
                  <a:gd name="T16" fmla="*/ 101 w 129"/>
                  <a:gd name="T17" fmla="*/ 6 h 9"/>
                  <a:gd name="T18" fmla="*/ 110 w 129"/>
                  <a:gd name="T19" fmla="*/ 5 h 9"/>
                  <a:gd name="T20" fmla="*/ 117 w 129"/>
                  <a:gd name="T21" fmla="*/ 4 h 9"/>
                  <a:gd name="T22" fmla="*/ 122 w 129"/>
                  <a:gd name="T23" fmla="*/ 3 h 9"/>
                  <a:gd name="T24" fmla="*/ 126 w 129"/>
                  <a:gd name="T25" fmla="*/ 2 h 9"/>
                  <a:gd name="T26" fmla="*/ 129 w 129"/>
                  <a:gd name="T27" fmla="*/ 1 h 9"/>
                  <a:gd name="T28" fmla="*/ 129 w 129"/>
                  <a:gd name="T29" fmla="*/ 0 h 9"/>
                  <a:gd name="T30" fmla="*/ 127 w 129"/>
                  <a:gd name="T31" fmla="*/ 0 h 9"/>
                  <a:gd name="T32" fmla="*/ 126 w 129"/>
                  <a:gd name="T33" fmla="*/ 1 h 9"/>
                  <a:gd name="T34" fmla="*/ 123 w 129"/>
                  <a:gd name="T35" fmla="*/ 2 h 9"/>
                  <a:gd name="T36" fmla="*/ 120 w 129"/>
                  <a:gd name="T37" fmla="*/ 3 h 9"/>
                  <a:gd name="T38" fmla="*/ 115 w 129"/>
                  <a:gd name="T39" fmla="*/ 4 h 9"/>
                  <a:gd name="T40" fmla="*/ 108 w 129"/>
                  <a:gd name="T41" fmla="*/ 5 h 9"/>
                  <a:gd name="T42" fmla="*/ 100 w 129"/>
                  <a:gd name="T43" fmla="*/ 6 h 9"/>
                  <a:gd name="T44" fmla="*/ 90 w 129"/>
                  <a:gd name="T45" fmla="*/ 6 h 9"/>
                  <a:gd name="T46" fmla="*/ 79 w 129"/>
                  <a:gd name="T47" fmla="*/ 6 h 9"/>
                  <a:gd name="T48" fmla="*/ 68 w 129"/>
                  <a:gd name="T49" fmla="*/ 7 h 9"/>
                  <a:gd name="T50" fmla="*/ 55 w 129"/>
                  <a:gd name="T51" fmla="*/ 8 h 9"/>
                  <a:gd name="T52" fmla="*/ 42 w 129"/>
                  <a:gd name="T53" fmla="*/ 8 h 9"/>
                  <a:gd name="T54" fmla="*/ 28 w 129"/>
                  <a:gd name="T55" fmla="*/ 8 h 9"/>
                  <a:gd name="T56" fmla="*/ 14 w 129"/>
                  <a:gd name="T57" fmla="*/ 9 h 9"/>
                  <a:gd name="T58" fmla="*/ 0 w 129"/>
                  <a:gd name="T59" fmla="*/ 9 h 9"/>
                  <a:gd name="T60" fmla="*/ 0 w 129"/>
                  <a:gd name="T6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29" h="9">
                    <a:moveTo>
                      <a:pt x="0" y="9"/>
                    </a:moveTo>
                    <a:lnTo>
                      <a:pt x="14" y="9"/>
                    </a:lnTo>
                    <a:lnTo>
                      <a:pt x="28" y="9"/>
                    </a:lnTo>
                    <a:lnTo>
                      <a:pt x="43" y="8"/>
                    </a:lnTo>
                    <a:lnTo>
                      <a:pt x="57" y="8"/>
                    </a:lnTo>
                    <a:lnTo>
                      <a:pt x="69" y="7"/>
                    </a:lnTo>
                    <a:lnTo>
                      <a:pt x="81" y="7"/>
                    </a:lnTo>
                    <a:lnTo>
                      <a:pt x="92" y="6"/>
                    </a:lnTo>
                    <a:lnTo>
                      <a:pt x="101" y="6"/>
                    </a:lnTo>
                    <a:lnTo>
                      <a:pt x="110" y="5"/>
                    </a:lnTo>
                    <a:lnTo>
                      <a:pt x="117" y="4"/>
                    </a:lnTo>
                    <a:lnTo>
                      <a:pt x="122" y="3"/>
                    </a:lnTo>
                    <a:lnTo>
                      <a:pt x="126" y="2"/>
                    </a:lnTo>
                    <a:lnTo>
                      <a:pt x="129" y="1"/>
                    </a:lnTo>
                    <a:lnTo>
                      <a:pt x="129" y="0"/>
                    </a:lnTo>
                    <a:lnTo>
                      <a:pt x="127" y="0"/>
                    </a:lnTo>
                    <a:lnTo>
                      <a:pt x="126" y="1"/>
                    </a:lnTo>
                    <a:lnTo>
                      <a:pt x="123" y="2"/>
                    </a:lnTo>
                    <a:lnTo>
                      <a:pt x="120" y="3"/>
                    </a:lnTo>
                    <a:lnTo>
                      <a:pt x="115" y="4"/>
                    </a:lnTo>
                    <a:lnTo>
                      <a:pt x="108" y="5"/>
                    </a:lnTo>
                    <a:lnTo>
                      <a:pt x="100" y="6"/>
                    </a:lnTo>
                    <a:lnTo>
                      <a:pt x="90" y="6"/>
                    </a:lnTo>
                    <a:lnTo>
                      <a:pt x="79" y="6"/>
                    </a:lnTo>
                    <a:lnTo>
                      <a:pt x="68" y="7"/>
                    </a:lnTo>
                    <a:lnTo>
                      <a:pt x="55" y="8"/>
                    </a:lnTo>
                    <a:lnTo>
                      <a:pt x="42" y="8"/>
                    </a:lnTo>
                    <a:lnTo>
                      <a:pt x="28" y="8"/>
                    </a:lnTo>
                    <a:lnTo>
                      <a:pt x="14" y="9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B8B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533" name="Freeform 709"/>
              <p:cNvSpPr>
                <a:spLocks/>
              </p:cNvSpPr>
              <p:nvPr/>
            </p:nvSpPr>
            <p:spPr bwMode="auto">
              <a:xfrm>
                <a:off x="3285" y="3598"/>
                <a:ext cx="127" cy="9"/>
              </a:xfrm>
              <a:custGeom>
                <a:avLst/>
                <a:gdLst>
                  <a:gd name="T0" fmla="*/ 0 w 127"/>
                  <a:gd name="T1" fmla="*/ 9 h 9"/>
                  <a:gd name="T2" fmla="*/ 14 w 127"/>
                  <a:gd name="T3" fmla="*/ 9 h 9"/>
                  <a:gd name="T4" fmla="*/ 28 w 127"/>
                  <a:gd name="T5" fmla="*/ 8 h 9"/>
                  <a:gd name="T6" fmla="*/ 42 w 127"/>
                  <a:gd name="T7" fmla="*/ 8 h 9"/>
                  <a:gd name="T8" fmla="*/ 55 w 127"/>
                  <a:gd name="T9" fmla="*/ 8 h 9"/>
                  <a:gd name="T10" fmla="*/ 68 w 127"/>
                  <a:gd name="T11" fmla="*/ 7 h 9"/>
                  <a:gd name="T12" fmla="*/ 79 w 127"/>
                  <a:gd name="T13" fmla="*/ 6 h 9"/>
                  <a:gd name="T14" fmla="*/ 90 w 127"/>
                  <a:gd name="T15" fmla="*/ 6 h 9"/>
                  <a:gd name="T16" fmla="*/ 100 w 127"/>
                  <a:gd name="T17" fmla="*/ 6 h 9"/>
                  <a:gd name="T18" fmla="*/ 108 w 127"/>
                  <a:gd name="T19" fmla="*/ 5 h 9"/>
                  <a:gd name="T20" fmla="*/ 115 w 127"/>
                  <a:gd name="T21" fmla="*/ 4 h 9"/>
                  <a:gd name="T22" fmla="*/ 120 w 127"/>
                  <a:gd name="T23" fmla="*/ 3 h 9"/>
                  <a:gd name="T24" fmla="*/ 123 w 127"/>
                  <a:gd name="T25" fmla="*/ 2 h 9"/>
                  <a:gd name="T26" fmla="*/ 126 w 127"/>
                  <a:gd name="T27" fmla="*/ 1 h 9"/>
                  <a:gd name="T28" fmla="*/ 127 w 127"/>
                  <a:gd name="T29" fmla="*/ 0 h 9"/>
                  <a:gd name="T30" fmla="*/ 124 w 127"/>
                  <a:gd name="T31" fmla="*/ 0 h 9"/>
                  <a:gd name="T32" fmla="*/ 123 w 127"/>
                  <a:gd name="T33" fmla="*/ 1 h 9"/>
                  <a:gd name="T34" fmla="*/ 122 w 127"/>
                  <a:gd name="T35" fmla="*/ 2 h 9"/>
                  <a:gd name="T36" fmla="*/ 117 w 127"/>
                  <a:gd name="T37" fmla="*/ 3 h 9"/>
                  <a:gd name="T38" fmla="*/ 112 w 127"/>
                  <a:gd name="T39" fmla="*/ 4 h 9"/>
                  <a:gd name="T40" fmla="*/ 105 w 127"/>
                  <a:gd name="T41" fmla="*/ 5 h 9"/>
                  <a:gd name="T42" fmla="*/ 97 w 127"/>
                  <a:gd name="T43" fmla="*/ 6 h 9"/>
                  <a:gd name="T44" fmla="*/ 88 w 127"/>
                  <a:gd name="T45" fmla="*/ 6 h 9"/>
                  <a:gd name="T46" fmla="*/ 78 w 127"/>
                  <a:gd name="T47" fmla="*/ 6 h 9"/>
                  <a:gd name="T48" fmla="*/ 66 w 127"/>
                  <a:gd name="T49" fmla="*/ 7 h 9"/>
                  <a:gd name="T50" fmla="*/ 54 w 127"/>
                  <a:gd name="T51" fmla="*/ 7 h 9"/>
                  <a:gd name="T52" fmla="*/ 41 w 127"/>
                  <a:gd name="T53" fmla="*/ 8 h 9"/>
                  <a:gd name="T54" fmla="*/ 28 w 127"/>
                  <a:gd name="T55" fmla="*/ 8 h 9"/>
                  <a:gd name="T56" fmla="*/ 14 w 127"/>
                  <a:gd name="T57" fmla="*/ 8 h 9"/>
                  <a:gd name="T58" fmla="*/ 0 w 127"/>
                  <a:gd name="T59" fmla="*/ 8 h 9"/>
                  <a:gd name="T60" fmla="*/ 0 w 127"/>
                  <a:gd name="T6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27" h="9">
                    <a:moveTo>
                      <a:pt x="0" y="9"/>
                    </a:moveTo>
                    <a:lnTo>
                      <a:pt x="14" y="9"/>
                    </a:lnTo>
                    <a:lnTo>
                      <a:pt x="28" y="8"/>
                    </a:lnTo>
                    <a:lnTo>
                      <a:pt x="42" y="8"/>
                    </a:lnTo>
                    <a:lnTo>
                      <a:pt x="55" y="8"/>
                    </a:lnTo>
                    <a:lnTo>
                      <a:pt x="68" y="7"/>
                    </a:lnTo>
                    <a:lnTo>
                      <a:pt x="79" y="6"/>
                    </a:lnTo>
                    <a:lnTo>
                      <a:pt x="90" y="6"/>
                    </a:lnTo>
                    <a:lnTo>
                      <a:pt x="100" y="6"/>
                    </a:lnTo>
                    <a:lnTo>
                      <a:pt x="108" y="5"/>
                    </a:lnTo>
                    <a:lnTo>
                      <a:pt x="115" y="4"/>
                    </a:lnTo>
                    <a:lnTo>
                      <a:pt x="120" y="3"/>
                    </a:lnTo>
                    <a:lnTo>
                      <a:pt x="123" y="2"/>
                    </a:lnTo>
                    <a:lnTo>
                      <a:pt x="126" y="1"/>
                    </a:lnTo>
                    <a:lnTo>
                      <a:pt x="127" y="0"/>
                    </a:lnTo>
                    <a:lnTo>
                      <a:pt x="124" y="0"/>
                    </a:lnTo>
                    <a:lnTo>
                      <a:pt x="123" y="1"/>
                    </a:lnTo>
                    <a:lnTo>
                      <a:pt x="122" y="2"/>
                    </a:lnTo>
                    <a:lnTo>
                      <a:pt x="117" y="3"/>
                    </a:lnTo>
                    <a:lnTo>
                      <a:pt x="112" y="4"/>
                    </a:lnTo>
                    <a:lnTo>
                      <a:pt x="105" y="5"/>
                    </a:lnTo>
                    <a:lnTo>
                      <a:pt x="97" y="6"/>
                    </a:lnTo>
                    <a:lnTo>
                      <a:pt x="88" y="6"/>
                    </a:lnTo>
                    <a:lnTo>
                      <a:pt x="78" y="6"/>
                    </a:lnTo>
                    <a:lnTo>
                      <a:pt x="66" y="7"/>
                    </a:lnTo>
                    <a:lnTo>
                      <a:pt x="54" y="7"/>
                    </a:lnTo>
                    <a:lnTo>
                      <a:pt x="41" y="8"/>
                    </a:lnTo>
                    <a:lnTo>
                      <a:pt x="28" y="8"/>
                    </a:lnTo>
                    <a:lnTo>
                      <a:pt x="14" y="8"/>
                    </a:lnTo>
                    <a:lnTo>
                      <a:pt x="0" y="8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534" name="Freeform 710"/>
              <p:cNvSpPr>
                <a:spLocks/>
              </p:cNvSpPr>
              <p:nvPr/>
            </p:nvSpPr>
            <p:spPr bwMode="auto">
              <a:xfrm>
                <a:off x="3285" y="3598"/>
                <a:ext cx="124" cy="8"/>
              </a:xfrm>
              <a:custGeom>
                <a:avLst/>
                <a:gdLst>
                  <a:gd name="T0" fmla="*/ 0 w 124"/>
                  <a:gd name="T1" fmla="*/ 8 h 8"/>
                  <a:gd name="T2" fmla="*/ 14 w 124"/>
                  <a:gd name="T3" fmla="*/ 8 h 8"/>
                  <a:gd name="T4" fmla="*/ 28 w 124"/>
                  <a:gd name="T5" fmla="*/ 8 h 8"/>
                  <a:gd name="T6" fmla="*/ 41 w 124"/>
                  <a:gd name="T7" fmla="*/ 8 h 8"/>
                  <a:gd name="T8" fmla="*/ 54 w 124"/>
                  <a:gd name="T9" fmla="*/ 7 h 8"/>
                  <a:gd name="T10" fmla="*/ 66 w 124"/>
                  <a:gd name="T11" fmla="*/ 7 h 8"/>
                  <a:gd name="T12" fmla="*/ 78 w 124"/>
                  <a:gd name="T13" fmla="*/ 6 h 8"/>
                  <a:gd name="T14" fmla="*/ 88 w 124"/>
                  <a:gd name="T15" fmla="*/ 6 h 8"/>
                  <a:gd name="T16" fmla="*/ 97 w 124"/>
                  <a:gd name="T17" fmla="*/ 6 h 8"/>
                  <a:gd name="T18" fmla="*/ 105 w 124"/>
                  <a:gd name="T19" fmla="*/ 5 h 8"/>
                  <a:gd name="T20" fmla="*/ 112 w 124"/>
                  <a:gd name="T21" fmla="*/ 4 h 8"/>
                  <a:gd name="T22" fmla="*/ 117 w 124"/>
                  <a:gd name="T23" fmla="*/ 3 h 8"/>
                  <a:gd name="T24" fmla="*/ 122 w 124"/>
                  <a:gd name="T25" fmla="*/ 2 h 8"/>
                  <a:gd name="T26" fmla="*/ 123 w 124"/>
                  <a:gd name="T27" fmla="*/ 1 h 8"/>
                  <a:gd name="T28" fmla="*/ 124 w 124"/>
                  <a:gd name="T29" fmla="*/ 0 h 8"/>
                  <a:gd name="T30" fmla="*/ 122 w 124"/>
                  <a:gd name="T31" fmla="*/ 0 h 8"/>
                  <a:gd name="T32" fmla="*/ 121 w 124"/>
                  <a:gd name="T33" fmla="*/ 1 h 8"/>
                  <a:gd name="T34" fmla="*/ 119 w 124"/>
                  <a:gd name="T35" fmla="*/ 2 h 8"/>
                  <a:gd name="T36" fmla="*/ 115 w 124"/>
                  <a:gd name="T37" fmla="*/ 3 h 8"/>
                  <a:gd name="T38" fmla="*/ 109 w 124"/>
                  <a:gd name="T39" fmla="*/ 4 h 8"/>
                  <a:gd name="T40" fmla="*/ 103 w 124"/>
                  <a:gd name="T41" fmla="*/ 5 h 8"/>
                  <a:gd name="T42" fmla="*/ 95 w 124"/>
                  <a:gd name="T43" fmla="*/ 6 h 8"/>
                  <a:gd name="T44" fmla="*/ 86 w 124"/>
                  <a:gd name="T45" fmla="*/ 6 h 8"/>
                  <a:gd name="T46" fmla="*/ 76 w 124"/>
                  <a:gd name="T47" fmla="*/ 6 h 8"/>
                  <a:gd name="T48" fmla="*/ 64 w 124"/>
                  <a:gd name="T49" fmla="*/ 7 h 8"/>
                  <a:gd name="T50" fmla="*/ 53 w 124"/>
                  <a:gd name="T51" fmla="*/ 7 h 8"/>
                  <a:gd name="T52" fmla="*/ 40 w 124"/>
                  <a:gd name="T53" fmla="*/ 8 h 8"/>
                  <a:gd name="T54" fmla="*/ 27 w 124"/>
                  <a:gd name="T55" fmla="*/ 8 h 8"/>
                  <a:gd name="T56" fmla="*/ 14 w 124"/>
                  <a:gd name="T57" fmla="*/ 8 h 8"/>
                  <a:gd name="T58" fmla="*/ 0 w 124"/>
                  <a:gd name="T59" fmla="*/ 8 h 8"/>
                  <a:gd name="T60" fmla="*/ 0 w 124"/>
                  <a:gd name="T6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24" h="8">
                    <a:moveTo>
                      <a:pt x="0" y="8"/>
                    </a:moveTo>
                    <a:lnTo>
                      <a:pt x="14" y="8"/>
                    </a:lnTo>
                    <a:lnTo>
                      <a:pt x="28" y="8"/>
                    </a:lnTo>
                    <a:lnTo>
                      <a:pt x="41" y="8"/>
                    </a:lnTo>
                    <a:lnTo>
                      <a:pt x="54" y="7"/>
                    </a:lnTo>
                    <a:lnTo>
                      <a:pt x="66" y="7"/>
                    </a:lnTo>
                    <a:lnTo>
                      <a:pt x="78" y="6"/>
                    </a:lnTo>
                    <a:lnTo>
                      <a:pt x="88" y="6"/>
                    </a:lnTo>
                    <a:lnTo>
                      <a:pt x="97" y="6"/>
                    </a:lnTo>
                    <a:lnTo>
                      <a:pt x="105" y="5"/>
                    </a:lnTo>
                    <a:lnTo>
                      <a:pt x="112" y="4"/>
                    </a:lnTo>
                    <a:lnTo>
                      <a:pt x="117" y="3"/>
                    </a:lnTo>
                    <a:lnTo>
                      <a:pt x="122" y="2"/>
                    </a:lnTo>
                    <a:lnTo>
                      <a:pt x="123" y="1"/>
                    </a:lnTo>
                    <a:lnTo>
                      <a:pt x="124" y="0"/>
                    </a:lnTo>
                    <a:lnTo>
                      <a:pt x="122" y="0"/>
                    </a:lnTo>
                    <a:lnTo>
                      <a:pt x="121" y="1"/>
                    </a:lnTo>
                    <a:lnTo>
                      <a:pt x="119" y="2"/>
                    </a:lnTo>
                    <a:lnTo>
                      <a:pt x="115" y="3"/>
                    </a:lnTo>
                    <a:lnTo>
                      <a:pt x="109" y="4"/>
                    </a:lnTo>
                    <a:lnTo>
                      <a:pt x="103" y="5"/>
                    </a:lnTo>
                    <a:lnTo>
                      <a:pt x="95" y="6"/>
                    </a:lnTo>
                    <a:lnTo>
                      <a:pt x="86" y="6"/>
                    </a:lnTo>
                    <a:lnTo>
                      <a:pt x="76" y="6"/>
                    </a:lnTo>
                    <a:lnTo>
                      <a:pt x="64" y="7"/>
                    </a:lnTo>
                    <a:lnTo>
                      <a:pt x="53" y="7"/>
                    </a:lnTo>
                    <a:lnTo>
                      <a:pt x="40" y="8"/>
                    </a:lnTo>
                    <a:lnTo>
                      <a:pt x="27" y="8"/>
                    </a:lnTo>
                    <a:lnTo>
                      <a:pt x="14" y="8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535" name="Freeform 711"/>
              <p:cNvSpPr>
                <a:spLocks/>
              </p:cNvSpPr>
              <p:nvPr/>
            </p:nvSpPr>
            <p:spPr bwMode="auto">
              <a:xfrm>
                <a:off x="3285" y="3598"/>
                <a:ext cx="122" cy="8"/>
              </a:xfrm>
              <a:custGeom>
                <a:avLst/>
                <a:gdLst>
                  <a:gd name="T0" fmla="*/ 0 w 122"/>
                  <a:gd name="T1" fmla="*/ 8 h 8"/>
                  <a:gd name="T2" fmla="*/ 14 w 122"/>
                  <a:gd name="T3" fmla="*/ 8 h 8"/>
                  <a:gd name="T4" fmla="*/ 27 w 122"/>
                  <a:gd name="T5" fmla="*/ 8 h 8"/>
                  <a:gd name="T6" fmla="*/ 40 w 122"/>
                  <a:gd name="T7" fmla="*/ 8 h 8"/>
                  <a:gd name="T8" fmla="*/ 53 w 122"/>
                  <a:gd name="T9" fmla="*/ 7 h 8"/>
                  <a:gd name="T10" fmla="*/ 64 w 122"/>
                  <a:gd name="T11" fmla="*/ 7 h 8"/>
                  <a:gd name="T12" fmla="*/ 76 w 122"/>
                  <a:gd name="T13" fmla="*/ 6 h 8"/>
                  <a:gd name="T14" fmla="*/ 86 w 122"/>
                  <a:gd name="T15" fmla="*/ 6 h 8"/>
                  <a:gd name="T16" fmla="*/ 95 w 122"/>
                  <a:gd name="T17" fmla="*/ 6 h 8"/>
                  <a:gd name="T18" fmla="*/ 103 w 122"/>
                  <a:gd name="T19" fmla="*/ 5 h 8"/>
                  <a:gd name="T20" fmla="*/ 109 w 122"/>
                  <a:gd name="T21" fmla="*/ 4 h 8"/>
                  <a:gd name="T22" fmla="*/ 115 w 122"/>
                  <a:gd name="T23" fmla="*/ 3 h 8"/>
                  <a:gd name="T24" fmla="*/ 119 w 122"/>
                  <a:gd name="T25" fmla="*/ 2 h 8"/>
                  <a:gd name="T26" fmla="*/ 121 w 122"/>
                  <a:gd name="T27" fmla="*/ 1 h 8"/>
                  <a:gd name="T28" fmla="*/ 122 w 122"/>
                  <a:gd name="T29" fmla="*/ 0 h 8"/>
                  <a:gd name="T30" fmla="*/ 119 w 122"/>
                  <a:gd name="T31" fmla="*/ 0 h 8"/>
                  <a:gd name="T32" fmla="*/ 118 w 122"/>
                  <a:gd name="T33" fmla="*/ 1 h 8"/>
                  <a:gd name="T34" fmla="*/ 115 w 122"/>
                  <a:gd name="T35" fmla="*/ 2 h 8"/>
                  <a:gd name="T36" fmla="*/ 111 w 122"/>
                  <a:gd name="T37" fmla="*/ 3 h 8"/>
                  <a:gd name="T38" fmla="*/ 106 w 122"/>
                  <a:gd name="T39" fmla="*/ 4 h 8"/>
                  <a:gd name="T40" fmla="*/ 98 w 122"/>
                  <a:gd name="T41" fmla="*/ 5 h 8"/>
                  <a:gd name="T42" fmla="*/ 89 w 122"/>
                  <a:gd name="T43" fmla="*/ 6 h 8"/>
                  <a:gd name="T44" fmla="*/ 79 w 122"/>
                  <a:gd name="T45" fmla="*/ 6 h 8"/>
                  <a:gd name="T46" fmla="*/ 68 w 122"/>
                  <a:gd name="T47" fmla="*/ 6 h 8"/>
                  <a:gd name="T48" fmla="*/ 56 w 122"/>
                  <a:gd name="T49" fmla="*/ 7 h 8"/>
                  <a:gd name="T50" fmla="*/ 43 w 122"/>
                  <a:gd name="T51" fmla="*/ 7 h 8"/>
                  <a:gd name="T52" fmla="*/ 28 w 122"/>
                  <a:gd name="T53" fmla="*/ 8 h 8"/>
                  <a:gd name="T54" fmla="*/ 14 w 122"/>
                  <a:gd name="T55" fmla="*/ 8 h 8"/>
                  <a:gd name="T56" fmla="*/ 0 w 122"/>
                  <a:gd name="T57" fmla="*/ 8 h 8"/>
                  <a:gd name="T58" fmla="*/ 0 w 122"/>
                  <a:gd name="T5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2" h="8">
                    <a:moveTo>
                      <a:pt x="0" y="8"/>
                    </a:moveTo>
                    <a:lnTo>
                      <a:pt x="14" y="8"/>
                    </a:lnTo>
                    <a:lnTo>
                      <a:pt x="27" y="8"/>
                    </a:lnTo>
                    <a:lnTo>
                      <a:pt x="40" y="8"/>
                    </a:lnTo>
                    <a:lnTo>
                      <a:pt x="53" y="7"/>
                    </a:lnTo>
                    <a:lnTo>
                      <a:pt x="64" y="7"/>
                    </a:lnTo>
                    <a:lnTo>
                      <a:pt x="76" y="6"/>
                    </a:lnTo>
                    <a:lnTo>
                      <a:pt x="86" y="6"/>
                    </a:lnTo>
                    <a:lnTo>
                      <a:pt x="95" y="6"/>
                    </a:lnTo>
                    <a:lnTo>
                      <a:pt x="103" y="5"/>
                    </a:lnTo>
                    <a:lnTo>
                      <a:pt x="109" y="4"/>
                    </a:lnTo>
                    <a:lnTo>
                      <a:pt x="115" y="3"/>
                    </a:lnTo>
                    <a:lnTo>
                      <a:pt x="119" y="2"/>
                    </a:lnTo>
                    <a:lnTo>
                      <a:pt x="121" y="1"/>
                    </a:lnTo>
                    <a:lnTo>
                      <a:pt x="122" y="0"/>
                    </a:lnTo>
                    <a:lnTo>
                      <a:pt x="119" y="0"/>
                    </a:lnTo>
                    <a:lnTo>
                      <a:pt x="118" y="1"/>
                    </a:lnTo>
                    <a:lnTo>
                      <a:pt x="115" y="2"/>
                    </a:lnTo>
                    <a:lnTo>
                      <a:pt x="111" y="3"/>
                    </a:lnTo>
                    <a:lnTo>
                      <a:pt x="106" y="4"/>
                    </a:lnTo>
                    <a:lnTo>
                      <a:pt x="98" y="5"/>
                    </a:lnTo>
                    <a:lnTo>
                      <a:pt x="89" y="6"/>
                    </a:lnTo>
                    <a:lnTo>
                      <a:pt x="79" y="6"/>
                    </a:lnTo>
                    <a:lnTo>
                      <a:pt x="68" y="6"/>
                    </a:lnTo>
                    <a:lnTo>
                      <a:pt x="56" y="7"/>
                    </a:lnTo>
                    <a:lnTo>
                      <a:pt x="43" y="7"/>
                    </a:lnTo>
                    <a:lnTo>
                      <a:pt x="28" y="8"/>
                    </a:lnTo>
                    <a:lnTo>
                      <a:pt x="14" y="8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536" name="Freeform 712"/>
              <p:cNvSpPr>
                <a:spLocks/>
              </p:cNvSpPr>
              <p:nvPr/>
            </p:nvSpPr>
            <p:spPr bwMode="auto">
              <a:xfrm>
                <a:off x="3285" y="3598"/>
                <a:ext cx="119" cy="8"/>
              </a:xfrm>
              <a:custGeom>
                <a:avLst/>
                <a:gdLst>
                  <a:gd name="T0" fmla="*/ 0 w 119"/>
                  <a:gd name="T1" fmla="*/ 8 h 8"/>
                  <a:gd name="T2" fmla="*/ 14 w 119"/>
                  <a:gd name="T3" fmla="*/ 8 h 8"/>
                  <a:gd name="T4" fmla="*/ 28 w 119"/>
                  <a:gd name="T5" fmla="*/ 8 h 8"/>
                  <a:gd name="T6" fmla="*/ 43 w 119"/>
                  <a:gd name="T7" fmla="*/ 7 h 8"/>
                  <a:gd name="T8" fmla="*/ 56 w 119"/>
                  <a:gd name="T9" fmla="*/ 7 h 8"/>
                  <a:gd name="T10" fmla="*/ 68 w 119"/>
                  <a:gd name="T11" fmla="*/ 6 h 8"/>
                  <a:gd name="T12" fmla="*/ 79 w 119"/>
                  <a:gd name="T13" fmla="*/ 6 h 8"/>
                  <a:gd name="T14" fmla="*/ 89 w 119"/>
                  <a:gd name="T15" fmla="*/ 6 h 8"/>
                  <a:gd name="T16" fmla="*/ 98 w 119"/>
                  <a:gd name="T17" fmla="*/ 5 h 8"/>
                  <a:gd name="T18" fmla="*/ 106 w 119"/>
                  <a:gd name="T19" fmla="*/ 4 h 8"/>
                  <a:gd name="T20" fmla="*/ 111 w 119"/>
                  <a:gd name="T21" fmla="*/ 3 h 8"/>
                  <a:gd name="T22" fmla="*/ 115 w 119"/>
                  <a:gd name="T23" fmla="*/ 2 h 8"/>
                  <a:gd name="T24" fmla="*/ 118 w 119"/>
                  <a:gd name="T25" fmla="*/ 1 h 8"/>
                  <a:gd name="T26" fmla="*/ 119 w 119"/>
                  <a:gd name="T27" fmla="*/ 0 h 8"/>
                  <a:gd name="T28" fmla="*/ 116 w 119"/>
                  <a:gd name="T29" fmla="*/ 0 h 8"/>
                  <a:gd name="T30" fmla="*/ 115 w 119"/>
                  <a:gd name="T31" fmla="*/ 1 h 8"/>
                  <a:gd name="T32" fmla="*/ 113 w 119"/>
                  <a:gd name="T33" fmla="*/ 2 h 8"/>
                  <a:gd name="T34" fmla="*/ 108 w 119"/>
                  <a:gd name="T35" fmla="*/ 3 h 8"/>
                  <a:gd name="T36" fmla="*/ 103 w 119"/>
                  <a:gd name="T37" fmla="*/ 4 h 8"/>
                  <a:gd name="T38" fmla="*/ 96 w 119"/>
                  <a:gd name="T39" fmla="*/ 5 h 8"/>
                  <a:gd name="T40" fmla="*/ 87 w 119"/>
                  <a:gd name="T41" fmla="*/ 6 h 8"/>
                  <a:gd name="T42" fmla="*/ 77 w 119"/>
                  <a:gd name="T43" fmla="*/ 6 h 8"/>
                  <a:gd name="T44" fmla="*/ 66 w 119"/>
                  <a:gd name="T45" fmla="*/ 6 h 8"/>
                  <a:gd name="T46" fmla="*/ 54 w 119"/>
                  <a:gd name="T47" fmla="*/ 7 h 8"/>
                  <a:gd name="T48" fmla="*/ 42 w 119"/>
                  <a:gd name="T49" fmla="*/ 7 h 8"/>
                  <a:gd name="T50" fmla="*/ 28 w 119"/>
                  <a:gd name="T51" fmla="*/ 8 h 8"/>
                  <a:gd name="T52" fmla="*/ 14 w 119"/>
                  <a:gd name="T53" fmla="*/ 8 h 8"/>
                  <a:gd name="T54" fmla="*/ 0 w 119"/>
                  <a:gd name="T55" fmla="*/ 8 h 8"/>
                  <a:gd name="T56" fmla="*/ 0 w 119"/>
                  <a:gd name="T5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9" h="8">
                    <a:moveTo>
                      <a:pt x="0" y="8"/>
                    </a:moveTo>
                    <a:lnTo>
                      <a:pt x="14" y="8"/>
                    </a:lnTo>
                    <a:lnTo>
                      <a:pt x="28" y="8"/>
                    </a:lnTo>
                    <a:lnTo>
                      <a:pt x="43" y="7"/>
                    </a:lnTo>
                    <a:lnTo>
                      <a:pt x="56" y="7"/>
                    </a:lnTo>
                    <a:lnTo>
                      <a:pt x="68" y="6"/>
                    </a:lnTo>
                    <a:lnTo>
                      <a:pt x="79" y="6"/>
                    </a:lnTo>
                    <a:lnTo>
                      <a:pt x="89" y="6"/>
                    </a:lnTo>
                    <a:lnTo>
                      <a:pt x="98" y="5"/>
                    </a:lnTo>
                    <a:lnTo>
                      <a:pt x="106" y="4"/>
                    </a:lnTo>
                    <a:lnTo>
                      <a:pt x="111" y="3"/>
                    </a:lnTo>
                    <a:lnTo>
                      <a:pt x="115" y="2"/>
                    </a:lnTo>
                    <a:lnTo>
                      <a:pt x="118" y="1"/>
                    </a:lnTo>
                    <a:lnTo>
                      <a:pt x="119" y="0"/>
                    </a:lnTo>
                    <a:lnTo>
                      <a:pt x="116" y="0"/>
                    </a:lnTo>
                    <a:lnTo>
                      <a:pt x="115" y="1"/>
                    </a:lnTo>
                    <a:lnTo>
                      <a:pt x="113" y="2"/>
                    </a:lnTo>
                    <a:lnTo>
                      <a:pt x="108" y="3"/>
                    </a:lnTo>
                    <a:lnTo>
                      <a:pt x="103" y="4"/>
                    </a:lnTo>
                    <a:lnTo>
                      <a:pt x="96" y="5"/>
                    </a:lnTo>
                    <a:lnTo>
                      <a:pt x="87" y="6"/>
                    </a:lnTo>
                    <a:lnTo>
                      <a:pt x="77" y="6"/>
                    </a:lnTo>
                    <a:lnTo>
                      <a:pt x="66" y="6"/>
                    </a:lnTo>
                    <a:lnTo>
                      <a:pt x="54" y="7"/>
                    </a:lnTo>
                    <a:lnTo>
                      <a:pt x="42" y="7"/>
                    </a:lnTo>
                    <a:lnTo>
                      <a:pt x="28" y="8"/>
                    </a:lnTo>
                    <a:lnTo>
                      <a:pt x="14" y="8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B1B1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537" name="Freeform 713"/>
              <p:cNvSpPr>
                <a:spLocks/>
              </p:cNvSpPr>
              <p:nvPr/>
            </p:nvSpPr>
            <p:spPr bwMode="auto">
              <a:xfrm>
                <a:off x="3285" y="3598"/>
                <a:ext cx="116" cy="8"/>
              </a:xfrm>
              <a:custGeom>
                <a:avLst/>
                <a:gdLst>
                  <a:gd name="T0" fmla="*/ 0 w 116"/>
                  <a:gd name="T1" fmla="*/ 8 h 8"/>
                  <a:gd name="T2" fmla="*/ 14 w 116"/>
                  <a:gd name="T3" fmla="*/ 8 h 8"/>
                  <a:gd name="T4" fmla="*/ 28 w 116"/>
                  <a:gd name="T5" fmla="*/ 8 h 8"/>
                  <a:gd name="T6" fmla="*/ 42 w 116"/>
                  <a:gd name="T7" fmla="*/ 7 h 8"/>
                  <a:gd name="T8" fmla="*/ 54 w 116"/>
                  <a:gd name="T9" fmla="*/ 7 h 8"/>
                  <a:gd name="T10" fmla="*/ 66 w 116"/>
                  <a:gd name="T11" fmla="*/ 6 h 8"/>
                  <a:gd name="T12" fmla="*/ 77 w 116"/>
                  <a:gd name="T13" fmla="*/ 6 h 8"/>
                  <a:gd name="T14" fmla="*/ 87 w 116"/>
                  <a:gd name="T15" fmla="*/ 6 h 8"/>
                  <a:gd name="T16" fmla="*/ 96 w 116"/>
                  <a:gd name="T17" fmla="*/ 5 h 8"/>
                  <a:gd name="T18" fmla="*/ 103 w 116"/>
                  <a:gd name="T19" fmla="*/ 4 h 8"/>
                  <a:gd name="T20" fmla="*/ 108 w 116"/>
                  <a:gd name="T21" fmla="*/ 3 h 8"/>
                  <a:gd name="T22" fmla="*/ 113 w 116"/>
                  <a:gd name="T23" fmla="*/ 2 h 8"/>
                  <a:gd name="T24" fmla="*/ 115 w 116"/>
                  <a:gd name="T25" fmla="*/ 1 h 8"/>
                  <a:gd name="T26" fmla="*/ 116 w 116"/>
                  <a:gd name="T27" fmla="*/ 0 h 8"/>
                  <a:gd name="T28" fmla="*/ 114 w 116"/>
                  <a:gd name="T29" fmla="*/ 0 h 8"/>
                  <a:gd name="T30" fmla="*/ 113 w 116"/>
                  <a:gd name="T31" fmla="*/ 1 h 8"/>
                  <a:gd name="T32" fmla="*/ 110 w 116"/>
                  <a:gd name="T33" fmla="*/ 2 h 8"/>
                  <a:gd name="T34" fmla="*/ 107 w 116"/>
                  <a:gd name="T35" fmla="*/ 3 h 8"/>
                  <a:gd name="T36" fmla="*/ 100 w 116"/>
                  <a:gd name="T37" fmla="*/ 4 h 8"/>
                  <a:gd name="T38" fmla="*/ 93 w 116"/>
                  <a:gd name="T39" fmla="*/ 5 h 8"/>
                  <a:gd name="T40" fmla="*/ 86 w 116"/>
                  <a:gd name="T41" fmla="*/ 6 h 8"/>
                  <a:gd name="T42" fmla="*/ 75 w 116"/>
                  <a:gd name="T43" fmla="*/ 6 h 8"/>
                  <a:gd name="T44" fmla="*/ 64 w 116"/>
                  <a:gd name="T45" fmla="*/ 6 h 8"/>
                  <a:gd name="T46" fmla="*/ 53 w 116"/>
                  <a:gd name="T47" fmla="*/ 7 h 8"/>
                  <a:gd name="T48" fmla="*/ 41 w 116"/>
                  <a:gd name="T49" fmla="*/ 7 h 8"/>
                  <a:gd name="T50" fmla="*/ 28 w 116"/>
                  <a:gd name="T51" fmla="*/ 7 h 8"/>
                  <a:gd name="T52" fmla="*/ 14 w 116"/>
                  <a:gd name="T53" fmla="*/ 8 h 8"/>
                  <a:gd name="T54" fmla="*/ 0 w 116"/>
                  <a:gd name="T55" fmla="*/ 8 h 8"/>
                  <a:gd name="T56" fmla="*/ 0 w 116"/>
                  <a:gd name="T5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6" h="8">
                    <a:moveTo>
                      <a:pt x="0" y="8"/>
                    </a:moveTo>
                    <a:lnTo>
                      <a:pt x="14" y="8"/>
                    </a:lnTo>
                    <a:lnTo>
                      <a:pt x="28" y="8"/>
                    </a:lnTo>
                    <a:lnTo>
                      <a:pt x="42" y="7"/>
                    </a:lnTo>
                    <a:lnTo>
                      <a:pt x="54" y="7"/>
                    </a:lnTo>
                    <a:lnTo>
                      <a:pt x="66" y="6"/>
                    </a:lnTo>
                    <a:lnTo>
                      <a:pt x="77" y="6"/>
                    </a:lnTo>
                    <a:lnTo>
                      <a:pt x="87" y="6"/>
                    </a:lnTo>
                    <a:lnTo>
                      <a:pt x="96" y="5"/>
                    </a:lnTo>
                    <a:lnTo>
                      <a:pt x="103" y="4"/>
                    </a:lnTo>
                    <a:lnTo>
                      <a:pt x="108" y="3"/>
                    </a:lnTo>
                    <a:lnTo>
                      <a:pt x="113" y="2"/>
                    </a:lnTo>
                    <a:lnTo>
                      <a:pt x="115" y="1"/>
                    </a:lnTo>
                    <a:lnTo>
                      <a:pt x="116" y="0"/>
                    </a:lnTo>
                    <a:lnTo>
                      <a:pt x="114" y="0"/>
                    </a:lnTo>
                    <a:lnTo>
                      <a:pt x="113" y="1"/>
                    </a:lnTo>
                    <a:lnTo>
                      <a:pt x="110" y="2"/>
                    </a:lnTo>
                    <a:lnTo>
                      <a:pt x="107" y="3"/>
                    </a:lnTo>
                    <a:lnTo>
                      <a:pt x="100" y="4"/>
                    </a:lnTo>
                    <a:lnTo>
                      <a:pt x="93" y="5"/>
                    </a:lnTo>
                    <a:lnTo>
                      <a:pt x="86" y="6"/>
                    </a:lnTo>
                    <a:lnTo>
                      <a:pt x="75" y="6"/>
                    </a:lnTo>
                    <a:lnTo>
                      <a:pt x="64" y="6"/>
                    </a:lnTo>
                    <a:lnTo>
                      <a:pt x="53" y="7"/>
                    </a:lnTo>
                    <a:lnTo>
                      <a:pt x="41" y="7"/>
                    </a:lnTo>
                    <a:lnTo>
                      <a:pt x="28" y="7"/>
                    </a:lnTo>
                    <a:lnTo>
                      <a:pt x="14" y="8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538" name="Freeform 714"/>
              <p:cNvSpPr>
                <a:spLocks/>
              </p:cNvSpPr>
              <p:nvPr/>
            </p:nvSpPr>
            <p:spPr bwMode="auto">
              <a:xfrm>
                <a:off x="3285" y="3598"/>
                <a:ext cx="114" cy="8"/>
              </a:xfrm>
              <a:custGeom>
                <a:avLst/>
                <a:gdLst>
                  <a:gd name="T0" fmla="*/ 0 w 114"/>
                  <a:gd name="T1" fmla="*/ 8 h 8"/>
                  <a:gd name="T2" fmla="*/ 14 w 114"/>
                  <a:gd name="T3" fmla="*/ 8 h 8"/>
                  <a:gd name="T4" fmla="*/ 28 w 114"/>
                  <a:gd name="T5" fmla="*/ 7 h 8"/>
                  <a:gd name="T6" fmla="*/ 41 w 114"/>
                  <a:gd name="T7" fmla="*/ 7 h 8"/>
                  <a:gd name="T8" fmla="*/ 53 w 114"/>
                  <a:gd name="T9" fmla="*/ 7 h 8"/>
                  <a:gd name="T10" fmla="*/ 64 w 114"/>
                  <a:gd name="T11" fmla="*/ 6 h 8"/>
                  <a:gd name="T12" fmla="*/ 75 w 114"/>
                  <a:gd name="T13" fmla="*/ 6 h 8"/>
                  <a:gd name="T14" fmla="*/ 86 w 114"/>
                  <a:gd name="T15" fmla="*/ 6 h 8"/>
                  <a:gd name="T16" fmla="*/ 93 w 114"/>
                  <a:gd name="T17" fmla="*/ 5 h 8"/>
                  <a:gd name="T18" fmla="*/ 100 w 114"/>
                  <a:gd name="T19" fmla="*/ 4 h 8"/>
                  <a:gd name="T20" fmla="*/ 107 w 114"/>
                  <a:gd name="T21" fmla="*/ 3 h 8"/>
                  <a:gd name="T22" fmla="*/ 110 w 114"/>
                  <a:gd name="T23" fmla="*/ 2 h 8"/>
                  <a:gd name="T24" fmla="*/ 113 w 114"/>
                  <a:gd name="T25" fmla="*/ 1 h 8"/>
                  <a:gd name="T26" fmla="*/ 114 w 114"/>
                  <a:gd name="T27" fmla="*/ 0 h 8"/>
                  <a:gd name="T28" fmla="*/ 111 w 114"/>
                  <a:gd name="T29" fmla="*/ 0 h 8"/>
                  <a:gd name="T30" fmla="*/ 110 w 114"/>
                  <a:gd name="T31" fmla="*/ 1 h 8"/>
                  <a:gd name="T32" fmla="*/ 108 w 114"/>
                  <a:gd name="T33" fmla="*/ 2 h 8"/>
                  <a:gd name="T34" fmla="*/ 104 w 114"/>
                  <a:gd name="T35" fmla="*/ 3 h 8"/>
                  <a:gd name="T36" fmla="*/ 99 w 114"/>
                  <a:gd name="T37" fmla="*/ 4 h 8"/>
                  <a:gd name="T38" fmla="*/ 92 w 114"/>
                  <a:gd name="T39" fmla="*/ 5 h 8"/>
                  <a:gd name="T40" fmla="*/ 83 w 114"/>
                  <a:gd name="T41" fmla="*/ 5 h 8"/>
                  <a:gd name="T42" fmla="*/ 73 w 114"/>
                  <a:gd name="T43" fmla="*/ 6 h 8"/>
                  <a:gd name="T44" fmla="*/ 63 w 114"/>
                  <a:gd name="T45" fmla="*/ 6 h 8"/>
                  <a:gd name="T46" fmla="*/ 51 w 114"/>
                  <a:gd name="T47" fmla="*/ 6 h 8"/>
                  <a:gd name="T48" fmla="*/ 39 w 114"/>
                  <a:gd name="T49" fmla="*/ 7 h 8"/>
                  <a:gd name="T50" fmla="*/ 27 w 114"/>
                  <a:gd name="T51" fmla="*/ 7 h 8"/>
                  <a:gd name="T52" fmla="*/ 14 w 114"/>
                  <a:gd name="T53" fmla="*/ 7 h 8"/>
                  <a:gd name="T54" fmla="*/ 0 w 114"/>
                  <a:gd name="T55" fmla="*/ 7 h 8"/>
                  <a:gd name="T56" fmla="*/ 0 w 114"/>
                  <a:gd name="T5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4" h="8">
                    <a:moveTo>
                      <a:pt x="0" y="8"/>
                    </a:moveTo>
                    <a:lnTo>
                      <a:pt x="14" y="8"/>
                    </a:lnTo>
                    <a:lnTo>
                      <a:pt x="28" y="7"/>
                    </a:lnTo>
                    <a:lnTo>
                      <a:pt x="41" y="7"/>
                    </a:lnTo>
                    <a:lnTo>
                      <a:pt x="53" y="7"/>
                    </a:lnTo>
                    <a:lnTo>
                      <a:pt x="64" y="6"/>
                    </a:lnTo>
                    <a:lnTo>
                      <a:pt x="75" y="6"/>
                    </a:lnTo>
                    <a:lnTo>
                      <a:pt x="86" y="6"/>
                    </a:lnTo>
                    <a:lnTo>
                      <a:pt x="93" y="5"/>
                    </a:lnTo>
                    <a:lnTo>
                      <a:pt x="100" y="4"/>
                    </a:lnTo>
                    <a:lnTo>
                      <a:pt x="107" y="3"/>
                    </a:lnTo>
                    <a:lnTo>
                      <a:pt x="110" y="2"/>
                    </a:lnTo>
                    <a:lnTo>
                      <a:pt x="113" y="1"/>
                    </a:lnTo>
                    <a:lnTo>
                      <a:pt x="114" y="0"/>
                    </a:lnTo>
                    <a:lnTo>
                      <a:pt x="111" y="0"/>
                    </a:lnTo>
                    <a:lnTo>
                      <a:pt x="110" y="1"/>
                    </a:lnTo>
                    <a:lnTo>
                      <a:pt x="108" y="2"/>
                    </a:lnTo>
                    <a:lnTo>
                      <a:pt x="104" y="3"/>
                    </a:lnTo>
                    <a:lnTo>
                      <a:pt x="99" y="4"/>
                    </a:lnTo>
                    <a:lnTo>
                      <a:pt x="92" y="5"/>
                    </a:lnTo>
                    <a:lnTo>
                      <a:pt x="83" y="5"/>
                    </a:lnTo>
                    <a:lnTo>
                      <a:pt x="73" y="6"/>
                    </a:lnTo>
                    <a:lnTo>
                      <a:pt x="63" y="6"/>
                    </a:lnTo>
                    <a:lnTo>
                      <a:pt x="51" y="6"/>
                    </a:lnTo>
                    <a:lnTo>
                      <a:pt x="39" y="7"/>
                    </a:lnTo>
                    <a:lnTo>
                      <a:pt x="27" y="7"/>
                    </a:lnTo>
                    <a:lnTo>
                      <a:pt x="14" y="7"/>
                    </a:lnTo>
                    <a:lnTo>
                      <a:pt x="0" y="7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ADAD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539" name="Freeform 715"/>
              <p:cNvSpPr>
                <a:spLocks/>
              </p:cNvSpPr>
              <p:nvPr/>
            </p:nvSpPr>
            <p:spPr bwMode="auto">
              <a:xfrm>
                <a:off x="3285" y="3598"/>
                <a:ext cx="111" cy="7"/>
              </a:xfrm>
              <a:custGeom>
                <a:avLst/>
                <a:gdLst>
                  <a:gd name="T0" fmla="*/ 0 w 111"/>
                  <a:gd name="T1" fmla="*/ 7 h 7"/>
                  <a:gd name="T2" fmla="*/ 14 w 111"/>
                  <a:gd name="T3" fmla="*/ 7 h 7"/>
                  <a:gd name="T4" fmla="*/ 27 w 111"/>
                  <a:gd name="T5" fmla="*/ 7 h 7"/>
                  <a:gd name="T6" fmla="*/ 39 w 111"/>
                  <a:gd name="T7" fmla="*/ 7 h 7"/>
                  <a:gd name="T8" fmla="*/ 51 w 111"/>
                  <a:gd name="T9" fmla="*/ 6 h 7"/>
                  <a:gd name="T10" fmla="*/ 63 w 111"/>
                  <a:gd name="T11" fmla="*/ 6 h 7"/>
                  <a:gd name="T12" fmla="*/ 73 w 111"/>
                  <a:gd name="T13" fmla="*/ 6 h 7"/>
                  <a:gd name="T14" fmla="*/ 83 w 111"/>
                  <a:gd name="T15" fmla="*/ 5 h 7"/>
                  <a:gd name="T16" fmla="*/ 92 w 111"/>
                  <a:gd name="T17" fmla="*/ 5 h 7"/>
                  <a:gd name="T18" fmla="*/ 99 w 111"/>
                  <a:gd name="T19" fmla="*/ 4 h 7"/>
                  <a:gd name="T20" fmla="*/ 104 w 111"/>
                  <a:gd name="T21" fmla="*/ 3 h 7"/>
                  <a:gd name="T22" fmla="*/ 108 w 111"/>
                  <a:gd name="T23" fmla="*/ 2 h 7"/>
                  <a:gd name="T24" fmla="*/ 110 w 111"/>
                  <a:gd name="T25" fmla="*/ 1 h 7"/>
                  <a:gd name="T26" fmla="*/ 111 w 111"/>
                  <a:gd name="T27" fmla="*/ 0 h 7"/>
                  <a:gd name="T28" fmla="*/ 108 w 111"/>
                  <a:gd name="T29" fmla="*/ 0 h 7"/>
                  <a:gd name="T30" fmla="*/ 108 w 111"/>
                  <a:gd name="T31" fmla="*/ 1 h 7"/>
                  <a:gd name="T32" fmla="*/ 105 w 111"/>
                  <a:gd name="T33" fmla="*/ 2 h 7"/>
                  <a:gd name="T34" fmla="*/ 101 w 111"/>
                  <a:gd name="T35" fmla="*/ 3 h 7"/>
                  <a:gd name="T36" fmla="*/ 96 w 111"/>
                  <a:gd name="T37" fmla="*/ 4 h 7"/>
                  <a:gd name="T38" fmla="*/ 89 w 111"/>
                  <a:gd name="T39" fmla="*/ 4 h 7"/>
                  <a:gd name="T40" fmla="*/ 81 w 111"/>
                  <a:gd name="T41" fmla="*/ 5 h 7"/>
                  <a:gd name="T42" fmla="*/ 72 w 111"/>
                  <a:gd name="T43" fmla="*/ 6 h 7"/>
                  <a:gd name="T44" fmla="*/ 62 w 111"/>
                  <a:gd name="T45" fmla="*/ 6 h 7"/>
                  <a:gd name="T46" fmla="*/ 50 w 111"/>
                  <a:gd name="T47" fmla="*/ 6 h 7"/>
                  <a:gd name="T48" fmla="*/ 38 w 111"/>
                  <a:gd name="T49" fmla="*/ 7 h 7"/>
                  <a:gd name="T50" fmla="*/ 26 w 111"/>
                  <a:gd name="T51" fmla="*/ 7 h 7"/>
                  <a:gd name="T52" fmla="*/ 14 w 111"/>
                  <a:gd name="T53" fmla="*/ 7 h 7"/>
                  <a:gd name="T54" fmla="*/ 0 w 111"/>
                  <a:gd name="T55" fmla="*/ 7 h 7"/>
                  <a:gd name="T56" fmla="*/ 0 w 111"/>
                  <a:gd name="T5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1" h="7">
                    <a:moveTo>
                      <a:pt x="0" y="7"/>
                    </a:moveTo>
                    <a:lnTo>
                      <a:pt x="14" y="7"/>
                    </a:lnTo>
                    <a:lnTo>
                      <a:pt x="27" y="7"/>
                    </a:lnTo>
                    <a:lnTo>
                      <a:pt x="39" y="7"/>
                    </a:lnTo>
                    <a:lnTo>
                      <a:pt x="51" y="6"/>
                    </a:lnTo>
                    <a:lnTo>
                      <a:pt x="63" y="6"/>
                    </a:lnTo>
                    <a:lnTo>
                      <a:pt x="73" y="6"/>
                    </a:lnTo>
                    <a:lnTo>
                      <a:pt x="83" y="5"/>
                    </a:lnTo>
                    <a:lnTo>
                      <a:pt x="92" y="5"/>
                    </a:lnTo>
                    <a:lnTo>
                      <a:pt x="99" y="4"/>
                    </a:lnTo>
                    <a:lnTo>
                      <a:pt x="104" y="3"/>
                    </a:lnTo>
                    <a:lnTo>
                      <a:pt x="108" y="2"/>
                    </a:lnTo>
                    <a:lnTo>
                      <a:pt x="110" y="1"/>
                    </a:lnTo>
                    <a:lnTo>
                      <a:pt x="111" y="0"/>
                    </a:lnTo>
                    <a:lnTo>
                      <a:pt x="108" y="0"/>
                    </a:lnTo>
                    <a:lnTo>
                      <a:pt x="108" y="1"/>
                    </a:lnTo>
                    <a:lnTo>
                      <a:pt x="105" y="2"/>
                    </a:lnTo>
                    <a:lnTo>
                      <a:pt x="101" y="3"/>
                    </a:lnTo>
                    <a:lnTo>
                      <a:pt x="96" y="4"/>
                    </a:lnTo>
                    <a:lnTo>
                      <a:pt x="89" y="4"/>
                    </a:lnTo>
                    <a:lnTo>
                      <a:pt x="81" y="5"/>
                    </a:lnTo>
                    <a:lnTo>
                      <a:pt x="72" y="6"/>
                    </a:lnTo>
                    <a:lnTo>
                      <a:pt x="62" y="6"/>
                    </a:lnTo>
                    <a:lnTo>
                      <a:pt x="50" y="6"/>
                    </a:lnTo>
                    <a:lnTo>
                      <a:pt x="38" y="7"/>
                    </a:lnTo>
                    <a:lnTo>
                      <a:pt x="26" y="7"/>
                    </a:lnTo>
                    <a:lnTo>
                      <a:pt x="14" y="7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AAAA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540" name="Freeform 716"/>
              <p:cNvSpPr>
                <a:spLocks/>
              </p:cNvSpPr>
              <p:nvPr/>
            </p:nvSpPr>
            <p:spPr bwMode="auto">
              <a:xfrm>
                <a:off x="3285" y="3598"/>
                <a:ext cx="108" cy="7"/>
              </a:xfrm>
              <a:custGeom>
                <a:avLst/>
                <a:gdLst>
                  <a:gd name="T0" fmla="*/ 0 w 108"/>
                  <a:gd name="T1" fmla="*/ 7 h 7"/>
                  <a:gd name="T2" fmla="*/ 14 w 108"/>
                  <a:gd name="T3" fmla="*/ 7 h 7"/>
                  <a:gd name="T4" fmla="*/ 26 w 108"/>
                  <a:gd name="T5" fmla="*/ 7 h 7"/>
                  <a:gd name="T6" fmla="*/ 38 w 108"/>
                  <a:gd name="T7" fmla="*/ 7 h 7"/>
                  <a:gd name="T8" fmla="*/ 50 w 108"/>
                  <a:gd name="T9" fmla="*/ 6 h 7"/>
                  <a:gd name="T10" fmla="*/ 62 w 108"/>
                  <a:gd name="T11" fmla="*/ 6 h 7"/>
                  <a:gd name="T12" fmla="*/ 72 w 108"/>
                  <a:gd name="T13" fmla="*/ 6 h 7"/>
                  <a:gd name="T14" fmla="*/ 81 w 108"/>
                  <a:gd name="T15" fmla="*/ 5 h 7"/>
                  <a:gd name="T16" fmla="*/ 89 w 108"/>
                  <a:gd name="T17" fmla="*/ 4 h 7"/>
                  <a:gd name="T18" fmla="*/ 96 w 108"/>
                  <a:gd name="T19" fmla="*/ 4 h 7"/>
                  <a:gd name="T20" fmla="*/ 101 w 108"/>
                  <a:gd name="T21" fmla="*/ 3 h 7"/>
                  <a:gd name="T22" fmla="*/ 105 w 108"/>
                  <a:gd name="T23" fmla="*/ 2 h 7"/>
                  <a:gd name="T24" fmla="*/ 108 w 108"/>
                  <a:gd name="T25" fmla="*/ 1 h 7"/>
                  <a:gd name="T26" fmla="*/ 108 w 108"/>
                  <a:gd name="T27" fmla="*/ 0 h 7"/>
                  <a:gd name="T28" fmla="*/ 106 w 108"/>
                  <a:gd name="T29" fmla="*/ 0 h 7"/>
                  <a:gd name="T30" fmla="*/ 105 w 108"/>
                  <a:gd name="T31" fmla="*/ 1 h 7"/>
                  <a:gd name="T32" fmla="*/ 103 w 108"/>
                  <a:gd name="T33" fmla="*/ 2 h 7"/>
                  <a:gd name="T34" fmla="*/ 99 w 108"/>
                  <a:gd name="T35" fmla="*/ 3 h 7"/>
                  <a:gd name="T36" fmla="*/ 93 w 108"/>
                  <a:gd name="T37" fmla="*/ 3 h 7"/>
                  <a:gd name="T38" fmla="*/ 87 w 108"/>
                  <a:gd name="T39" fmla="*/ 4 h 7"/>
                  <a:gd name="T40" fmla="*/ 79 w 108"/>
                  <a:gd name="T41" fmla="*/ 5 h 7"/>
                  <a:gd name="T42" fmla="*/ 70 w 108"/>
                  <a:gd name="T43" fmla="*/ 6 h 7"/>
                  <a:gd name="T44" fmla="*/ 60 w 108"/>
                  <a:gd name="T45" fmla="*/ 6 h 7"/>
                  <a:gd name="T46" fmla="*/ 50 w 108"/>
                  <a:gd name="T47" fmla="*/ 6 h 7"/>
                  <a:gd name="T48" fmla="*/ 37 w 108"/>
                  <a:gd name="T49" fmla="*/ 6 h 7"/>
                  <a:gd name="T50" fmla="*/ 25 w 108"/>
                  <a:gd name="T51" fmla="*/ 7 h 7"/>
                  <a:gd name="T52" fmla="*/ 13 w 108"/>
                  <a:gd name="T53" fmla="*/ 7 h 7"/>
                  <a:gd name="T54" fmla="*/ 0 w 108"/>
                  <a:gd name="T55" fmla="*/ 7 h 7"/>
                  <a:gd name="T56" fmla="*/ 0 w 108"/>
                  <a:gd name="T5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08" h="7">
                    <a:moveTo>
                      <a:pt x="0" y="7"/>
                    </a:moveTo>
                    <a:lnTo>
                      <a:pt x="14" y="7"/>
                    </a:lnTo>
                    <a:lnTo>
                      <a:pt x="26" y="7"/>
                    </a:lnTo>
                    <a:lnTo>
                      <a:pt x="38" y="7"/>
                    </a:lnTo>
                    <a:lnTo>
                      <a:pt x="50" y="6"/>
                    </a:lnTo>
                    <a:lnTo>
                      <a:pt x="62" y="6"/>
                    </a:lnTo>
                    <a:lnTo>
                      <a:pt x="72" y="6"/>
                    </a:lnTo>
                    <a:lnTo>
                      <a:pt x="81" y="5"/>
                    </a:lnTo>
                    <a:lnTo>
                      <a:pt x="89" y="4"/>
                    </a:lnTo>
                    <a:lnTo>
                      <a:pt x="96" y="4"/>
                    </a:lnTo>
                    <a:lnTo>
                      <a:pt x="101" y="3"/>
                    </a:lnTo>
                    <a:lnTo>
                      <a:pt x="105" y="2"/>
                    </a:lnTo>
                    <a:lnTo>
                      <a:pt x="108" y="1"/>
                    </a:lnTo>
                    <a:lnTo>
                      <a:pt x="108" y="0"/>
                    </a:lnTo>
                    <a:lnTo>
                      <a:pt x="106" y="0"/>
                    </a:lnTo>
                    <a:lnTo>
                      <a:pt x="105" y="1"/>
                    </a:lnTo>
                    <a:lnTo>
                      <a:pt x="103" y="2"/>
                    </a:lnTo>
                    <a:lnTo>
                      <a:pt x="99" y="3"/>
                    </a:lnTo>
                    <a:lnTo>
                      <a:pt x="93" y="3"/>
                    </a:lnTo>
                    <a:lnTo>
                      <a:pt x="87" y="4"/>
                    </a:lnTo>
                    <a:lnTo>
                      <a:pt x="79" y="5"/>
                    </a:lnTo>
                    <a:lnTo>
                      <a:pt x="70" y="6"/>
                    </a:lnTo>
                    <a:lnTo>
                      <a:pt x="60" y="6"/>
                    </a:lnTo>
                    <a:lnTo>
                      <a:pt x="50" y="6"/>
                    </a:lnTo>
                    <a:lnTo>
                      <a:pt x="37" y="6"/>
                    </a:lnTo>
                    <a:lnTo>
                      <a:pt x="25" y="7"/>
                    </a:lnTo>
                    <a:lnTo>
                      <a:pt x="13" y="7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541" name="Freeform 717"/>
              <p:cNvSpPr>
                <a:spLocks/>
              </p:cNvSpPr>
              <p:nvPr/>
            </p:nvSpPr>
            <p:spPr bwMode="auto">
              <a:xfrm>
                <a:off x="3285" y="3598"/>
                <a:ext cx="106" cy="7"/>
              </a:xfrm>
              <a:custGeom>
                <a:avLst/>
                <a:gdLst>
                  <a:gd name="T0" fmla="*/ 0 w 106"/>
                  <a:gd name="T1" fmla="*/ 7 h 7"/>
                  <a:gd name="T2" fmla="*/ 13 w 106"/>
                  <a:gd name="T3" fmla="*/ 7 h 7"/>
                  <a:gd name="T4" fmla="*/ 25 w 106"/>
                  <a:gd name="T5" fmla="*/ 7 h 7"/>
                  <a:gd name="T6" fmla="*/ 37 w 106"/>
                  <a:gd name="T7" fmla="*/ 6 h 7"/>
                  <a:gd name="T8" fmla="*/ 50 w 106"/>
                  <a:gd name="T9" fmla="*/ 6 h 7"/>
                  <a:gd name="T10" fmla="*/ 60 w 106"/>
                  <a:gd name="T11" fmla="*/ 6 h 7"/>
                  <a:gd name="T12" fmla="*/ 70 w 106"/>
                  <a:gd name="T13" fmla="*/ 6 h 7"/>
                  <a:gd name="T14" fmla="*/ 79 w 106"/>
                  <a:gd name="T15" fmla="*/ 5 h 7"/>
                  <a:gd name="T16" fmla="*/ 87 w 106"/>
                  <a:gd name="T17" fmla="*/ 4 h 7"/>
                  <a:gd name="T18" fmla="*/ 93 w 106"/>
                  <a:gd name="T19" fmla="*/ 3 h 7"/>
                  <a:gd name="T20" fmla="*/ 99 w 106"/>
                  <a:gd name="T21" fmla="*/ 3 h 7"/>
                  <a:gd name="T22" fmla="*/ 103 w 106"/>
                  <a:gd name="T23" fmla="*/ 2 h 7"/>
                  <a:gd name="T24" fmla="*/ 105 w 106"/>
                  <a:gd name="T25" fmla="*/ 1 h 7"/>
                  <a:gd name="T26" fmla="*/ 106 w 106"/>
                  <a:gd name="T27" fmla="*/ 0 h 7"/>
                  <a:gd name="T28" fmla="*/ 103 w 106"/>
                  <a:gd name="T29" fmla="*/ 0 h 7"/>
                  <a:gd name="T30" fmla="*/ 102 w 106"/>
                  <a:gd name="T31" fmla="*/ 1 h 7"/>
                  <a:gd name="T32" fmla="*/ 100 w 106"/>
                  <a:gd name="T33" fmla="*/ 2 h 7"/>
                  <a:gd name="T34" fmla="*/ 96 w 106"/>
                  <a:gd name="T35" fmla="*/ 2 h 7"/>
                  <a:gd name="T36" fmla="*/ 92 w 106"/>
                  <a:gd name="T37" fmla="*/ 3 h 7"/>
                  <a:gd name="T38" fmla="*/ 85 w 106"/>
                  <a:gd name="T39" fmla="*/ 4 h 7"/>
                  <a:gd name="T40" fmla="*/ 78 w 106"/>
                  <a:gd name="T41" fmla="*/ 5 h 7"/>
                  <a:gd name="T42" fmla="*/ 68 w 106"/>
                  <a:gd name="T43" fmla="*/ 6 h 7"/>
                  <a:gd name="T44" fmla="*/ 58 w 106"/>
                  <a:gd name="T45" fmla="*/ 6 h 7"/>
                  <a:gd name="T46" fmla="*/ 48 w 106"/>
                  <a:gd name="T47" fmla="*/ 6 h 7"/>
                  <a:gd name="T48" fmla="*/ 36 w 106"/>
                  <a:gd name="T49" fmla="*/ 6 h 7"/>
                  <a:gd name="T50" fmla="*/ 25 w 106"/>
                  <a:gd name="T51" fmla="*/ 7 h 7"/>
                  <a:gd name="T52" fmla="*/ 13 w 106"/>
                  <a:gd name="T53" fmla="*/ 7 h 7"/>
                  <a:gd name="T54" fmla="*/ 0 w 106"/>
                  <a:gd name="T55" fmla="*/ 7 h 7"/>
                  <a:gd name="T56" fmla="*/ 0 w 106"/>
                  <a:gd name="T5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06" h="7">
                    <a:moveTo>
                      <a:pt x="0" y="7"/>
                    </a:moveTo>
                    <a:lnTo>
                      <a:pt x="13" y="7"/>
                    </a:lnTo>
                    <a:lnTo>
                      <a:pt x="25" y="7"/>
                    </a:lnTo>
                    <a:lnTo>
                      <a:pt x="37" y="6"/>
                    </a:lnTo>
                    <a:lnTo>
                      <a:pt x="50" y="6"/>
                    </a:lnTo>
                    <a:lnTo>
                      <a:pt x="60" y="6"/>
                    </a:lnTo>
                    <a:lnTo>
                      <a:pt x="70" y="6"/>
                    </a:lnTo>
                    <a:lnTo>
                      <a:pt x="79" y="5"/>
                    </a:lnTo>
                    <a:lnTo>
                      <a:pt x="87" y="4"/>
                    </a:lnTo>
                    <a:lnTo>
                      <a:pt x="93" y="3"/>
                    </a:lnTo>
                    <a:lnTo>
                      <a:pt x="99" y="3"/>
                    </a:lnTo>
                    <a:lnTo>
                      <a:pt x="103" y="2"/>
                    </a:lnTo>
                    <a:lnTo>
                      <a:pt x="105" y="1"/>
                    </a:lnTo>
                    <a:lnTo>
                      <a:pt x="106" y="0"/>
                    </a:lnTo>
                    <a:lnTo>
                      <a:pt x="103" y="0"/>
                    </a:lnTo>
                    <a:lnTo>
                      <a:pt x="102" y="1"/>
                    </a:lnTo>
                    <a:lnTo>
                      <a:pt x="100" y="2"/>
                    </a:lnTo>
                    <a:lnTo>
                      <a:pt x="96" y="2"/>
                    </a:lnTo>
                    <a:lnTo>
                      <a:pt x="92" y="3"/>
                    </a:lnTo>
                    <a:lnTo>
                      <a:pt x="85" y="4"/>
                    </a:lnTo>
                    <a:lnTo>
                      <a:pt x="78" y="5"/>
                    </a:lnTo>
                    <a:lnTo>
                      <a:pt x="68" y="6"/>
                    </a:lnTo>
                    <a:lnTo>
                      <a:pt x="58" y="6"/>
                    </a:lnTo>
                    <a:lnTo>
                      <a:pt x="48" y="6"/>
                    </a:lnTo>
                    <a:lnTo>
                      <a:pt x="36" y="6"/>
                    </a:lnTo>
                    <a:lnTo>
                      <a:pt x="25" y="7"/>
                    </a:lnTo>
                    <a:lnTo>
                      <a:pt x="13" y="7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542" name="Freeform 718"/>
              <p:cNvSpPr>
                <a:spLocks/>
              </p:cNvSpPr>
              <p:nvPr/>
            </p:nvSpPr>
            <p:spPr bwMode="auto">
              <a:xfrm>
                <a:off x="3285" y="3598"/>
                <a:ext cx="103" cy="7"/>
              </a:xfrm>
              <a:custGeom>
                <a:avLst/>
                <a:gdLst>
                  <a:gd name="T0" fmla="*/ 0 w 103"/>
                  <a:gd name="T1" fmla="*/ 7 h 7"/>
                  <a:gd name="T2" fmla="*/ 13 w 103"/>
                  <a:gd name="T3" fmla="*/ 7 h 7"/>
                  <a:gd name="T4" fmla="*/ 25 w 103"/>
                  <a:gd name="T5" fmla="*/ 7 h 7"/>
                  <a:gd name="T6" fmla="*/ 36 w 103"/>
                  <a:gd name="T7" fmla="*/ 6 h 7"/>
                  <a:gd name="T8" fmla="*/ 48 w 103"/>
                  <a:gd name="T9" fmla="*/ 6 h 7"/>
                  <a:gd name="T10" fmla="*/ 58 w 103"/>
                  <a:gd name="T11" fmla="*/ 6 h 7"/>
                  <a:gd name="T12" fmla="*/ 68 w 103"/>
                  <a:gd name="T13" fmla="*/ 6 h 7"/>
                  <a:gd name="T14" fmla="*/ 78 w 103"/>
                  <a:gd name="T15" fmla="*/ 5 h 7"/>
                  <a:gd name="T16" fmla="*/ 85 w 103"/>
                  <a:gd name="T17" fmla="*/ 4 h 7"/>
                  <a:gd name="T18" fmla="*/ 92 w 103"/>
                  <a:gd name="T19" fmla="*/ 3 h 7"/>
                  <a:gd name="T20" fmla="*/ 96 w 103"/>
                  <a:gd name="T21" fmla="*/ 2 h 7"/>
                  <a:gd name="T22" fmla="*/ 100 w 103"/>
                  <a:gd name="T23" fmla="*/ 2 h 7"/>
                  <a:gd name="T24" fmla="*/ 102 w 103"/>
                  <a:gd name="T25" fmla="*/ 1 h 7"/>
                  <a:gd name="T26" fmla="*/ 103 w 103"/>
                  <a:gd name="T27" fmla="*/ 0 h 7"/>
                  <a:gd name="T28" fmla="*/ 100 w 103"/>
                  <a:gd name="T29" fmla="*/ 0 h 7"/>
                  <a:gd name="T30" fmla="*/ 100 w 103"/>
                  <a:gd name="T31" fmla="*/ 1 h 7"/>
                  <a:gd name="T32" fmla="*/ 97 w 103"/>
                  <a:gd name="T33" fmla="*/ 2 h 7"/>
                  <a:gd name="T34" fmla="*/ 93 w 103"/>
                  <a:gd name="T35" fmla="*/ 3 h 7"/>
                  <a:gd name="T36" fmla="*/ 87 w 103"/>
                  <a:gd name="T37" fmla="*/ 4 h 7"/>
                  <a:gd name="T38" fmla="*/ 79 w 103"/>
                  <a:gd name="T39" fmla="*/ 4 h 7"/>
                  <a:gd name="T40" fmla="*/ 72 w 103"/>
                  <a:gd name="T41" fmla="*/ 5 h 7"/>
                  <a:gd name="T42" fmla="*/ 61 w 103"/>
                  <a:gd name="T43" fmla="*/ 6 h 7"/>
                  <a:gd name="T44" fmla="*/ 50 w 103"/>
                  <a:gd name="T45" fmla="*/ 6 h 7"/>
                  <a:gd name="T46" fmla="*/ 38 w 103"/>
                  <a:gd name="T47" fmla="*/ 6 h 7"/>
                  <a:gd name="T48" fmla="*/ 26 w 103"/>
                  <a:gd name="T49" fmla="*/ 6 h 7"/>
                  <a:gd name="T50" fmla="*/ 14 w 103"/>
                  <a:gd name="T51" fmla="*/ 6 h 7"/>
                  <a:gd name="T52" fmla="*/ 0 w 103"/>
                  <a:gd name="T53" fmla="*/ 7 h 7"/>
                  <a:gd name="T54" fmla="*/ 0 w 103"/>
                  <a:gd name="T5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03" h="7">
                    <a:moveTo>
                      <a:pt x="0" y="7"/>
                    </a:moveTo>
                    <a:lnTo>
                      <a:pt x="13" y="7"/>
                    </a:lnTo>
                    <a:lnTo>
                      <a:pt x="25" y="7"/>
                    </a:lnTo>
                    <a:lnTo>
                      <a:pt x="36" y="6"/>
                    </a:lnTo>
                    <a:lnTo>
                      <a:pt x="48" y="6"/>
                    </a:lnTo>
                    <a:lnTo>
                      <a:pt x="58" y="6"/>
                    </a:lnTo>
                    <a:lnTo>
                      <a:pt x="68" y="6"/>
                    </a:lnTo>
                    <a:lnTo>
                      <a:pt x="78" y="5"/>
                    </a:lnTo>
                    <a:lnTo>
                      <a:pt x="85" y="4"/>
                    </a:lnTo>
                    <a:lnTo>
                      <a:pt x="92" y="3"/>
                    </a:lnTo>
                    <a:lnTo>
                      <a:pt x="96" y="2"/>
                    </a:lnTo>
                    <a:lnTo>
                      <a:pt x="100" y="2"/>
                    </a:lnTo>
                    <a:lnTo>
                      <a:pt x="102" y="1"/>
                    </a:lnTo>
                    <a:lnTo>
                      <a:pt x="103" y="0"/>
                    </a:lnTo>
                    <a:lnTo>
                      <a:pt x="100" y="0"/>
                    </a:lnTo>
                    <a:lnTo>
                      <a:pt x="100" y="1"/>
                    </a:lnTo>
                    <a:lnTo>
                      <a:pt x="97" y="2"/>
                    </a:lnTo>
                    <a:lnTo>
                      <a:pt x="93" y="3"/>
                    </a:lnTo>
                    <a:lnTo>
                      <a:pt x="87" y="4"/>
                    </a:lnTo>
                    <a:lnTo>
                      <a:pt x="79" y="4"/>
                    </a:lnTo>
                    <a:lnTo>
                      <a:pt x="72" y="5"/>
                    </a:lnTo>
                    <a:lnTo>
                      <a:pt x="61" y="6"/>
                    </a:lnTo>
                    <a:lnTo>
                      <a:pt x="50" y="6"/>
                    </a:lnTo>
                    <a:lnTo>
                      <a:pt x="38" y="6"/>
                    </a:lnTo>
                    <a:lnTo>
                      <a:pt x="26" y="6"/>
                    </a:lnTo>
                    <a:lnTo>
                      <a:pt x="14" y="6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A3A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543" name="Freeform 719"/>
              <p:cNvSpPr>
                <a:spLocks/>
              </p:cNvSpPr>
              <p:nvPr/>
            </p:nvSpPr>
            <p:spPr bwMode="auto">
              <a:xfrm>
                <a:off x="3285" y="3598"/>
                <a:ext cx="100" cy="7"/>
              </a:xfrm>
              <a:custGeom>
                <a:avLst/>
                <a:gdLst>
                  <a:gd name="T0" fmla="*/ 0 w 100"/>
                  <a:gd name="T1" fmla="*/ 7 h 7"/>
                  <a:gd name="T2" fmla="*/ 14 w 100"/>
                  <a:gd name="T3" fmla="*/ 6 h 7"/>
                  <a:gd name="T4" fmla="*/ 26 w 100"/>
                  <a:gd name="T5" fmla="*/ 6 h 7"/>
                  <a:gd name="T6" fmla="*/ 38 w 100"/>
                  <a:gd name="T7" fmla="*/ 6 h 7"/>
                  <a:gd name="T8" fmla="*/ 50 w 100"/>
                  <a:gd name="T9" fmla="*/ 6 h 7"/>
                  <a:gd name="T10" fmla="*/ 61 w 100"/>
                  <a:gd name="T11" fmla="*/ 6 h 7"/>
                  <a:gd name="T12" fmla="*/ 72 w 100"/>
                  <a:gd name="T13" fmla="*/ 5 h 7"/>
                  <a:gd name="T14" fmla="*/ 79 w 100"/>
                  <a:gd name="T15" fmla="*/ 4 h 7"/>
                  <a:gd name="T16" fmla="*/ 87 w 100"/>
                  <a:gd name="T17" fmla="*/ 4 h 7"/>
                  <a:gd name="T18" fmla="*/ 93 w 100"/>
                  <a:gd name="T19" fmla="*/ 3 h 7"/>
                  <a:gd name="T20" fmla="*/ 97 w 100"/>
                  <a:gd name="T21" fmla="*/ 2 h 7"/>
                  <a:gd name="T22" fmla="*/ 100 w 100"/>
                  <a:gd name="T23" fmla="*/ 1 h 7"/>
                  <a:gd name="T24" fmla="*/ 100 w 100"/>
                  <a:gd name="T25" fmla="*/ 0 h 7"/>
                  <a:gd name="T26" fmla="*/ 98 w 100"/>
                  <a:gd name="T27" fmla="*/ 0 h 7"/>
                  <a:gd name="T28" fmla="*/ 97 w 100"/>
                  <a:gd name="T29" fmla="*/ 1 h 7"/>
                  <a:gd name="T30" fmla="*/ 94 w 100"/>
                  <a:gd name="T31" fmla="*/ 2 h 7"/>
                  <a:gd name="T32" fmla="*/ 91 w 100"/>
                  <a:gd name="T33" fmla="*/ 3 h 7"/>
                  <a:gd name="T34" fmla="*/ 85 w 100"/>
                  <a:gd name="T35" fmla="*/ 3 h 7"/>
                  <a:gd name="T36" fmla="*/ 78 w 100"/>
                  <a:gd name="T37" fmla="*/ 4 h 7"/>
                  <a:gd name="T38" fmla="*/ 69 w 100"/>
                  <a:gd name="T39" fmla="*/ 5 h 7"/>
                  <a:gd name="T40" fmla="*/ 59 w 100"/>
                  <a:gd name="T41" fmla="*/ 6 h 7"/>
                  <a:gd name="T42" fmla="*/ 49 w 100"/>
                  <a:gd name="T43" fmla="*/ 6 h 7"/>
                  <a:gd name="T44" fmla="*/ 37 w 100"/>
                  <a:gd name="T45" fmla="*/ 6 h 7"/>
                  <a:gd name="T46" fmla="*/ 25 w 100"/>
                  <a:gd name="T47" fmla="*/ 6 h 7"/>
                  <a:gd name="T48" fmla="*/ 13 w 100"/>
                  <a:gd name="T49" fmla="*/ 6 h 7"/>
                  <a:gd name="T50" fmla="*/ 0 w 100"/>
                  <a:gd name="T51" fmla="*/ 6 h 7"/>
                  <a:gd name="T52" fmla="*/ 0 w 100"/>
                  <a:gd name="T5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0" h="7">
                    <a:moveTo>
                      <a:pt x="0" y="7"/>
                    </a:moveTo>
                    <a:lnTo>
                      <a:pt x="14" y="6"/>
                    </a:lnTo>
                    <a:lnTo>
                      <a:pt x="26" y="6"/>
                    </a:lnTo>
                    <a:lnTo>
                      <a:pt x="38" y="6"/>
                    </a:lnTo>
                    <a:lnTo>
                      <a:pt x="50" y="6"/>
                    </a:lnTo>
                    <a:lnTo>
                      <a:pt x="61" y="6"/>
                    </a:lnTo>
                    <a:lnTo>
                      <a:pt x="72" y="5"/>
                    </a:lnTo>
                    <a:lnTo>
                      <a:pt x="79" y="4"/>
                    </a:lnTo>
                    <a:lnTo>
                      <a:pt x="87" y="4"/>
                    </a:lnTo>
                    <a:lnTo>
                      <a:pt x="93" y="3"/>
                    </a:lnTo>
                    <a:lnTo>
                      <a:pt x="97" y="2"/>
                    </a:lnTo>
                    <a:lnTo>
                      <a:pt x="100" y="1"/>
                    </a:lnTo>
                    <a:lnTo>
                      <a:pt x="100" y="0"/>
                    </a:lnTo>
                    <a:lnTo>
                      <a:pt x="98" y="0"/>
                    </a:lnTo>
                    <a:lnTo>
                      <a:pt x="97" y="1"/>
                    </a:lnTo>
                    <a:lnTo>
                      <a:pt x="94" y="2"/>
                    </a:lnTo>
                    <a:lnTo>
                      <a:pt x="91" y="3"/>
                    </a:lnTo>
                    <a:lnTo>
                      <a:pt x="85" y="3"/>
                    </a:lnTo>
                    <a:lnTo>
                      <a:pt x="78" y="4"/>
                    </a:lnTo>
                    <a:lnTo>
                      <a:pt x="69" y="5"/>
                    </a:lnTo>
                    <a:lnTo>
                      <a:pt x="59" y="6"/>
                    </a:lnTo>
                    <a:lnTo>
                      <a:pt x="49" y="6"/>
                    </a:lnTo>
                    <a:lnTo>
                      <a:pt x="37" y="6"/>
                    </a:lnTo>
                    <a:lnTo>
                      <a:pt x="25" y="6"/>
                    </a:lnTo>
                    <a:lnTo>
                      <a:pt x="13" y="6"/>
                    </a:lnTo>
                    <a:lnTo>
                      <a:pt x="0" y="6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A1A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544" name="Freeform 720"/>
              <p:cNvSpPr>
                <a:spLocks/>
              </p:cNvSpPr>
              <p:nvPr/>
            </p:nvSpPr>
            <p:spPr bwMode="auto">
              <a:xfrm>
                <a:off x="3285" y="3598"/>
                <a:ext cx="98" cy="6"/>
              </a:xfrm>
              <a:custGeom>
                <a:avLst/>
                <a:gdLst>
                  <a:gd name="T0" fmla="*/ 0 w 98"/>
                  <a:gd name="T1" fmla="*/ 6 h 6"/>
                  <a:gd name="T2" fmla="*/ 13 w 98"/>
                  <a:gd name="T3" fmla="*/ 6 h 6"/>
                  <a:gd name="T4" fmla="*/ 25 w 98"/>
                  <a:gd name="T5" fmla="*/ 6 h 6"/>
                  <a:gd name="T6" fmla="*/ 37 w 98"/>
                  <a:gd name="T7" fmla="*/ 6 h 6"/>
                  <a:gd name="T8" fmla="*/ 49 w 98"/>
                  <a:gd name="T9" fmla="*/ 6 h 6"/>
                  <a:gd name="T10" fmla="*/ 59 w 98"/>
                  <a:gd name="T11" fmla="*/ 6 h 6"/>
                  <a:gd name="T12" fmla="*/ 69 w 98"/>
                  <a:gd name="T13" fmla="*/ 5 h 6"/>
                  <a:gd name="T14" fmla="*/ 78 w 98"/>
                  <a:gd name="T15" fmla="*/ 4 h 6"/>
                  <a:gd name="T16" fmla="*/ 85 w 98"/>
                  <a:gd name="T17" fmla="*/ 3 h 6"/>
                  <a:gd name="T18" fmla="*/ 91 w 98"/>
                  <a:gd name="T19" fmla="*/ 3 h 6"/>
                  <a:gd name="T20" fmla="*/ 94 w 98"/>
                  <a:gd name="T21" fmla="*/ 2 h 6"/>
                  <a:gd name="T22" fmla="*/ 97 w 98"/>
                  <a:gd name="T23" fmla="*/ 1 h 6"/>
                  <a:gd name="T24" fmla="*/ 98 w 98"/>
                  <a:gd name="T25" fmla="*/ 0 h 6"/>
                  <a:gd name="T26" fmla="*/ 95 w 98"/>
                  <a:gd name="T27" fmla="*/ 0 h 6"/>
                  <a:gd name="T28" fmla="*/ 94 w 98"/>
                  <a:gd name="T29" fmla="*/ 1 h 6"/>
                  <a:gd name="T30" fmla="*/ 92 w 98"/>
                  <a:gd name="T31" fmla="*/ 2 h 6"/>
                  <a:gd name="T32" fmla="*/ 88 w 98"/>
                  <a:gd name="T33" fmla="*/ 2 h 6"/>
                  <a:gd name="T34" fmla="*/ 82 w 98"/>
                  <a:gd name="T35" fmla="*/ 3 h 6"/>
                  <a:gd name="T36" fmla="*/ 76 w 98"/>
                  <a:gd name="T37" fmla="*/ 4 h 6"/>
                  <a:gd name="T38" fmla="*/ 67 w 98"/>
                  <a:gd name="T39" fmla="*/ 5 h 6"/>
                  <a:gd name="T40" fmla="*/ 58 w 98"/>
                  <a:gd name="T41" fmla="*/ 6 h 6"/>
                  <a:gd name="T42" fmla="*/ 48 w 98"/>
                  <a:gd name="T43" fmla="*/ 6 h 6"/>
                  <a:gd name="T44" fmla="*/ 36 w 98"/>
                  <a:gd name="T45" fmla="*/ 6 h 6"/>
                  <a:gd name="T46" fmla="*/ 25 w 98"/>
                  <a:gd name="T47" fmla="*/ 6 h 6"/>
                  <a:gd name="T48" fmla="*/ 13 w 98"/>
                  <a:gd name="T49" fmla="*/ 6 h 6"/>
                  <a:gd name="T50" fmla="*/ 0 w 98"/>
                  <a:gd name="T51" fmla="*/ 6 h 6"/>
                  <a:gd name="T52" fmla="*/ 0 w 98"/>
                  <a:gd name="T5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8" h="6">
                    <a:moveTo>
                      <a:pt x="0" y="6"/>
                    </a:moveTo>
                    <a:lnTo>
                      <a:pt x="13" y="6"/>
                    </a:lnTo>
                    <a:lnTo>
                      <a:pt x="25" y="6"/>
                    </a:lnTo>
                    <a:lnTo>
                      <a:pt x="37" y="6"/>
                    </a:lnTo>
                    <a:lnTo>
                      <a:pt x="49" y="6"/>
                    </a:lnTo>
                    <a:lnTo>
                      <a:pt x="59" y="6"/>
                    </a:lnTo>
                    <a:lnTo>
                      <a:pt x="69" y="5"/>
                    </a:lnTo>
                    <a:lnTo>
                      <a:pt x="78" y="4"/>
                    </a:lnTo>
                    <a:lnTo>
                      <a:pt x="85" y="3"/>
                    </a:lnTo>
                    <a:lnTo>
                      <a:pt x="91" y="3"/>
                    </a:lnTo>
                    <a:lnTo>
                      <a:pt x="94" y="2"/>
                    </a:lnTo>
                    <a:lnTo>
                      <a:pt x="97" y="1"/>
                    </a:lnTo>
                    <a:lnTo>
                      <a:pt x="98" y="0"/>
                    </a:lnTo>
                    <a:lnTo>
                      <a:pt x="95" y="0"/>
                    </a:lnTo>
                    <a:lnTo>
                      <a:pt x="94" y="1"/>
                    </a:lnTo>
                    <a:lnTo>
                      <a:pt x="92" y="2"/>
                    </a:lnTo>
                    <a:lnTo>
                      <a:pt x="88" y="2"/>
                    </a:lnTo>
                    <a:lnTo>
                      <a:pt x="82" y="3"/>
                    </a:lnTo>
                    <a:lnTo>
                      <a:pt x="76" y="4"/>
                    </a:lnTo>
                    <a:lnTo>
                      <a:pt x="67" y="5"/>
                    </a:lnTo>
                    <a:lnTo>
                      <a:pt x="58" y="6"/>
                    </a:lnTo>
                    <a:lnTo>
                      <a:pt x="48" y="6"/>
                    </a:lnTo>
                    <a:lnTo>
                      <a:pt x="36" y="6"/>
                    </a:lnTo>
                    <a:lnTo>
                      <a:pt x="25" y="6"/>
                    </a:lnTo>
                    <a:lnTo>
                      <a:pt x="13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9F9F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545" name="Freeform 721"/>
              <p:cNvSpPr>
                <a:spLocks/>
              </p:cNvSpPr>
              <p:nvPr/>
            </p:nvSpPr>
            <p:spPr bwMode="auto">
              <a:xfrm>
                <a:off x="3285" y="3598"/>
                <a:ext cx="95" cy="6"/>
              </a:xfrm>
              <a:custGeom>
                <a:avLst/>
                <a:gdLst>
                  <a:gd name="T0" fmla="*/ 0 w 95"/>
                  <a:gd name="T1" fmla="*/ 6 h 6"/>
                  <a:gd name="T2" fmla="*/ 13 w 95"/>
                  <a:gd name="T3" fmla="*/ 6 h 6"/>
                  <a:gd name="T4" fmla="*/ 25 w 95"/>
                  <a:gd name="T5" fmla="*/ 6 h 6"/>
                  <a:gd name="T6" fmla="*/ 36 w 95"/>
                  <a:gd name="T7" fmla="*/ 6 h 6"/>
                  <a:gd name="T8" fmla="*/ 48 w 95"/>
                  <a:gd name="T9" fmla="*/ 6 h 6"/>
                  <a:gd name="T10" fmla="*/ 58 w 95"/>
                  <a:gd name="T11" fmla="*/ 6 h 6"/>
                  <a:gd name="T12" fmla="*/ 67 w 95"/>
                  <a:gd name="T13" fmla="*/ 5 h 6"/>
                  <a:gd name="T14" fmla="*/ 76 w 95"/>
                  <a:gd name="T15" fmla="*/ 4 h 6"/>
                  <a:gd name="T16" fmla="*/ 82 w 95"/>
                  <a:gd name="T17" fmla="*/ 3 h 6"/>
                  <a:gd name="T18" fmla="*/ 88 w 95"/>
                  <a:gd name="T19" fmla="*/ 2 h 6"/>
                  <a:gd name="T20" fmla="*/ 92 w 95"/>
                  <a:gd name="T21" fmla="*/ 2 h 6"/>
                  <a:gd name="T22" fmla="*/ 94 w 95"/>
                  <a:gd name="T23" fmla="*/ 1 h 6"/>
                  <a:gd name="T24" fmla="*/ 95 w 95"/>
                  <a:gd name="T25" fmla="*/ 0 h 6"/>
                  <a:gd name="T26" fmla="*/ 93 w 95"/>
                  <a:gd name="T27" fmla="*/ 0 h 6"/>
                  <a:gd name="T28" fmla="*/ 92 w 95"/>
                  <a:gd name="T29" fmla="*/ 1 h 6"/>
                  <a:gd name="T30" fmla="*/ 89 w 95"/>
                  <a:gd name="T31" fmla="*/ 1 h 6"/>
                  <a:gd name="T32" fmla="*/ 86 w 95"/>
                  <a:gd name="T33" fmla="*/ 2 h 6"/>
                  <a:gd name="T34" fmla="*/ 80 w 95"/>
                  <a:gd name="T35" fmla="*/ 3 h 6"/>
                  <a:gd name="T36" fmla="*/ 73 w 95"/>
                  <a:gd name="T37" fmla="*/ 4 h 6"/>
                  <a:gd name="T38" fmla="*/ 65 w 95"/>
                  <a:gd name="T39" fmla="*/ 5 h 6"/>
                  <a:gd name="T40" fmla="*/ 57 w 95"/>
                  <a:gd name="T41" fmla="*/ 5 h 6"/>
                  <a:gd name="T42" fmla="*/ 46 w 95"/>
                  <a:gd name="T43" fmla="*/ 6 h 6"/>
                  <a:gd name="T44" fmla="*/ 36 w 95"/>
                  <a:gd name="T45" fmla="*/ 6 h 6"/>
                  <a:gd name="T46" fmla="*/ 24 w 95"/>
                  <a:gd name="T47" fmla="*/ 6 h 6"/>
                  <a:gd name="T48" fmla="*/ 12 w 95"/>
                  <a:gd name="T49" fmla="*/ 6 h 6"/>
                  <a:gd name="T50" fmla="*/ 0 w 95"/>
                  <a:gd name="T51" fmla="*/ 6 h 6"/>
                  <a:gd name="T52" fmla="*/ 0 w 95"/>
                  <a:gd name="T5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5" h="6">
                    <a:moveTo>
                      <a:pt x="0" y="6"/>
                    </a:moveTo>
                    <a:lnTo>
                      <a:pt x="13" y="6"/>
                    </a:lnTo>
                    <a:lnTo>
                      <a:pt x="25" y="6"/>
                    </a:lnTo>
                    <a:lnTo>
                      <a:pt x="36" y="6"/>
                    </a:lnTo>
                    <a:lnTo>
                      <a:pt x="48" y="6"/>
                    </a:lnTo>
                    <a:lnTo>
                      <a:pt x="58" y="6"/>
                    </a:lnTo>
                    <a:lnTo>
                      <a:pt x="67" y="5"/>
                    </a:lnTo>
                    <a:lnTo>
                      <a:pt x="76" y="4"/>
                    </a:lnTo>
                    <a:lnTo>
                      <a:pt x="82" y="3"/>
                    </a:lnTo>
                    <a:lnTo>
                      <a:pt x="88" y="2"/>
                    </a:lnTo>
                    <a:lnTo>
                      <a:pt x="92" y="2"/>
                    </a:lnTo>
                    <a:lnTo>
                      <a:pt x="94" y="1"/>
                    </a:lnTo>
                    <a:lnTo>
                      <a:pt x="95" y="0"/>
                    </a:lnTo>
                    <a:lnTo>
                      <a:pt x="93" y="0"/>
                    </a:lnTo>
                    <a:lnTo>
                      <a:pt x="92" y="1"/>
                    </a:lnTo>
                    <a:lnTo>
                      <a:pt x="89" y="1"/>
                    </a:lnTo>
                    <a:lnTo>
                      <a:pt x="86" y="2"/>
                    </a:lnTo>
                    <a:lnTo>
                      <a:pt x="80" y="3"/>
                    </a:lnTo>
                    <a:lnTo>
                      <a:pt x="73" y="4"/>
                    </a:lnTo>
                    <a:lnTo>
                      <a:pt x="65" y="5"/>
                    </a:lnTo>
                    <a:lnTo>
                      <a:pt x="57" y="5"/>
                    </a:lnTo>
                    <a:lnTo>
                      <a:pt x="46" y="6"/>
                    </a:lnTo>
                    <a:lnTo>
                      <a:pt x="36" y="6"/>
                    </a:lnTo>
                    <a:lnTo>
                      <a:pt x="24" y="6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9C9C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546" name="Freeform 722"/>
              <p:cNvSpPr>
                <a:spLocks/>
              </p:cNvSpPr>
              <p:nvPr/>
            </p:nvSpPr>
            <p:spPr bwMode="auto">
              <a:xfrm>
                <a:off x="3285" y="3598"/>
                <a:ext cx="93" cy="6"/>
              </a:xfrm>
              <a:custGeom>
                <a:avLst/>
                <a:gdLst>
                  <a:gd name="T0" fmla="*/ 0 w 93"/>
                  <a:gd name="T1" fmla="*/ 6 h 6"/>
                  <a:gd name="T2" fmla="*/ 12 w 93"/>
                  <a:gd name="T3" fmla="*/ 6 h 6"/>
                  <a:gd name="T4" fmla="*/ 24 w 93"/>
                  <a:gd name="T5" fmla="*/ 6 h 6"/>
                  <a:gd name="T6" fmla="*/ 36 w 93"/>
                  <a:gd name="T7" fmla="*/ 6 h 6"/>
                  <a:gd name="T8" fmla="*/ 46 w 93"/>
                  <a:gd name="T9" fmla="*/ 6 h 6"/>
                  <a:gd name="T10" fmla="*/ 57 w 93"/>
                  <a:gd name="T11" fmla="*/ 5 h 6"/>
                  <a:gd name="T12" fmla="*/ 65 w 93"/>
                  <a:gd name="T13" fmla="*/ 5 h 6"/>
                  <a:gd name="T14" fmla="*/ 73 w 93"/>
                  <a:gd name="T15" fmla="*/ 4 h 6"/>
                  <a:gd name="T16" fmla="*/ 80 w 93"/>
                  <a:gd name="T17" fmla="*/ 3 h 6"/>
                  <a:gd name="T18" fmla="*/ 86 w 93"/>
                  <a:gd name="T19" fmla="*/ 2 h 6"/>
                  <a:gd name="T20" fmla="*/ 89 w 93"/>
                  <a:gd name="T21" fmla="*/ 1 h 6"/>
                  <a:gd name="T22" fmla="*/ 92 w 93"/>
                  <a:gd name="T23" fmla="*/ 1 h 6"/>
                  <a:gd name="T24" fmla="*/ 93 w 93"/>
                  <a:gd name="T25" fmla="*/ 0 h 6"/>
                  <a:gd name="T26" fmla="*/ 90 w 93"/>
                  <a:gd name="T27" fmla="*/ 0 h 6"/>
                  <a:gd name="T28" fmla="*/ 89 w 93"/>
                  <a:gd name="T29" fmla="*/ 1 h 6"/>
                  <a:gd name="T30" fmla="*/ 86 w 93"/>
                  <a:gd name="T31" fmla="*/ 1 h 6"/>
                  <a:gd name="T32" fmla="*/ 83 w 93"/>
                  <a:gd name="T33" fmla="*/ 2 h 6"/>
                  <a:gd name="T34" fmla="*/ 78 w 93"/>
                  <a:gd name="T35" fmla="*/ 3 h 6"/>
                  <a:gd name="T36" fmla="*/ 72 w 93"/>
                  <a:gd name="T37" fmla="*/ 4 h 6"/>
                  <a:gd name="T38" fmla="*/ 64 w 93"/>
                  <a:gd name="T39" fmla="*/ 5 h 6"/>
                  <a:gd name="T40" fmla="*/ 55 w 93"/>
                  <a:gd name="T41" fmla="*/ 5 h 6"/>
                  <a:gd name="T42" fmla="*/ 45 w 93"/>
                  <a:gd name="T43" fmla="*/ 6 h 6"/>
                  <a:gd name="T44" fmla="*/ 35 w 93"/>
                  <a:gd name="T45" fmla="*/ 6 h 6"/>
                  <a:gd name="T46" fmla="*/ 23 w 93"/>
                  <a:gd name="T47" fmla="*/ 6 h 6"/>
                  <a:gd name="T48" fmla="*/ 12 w 93"/>
                  <a:gd name="T49" fmla="*/ 6 h 6"/>
                  <a:gd name="T50" fmla="*/ 0 w 93"/>
                  <a:gd name="T51" fmla="*/ 6 h 6"/>
                  <a:gd name="T52" fmla="*/ 0 w 93"/>
                  <a:gd name="T5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3" h="6">
                    <a:moveTo>
                      <a:pt x="0" y="6"/>
                    </a:move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6" y="6"/>
                    </a:lnTo>
                    <a:lnTo>
                      <a:pt x="57" y="5"/>
                    </a:lnTo>
                    <a:lnTo>
                      <a:pt x="65" y="5"/>
                    </a:lnTo>
                    <a:lnTo>
                      <a:pt x="73" y="4"/>
                    </a:lnTo>
                    <a:lnTo>
                      <a:pt x="80" y="3"/>
                    </a:lnTo>
                    <a:lnTo>
                      <a:pt x="86" y="2"/>
                    </a:lnTo>
                    <a:lnTo>
                      <a:pt x="89" y="1"/>
                    </a:lnTo>
                    <a:lnTo>
                      <a:pt x="92" y="1"/>
                    </a:lnTo>
                    <a:lnTo>
                      <a:pt x="93" y="0"/>
                    </a:lnTo>
                    <a:lnTo>
                      <a:pt x="90" y="0"/>
                    </a:lnTo>
                    <a:lnTo>
                      <a:pt x="89" y="1"/>
                    </a:lnTo>
                    <a:lnTo>
                      <a:pt x="86" y="1"/>
                    </a:lnTo>
                    <a:lnTo>
                      <a:pt x="83" y="2"/>
                    </a:lnTo>
                    <a:lnTo>
                      <a:pt x="78" y="3"/>
                    </a:lnTo>
                    <a:lnTo>
                      <a:pt x="72" y="4"/>
                    </a:lnTo>
                    <a:lnTo>
                      <a:pt x="64" y="5"/>
                    </a:lnTo>
                    <a:lnTo>
                      <a:pt x="55" y="5"/>
                    </a:lnTo>
                    <a:lnTo>
                      <a:pt x="45" y="6"/>
                    </a:lnTo>
                    <a:lnTo>
                      <a:pt x="35" y="6"/>
                    </a:lnTo>
                    <a:lnTo>
                      <a:pt x="23" y="6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547" name="Freeform 723"/>
              <p:cNvSpPr>
                <a:spLocks/>
              </p:cNvSpPr>
              <p:nvPr/>
            </p:nvSpPr>
            <p:spPr bwMode="auto">
              <a:xfrm>
                <a:off x="3285" y="3598"/>
                <a:ext cx="90" cy="6"/>
              </a:xfrm>
              <a:custGeom>
                <a:avLst/>
                <a:gdLst>
                  <a:gd name="T0" fmla="*/ 0 w 90"/>
                  <a:gd name="T1" fmla="*/ 6 h 6"/>
                  <a:gd name="T2" fmla="*/ 12 w 90"/>
                  <a:gd name="T3" fmla="*/ 6 h 6"/>
                  <a:gd name="T4" fmla="*/ 23 w 90"/>
                  <a:gd name="T5" fmla="*/ 6 h 6"/>
                  <a:gd name="T6" fmla="*/ 35 w 90"/>
                  <a:gd name="T7" fmla="*/ 6 h 6"/>
                  <a:gd name="T8" fmla="*/ 45 w 90"/>
                  <a:gd name="T9" fmla="*/ 6 h 6"/>
                  <a:gd name="T10" fmla="*/ 55 w 90"/>
                  <a:gd name="T11" fmla="*/ 5 h 6"/>
                  <a:gd name="T12" fmla="*/ 64 w 90"/>
                  <a:gd name="T13" fmla="*/ 5 h 6"/>
                  <a:gd name="T14" fmla="*/ 72 w 90"/>
                  <a:gd name="T15" fmla="*/ 4 h 6"/>
                  <a:gd name="T16" fmla="*/ 78 w 90"/>
                  <a:gd name="T17" fmla="*/ 3 h 6"/>
                  <a:gd name="T18" fmla="*/ 83 w 90"/>
                  <a:gd name="T19" fmla="*/ 2 h 6"/>
                  <a:gd name="T20" fmla="*/ 86 w 90"/>
                  <a:gd name="T21" fmla="*/ 1 h 6"/>
                  <a:gd name="T22" fmla="*/ 89 w 90"/>
                  <a:gd name="T23" fmla="*/ 1 h 6"/>
                  <a:gd name="T24" fmla="*/ 90 w 90"/>
                  <a:gd name="T25" fmla="*/ 0 h 6"/>
                  <a:gd name="T26" fmla="*/ 87 w 90"/>
                  <a:gd name="T27" fmla="*/ 0 h 6"/>
                  <a:gd name="T28" fmla="*/ 86 w 90"/>
                  <a:gd name="T29" fmla="*/ 0 h 6"/>
                  <a:gd name="T30" fmla="*/ 85 w 90"/>
                  <a:gd name="T31" fmla="*/ 1 h 6"/>
                  <a:gd name="T32" fmla="*/ 80 w 90"/>
                  <a:gd name="T33" fmla="*/ 2 h 6"/>
                  <a:gd name="T34" fmla="*/ 76 w 90"/>
                  <a:gd name="T35" fmla="*/ 3 h 6"/>
                  <a:gd name="T36" fmla="*/ 69 w 90"/>
                  <a:gd name="T37" fmla="*/ 4 h 6"/>
                  <a:gd name="T38" fmla="*/ 62 w 90"/>
                  <a:gd name="T39" fmla="*/ 4 h 6"/>
                  <a:gd name="T40" fmla="*/ 53 w 90"/>
                  <a:gd name="T41" fmla="*/ 5 h 6"/>
                  <a:gd name="T42" fmla="*/ 43 w 90"/>
                  <a:gd name="T43" fmla="*/ 6 h 6"/>
                  <a:gd name="T44" fmla="*/ 34 w 90"/>
                  <a:gd name="T45" fmla="*/ 6 h 6"/>
                  <a:gd name="T46" fmla="*/ 22 w 90"/>
                  <a:gd name="T47" fmla="*/ 6 h 6"/>
                  <a:gd name="T48" fmla="*/ 12 w 90"/>
                  <a:gd name="T49" fmla="*/ 6 h 6"/>
                  <a:gd name="T50" fmla="*/ 0 w 90"/>
                  <a:gd name="T51" fmla="*/ 6 h 6"/>
                  <a:gd name="T52" fmla="*/ 0 w 90"/>
                  <a:gd name="T5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0" h="6">
                    <a:moveTo>
                      <a:pt x="0" y="6"/>
                    </a:moveTo>
                    <a:lnTo>
                      <a:pt x="12" y="6"/>
                    </a:lnTo>
                    <a:lnTo>
                      <a:pt x="23" y="6"/>
                    </a:lnTo>
                    <a:lnTo>
                      <a:pt x="35" y="6"/>
                    </a:lnTo>
                    <a:lnTo>
                      <a:pt x="45" y="6"/>
                    </a:lnTo>
                    <a:lnTo>
                      <a:pt x="55" y="5"/>
                    </a:lnTo>
                    <a:lnTo>
                      <a:pt x="64" y="5"/>
                    </a:lnTo>
                    <a:lnTo>
                      <a:pt x="72" y="4"/>
                    </a:lnTo>
                    <a:lnTo>
                      <a:pt x="78" y="3"/>
                    </a:lnTo>
                    <a:lnTo>
                      <a:pt x="83" y="2"/>
                    </a:lnTo>
                    <a:lnTo>
                      <a:pt x="86" y="1"/>
                    </a:lnTo>
                    <a:lnTo>
                      <a:pt x="89" y="1"/>
                    </a:lnTo>
                    <a:lnTo>
                      <a:pt x="90" y="0"/>
                    </a:lnTo>
                    <a:lnTo>
                      <a:pt x="87" y="0"/>
                    </a:lnTo>
                    <a:lnTo>
                      <a:pt x="86" y="0"/>
                    </a:lnTo>
                    <a:lnTo>
                      <a:pt x="85" y="1"/>
                    </a:lnTo>
                    <a:lnTo>
                      <a:pt x="80" y="2"/>
                    </a:lnTo>
                    <a:lnTo>
                      <a:pt x="76" y="3"/>
                    </a:lnTo>
                    <a:lnTo>
                      <a:pt x="69" y="4"/>
                    </a:lnTo>
                    <a:lnTo>
                      <a:pt x="62" y="4"/>
                    </a:lnTo>
                    <a:lnTo>
                      <a:pt x="53" y="5"/>
                    </a:lnTo>
                    <a:lnTo>
                      <a:pt x="43" y="6"/>
                    </a:lnTo>
                    <a:lnTo>
                      <a:pt x="34" y="6"/>
                    </a:lnTo>
                    <a:lnTo>
                      <a:pt x="22" y="6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548" name="Freeform 724"/>
              <p:cNvSpPr>
                <a:spLocks/>
              </p:cNvSpPr>
              <p:nvPr/>
            </p:nvSpPr>
            <p:spPr bwMode="auto">
              <a:xfrm>
                <a:off x="3285" y="3598"/>
                <a:ext cx="87" cy="6"/>
              </a:xfrm>
              <a:custGeom>
                <a:avLst/>
                <a:gdLst>
                  <a:gd name="T0" fmla="*/ 0 w 87"/>
                  <a:gd name="T1" fmla="*/ 6 h 6"/>
                  <a:gd name="T2" fmla="*/ 12 w 87"/>
                  <a:gd name="T3" fmla="*/ 6 h 6"/>
                  <a:gd name="T4" fmla="*/ 22 w 87"/>
                  <a:gd name="T5" fmla="*/ 6 h 6"/>
                  <a:gd name="T6" fmla="*/ 34 w 87"/>
                  <a:gd name="T7" fmla="*/ 6 h 6"/>
                  <a:gd name="T8" fmla="*/ 43 w 87"/>
                  <a:gd name="T9" fmla="*/ 6 h 6"/>
                  <a:gd name="T10" fmla="*/ 53 w 87"/>
                  <a:gd name="T11" fmla="*/ 5 h 6"/>
                  <a:gd name="T12" fmla="*/ 62 w 87"/>
                  <a:gd name="T13" fmla="*/ 4 h 6"/>
                  <a:gd name="T14" fmla="*/ 69 w 87"/>
                  <a:gd name="T15" fmla="*/ 4 h 6"/>
                  <a:gd name="T16" fmla="*/ 76 w 87"/>
                  <a:gd name="T17" fmla="*/ 3 h 6"/>
                  <a:gd name="T18" fmla="*/ 80 w 87"/>
                  <a:gd name="T19" fmla="*/ 2 h 6"/>
                  <a:gd name="T20" fmla="*/ 85 w 87"/>
                  <a:gd name="T21" fmla="*/ 1 h 6"/>
                  <a:gd name="T22" fmla="*/ 86 w 87"/>
                  <a:gd name="T23" fmla="*/ 0 h 6"/>
                  <a:gd name="T24" fmla="*/ 87 w 87"/>
                  <a:gd name="T25" fmla="*/ 0 h 6"/>
                  <a:gd name="T26" fmla="*/ 85 w 87"/>
                  <a:gd name="T27" fmla="*/ 0 h 6"/>
                  <a:gd name="T28" fmla="*/ 84 w 87"/>
                  <a:gd name="T29" fmla="*/ 1 h 6"/>
                  <a:gd name="T30" fmla="*/ 81 w 87"/>
                  <a:gd name="T31" fmla="*/ 1 h 6"/>
                  <a:gd name="T32" fmla="*/ 77 w 87"/>
                  <a:gd name="T33" fmla="*/ 2 h 6"/>
                  <a:gd name="T34" fmla="*/ 72 w 87"/>
                  <a:gd name="T35" fmla="*/ 3 h 6"/>
                  <a:gd name="T36" fmla="*/ 64 w 87"/>
                  <a:gd name="T37" fmla="*/ 4 h 6"/>
                  <a:gd name="T38" fmla="*/ 56 w 87"/>
                  <a:gd name="T39" fmla="*/ 5 h 6"/>
                  <a:gd name="T40" fmla="*/ 46 w 87"/>
                  <a:gd name="T41" fmla="*/ 5 h 6"/>
                  <a:gd name="T42" fmla="*/ 36 w 87"/>
                  <a:gd name="T43" fmla="*/ 6 h 6"/>
                  <a:gd name="T44" fmla="*/ 24 w 87"/>
                  <a:gd name="T45" fmla="*/ 6 h 6"/>
                  <a:gd name="T46" fmla="*/ 12 w 87"/>
                  <a:gd name="T47" fmla="*/ 6 h 6"/>
                  <a:gd name="T48" fmla="*/ 0 w 87"/>
                  <a:gd name="T49" fmla="*/ 6 h 6"/>
                  <a:gd name="T50" fmla="*/ 0 w 87"/>
                  <a:gd name="T51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7" h="6">
                    <a:moveTo>
                      <a:pt x="0" y="6"/>
                    </a:moveTo>
                    <a:lnTo>
                      <a:pt x="12" y="6"/>
                    </a:lnTo>
                    <a:lnTo>
                      <a:pt x="22" y="6"/>
                    </a:lnTo>
                    <a:lnTo>
                      <a:pt x="34" y="6"/>
                    </a:lnTo>
                    <a:lnTo>
                      <a:pt x="43" y="6"/>
                    </a:lnTo>
                    <a:lnTo>
                      <a:pt x="53" y="5"/>
                    </a:lnTo>
                    <a:lnTo>
                      <a:pt x="62" y="4"/>
                    </a:lnTo>
                    <a:lnTo>
                      <a:pt x="69" y="4"/>
                    </a:lnTo>
                    <a:lnTo>
                      <a:pt x="76" y="3"/>
                    </a:lnTo>
                    <a:lnTo>
                      <a:pt x="80" y="2"/>
                    </a:lnTo>
                    <a:lnTo>
                      <a:pt x="85" y="1"/>
                    </a:lnTo>
                    <a:lnTo>
                      <a:pt x="86" y="0"/>
                    </a:lnTo>
                    <a:lnTo>
                      <a:pt x="87" y="0"/>
                    </a:lnTo>
                    <a:lnTo>
                      <a:pt x="85" y="0"/>
                    </a:lnTo>
                    <a:lnTo>
                      <a:pt x="84" y="1"/>
                    </a:lnTo>
                    <a:lnTo>
                      <a:pt x="81" y="1"/>
                    </a:lnTo>
                    <a:lnTo>
                      <a:pt x="77" y="2"/>
                    </a:lnTo>
                    <a:lnTo>
                      <a:pt x="72" y="3"/>
                    </a:lnTo>
                    <a:lnTo>
                      <a:pt x="64" y="4"/>
                    </a:lnTo>
                    <a:lnTo>
                      <a:pt x="56" y="5"/>
                    </a:lnTo>
                    <a:lnTo>
                      <a:pt x="46" y="5"/>
                    </a:lnTo>
                    <a:lnTo>
                      <a:pt x="36" y="6"/>
                    </a:lnTo>
                    <a:lnTo>
                      <a:pt x="24" y="6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9494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549" name="Freeform 725"/>
              <p:cNvSpPr>
                <a:spLocks/>
              </p:cNvSpPr>
              <p:nvPr/>
            </p:nvSpPr>
            <p:spPr bwMode="auto">
              <a:xfrm>
                <a:off x="3285" y="3598"/>
                <a:ext cx="85" cy="6"/>
              </a:xfrm>
              <a:custGeom>
                <a:avLst/>
                <a:gdLst>
                  <a:gd name="T0" fmla="*/ 0 w 85"/>
                  <a:gd name="T1" fmla="*/ 6 h 6"/>
                  <a:gd name="T2" fmla="*/ 12 w 85"/>
                  <a:gd name="T3" fmla="*/ 6 h 6"/>
                  <a:gd name="T4" fmla="*/ 24 w 85"/>
                  <a:gd name="T5" fmla="*/ 6 h 6"/>
                  <a:gd name="T6" fmla="*/ 36 w 85"/>
                  <a:gd name="T7" fmla="*/ 6 h 6"/>
                  <a:gd name="T8" fmla="*/ 46 w 85"/>
                  <a:gd name="T9" fmla="*/ 5 h 6"/>
                  <a:gd name="T10" fmla="*/ 56 w 85"/>
                  <a:gd name="T11" fmla="*/ 5 h 6"/>
                  <a:gd name="T12" fmla="*/ 64 w 85"/>
                  <a:gd name="T13" fmla="*/ 4 h 6"/>
                  <a:gd name="T14" fmla="*/ 72 w 85"/>
                  <a:gd name="T15" fmla="*/ 3 h 6"/>
                  <a:gd name="T16" fmla="*/ 77 w 85"/>
                  <a:gd name="T17" fmla="*/ 2 h 6"/>
                  <a:gd name="T18" fmla="*/ 81 w 85"/>
                  <a:gd name="T19" fmla="*/ 1 h 6"/>
                  <a:gd name="T20" fmla="*/ 84 w 85"/>
                  <a:gd name="T21" fmla="*/ 1 h 6"/>
                  <a:gd name="T22" fmla="*/ 85 w 85"/>
                  <a:gd name="T23" fmla="*/ 0 h 6"/>
                  <a:gd name="T24" fmla="*/ 82 w 85"/>
                  <a:gd name="T25" fmla="*/ 0 h 6"/>
                  <a:gd name="T26" fmla="*/ 81 w 85"/>
                  <a:gd name="T27" fmla="*/ 1 h 6"/>
                  <a:gd name="T28" fmla="*/ 79 w 85"/>
                  <a:gd name="T29" fmla="*/ 1 h 6"/>
                  <a:gd name="T30" fmla="*/ 75 w 85"/>
                  <a:gd name="T31" fmla="*/ 2 h 6"/>
                  <a:gd name="T32" fmla="*/ 69 w 85"/>
                  <a:gd name="T33" fmla="*/ 3 h 6"/>
                  <a:gd name="T34" fmla="*/ 62 w 85"/>
                  <a:gd name="T35" fmla="*/ 4 h 6"/>
                  <a:gd name="T36" fmla="*/ 54 w 85"/>
                  <a:gd name="T37" fmla="*/ 4 h 6"/>
                  <a:gd name="T38" fmla="*/ 44 w 85"/>
                  <a:gd name="T39" fmla="*/ 5 h 6"/>
                  <a:gd name="T40" fmla="*/ 34 w 85"/>
                  <a:gd name="T41" fmla="*/ 5 h 6"/>
                  <a:gd name="T42" fmla="*/ 23 w 85"/>
                  <a:gd name="T43" fmla="*/ 6 h 6"/>
                  <a:gd name="T44" fmla="*/ 12 w 85"/>
                  <a:gd name="T45" fmla="*/ 6 h 6"/>
                  <a:gd name="T46" fmla="*/ 0 w 85"/>
                  <a:gd name="T47" fmla="*/ 6 h 6"/>
                  <a:gd name="T48" fmla="*/ 0 w 85"/>
                  <a:gd name="T4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5" h="6">
                    <a:moveTo>
                      <a:pt x="0" y="6"/>
                    </a:move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6" y="5"/>
                    </a:lnTo>
                    <a:lnTo>
                      <a:pt x="56" y="5"/>
                    </a:lnTo>
                    <a:lnTo>
                      <a:pt x="64" y="4"/>
                    </a:lnTo>
                    <a:lnTo>
                      <a:pt x="72" y="3"/>
                    </a:lnTo>
                    <a:lnTo>
                      <a:pt x="77" y="2"/>
                    </a:lnTo>
                    <a:lnTo>
                      <a:pt x="81" y="1"/>
                    </a:lnTo>
                    <a:lnTo>
                      <a:pt x="84" y="1"/>
                    </a:lnTo>
                    <a:lnTo>
                      <a:pt x="85" y="0"/>
                    </a:lnTo>
                    <a:lnTo>
                      <a:pt x="82" y="0"/>
                    </a:lnTo>
                    <a:lnTo>
                      <a:pt x="81" y="1"/>
                    </a:lnTo>
                    <a:lnTo>
                      <a:pt x="79" y="1"/>
                    </a:lnTo>
                    <a:lnTo>
                      <a:pt x="75" y="2"/>
                    </a:lnTo>
                    <a:lnTo>
                      <a:pt x="69" y="3"/>
                    </a:lnTo>
                    <a:lnTo>
                      <a:pt x="62" y="4"/>
                    </a:lnTo>
                    <a:lnTo>
                      <a:pt x="54" y="4"/>
                    </a:lnTo>
                    <a:lnTo>
                      <a:pt x="44" y="5"/>
                    </a:lnTo>
                    <a:lnTo>
                      <a:pt x="34" y="5"/>
                    </a:lnTo>
                    <a:lnTo>
                      <a:pt x="23" y="6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550" name="Freeform 726"/>
              <p:cNvSpPr>
                <a:spLocks/>
              </p:cNvSpPr>
              <p:nvPr/>
            </p:nvSpPr>
            <p:spPr bwMode="auto">
              <a:xfrm>
                <a:off x="3285" y="3598"/>
                <a:ext cx="82" cy="6"/>
              </a:xfrm>
              <a:custGeom>
                <a:avLst/>
                <a:gdLst>
                  <a:gd name="T0" fmla="*/ 0 w 82"/>
                  <a:gd name="T1" fmla="*/ 6 h 6"/>
                  <a:gd name="T2" fmla="*/ 12 w 82"/>
                  <a:gd name="T3" fmla="*/ 6 h 6"/>
                  <a:gd name="T4" fmla="*/ 23 w 82"/>
                  <a:gd name="T5" fmla="*/ 6 h 6"/>
                  <a:gd name="T6" fmla="*/ 34 w 82"/>
                  <a:gd name="T7" fmla="*/ 5 h 6"/>
                  <a:gd name="T8" fmla="*/ 44 w 82"/>
                  <a:gd name="T9" fmla="*/ 5 h 6"/>
                  <a:gd name="T10" fmla="*/ 54 w 82"/>
                  <a:gd name="T11" fmla="*/ 4 h 6"/>
                  <a:gd name="T12" fmla="*/ 62 w 82"/>
                  <a:gd name="T13" fmla="*/ 4 h 6"/>
                  <a:gd name="T14" fmla="*/ 69 w 82"/>
                  <a:gd name="T15" fmla="*/ 3 h 6"/>
                  <a:gd name="T16" fmla="*/ 75 w 82"/>
                  <a:gd name="T17" fmla="*/ 2 h 6"/>
                  <a:gd name="T18" fmla="*/ 79 w 82"/>
                  <a:gd name="T19" fmla="*/ 1 h 6"/>
                  <a:gd name="T20" fmla="*/ 81 w 82"/>
                  <a:gd name="T21" fmla="*/ 1 h 6"/>
                  <a:gd name="T22" fmla="*/ 82 w 82"/>
                  <a:gd name="T23" fmla="*/ 0 h 6"/>
                  <a:gd name="T24" fmla="*/ 79 w 82"/>
                  <a:gd name="T25" fmla="*/ 0 h 6"/>
                  <a:gd name="T26" fmla="*/ 79 w 82"/>
                  <a:gd name="T27" fmla="*/ 0 h 6"/>
                  <a:gd name="T28" fmla="*/ 76 w 82"/>
                  <a:gd name="T29" fmla="*/ 1 h 6"/>
                  <a:gd name="T30" fmla="*/ 72 w 82"/>
                  <a:gd name="T31" fmla="*/ 2 h 6"/>
                  <a:gd name="T32" fmla="*/ 67 w 82"/>
                  <a:gd name="T33" fmla="*/ 3 h 6"/>
                  <a:gd name="T34" fmla="*/ 60 w 82"/>
                  <a:gd name="T35" fmla="*/ 4 h 6"/>
                  <a:gd name="T36" fmla="*/ 52 w 82"/>
                  <a:gd name="T37" fmla="*/ 4 h 6"/>
                  <a:gd name="T38" fmla="*/ 43 w 82"/>
                  <a:gd name="T39" fmla="*/ 5 h 6"/>
                  <a:gd name="T40" fmla="*/ 33 w 82"/>
                  <a:gd name="T41" fmla="*/ 5 h 6"/>
                  <a:gd name="T42" fmla="*/ 22 w 82"/>
                  <a:gd name="T43" fmla="*/ 6 h 6"/>
                  <a:gd name="T44" fmla="*/ 12 w 82"/>
                  <a:gd name="T45" fmla="*/ 6 h 6"/>
                  <a:gd name="T46" fmla="*/ 0 w 82"/>
                  <a:gd name="T47" fmla="*/ 6 h 6"/>
                  <a:gd name="T48" fmla="*/ 0 w 82"/>
                  <a:gd name="T4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2" h="6">
                    <a:moveTo>
                      <a:pt x="0" y="6"/>
                    </a:moveTo>
                    <a:lnTo>
                      <a:pt x="12" y="6"/>
                    </a:lnTo>
                    <a:lnTo>
                      <a:pt x="23" y="6"/>
                    </a:lnTo>
                    <a:lnTo>
                      <a:pt x="34" y="5"/>
                    </a:lnTo>
                    <a:lnTo>
                      <a:pt x="44" y="5"/>
                    </a:lnTo>
                    <a:lnTo>
                      <a:pt x="54" y="4"/>
                    </a:lnTo>
                    <a:lnTo>
                      <a:pt x="62" y="4"/>
                    </a:lnTo>
                    <a:lnTo>
                      <a:pt x="69" y="3"/>
                    </a:lnTo>
                    <a:lnTo>
                      <a:pt x="75" y="2"/>
                    </a:lnTo>
                    <a:lnTo>
                      <a:pt x="79" y="1"/>
                    </a:lnTo>
                    <a:lnTo>
                      <a:pt x="81" y="1"/>
                    </a:lnTo>
                    <a:lnTo>
                      <a:pt x="82" y="0"/>
                    </a:lnTo>
                    <a:lnTo>
                      <a:pt x="79" y="0"/>
                    </a:lnTo>
                    <a:lnTo>
                      <a:pt x="79" y="0"/>
                    </a:lnTo>
                    <a:lnTo>
                      <a:pt x="76" y="1"/>
                    </a:lnTo>
                    <a:lnTo>
                      <a:pt x="72" y="2"/>
                    </a:lnTo>
                    <a:lnTo>
                      <a:pt x="67" y="3"/>
                    </a:lnTo>
                    <a:lnTo>
                      <a:pt x="60" y="4"/>
                    </a:lnTo>
                    <a:lnTo>
                      <a:pt x="52" y="4"/>
                    </a:lnTo>
                    <a:lnTo>
                      <a:pt x="43" y="5"/>
                    </a:lnTo>
                    <a:lnTo>
                      <a:pt x="33" y="5"/>
                    </a:lnTo>
                    <a:lnTo>
                      <a:pt x="22" y="6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8E8E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551" name="Freeform 727"/>
              <p:cNvSpPr>
                <a:spLocks/>
              </p:cNvSpPr>
              <p:nvPr/>
            </p:nvSpPr>
            <p:spPr bwMode="auto">
              <a:xfrm>
                <a:off x="3285" y="3598"/>
                <a:ext cx="79" cy="6"/>
              </a:xfrm>
              <a:custGeom>
                <a:avLst/>
                <a:gdLst>
                  <a:gd name="T0" fmla="*/ 0 w 79"/>
                  <a:gd name="T1" fmla="*/ 6 h 6"/>
                  <a:gd name="T2" fmla="*/ 12 w 79"/>
                  <a:gd name="T3" fmla="*/ 6 h 6"/>
                  <a:gd name="T4" fmla="*/ 22 w 79"/>
                  <a:gd name="T5" fmla="*/ 6 h 6"/>
                  <a:gd name="T6" fmla="*/ 33 w 79"/>
                  <a:gd name="T7" fmla="*/ 5 h 6"/>
                  <a:gd name="T8" fmla="*/ 43 w 79"/>
                  <a:gd name="T9" fmla="*/ 5 h 6"/>
                  <a:gd name="T10" fmla="*/ 52 w 79"/>
                  <a:gd name="T11" fmla="*/ 4 h 6"/>
                  <a:gd name="T12" fmla="*/ 60 w 79"/>
                  <a:gd name="T13" fmla="*/ 4 h 6"/>
                  <a:gd name="T14" fmla="*/ 67 w 79"/>
                  <a:gd name="T15" fmla="*/ 3 h 6"/>
                  <a:gd name="T16" fmla="*/ 72 w 79"/>
                  <a:gd name="T17" fmla="*/ 2 h 6"/>
                  <a:gd name="T18" fmla="*/ 76 w 79"/>
                  <a:gd name="T19" fmla="*/ 1 h 6"/>
                  <a:gd name="T20" fmla="*/ 79 w 79"/>
                  <a:gd name="T21" fmla="*/ 0 h 6"/>
                  <a:gd name="T22" fmla="*/ 79 w 79"/>
                  <a:gd name="T23" fmla="*/ 0 h 6"/>
                  <a:gd name="T24" fmla="*/ 77 w 79"/>
                  <a:gd name="T25" fmla="*/ 0 h 6"/>
                  <a:gd name="T26" fmla="*/ 76 w 79"/>
                  <a:gd name="T27" fmla="*/ 0 h 6"/>
                  <a:gd name="T28" fmla="*/ 73 w 79"/>
                  <a:gd name="T29" fmla="*/ 1 h 6"/>
                  <a:gd name="T30" fmla="*/ 70 w 79"/>
                  <a:gd name="T31" fmla="*/ 2 h 6"/>
                  <a:gd name="T32" fmla="*/ 64 w 79"/>
                  <a:gd name="T33" fmla="*/ 3 h 6"/>
                  <a:gd name="T34" fmla="*/ 58 w 79"/>
                  <a:gd name="T35" fmla="*/ 4 h 6"/>
                  <a:gd name="T36" fmla="*/ 50 w 79"/>
                  <a:gd name="T37" fmla="*/ 4 h 6"/>
                  <a:gd name="T38" fmla="*/ 42 w 79"/>
                  <a:gd name="T39" fmla="*/ 5 h 6"/>
                  <a:gd name="T40" fmla="*/ 32 w 79"/>
                  <a:gd name="T41" fmla="*/ 5 h 6"/>
                  <a:gd name="T42" fmla="*/ 21 w 79"/>
                  <a:gd name="T43" fmla="*/ 5 h 6"/>
                  <a:gd name="T44" fmla="*/ 11 w 79"/>
                  <a:gd name="T45" fmla="*/ 6 h 6"/>
                  <a:gd name="T46" fmla="*/ 0 w 79"/>
                  <a:gd name="T47" fmla="*/ 6 h 6"/>
                  <a:gd name="T48" fmla="*/ 0 w 79"/>
                  <a:gd name="T4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9" h="6">
                    <a:moveTo>
                      <a:pt x="0" y="6"/>
                    </a:moveTo>
                    <a:lnTo>
                      <a:pt x="12" y="6"/>
                    </a:lnTo>
                    <a:lnTo>
                      <a:pt x="22" y="6"/>
                    </a:lnTo>
                    <a:lnTo>
                      <a:pt x="33" y="5"/>
                    </a:lnTo>
                    <a:lnTo>
                      <a:pt x="43" y="5"/>
                    </a:lnTo>
                    <a:lnTo>
                      <a:pt x="52" y="4"/>
                    </a:lnTo>
                    <a:lnTo>
                      <a:pt x="60" y="4"/>
                    </a:lnTo>
                    <a:lnTo>
                      <a:pt x="67" y="3"/>
                    </a:lnTo>
                    <a:lnTo>
                      <a:pt x="72" y="2"/>
                    </a:lnTo>
                    <a:lnTo>
                      <a:pt x="76" y="1"/>
                    </a:lnTo>
                    <a:lnTo>
                      <a:pt x="79" y="0"/>
                    </a:lnTo>
                    <a:lnTo>
                      <a:pt x="79" y="0"/>
                    </a:lnTo>
                    <a:lnTo>
                      <a:pt x="77" y="0"/>
                    </a:lnTo>
                    <a:lnTo>
                      <a:pt x="76" y="0"/>
                    </a:lnTo>
                    <a:lnTo>
                      <a:pt x="73" y="1"/>
                    </a:lnTo>
                    <a:lnTo>
                      <a:pt x="70" y="2"/>
                    </a:lnTo>
                    <a:lnTo>
                      <a:pt x="64" y="3"/>
                    </a:lnTo>
                    <a:lnTo>
                      <a:pt x="58" y="4"/>
                    </a:lnTo>
                    <a:lnTo>
                      <a:pt x="50" y="4"/>
                    </a:lnTo>
                    <a:lnTo>
                      <a:pt x="42" y="5"/>
                    </a:lnTo>
                    <a:lnTo>
                      <a:pt x="32" y="5"/>
                    </a:lnTo>
                    <a:lnTo>
                      <a:pt x="21" y="5"/>
                    </a:lnTo>
                    <a:lnTo>
                      <a:pt x="11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8B8B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552" name="Freeform 728"/>
              <p:cNvSpPr>
                <a:spLocks/>
              </p:cNvSpPr>
              <p:nvPr/>
            </p:nvSpPr>
            <p:spPr bwMode="auto">
              <a:xfrm>
                <a:off x="3285" y="3598"/>
                <a:ext cx="77" cy="6"/>
              </a:xfrm>
              <a:custGeom>
                <a:avLst/>
                <a:gdLst>
                  <a:gd name="T0" fmla="*/ 0 w 77"/>
                  <a:gd name="T1" fmla="*/ 6 h 6"/>
                  <a:gd name="T2" fmla="*/ 11 w 77"/>
                  <a:gd name="T3" fmla="*/ 6 h 6"/>
                  <a:gd name="T4" fmla="*/ 21 w 77"/>
                  <a:gd name="T5" fmla="*/ 5 h 6"/>
                  <a:gd name="T6" fmla="*/ 32 w 77"/>
                  <a:gd name="T7" fmla="*/ 5 h 6"/>
                  <a:gd name="T8" fmla="*/ 42 w 77"/>
                  <a:gd name="T9" fmla="*/ 5 h 6"/>
                  <a:gd name="T10" fmla="*/ 50 w 77"/>
                  <a:gd name="T11" fmla="*/ 4 h 6"/>
                  <a:gd name="T12" fmla="*/ 58 w 77"/>
                  <a:gd name="T13" fmla="*/ 4 h 6"/>
                  <a:gd name="T14" fmla="*/ 64 w 77"/>
                  <a:gd name="T15" fmla="*/ 3 h 6"/>
                  <a:gd name="T16" fmla="*/ 70 w 77"/>
                  <a:gd name="T17" fmla="*/ 2 h 6"/>
                  <a:gd name="T18" fmla="*/ 73 w 77"/>
                  <a:gd name="T19" fmla="*/ 1 h 6"/>
                  <a:gd name="T20" fmla="*/ 76 w 77"/>
                  <a:gd name="T21" fmla="*/ 0 h 6"/>
                  <a:gd name="T22" fmla="*/ 77 w 77"/>
                  <a:gd name="T23" fmla="*/ 0 h 6"/>
                  <a:gd name="T24" fmla="*/ 74 w 77"/>
                  <a:gd name="T25" fmla="*/ 0 h 6"/>
                  <a:gd name="T26" fmla="*/ 73 w 77"/>
                  <a:gd name="T27" fmla="*/ 0 h 6"/>
                  <a:gd name="T28" fmla="*/ 72 w 77"/>
                  <a:gd name="T29" fmla="*/ 1 h 6"/>
                  <a:gd name="T30" fmla="*/ 67 w 77"/>
                  <a:gd name="T31" fmla="*/ 2 h 6"/>
                  <a:gd name="T32" fmla="*/ 63 w 77"/>
                  <a:gd name="T33" fmla="*/ 3 h 6"/>
                  <a:gd name="T34" fmla="*/ 56 w 77"/>
                  <a:gd name="T35" fmla="*/ 3 h 6"/>
                  <a:gd name="T36" fmla="*/ 49 w 77"/>
                  <a:gd name="T37" fmla="*/ 4 h 6"/>
                  <a:gd name="T38" fmla="*/ 40 w 77"/>
                  <a:gd name="T39" fmla="*/ 5 h 6"/>
                  <a:gd name="T40" fmla="*/ 31 w 77"/>
                  <a:gd name="T41" fmla="*/ 5 h 6"/>
                  <a:gd name="T42" fmla="*/ 21 w 77"/>
                  <a:gd name="T43" fmla="*/ 5 h 6"/>
                  <a:gd name="T44" fmla="*/ 11 w 77"/>
                  <a:gd name="T45" fmla="*/ 5 h 6"/>
                  <a:gd name="T46" fmla="*/ 0 w 77"/>
                  <a:gd name="T47" fmla="*/ 5 h 6"/>
                  <a:gd name="T48" fmla="*/ 0 w 77"/>
                  <a:gd name="T4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7" h="6">
                    <a:moveTo>
                      <a:pt x="0" y="6"/>
                    </a:moveTo>
                    <a:lnTo>
                      <a:pt x="11" y="6"/>
                    </a:lnTo>
                    <a:lnTo>
                      <a:pt x="21" y="5"/>
                    </a:lnTo>
                    <a:lnTo>
                      <a:pt x="32" y="5"/>
                    </a:lnTo>
                    <a:lnTo>
                      <a:pt x="42" y="5"/>
                    </a:lnTo>
                    <a:lnTo>
                      <a:pt x="50" y="4"/>
                    </a:lnTo>
                    <a:lnTo>
                      <a:pt x="58" y="4"/>
                    </a:lnTo>
                    <a:lnTo>
                      <a:pt x="64" y="3"/>
                    </a:lnTo>
                    <a:lnTo>
                      <a:pt x="70" y="2"/>
                    </a:lnTo>
                    <a:lnTo>
                      <a:pt x="73" y="1"/>
                    </a:lnTo>
                    <a:lnTo>
                      <a:pt x="76" y="0"/>
                    </a:lnTo>
                    <a:lnTo>
                      <a:pt x="77" y="0"/>
                    </a:lnTo>
                    <a:lnTo>
                      <a:pt x="74" y="0"/>
                    </a:lnTo>
                    <a:lnTo>
                      <a:pt x="73" y="0"/>
                    </a:lnTo>
                    <a:lnTo>
                      <a:pt x="72" y="1"/>
                    </a:lnTo>
                    <a:lnTo>
                      <a:pt x="67" y="2"/>
                    </a:lnTo>
                    <a:lnTo>
                      <a:pt x="63" y="3"/>
                    </a:lnTo>
                    <a:lnTo>
                      <a:pt x="56" y="3"/>
                    </a:lnTo>
                    <a:lnTo>
                      <a:pt x="49" y="4"/>
                    </a:lnTo>
                    <a:lnTo>
                      <a:pt x="40" y="5"/>
                    </a:lnTo>
                    <a:lnTo>
                      <a:pt x="31" y="5"/>
                    </a:lnTo>
                    <a:lnTo>
                      <a:pt x="21" y="5"/>
                    </a:lnTo>
                    <a:lnTo>
                      <a:pt x="11" y="5"/>
                    </a:lnTo>
                    <a:lnTo>
                      <a:pt x="0" y="5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8888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553" name="Freeform 729"/>
              <p:cNvSpPr>
                <a:spLocks/>
              </p:cNvSpPr>
              <p:nvPr/>
            </p:nvSpPr>
            <p:spPr bwMode="auto">
              <a:xfrm>
                <a:off x="3285" y="3598"/>
                <a:ext cx="74" cy="5"/>
              </a:xfrm>
              <a:custGeom>
                <a:avLst/>
                <a:gdLst>
                  <a:gd name="T0" fmla="*/ 0 w 74"/>
                  <a:gd name="T1" fmla="*/ 5 h 5"/>
                  <a:gd name="T2" fmla="*/ 11 w 74"/>
                  <a:gd name="T3" fmla="*/ 5 h 5"/>
                  <a:gd name="T4" fmla="*/ 21 w 74"/>
                  <a:gd name="T5" fmla="*/ 5 h 5"/>
                  <a:gd name="T6" fmla="*/ 31 w 74"/>
                  <a:gd name="T7" fmla="*/ 5 h 5"/>
                  <a:gd name="T8" fmla="*/ 40 w 74"/>
                  <a:gd name="T9" fmla="*/ 5 h 5"/>
                  <a:gd name="T10" fmla="*/ 49 w 74"/>
                  <a:gd name="T11" fmla="*/ 4 h 5"/>
                  <a:gd name="T12" fmla="*/ 56 w 74"/>
                  <a:gd name="T13" fmla="*/ 3 h 5"/>
                  <a:gd name="T14" fmla="*/ 63 w 74"/>
                  <a:gd name="T15" fmla="*/ 3 h 5"/>
                  <a:gd name="T16" fmla="*/ 67 w 74"/>
                  <a:gd name="T17" fmla="*/ 2 h 5"/>
                  <a:gd name="T18" fmla="*/ 72 w 74"/>
                  <a:gd name="T19" fmla="*/ 1 h 5"/>
                  <a:gd name="T20" fmla="*/ 73 w 74"/>
                  <a:gd name="T21" fmla="*/ 0 h 5"/>
                  <a:gd name="T22" fmla="*/ 74 w 74"/>
                  <a:gd name="T23" fmla="*/ 0 h 5"/>
                  <a:gd name="T24" fmla="*/ 72 w 74"/>
                  <a:gd name="T25" fmla="*/ 0 h 5"/>
                  <a:gd name="T26" fmla="*/ 71 w 74"/>
                  <a:gd name="T27" fmla="*/ 0 h 5"/>
                  <a:gd name="T28" fmla="*/ 69 w 74"/>
                  <a:gd name="T29" fmla="*/ 1 h 5"/>
                  <a:gd name="T30" fmla="*/ 65 w 74"/>
                  <a:gd name="T31" fmla="*/ 2 h 5"/>
                  <a:gd name="T32" fmla="*/ 60 w 74"/>
                  <a:gd name="T33" fmla="*/ 3 h 5"/>
                  <a:gd name="T34" fmla="*/ 54 w 74"/>
                  <a:gd name="T35" fmla="*/ 3 h 5"/>
                  <a:gd name="T36" fmla="*/ 47 w 74"/>
                  <a:gd name="T37" fmla="*/ 4 h 5"/>
                  <a:gd name="T38" fmla="*/ 39 w 74"/>
                  <a:gd name="T39" fmla="*/ 4 h 5"/>
                  <a:gd name="T40" fmla="*/ 29 w 74"/>
                  <a:gd name="T41" fmla="*/ 5 h 5"/>
                  <a:gd name="T42" fmla="*/ 21 w 74"/>
                  <a:gd name="T43" fmla="*/ 5 h 5"/>
                  <a:gd name="T44" fmla="*/ 10 w 74"/>
                  <a:gd name="T45" fmla="*/ 5 h 5"/>
                  <a:gd name="T46" fmla="*/ 0 w 74"/>
                  <a:gd name="T47" fmla="*/ 5 h 5"/>
                  <a:gd name="T48" fmla="*/ 0 w 74"/>
                  <a:gd name="T4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4" h="5">
                    <a:moveTo>
                      <a:pt x="0" y="5"/>
                    </a:moveTo>
                    <a:lnTo>
                      <a:pt x="11" y="5"/>
                    </a:lnTo>
                    <a:lnTo>
                      <a:pt x="21" y="5"/>
                    </a:lnTo>
                    <a:lnTo>
                      <a:pt x="31" y="5"/>
                    </a:lnTo>
                    <a:lnTo>
                      <a:pt x="40" y="5"/>
                    </a:lnTo>
                    <a:lnTo>
                      <a:pt x="49" y="4"/>
                    </a:lnTo>
                    <a:lnTo>
                      <a:pt x="56" y="3"/>
                    </a:lnTo>
                    <a:lnTo>
                      <a:pt x="63" y="3"/>
                    </a:lnTo>
                    <a:lnTo>
                      <a:pt x="67" y="2"/>
                    </a:lnTo>
                    <a:lnTo>
                      <a:pt x="72" y="1"/>
                    </a:lnTo>
                    <a:lnTo>
                      <a:pt x="73" y="0"/>
                    </a:lnTo>
                    <a:lnTo>
                      <a:pt x="74" y="0"/>
                    </a:lnTo>
                    <a:lnTo>
                      <a:pt x="72" y="0"/>
                    </a:lnTo>
                    <a:lnTo>
                      <a:pt x="71" y="0"/>
                    </a:lnTo>
                    <a:lnTo>
                      <a:pt x="69" y="1"/>
                    </a:lnTo>
                    <a:lnTo>
                      <a:pt x="65" y="2"/>
                    </a:lnTo>
                    <a:lnTo>
                      <a:pt x="60" y="3"/>
                    </a:lnTo>
                    <a:lnTo>
                      <a:pt x="54" y="3"/>
                    </a:lnTo>
                    <a:lnTo>
                      <a:pt x="47" y="4"/>
                    </a:lnTo>
                    <a:lnTo>
                      <a:pt x="39" y="4"/>
                    </a:lnTo>
                    <a:lnTo>
                      <a:pt x="29" y="5"/>
                    </a:lnTo>
                    <a:lnTo>
                      <a:pt x="21" y="5"/>
                    </a:lnTo>
                    <a:lnTo>
                      <a:pt x="10" y="5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8585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554" name="Freeform 730"/>
              <p:cNvSpPr>
                <a:spLocks/>
              </p:cNvSpPr>
              <p:nvPr/>
            </p:nvSpPr>
            <p:spPr bwMode="auto">
              <a:xfrm>
                <a:off x="3285" y="3598"/>
                <a:ext cx="72" cy="5"/>
              </a:xfrm>
              <a:custGeom>
                <a:avLst/>
                <a:gdLst>
                  <a:gd name="T0" fmla="*/ 0 w 72"/>
                  <a:gd name="T1" fmla="*/ 5 h 5"/>
                  <a:gd name="T2" fmla="*/ 10 w 72"/>
                  <a:gd name="T3" fmla="*/ 5 h 5"/>
                  <a:gd name="T4" fmla="*/ 21 w 72"/>
                  <a:gd name="T5" fmla="*/ 5 h 5"/>
                  <a:gd name="T6" fmla="*/ 29 w 72"/>
                  <a:gd name="T7" fmla="*/ 5 h 5"/>
                  <a:gd name="T8" fmla="*/ 39 w 72"/>
                  <a:gd name="T9" fmla="*/ 4 h 5"/>
                  <a:gd name="T10" fmla="*/ 47 w 72"/>
                  <a:gd name="T11" fmla="*/ 4 h 5"/>
                  <a:gd name="T12" fmla="*/ 54 w 72"/>
                  <a:gd name="T13" fmla="*/ 3 h 5"/>
                  <a:gd name="T14" fmla="*/ 60 w 72"/>
                  <a:gd name="T15" fmla="*/ 3 h 5"/>
                  <a:gd name="T16" fmla="*/ 65 w 72"/>
                  <a:gd name="T17" fmla="*/ 2 h 5"/>
                  <a:gd name="T18" fmla="*/ 69 w 72"/>
                  <a:gd name="T19" fmla="*/ 1 h 5"/>
                  <a:gd name="T20" fmla="*/ 71 w 72"/>
                  <a:gd name="T21" fmla="*/ 0 h 5"/>
                  <a:gd name="T22" fmla="*/ 72 w 72"/>
                  <a:gd name="T23" fmla="*/ 0 h 5"/>
                  <a:gd name="T24" fmla="*/ 69 w 72"/>
                  <a:gd name="T25" fmla="*/ 0 h 5"/>
                  <a:gd name="T26" fmla="*/ 68 w 72"/>
                  <a:gd name="T27" fmla="*/ 0 h 5"/>
                  <a:gd name="T28" fmla="*/ 65 w 72"/>
                  <a:gd name="T29" fmla="*/ 1 h 5"/>
                  <a:gd name="T30" fmla="*/ 61 w 72"/>
                  <a:gd name="T31" fmla="*/ 2 h 5"/>
                  <a:gd name="T32" fmla="*/ 56 w 72"/>
                  <a:gd name="T33" fmla="*/ 3 h 5"/>
                  <a:gd name="T34" fmla="*/ 49 w 72"/>
                  <a:gd name="T35" fmla="*/ 3 h 5"/>
                  <a:gd name="T36" fmla="*/ 41 w 72"/>
                  <a:gd name="T37" fmla="*/ 4 h 5"/>
                  <a:gd name="T38" fmla="*/ 31 w 72"/>
                  <a:gd name="T39" fmla="*/ 4 h 5"/>
                  <a:gd name="T40" fmla="*/ 21 w 72"/>
                  <a:gd name="T41" fmla="*/ 5 h 5"/>
                  <a:gd name="T42" fmla="*/ 11 w 72"/>
                  <a:gd name="T43" fmla="*/ 5 h 5"/>
                  <a:gd name="T44" fmla="*/ 0 w 72"/>
                  <a:gd name="T45" fmla="*/ 5 h 5"/>
                  <a:gd name="T46" fmla="*/ 0 w 72"/>
                  <a:gd name="T4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2" h="5">
                    <a:moveTo>
                      <a:pt x="0" y="5"/>
                    </a:moveTo>
                    <a:lnTo>
                      <a:pt x="10" y="5"/>
                    </a:lnTo>
                    <a:lnTo>
                      <a:pt x="21" y="5"/>
                    </a:lnTo>
                    <a:lnTo>
                      <a:pt x="29" y="5"/>
                    </a:lnTo>
                    <a:lnTo>
                      <a:pt x="39" y="4"/>
                    </a:lnTo>
                    <a:lnTo>
                      <a:pt x="47" y="4"/>
                    </a:lnTo>
                    <a:lnTo>
                      <a:pt x="54" y="3"/>
                    </a:lnTo>
                    <a:lnTo>
                      <a:pt x="60" y="3"/>
                    </a:lnTo>
                    <a:lnTo>
                      <a:pt x="65" y="2"/>
                    </a:lnTo>
                    <a:lnTo>
                      <a:pt x="69" y="1"/>
                    </a:lnTo>
                    <a:lnTo>
                      <a:pt x="71" y="0"/>
                    </a:lnTo>
                    <a:lnTo>
                      <a:pt x="72" y="0"/>
                    </a:lnTo>
                    <a:lnTo>
                      <a:pt x="69" y="0"/>
                    </a:lnTo>
                    <a:lnTo>
                      <a:pt x="68" y="0"/>
                    </a:lnTo>
                    <a:lnTo>
                      <a:pt x="65" y="1"/>
                    </a:lnTo>
                    <a:lnTo>
                      <a:pt x="61" y="2"/>
                    </a:lnTo>
                    <a:lnTo>
                      <a:pt x="56" y="3"/>
                    </a:lnTo>
                    <a:lnTo>
                      <a:pt x="49" y="3"/>
                    </a:lnTo>
                    <a:lnTo>
                      <a:pt x="41" y="4"/>
                    </a:lnTo>
                    <a:lnTo>
                      <a:pt x="31" y="4"/>
                    </a:lnTo>
                    <a:lnTo>
                      <a:pt x="21" y="5"/>
                    </a:lnTo>
                    <a:lnTo>
                      <a:pt x="11" y="5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555" name="Freeform 731"/>
              <p:cNvSpPr>
                <a:spLocks/>
              </p:cNvSpPr>
              <p:nvPr/>
            </p:nvSpPr>
            <p:spPr bwMode="auto">
              <a:xfrm>
                <a:off x="3285" y="3598"/>
                <a:ext cx="69" cy="5"/>
              </a:xfrm>
              <a:custGeom>
                <a:avLst/>
                <a:gdLst>
                  <a:gd name="T0" fmla="*/ 0 w 69"/>
                  <a:gd name="T1" fmla="*/ 5 h 5"/>
                  <a:gd name="T2" fmla="*/ 11 w 69"/>
                  <a:gd name="T3" fmla="*/ 5 h 5"/>
                  <a:gd name="T4" fmla="*/ 21 w 69"/>
                  <a:gd name="T5" fmla="*/ 5 h 5"/>
                  <a:gd name="T6" fmla="*/ 31 w 69"/>
                  <a:gd name="T7" fmla="*/ 4 h 5"/>
                  <a:gd name="T8" fmla="*/ 41 w 69"/>
                  <a:gd name="T9" fmla="*/ 4 h 5"/>
                  <a:gd name="T10" fmla="*/ 49 w 69"/>
                  <a:gd name="T11" fmla="*/ 3 h 5"/>
                  <a:gd name="T12" fmla="*/ 56 w 69"/>
                  <a:gd name="T13" fmla="*/ 3 h 5"/>
                  <a:gd name="T14" fmla="*/ 61 w 69"/>
                  <a:gd name="T15" fmla="*/ 2 h 5"/>
                  <a:gd name="T16" fmla="*/ 65 w 69"/>
                  <a:gd name="T17" fmla="*/ 1 h 5"/>
                  <a:gd name="T18" fmla="*/ 68 w 69"/>
                  <a:gd name="T19" fmla="*/ 0 h 5"/>
                  <a:gd name="T20" fmla="*/ 69 w 69"/>
                  <a:gd name="T21" fmla="*/ 0 h 5"/>
                  <a:gd name="T22" fmla="*/ 66 w 69"/>
                  <a:gd name="T23" fmla="*/ 0 h 5"/>
                  <a:gd name="T24" fmla="*/ 65 w 69"/>
                  <a:gd name="T25" fmla="*/ 0 h 5"/>
                  <a:gd name="T26" fmla="*/ 63 w 69"/>
                  <a:gd name="T27" fmla="*/ 1 h 5"/>
                  <a:gd name="T28" fmla="*/ 59 w 69"/>
                  <a:gd name="T29" fmla="*/ 2 h 5"/>
                  <a:gd name="T30" fmla="*/ 54 w 69"/>
                  <a:gd name="T31" fmla="*/ 3 h 5"/>
                  <a:gd name="T32" fmla="*/ 47 w 69"/>
                  <a:gd name="T33" fmla="*/ 3 h 5"/>
                  <a:gd name="T34" fmla="*/ 39 w 69"/>
                  <a:gd name="T35" fmla="*/ 4 h 5"/>
                  <a:gd name="T36" fmla="*/ 30 w 69"/>
                  <a:gd name="T37" fmla="*/ 4 h 5"/>
                  <a:gd name="T38" fmla="*/ 21 w 69"/>
                  <a:gd name="T39" fmla="*/ 5 h 5"/>
                  <a:gd name="T40" fmla="*/ 10 w 69"/>
                  <a:gd name="T41" fmla="*/ 5 h 5"/>
                  <a:gd name="T42" fmla="*/ 0 w 69"/>
                  <a:gd name="T43" fmla="*/ 5 h 5"/>
                  <a:gd name="T44" fmla="*/ 0 w 69"/>
                  <a:gd name="T4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9" h="5">
                    <a:moveTo>
                      <a:pt x="0" y="5"/>
                    </a:moveTo>
                    <a:lnTo>
                      <a:pt x="11" y="5"/>
                    </a:lnTo>
                    <a:lnTo>
                      <a:pt x="21" y="5"/>
                    </a:lnTo>
                    <a:lnTo>
                      <a:pt x="31" y="4"/>
                    </a:lnTo>
                    <a:lnTo>
                      <a:pt x="41" y="4"/>
                    </a:lnTo>
                    <a:lnTo>
                      <a:pt x="49" y="3"/>
                    </a:lnTo>
                    <a:lnTo>
                      <a:pt x="56" y="3"/>
                    </a:lnTo>
                    <a:lnTo>
                      <a:pt x="61" y="2"/>
                    </a:lnTo>
                    <a:lnTo>
                      <a:pt x="65" y="1"/>
                    </a:lnTo>
                    <a:lnTo>
                      <a:pt x="68" y="0"/>
                    </a:lnTo>
                    <a:lnTo>
                      <a:pt x="69" y="0"/>
                    </a:lnTo>
                    <a:lnTo>
                      <a:pt x="66" y="0"/>
                    </a:lnTo>
                    <a:lnTo>
                      <a:pt x="65" y="0"/>
                    </a:lnTo>
                    <a:lnTo>
                      <a:pt x="63" y="1"/>
                    </a:lnTo>
                    <a:lnTo>
                      <a:pt x="59" y="2"/>
                    </a:lnTo>
                    <a:lnTo>
                      <a:pt x="54" y="3"/>
                    </a:lnTo>
                    <a:lnTo>
                      <a:pt x="47" y="3"/>
                    </a:lnTo>
                    <a:lnTo>
                      <a:pt x="39" y="4"/>
                    </a:lnTo>
                    <a:lnTo>
                      <a:pt x="30" y="4"/>
                    </a:lnTo>
                    <a:lnTo>
                      <a:pt x="21" y="5"/>
                    </a:lnTo>
                    <a:lnTo>
                      <a:pt x="10" y="5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556" name="Freeform 732"/>
              <p:cNvSpPr>
                <a:spLocks/>
              </p:cNvSpPr>
              <p:nvPr/>
            </p:nvSpPr>
            <p:spPr bwMode="auto">
              <a:xfrm>
                <a:off x="3285" y="3598"/>
                <a:ext cx="66" cy="5"/>
              </a:xfrm>
              <a:custGeom>
                <a:avLst/>
                <a:gdLst>
                  <a:gd name="T0" fmla="*/ 0 w 66"/>
                  <a:gd name="T1" fmla="*/ 5 h 5"/>
                  <a:gd name="T2" fmla="*/ 10 w 66"/>
                  <a:gd name="T3" fmla="*/ 5 h 5"/>
                  <a:gd name="T4" fmla="*/ 21 w 66"/>
                  <a:gd name="T5" fmla="*/ 5 h 5"/>
                  <a:gd name="T6" fmla="*/ 30 w 66"/>
                  <a:gd name="T7" fmla="*/ 4 h 5"/>
                  <a:gd name="T8" fmla="*/ 39 w 66"/>
                  <a:gd name="T9" fmla="*/ 4 h 5"/>
                  <a:gd name="T10" fmla="*/ 47 w 66"/>
                  <a:gd name="T11" fmla="*/ 3 h 5"/>
                  <a:gd name="T12" fmla="*/ 54 w 66"/>
                  <a:gd name="T13" fmla="*/ 3 h 5"/>
                  <a:gd name="T14" fmla="*/ 59 w 66"/>
                  <a:gd name="T15" fmla="*/ 2 h 5"/>
                  <a:gd name="T16" fmla="*/ 63 w 66"/>
                  <a:gd name="T17" fmla="*/ 1 h 5"/>
                  <a:gd name="T18" fmla="*/ 65 w 66"/>
                  <a:gd name="T19" fmla="*/ 0 h 5"/>
                  <a:gd name="T20" fmla="*/ 66 w 66"/>
                  <a:gd name="T21" fmla="*/ 0 h 5"/>
                  <a:gd name="T22" fmla="*/ 64 w 66"/>
                  <a:gd name="T23" fmla="*/ 0 h 5"/>
                  <a:gd name="T24" fmla="*/ 63 w 66"/>
                  <a:gd name="T25" fmla="*/ 0 h 5"/>
                  <a:gd name="T26" fmla="*/ 60 w 66"/>
                  <a:gd name="T27" fmla="*/ 1 h 5"/>
                  <a:gd name="T28" fmla="*/ 57 w 66"/>
                  <a:gd name="T29" fmla="*/ 2 h 5"/>
                  <a:gd name="T30" fmla="*/ 51 w 66"/>
                  <a:gd name="T31" fmla="*/ 3 h 5"/>
                  <a:gd name="T32" fmla="*/ 45 w 66"/>
                  <a:gd name="T33" fmla="*/ 3 h 5"/>
                  <a:gd name="T34" fmla="*/ 37 w 66"/>
                  <a:gd name="T35" fmla="*/ 4 h 5"/>
                  <a:gd name="T36" fmla="*/ 28 w 66"/>
                  <a:gd name="T37" fmla="*/ 4 h 5"/>
                  <a:gd name="T38" fmla="*/ 20 w 66"/>
                  <a:gd name="T39" fmla="*/ 4 h 5"/>
                  <a:gd name="T40" fmla="*/ 10 w 66"/>
                  <a:gd name="T41" fmla="*/ 5 h 5"/>
                  <a:gd name="T42" fmla="*/ 0 w 66"/>
                  <a:gd name="T43" fmla="*/ 5 h 5"/>
                  <a:gd name="T44" fmla="*/ 0 w 66"/>
                  <a:gd name="T4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6" h="5">
                    <a:moveTo>
                      <a:pt x="0" y="5"/>
                    </a:moveTo>
                    <a:lnTo>
                      <a:pt x="10" y="5"/>
                    </a:lnTo>
                    <a:lnTo>
                      <a:pt x="21" y="5"/>
                    </a:lnTo>
                    <a:lnTo>
                      <a:pt x="30" y="4"/>
                    </a:lnTo>
                    <a:lnTo>
                      <a:pt x="39" y="4"/>
                    </a:lnTo>
                    <a:lnTo>
                      <a:pt x="47" y="3"/>
                    </a:lnTo>
                    <a:lnTo>
                      <a:pt x="54" y="3"/>
                    </a:lnTo>
                    <a:lnTo>
                      <a:pt x="59" y="2"/>
                    </a:lnTo>
                    <a:lnTo>
                      <a:pt x="63" y="1"/>
                    </a:lnTo>
                    <a:lnTo>
                      <a:pt x="65" y="0"/>
                    </a:lnTo>
                    <a:lnTo>
                      <a:pt x="66" y="0"/>
                    </a:lnTo>
                    <a:lnTo>
                      <a:pt x="64" y="0"/>
                    </a:lnTo>
                    <a:lnTo>
                      <a:pt x="63" y="0"/>
                    </a:lnTo>
                    <a:lnTo>
                      <a:pt x="60" y="1"/>
                    </a:lnTo>
                    <a:lnTo>
                      <a:pt x="57" y="2"/>
                    </a:lnTo>
                    <a:lnTo>
                      <a:pt x="51" y="3"/>
                    </a:lnTo>
                    <a:lnTo>
                      <a:pt x="45" y="3"/>
                    </a:lnTo>
                    <a:lnTo>
                      <a:pt x="37" y="4"/>
                    </a:lnTo>
                    <a:lnTo>
                      <a:pt x="28" y="4"/>
                    </a:lnTo>
                    <a:lnTo>
                      <a:pt x="20" y="4"/>
                    </a:lnTo>
                    <a:lnTo>
                      <a:pt x="10" y="5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7E7E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557" name="Freeform 733"/>
              <p:cNvSpPr>
                <a:spLocks/>
              </p:cNvSpPr>
              <p:nvPr/>
            </p:nvSpPr>
            <p:spPr bwMode="auto">
              <a:xfrm>
                <a:off x="3285" y="3598"/>
                <a:ext cx="64" cy="5"/>
              </a:xfrm>
              <a:custGeom>
                <a:avLst/>
                <a:gdLst>
                  <a:gd name="T0" fmla="*/ 0 w 64"/>
                  <a:gd name="T1" fmla="*/ 5 h 5"/>
                  <a:gd name="T2" fmla="*/ 10 w 64"/>
                  <a:gd name="T3" fmla="*/ 5 h 5"/>
                  <a:gd name="T4" fmla="*/ 20 w 64"/>
                  <a:gd name="T5" fmla="*/ 4 h 5"/>
                  <a:gd name="T6" fmla="*/ 28 w 64"/>
                  <a:gd name="T7" fmla="*/ 4 h 5"/>
                  <a:gd name="T8" fmla="*/ 37 w 64"/>
                  <a:gd name="T9" fmla="*/ 4 h 5"/>
                  <a:gd name="T10" fmla="*/ 45 w 64"/>
                  <a:gd name="T11" fmla="*/ 3 h 5"/>
                  <a:gd name="T12" fmla="*/ 51 w 64"/>
                  <a:gd name="T13" fmla="*/ 3 h 5"/>
                  <a:gd name="T14" fmla="*/ 57 w 64"/>
                  <a:gd name="T15" fmla="*/ 2 h 5"/>
                  <a:gd name="T16" fmla="*/ 60 w 64"/>
                  <a:gd name="T17" fmla="*/ 1 h 5"/>
                  <a:gd name="T18" fmla="*/ 63 w 64"/>
                  <a:gd name="T19" fmla="*/ 0 h 5"/>
                  <a:gd name="T20" fmla="*/ 64 w 64"/>
                  <a:gd name="T21" fmla="*/ 0 h 5"/>
                  <a:gd name="T22" fmla="*/ 61 w 64"/>
                  <a:gd name="T23" fmla="*/ 0 h 5"/>
                  <a:gd name="T24" fmla="*/ 60 w 64"/>
                  <a:gd name="T25" fmla="*/ 0 h 5"/>
                  <a:gd name="T26" fmla="*/ 57 w 64"/>
                  <a:gd name="T27" fmla="*/ 1 h 5"/>
                  <a:gd name="T28" fmla="*/ 54 w 64"/>
                  <a:gd name="T29" fmla="*/ 2 h 5"/>
                  <a:gd name="T30" fmla="*/ 50 w 64"/>
                  <a:gd name="T31" fmla="*/ 2 h 5"/>
                  <a:gd name="T32" fmla="*/ 43 w 64"/>
                  <a:gd name="T33" fmla="*/ 3 h 5"/>
                  <a:gd name="T34" fmla="*/ 36 w 64"/>
                  <a:gd name="T35" fmla="*/ 3 h 5"/>
                  <a:gd name="T36" fmla="*/ 28 w 64"/>
                  <a:gd name="T37" fmla="*/ 4 h 5"/>
                  <a:gd name="T38" fmla="*/ 19 w 64"/>
                  <a:gd name="T39" fmla="*/ 4 h 5"/>
                  <a:gd name="T40" fmla="*/ 10 w 64"/>
                  <a:gd name="T41" fmla="*/ 4 h 5"/>
                  <a:gd name="T42" fmla="*/ 0 w 64"/>
                  <a:gd name="T43" fmla="*/ 4 h 5"/>
                  <a:gd name="T44" fmla="*/ 0 w 64"/>
                  <a:gd name="T4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4" h="5">
                    <a:moveTo>
                      <a:pt x="0" y="5"/>
                    </a:moveTo>
                    <a:lnTo>
                      <a:pt x="10" y="5"/>
                    </a:lnTo>
                    <a:lnTo>
                      <a:pt x="20" y="4"/>
                    </a:lnTo>
                    <a:lnTo>
                      <a:pt x="28" y="4"/>
                    </a:lnTo>
                    <a:lnTo>
                      <a:pt x="37" y="4"/>
                    </a:lnTo>
                    <a:lnTo>
                      <a:pt x="45" y="3"/>
                    </a:lnTo>
                    <a:lnTo>
                      <a:pt x="51" y="3"/>
                    </a:lnTo>
                    <a:lnTo>
                      <a:pt x="57" y="2"/>
                    </a:lnTo>
                    <a:lnTo>
                      <a:pt x="60" y="1"/>
                    </a:lnTo>
                    <a:lnTo>
                      <a:pt x="63" y="0"/>
                    </a:lnTo>
                    <a:lnTo>
                      <a:pt x="64" y="0"/>
                    </a:lnTo>
                    <a:lnTo>
                      <a:pt x="61" y="0"/>
                    </a:lnTo>
                    <a:lnTo>
                      <a:pt x="60" y="0"/>
                    </a:lnTo>
                    <a:lnTo>
                      <a:pt x="57" y="1"/>
                    </a:lnTo>
                    <a:lnTo>
                      <a:pt x="54" y="2"/>
                    </a:lnTo>
                    <a:lnTo>
                      <a:pt x="50" y="2"/>
                    </a:lnTo>
                    <a:lnTo>
                      <a:pt x="43" y="3"/>
                    </a:lnTo>
                    <a:lnTo>
                      <a:pt x="36" y="3"/>
                    </a:lnTo>
                    <a:lnTo>
                      <a:pt x="28" y="4"/>
                    </a:lnTo>
                    <a:lnTo>
                      <a:pt x="19" y="4"/>
                    </a:lnTo>
                    <a:lnTo>
                      <a:pt x="10" y="4"/>
                    </a:lnTo>
                    <a:lnTo>
                      <a:pt x="0" y="4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7B7B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558" name="Freeform 734"/>
              <p:cNvSpPr>
                <a:spLocks/>
              </p:cNvSpPr>
              <p:nvPr/>
            </p:nvSpPr>
            <p:spPr bwMode="auto">
              <a:xfrm>
                <a:off x="3285" y="3598"/>
                <a:ext cx="61" cy="4"/>
              </a:xfrm>
              <a:custGeom>
                <a:avLst/>
                <a:gdLst>
                  <a:gd name="T0" fmla="*/ 0 w 61"/>
                  <a:gd name="T1" fmla="*/ 4 h 4"/>
                  <a:gd name="T2" fmla="*/ 10 w 61"/>
                  <a:gd name="T3" fmla="*/ 4 h 4"/>
                  <a:gd name="T4" fmla="*/ 19 w 61"/>
                  <a:gd name="T5" fmla="*/ 4 h 4"/>
                  <a:gd name="T6" fmla="*/ 28 w 61"/>
                  <a:gd name="T7" fmla="*/ 4 h 4"/>
                  <a:gd name="T8" fmla="*/ 36 w 61"/>
                  <a:gd name="T9" fmla="*/ 3 h 4"/>
                  <a:gd name="T10" fmla="*/ 43 w 61"/>
                  <a:gd name="T11" fmla="*/ 3 h 4"/>
                  <a:gd name="T12" fmla="*/ 50 w 61"/>
                  <a:gd name="T13" fmla="*/ 2 h 4"/>
                  <a:gd name="T14" fmla="*/ 54 w 61"/>
                  <a:gd name="T15" fmla="*/ 2 h 4"/>
                  <a:gd name="T16" fmla="*/ 57 w 61"/>
                  <a:gd name="T17" fmla="*/ 1 h 4"/>
                  <a:gd name="T18" fmla="*/ 60 w 61"/>
                  <a:gd name="T19" fmla="*/ 0 h 4"/>
                  <a:gd name="T20" fmla="*/ 61 w 61"/>
                  <a:gd name="T21" fmla="*/ 0 h 4"/>
                  <a:gd name="T22" fmla="*/ 58 w 61"/>
                  <a:gd name="T23" fmla="*/ 0 h 4"/>
                  <a:gd name="T24" fmla="*/ 57 w 61"/>
                  <a:gd name="T25" fmla="*/ 0 h 4"/>
                  <a:gd name="T26" fmla="*/ 56 w 61"/>
                  <a:gd name="T27" fmla="*/ 1 h 4"/>
                  <a:gd name="T28" fmla="*/ 52 w 61"/>
                  <a:gd name="T29" fmla="*/ 2 h 4"/>
                  <a:gd name="T30" fmla="*/ 47 w 61"/>
                  <a:gd name="T31" fmla="*/ 2 h 4"/>
                  <a:gd name="T32" fmla="*/ 41 w 61"/>
                  <a:gd name="T33" fmla="*/ 3 h 4"/>
                  <a:gd name="T34" fmla="*/ 35 w 61"/>
                  <a:gd name="T35" fmla="*/ 3 h 4"/>
                  <a:gd name="T36" fmla="*/ 27 w 61"/>
                  <a:gd name="T37" fmla="*/ 4 h 4"/>
                  <a:gd name="T38" fmla="*/ 18 w 61"/>
                  <a:gd name="T39" fmla="*/ 4 h 4"/>
                  <a:gd name="T40" fmla="*/ 9 w 61"/>
                  <a:gd name="T41" fmla="*/ 4 h 4"/>
                  <a:gd name="T42" fmla="*/ 0 w 61"/>
                  <a:gd name="T43" fmla="*/ 4 h 4"/>
                  <a:gd name="T44" fmla="*/ 0 w 61"/>
                  <a:gd name="T4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1" h="4">
                    <a:moveTo>
                      <a:pt x="0" y="4"/>
                    </a:moveTo>
                    <a:lnTo>
                      <a:pt x="10" y="4"/>
                    </a:lnTo>
                    <a:lnTo>
                      <a:pt x="19" y="4"/>
                    </a:lnTo>
                    <a:lnTo>
                      <a:pt x="28" y="4"/>
                    </a:lnTo>
                    <a:lnTo>
                      <a:pt x="36" y="3"/>
                    </a:lnTo>
                    <a:lnTo>
                      <a:pt x="43" y="3"/>
                    </a:lnTo>
                    <a:lnTo>
                      <a:pt x="50" y="2"/>
                    </a:lnTo>
                    <a:lnTo>
                      <a:pt x="54" y="2"/>
                    </a:lnTo>
                    <a:lnTo>
                      <a:pt x="57" y="1"/>
                    </a:lnTo>
                    <a:lnTo>
                      <a:pt x="60" y="0"/>
                    </a:lnTo>
                    <a:lnTo>
                      <a:pt x="61" y="0"/>
                    </a:lnTo>
                    <a:lnTo>
                      <a:pt x="58" y="0"/>
                    </a:lnTo>
                    <a:lnTo>
                      <a:pt x="57" y="0"/>
                    </a:lnTo>
                    <a:lnTo>
                      <a:pt x="56" y="1"/>
                    </a:lnTo>
                    <a:lnTo>
                      <a:pt x="52" y="2"/>
                    </a:lnTo>
                    <a:lnTo>
                      <a:pt x="47" y="2"/>
                    </a:lnTo>
                    <a:lnTo>
                      <a:pt x="41" y="3"/>
                    </a:lnTo>
                    <a:lnTo>
                      <a:pt x="35" y="3"/>
                    </a:lnTo>
                    <a:lnTo>
                      <a:pt x="27" y="4"/>
                    </a:lnTo>
                    <a:lnTo>
                      <a:pt x="18" y="4"/>
                    </a:lnTo>
                    <a:lnTo>
                      <a:pt x="9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7979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559" name="Freeform 735"/>
              <p:cNvSpPr>
                <a:spLocks/>
              </p:cNvSpPr>
              <p:nvPr/>
            </p:nvSpPr>
            <p:spPr bwMode="auto">
              <a:xfrm>
                <a:off x="3285" y="3598"/>
                <a:ext cx="58" cy="4"/>
              </a:xfrm>
              <a:custGeom>
                <a:avLst/>
                <a:gdLst>
                  <a:gd name="T0" fmla="*/ 0 w 58"/>
                  <a:gd name="T1" fmla="*/ 4 h 4"/>
                  <a:gd name="T2" fmla="*/ 9 w 58"/>
                  <a:gd name="T3" fmla="*/ 4 h 4"/>
                  <a:gd name="T4" fmla="*/ 18 w 58"/>
                  <a:gd name="T5" fmla="*/ 4 h 4"/>
                  <a:gd name="T6" fmla="*/ 27 w 58"/>
                  <a:gd name="T7" fmla="*/ 4 h 4"/>
                  <a:gd name="T8" fmla="*/ 35 w 58"/>
                  <a:gd name="T9" fmla="*/ 3 h 4"/>
                  <a:gd name="T10" fmla="*/ 41 w 58"/>
                  <a:gd name="T11" fmla="*/ 3 h 4"/>
                  <a:gd name="T12" fmla="*/ 47 w 58"/>
                  <a:gd name="T13" fmla="*/ 2 h 4"/>
                  <a:gd name="T14" fmla="*/ 52 w 58"/>
                  <a:gd name="T15" fmla="*/ 2 h 4"/>
                  <a:gd name="T16" fmla="*/ 56 w 58"/>
                  <a:gd name="T17" fmla="*/ 1 h 4"/>
                  <a:gd name="T18" fmla="*/ 57 w 58"/>
                  <a:gd name="T19" fmla="*/ 0 h 4"/>
                  <a:gd name="T20" fmla="*/ 58 w 58"/>
                  <a:gd name="T21" fmla="*/ 0 h 4"/>
                  <a:gd name="T22" fmla="*/ 56 w 58"/>
                  <a:gd name="T23" fmla="*/ 0 h 4"/>
                  <a:gd name="T24" fmla="*/ 55 w 58"/>
                  <a:gd name="T25" fmla="*/ 0 h 4"/>
                  <a:gd name="T26" fmla="*/ 52 w 58"/>
                  <a:gd name="T27" fmla="*/ 1 h 4"/>
                  <a:gd name="T28" fmla="*/ 48 w 58"/>
                  <a:gd name="T29" fmla="*/ 2 h 4"/>
                  <a:gd name="T30" fmla="*/ 43 w 58"/>
                  <a:gd name="T31" fmla="*/ 2 h 4"/>
                  <a:gd name="T32" fmla="*/ 36 w 58"/>
                  <a:gd name="T33" fmla="*/ 3 h 4"/>
                  <a:gd name="T34" fmla="*/ 28 w 58"/>
                  <a:gd name="T35" fmla="*/ 3 h 4"/>
                  <a:gd name="T36" fmla="*/ 19 w 58"/>
                  <a:gd name="T37" fmla="*/ 4 h 4"/>
                  <a:gd name="T38" fmla="*/ 10 w 58"/>
                  <a:gd name="T39" fmla="*/ 4 h 4"/>
                  <a:gd name="T40" fmla="*/ 0 w 58"/>
                  <a:gd name="T41" fmla="*/ 4 h 4"/>
                  <a:gd name="T42" fmla="*/ 0 w 58"/>
                  <a:gd name="T4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8" h="4">
                    <a:moveTo>
                      <a:pt x="0" y="4"/>
                    </a:moveTo>
                    <a:lnTo>
                      <a:pt x="9" y="4"/>
                    </a:lnTo>
                    <a:lnTo>
                      <a:pt x="18" y="4"/>
                    </a:lnTo>
                    <a:lnTo>
                      <a:pt x="27" y="4"/>
                    </a:lnTo>
                    <a:lnTo>
                      <a:pt x="35" y="3"/>
                    </a:lnTo>
                    <a:lnTo>
                      <a:pt x="41" y="3"/>
                    </a:lnTo>
                    <a:lnTo>
                      <a:pt x="47" y="2"/>
                    </a:lnTo>
                    <a:lnTo>
                      <a:pt x="52" y="2"/>
                    </a:lnTo>
                    <a:lnTo>
                      <a:pt x="56" y="1"/>
                    </a:lnTo>
                    <a:lnTo>
                      <a:pt x="57" y="0"/>
                    </a:lnTo>
                    <a:lnTo>
                      <a:pt x="58" y="0"/>
                    </a:lnTo>
                    <a:lnTo>
                      <a:pt x="56" y="0"/>
                    </a:lnTo>
                    <a:lnTo>
                      <a:pt x="55" y="0"/>
                    </a:lnTo>
                    <a:lnTo>
                      <a:pt x="52" y="1"/>
                    </a:lnTo>
                    <a:lnTo>
                      <a:pt x="48" y="2"/>
                    </a:lnTo>
                    <a:lnTo>
                      <a:pt x="43" y="2"/>
                    </a:lnTo>
                    <a:lnTo>
                      <a:pt x="36" y="3"/>
                    </a:lnTo>
                    <a:lnTo>
                      <a:pt x="28" y="3"/>
                    </a:lnTo>
                    <a:lnTo>
                      <a:pt x="19" y="4"/>
                    </a:lnTo>
                    <a:lnTo>
                      <a:pt x="1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7878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560" name="Freeform 736"/>
              <p:cNvSpPr>
                <a:spLocks/>
              </p:cNvSpPr>
              <p:nvPr/>
            </p:nvSpPr>
            <p:spPr bwMode="auto">
              <a:xfrm>
                <a:off x="3285" y="3598"/>
                <a:ext cx="56" cy="4"/>
              </a:xfrm>
              <a:custGeom>
                <a:avLst/>
                <a:gdLst>
                  <a:gd name="T0" fmla="*/ 0 w 56"/>
                  <a:gd name="T1" fmla="*/ 4 h 4"/>
                  <a:gd name="T2" fmla="*/ 10 w 56"/>
                  <a:gd name="T3" fmla="*/ 4 h 4"/>
                  <a:gd name="T4" fmla="*/ 19 w 56"/>
                  <a:gd name="T5" fmla="*/ 4 h 4"/>
                  <a:gd name="T6" fmla="*/ 28 w 56"/>
                  <a:gd name="T7" fmla="*/ 3 h 4"/>
                  <a:gd name="T8" fmla="*/ 36 w 56"/>
                  <a:gd name="T9" fmla="*/ 3 h 4"/>
                  <a:gd name="T10" fmla="*/ 43 w 56"/>
                  <a:gd name="T11" fmla="*/ 2 h 4"/>
                  <a:gd name="T12" fmla="*/ 48 w 56"/>
                  <a:gd name="T13" fmla="*/ 2 h 4"/>
                  <a:gd name="T14" fmla="*/ 52 w 56"/>
                  <a:gd name="T15" fmla="*/ 1 h 4"/>
                  <a:gd name="T16" fmla="*/ 55 w 56"/>
                  <a:gd name="T17" fmla="*/ 0 h 4"/>
                  <a:gd name="T18" fmla="*/ 56 w 56"/>
                  <a:gd name="T19" fmla="*/ 0 h 4"/>
                  <a:gd name="T20" fmla="*/ 53 w 56"/>
                  <a:gd name="T21" fmla="*/ 0 h 4"/>
                  <a:gd name="T22" fmla="*/ 52 w 56"/>
                  <a:gd name="T23" fmla="*/ 0 h 4"/>
                  <a:gd name="T24" fmla="*/ 50 w 56"/>
                  <a:gd name="T25" fmla="*/ 1 h 4"/>
                  <a:gd name="T26" fmla="*/ 46 w 56"/>
                  <a:gd name="T27" fmla="*/ 2 h 4"/>
                  <a:gd name="T28" fmla="*/ 41 w 56"/>
                  <a:gd name="T29" fmla="*/ 2 h 4"/>
                  <a:gd name="T30" fmla="*/ 34 w 56"/>
                  <a:gd name="T31" fmla="*/ 3 h 4"/>
                  <a:gd name="T32" fmla="*/ 27 w 56"/>
                  <a:gd name="T33" fmla="*/ 3 h 4"/>
                  <a:gd name="T34" fmla="*/ 18 w 56"/>
                  <a:gd name="T35" fmla="*/ 4 h 4"/>
                  <a:gd name="T36" fmla="*/ 9 w 56"/>
                  <a:gd name="T37" fmla="*/ 4 h 4"/>
                  <a:gd name="T38" fmla="*/ 0 w 56"/>
                  <a:gd name="T39" fmla="*/ 4 h 4"/>
                  <a:gd name="T40" fmla="*/ 0 w 56"/>
                  <a:gd name="T4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6" h="4">
                    <a:moveTo>
                      <a:pt x="0" y="4"/>
                    </a:moveTo>
                    <a:lnTo>
                      <a:pt x="10" y="4"/>
                    </a:lnTo>
                    <a:lnTo>
                      <a:pt x="19" y="4"/>
                    </a:lnTo>
                    <a:lnTo>
                      <a:pt x="28" y="3"/>
                    </a:lnTo>
                    <a:lnTo>
                      <a:pt x="36" y="3"/>
                    </a:lnTo>
                    <a:lnTo>
                      <a:pt x="43" y="2"/>
                    </a:lnTo>
                    <a:lnTo>
                      <a:pt x="48" y="2"/>
                    </a:lnTo>
                    <a:lnTo>
                      <a:pt x="52" y="1"/>
                    </a:lnTo>
                    <a:lnTo>
                      <a:pt x="55" y="0"/>
                    </a:lnTo>
                    <a:lnTo>
                      <a:pt x="56" y="0"/>
                    </a:lnTo>
                    <a:lnTo>
                      <a:pt x="53" y="0"/>
                    </a:lnTo>
                    <a:lnTo>
                      <a:pt x="52" y="0"/>
                    </a:lnTo>
                    <a:lnTo>
                      <a:pt x="50" y="1"/>
                    </a:lnTo>
                    <a:lnTo>
                      <a:pt x="46" y="2"/>
                    </a:lnTo>
                    <a:lnTo>
                      <a:pt x="41" y="2"/>
                    </a:lnTo>
                    <a:lnTo>
                      <a:pt x="34" y="3"/>
                    </a:lnTo>
                    <a:lnTo>
                      <a:pt x="27" y="3"/>
                    </a:lnTo>
                    <a:lnTo>
                      <a:pt x="18" y="4"/>
                    </a:lnTo>
                    <a:lnTo>
                      <a:pt x="9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7676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561" name="Freeform 737"/>
              <p:cNvSpPr>
                <a:spLocks/>
              </p:cNvSpPr>
              <p:nvPr/>
            </p:nvSpPr>
            <p:spPr bwMode="auto">
              <a:xfrm>
                <a:off x="3285" y="3598"/>
                <a:ext cx="53" cy="4"/>
              </a:xfrm>
              <a:custGeom>
                <a:avLst/>
                <a:gdLst>
                  <a:gd name="T0" fmla="*/ 0 w 53"/>
                  <a:gd name="T1" fmla="*/ 4 h 4"/>
                  <a:gd name="T2" fmla="*/ 9 w 53"/>
                  <a:gd name="T3" fmla="*/ 4 h 4"/>
                  <a:gd name="T4" fmla="*/ 18 w 53"/>
                  <a:gd name="T5" fmla="*/ 4 h 4"/>
                  <a:gd name="T6" fmla="*/ 27 w 53"/>
                  <a:gd name="T7" fmla="*/ 3 h 4"/>
                  <a:gd name="T8" fmla="*/ 34 w 53"/>
                  <a:gd name="T9" fmla="*/ 3 h 4"/>
                  <a:gd name="T10" fmla="*/ 41 w 53"/>
                  <a:gd name="T11" fmla="*/ 2 h 4"/>
                  <a:gd name="T12" fmla="*/ 46 w 53"/>
                  <a:gd name="T13" fmla="*/ 2 h 4"/>
                  <a:gd name="T14" fmla="*/ 50 w 53"/>
                  <a:gd name="T15" fmla="*/ 1 h 4"/>
                  <a:gd name="T16" fmla="*/ 52 w 53"/>
                  <a:gd name="T17" fmla="*/ 0 h 4"/>
                  <a:gd name="T18" fmla="*/ 53 w 53"/>
                  <a:gd name="T19" fmla="*/ 0 h 4"/>
                  <a:gd name="T20" fmla="*/ 50 w 53"/>
                  <a:gd name="T21" fmla="*/ 0 h 4"/>
                  <a:gd name="T22" fmla="*/ 50 w 53"/>
                  <a:gd name="T23" fmla="*/ 0 h 4"/>
                  <a:gd name="T24" fmla="*/ 47 w 53"/>
                  <a:gd name="T25" fmla="*/ 1 h 4"/>
                  <a:gd name="T26" fmla="*/ 43 w 53"/>
                  <a:gd name="T27" fmla="*/ 2 h 4"/>
                  <a:gd name="T28" fmla="*/ 38 w 53"/>
                  <a:gd name="T29" fmla="*/ 2 h 4"/>
                  <a:gd name="T30" fmla="*/ 32 w 53"/>
                  <a:gd name="T31" fmla="*/ 3 h 4"/>
                  <a:gd name="T32" fmla="*/ 25 w 53"/>
                  <a:gd name="T33" fmla="*/ 3 h 4"/>
                  <a:gd name="T34" fmla="*/ 17 w 53"/>
                  <a:gd name="T35" fmla="*/ 3 h 4"/>
                  <a:gd name="T36" fmla="*/ 9 w 53"/>
                  <a:gd name="T37" fmla="*/ 4 h 4"/>
                  <a:gd name="T38" fmla="*/ 0 w 53"/>
                  <a:gd name="T39" fmla="*/ 4 h 4"/>
                  <a:gd name="T40" fmla="*/ 0 w 53"/>
                  <a:gd name="T4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3" h="4">
                    <a:moveTo>
                      <a:pt x="0" y="4"/>
                    </a:moveTo>
                    <a:lnTo>
                      <a:pt x="9" y="4"/>
                    </a:lnTo>
                    <a:lnTo>
                      <a:pt x="18" y="4"/>
                    </a:lnTo>
                    <a:lnTo>
                      <a:pt x="27" y="3"/>
                    </a:lnTo>
                    <a:lnTo>
                      <a:pt x="34" y="3"/>
                    </a:lnTo>
                    <a:lnTo>
                      <a:pt x="41" y="2"/>
                    </a:lnTo>
                    <a:lnTo>
                      <a:pt x="46" y="2"/>
                    </a:lnTo>
                    <a:lnTo>
                      <a:pt x="50" y="1"/>
                    </a:lnTo>
                    <a:lnTo>
                      <a:pt x="52" y="0"/>
                    </a:lnTo>
                    <a:lnTo>
                      <a:pt x="53" y="0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47" y="1"/>
                    </a:lnTo>
                    <a:lnTo>
                      <a:pt x="43" y="2"/>
                    </a:lnTo>
                    <a:lnTo>
                      <a:pt x="38" y="2"/>
                    </a:lnTo>
                    <a:lnTo>
                      <a:pt x="32" y="3"/>
                    </a:lnTo>
                    <a:lnTo>
                      <a:pt x="25" y="3"/>
                    </a:lnTo>
                    <a:lnTo>
                      <a:pt x="17" y="3"/>
                    </a:lnTo>
                    <a:lnTo>
                      <a:pt x="9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7474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562" name="Freeform 738"/>
              <p:cNvSpPr>
                <a:spLocks/>
              </p:cNvSpPr>
              <p:nvPr/>
            </p:nvSpPr>
            <p:spPr bwMode="auto">
              <a:xfrm>
                <a:off x="3285" y="3598"/>
                <a:ext cx="50" cy="4"/>
              </a:xfrm>
              <a:custGeom>
                <a:avLst/>
                <a:gdLst>
                  <a:gd name="T0" fmla="*/ 0 w 50"/>
                  <a:gd name="T1" fmla="*/ 4 h 4"/>
                  <a:gd name="T2" fmla="*/ 9 w 50"/>
                  <a:gd name="T3" fmla="*/ 4 h 4"/>
                  <a:gd name="T4" fmla="*/ 17 w 50"/>
                  <a:gd name="T5" fmla="*/ 3 h 4"/>
                  <a:gd name="T6" fmla="*/ 25 w 50"/>
                  <a:gd name="T7" fmla="*/ 3 h 4"/>
                  <a:gd name="T8" fmla="*/ 32 w 50"/>
                  <a:gd name="T9" fmla="*/ 3 h 4"/>
                  <a:gd name="T10" fmla="*/ 38 w 50"/>
                  <a:gd name="T11" fmla="*/ 2 h 4"/>
                  <a:gd name="T12" fmla="*/ 43 w 50"/>
                  <a:gd name="T13" fmla="*/ 2 h 4"/>
                  <a:gd name="T14" fmla="*/ 47 w 50"/>
                  <a:gd name="T15" fmla="*/ 1 h 4"/>
                  <a:gd name="T16" fmla="*/ 50 w 50"/>
                  <a:gd name="T17" fmla="*/ 0 h 4"/>
                  <a:gd name="T18" fmla="*/ 50 w 50"/>
                  <a:gd name="T19" fmla="*/ 0 h 4"/>
                  <a:gd name="T20" fmla="*/ 48 w 50"/>
                  <a:gd name="T21" fmla="*/ 0 h 4"/>
                  <a:gd name="T22" fmla="*/ 47 w 50"/>
                  <a:gd name="T23" fmla="*/ 0 h 4"/>
                  <a:gd name="T24" fmla="*/ 45 w 50"/>
                  <a:gd name="T25" fmla="*/ 1 h 4"/>
                  <a:gd name="T26" fmla="*/ 42 w 50"/>
                  <a:gd name="T27" fmla="*/ 1 h 4"/>
                  <a:gd name="T28" fmla="*/ 36 w 50"/>
                  <a:gd name="T29" fmla="*/ 2 h 4"/>
                  <a:gd name="T30" fmla="*/ 30 w 50"/>
                  <a:gd name="T31" fmla="*/ 2 h 4"/>
                  <a:gd name="T32" fmla="*/ 24 w 50"/>
                  <a:gd name="T33" fmla="*/ 3 h 4"/>
                  <a:gd name="T34" fmla="*/ 16 w 50"/>
                  <a:gd name="T35" fmla="*/ 3 h 4"/>
                  <a:gd name="T36" fmla="*/ 8 w 50"/>
                  <a:gd name="T37" fmla="*/ 3 h 4"/>
                  <a:gd name="T38" fmla="*/ 0 w 50"/>
                  <a:gd name="T39" fmla="*/ 3 h 4"/>
                  <a:gd name="T40" fmla="*/ 0 w 50"/>
                  <a:gd name="T4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0" h="4">
                    <a:moveTo>
                      <a:pt x="0" y="4"/>
                    </a:moveTo>
                    <a:lnTo>
                      <a:pt x="9" y="4"/>
                    </a:lnTo>
                    <a:lnTo>
                      <a:pt x="17" y="3"/>
                    </a:lnTo>
                    <a:lnTo>
                      <a:pt x="25" y="3"/>
                    </a:lnTo>
                    <a:lnTo>
                      <a:pt x="32" y="3"/>
                    </a:lnTo>
                    <a:lnTo>
                      <a:pt x="38" y="2"/>
                    </a:lnTo>
                    <a:lnTo>
                      <a:pt x="43" y="2"/>
                    </a:lnTo>
                    <a:lnTo>
                      <a:pt x="47" y="1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48" y="0"/>
                    </a:lnTo>
                    <a:lnTo>
                      <a:pt x="47" y="0"/>
                    </a:lnTo>
                    <a:lnTo>
                      <a:pt x="45" y="1"/>
                    </a:lnTo>
                    <a:lnTo>
                      <a:pt x="42" y="1"/>
                    </a:lnTo>
                    <a:lnTo>
                      <a:pt x="36" y="2"/>
                    </a:lnTo>
                    <a:lnTo>
                      <a:pt x="30" y="2"/>
                    </a:lnTo>
                    <a:lnTo>
                      <a:pt x="24" y="3"/>
                    </a:lnTo>
                    <a:lnTo>
                      <a:pt x="16" y="3"/>
                    </a:lnTo>
                    <a:lnTo>
                      <a:pt x="8" y="3"/>
                    </a:lnTo>
                    <a:lnTo>
                      <a:pt x="0" y="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563" name="Freeform 739"/>
              <p:cNvSpPr>
                <a:spLocks/>
              </p:cNvSpPr>
              <p:nvPr/>
            </p:nvSpPr>
            <p:spPr bwMode="auto">
              <a:xfrm>
                <a:off x="3285" y="3598"/>
                <a:ext cx="48" cy="3"/>
              </a:xfrm>
              <a:custGeom>
                <a:avLst/>
                <a:gdLst>
                  <a:gd name="T0" fmla="*/ 0 w 48"/>
                  <a:gd name="T1" fmla="*/ 3 h 3"/>
                  <a:gd name="T2" fmla="*/ 8 w 48"/>
                  <a:gd name="T3" fmla="*/ 3 h 3"/>
                  <a:gd name="T4" fmla="*/ 16 w 48"/>
                  <a:gd name="T5" fmla="*/ 3 h 3"/>
                  <a:gd name="T6" fmla="*/ 24 w 48"/>
                  <a:gd name="T7" fmla="*/ 3 h 3"/>
                  <a:gd name="T8" fmla="*/ 30 w 48"/>
                  <a:gd name="T9" fmla="*/ 2 h 3"/>
                  <a:gd name="T10" fmla="*/ 36 w 48"/>
                  <a:gd name="T11" fmla="*/ 2 h 3"/>
                  <a:gd name="T12" fmla="*/ 42 w 48"/>
                  <a:gd name="T13" fmla="*/ 1 h 3"/>
                  <a:gd name="T14" fmla="*/ 45 w 48"/>
                  <a:gd name="T15" fmla="*/ 1 h 3"/>
                  <a:gd name="T16" fmla="*/ 47 w 48"/>
                  <a:gd name="T17" fmla="*/ 0 h 3"/>
                  <a:gd name="T18" fmla="*/ 48 w 48"/>
                  <a:gd name="T19" fmla="*/ 0 h 3"/>
                  <a:gd name="T20" fmla="*/ 45 w 48"/>
                  <a:gd name="T21" fmla="*/ 0 h 3"/>
                  <a:gd name="T22" fmla="*/ 44 w 48"/>
                  <a:gd name="T23" fmla="*/ 0 h 3"/>
                  <a:gd name="T24" fmla="*/ 42 w 48"/>
                  <a:gd name="T25" fmla="*/ 1 h 3"/>
                  <a:gd name="T26" fmla="*/ 37 w 48"/>
                  <a:gd name="T27" fmla="*/ 2 h 3"/>
                  <a:gd name="T28" fmla="*/ 32 w 48"/>
                  <a:gd name="T29" fmla="*/ 2 h 3"/>
                  <a:gd name="T30" fmla="*/ 25 w 48"/>
                  <a:gd name="T31" fmla="*/ 3 h 3"/>
                  <a:gd name="T32" fmla="*/ 17 w 48"/>
                  <a:gd name="T33" fmla="*/ 3 h 3"/>
                  <a:gd name="T34" fmla="*/ 9 w 48"/>
                  <a:gd name="T35" fmla="*/ 3 h 3"/>
                  <a:gd name="T36" fmla="*/ 0 w 48"/>
                  <a:gd name="T37" fmla="*/ 3 h 3"/>
                  <a:gd name="T38" fmla="*/ 0 w 48"/>
                  <a:gd name="T3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8" h="3">
                    <a:moveTo>
                      <a:pt x="0" y="3"/>
                    </a:moveTo>
                    <a:lnTo>
                      <a:pt x="8" y="3"/>
                    </a:lnTo>
                    <a:lnTo>
                      <a:pt x="16" y="3"/>
                    </a:lnTo>
                    <a:lnTo>
                      <a:pt x="24" y="3"/>
                    </a:lnTo>
                    <a:lnTo>
                      <a:pt x="30" y="2"/>
                    </a:lnTo>
                    <a:lnTo>
                      <a:pt x="36" y="2"/>
                    </a:lnTo>
                    <a:lnTo>
                      <a:pt x="42" y="1"/>
                    </a:lnTo>
                    <a:lnTo>
                      <a:pt x="45" y="1"/>
                    </a:lnTo>
                    <a:lnTo>
                      <a:pt x="47" y="0"/>
                    </a:lnTo>
                    <a:lnTo>
                      <a:pt x="48" y="0"/>
                    </a:lnTo>
                    <a:lnTo>
                      <a:pt x="45" y="0"/>
                    </a:lnTo>
                    <a:lnTo>
                      <a:pt x="44" y="0"/>
                    </a:lnTo>
                    <a:lnTo>
                      <a:pt x="42" y="1"/>
                    </a:lnTo>
                    <a:lnTo>
                      <a:pt x="37" y="2"/>
                    </a:lnTo>
                    <a:lnTo>
                      <a:pt x="32" y="2"/>
                    </a:lnTo>
                    <a:lnTo>
                      <a:pt x="25" y="3"/>
                    </a:lnTo>
                    <a:lnTo>
                      <a:pt x="17" y="3"/>
                    </a:lnTo>
                    <a:lnTo>
                      <a:pt x="9" y="3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7171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564" name="Freeform 740"/>
              <p:cNvSpPr>
                <a:spLocks/>
              </p:cNvSpPr>
              <p:nvPr/>
            </p:nvSpPr>
            <p:spPr bwMode="auto">
              <a:xfrm>
                <a:off x="3285" y="3598"/>
                <a:ext cx="45" cy="3"/>
              </a:xfrm>
              <a:custGeom>
                <a:avLst/>
                <a:gdLst>
                  <a:gd name="T0" fmla="*/ 0 w 45"/>
                  <a:gd name="T1" fmla="*/ 3 h 3"/>
                  <a:gd name="T2" fmla="*/ 9 w 45"/>
                  <a:gd name="T3" fmla="*/ 3 h 3"/>
                  <a:gd name="T4" fmla="*/ 17 w 45"/>
                  <a:gd name="T5" fmla="*/ 3 h 3"/>
                  <a:gd name="T6" fmla="*/ 25 w 45"/>
                  <a:gd name="T7" fmla="*/ 3 h 3"/>
                  <a:gd name="T8" fmla="*/ 32 w 45"/>
                  <a:gd name="T9" fmla="*/ 2 h 3"/>
                  <a:gd name="T10" fmla="*/ 37 w 45"/>
                  <a:gd name="T11" fmla="*/ 2 h 3"/>
                  <a:gd name="T12" fmla="*/ 42 w 45"/>
                  <a:gd name="T13" fmla="*/ 1 h 3"/>
                  <a:gd name="T14" fmla="*/ 44 w 45"/>
                  <a:gd name="T15" fmla="*/ 0 h 3"/>
                  <a:gd name="T16" fmla="*/ 45 w 45"/>
                  <a:gd name="T17" fmla="*/ 0 h 3"/>
                  <a:gd name="T18" fmla="*/ 43 w 45"/>
                  <a:gd name="T19" fmla="*/ 0 h 3"/>
                  <a:gd name="T20" fmla="*/ 42 w 45"/>
                  <a:gd name="T21" fmla="*/ 0 h 3"/>
                  <a:gd name="T22" fmla="*/ 39 w 45"/>
                  <a:gd name="T23" fmla="*/ 1 h 3"/>
                  <a:gd name="T24" fmla="*/ 36 w 45"/>
                  <a:gd name="T25" fmla="*/ 1 h 3"/>
                  <a:gd name="T26" fmla="*/ 30 w 45"/>
                  <a:gd name="T27" fmla="*/ 2 h 3"/>
                  <a:gd name="T28" fmla="*/ 23 w 45"/>
                  <a:gd name="T29" fmla="*/ 2 h 3"/>
                  <a:gd name="T30" fmla="*/ 16 w 45"/>
                  <a:gd name="T31" fmla="*/ 3 h 3"/>
                  <a:gd name="T32" fmla="*/ 8 w 45"/>
                  <a:gd name="T33" fmla="*/ 3 h 3"/>
                  <a:gd name="T34" fmla="*/ 0 w 45"/>
                  <a:gd name="T35" fmla="*/ 3 h 3"/>
                  <a:gd name="T36" fmla="*/ 0 w 45"/>
                  <a:gd name="T3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5" h="3">
                    <a:moveTo>
                      <a:pt x="0" y="3"/>
                    </a:moveTo>
                    <a:lnTo>
                      <a:pt x="9" y="3"/>
                    </a:lnTo>
                    <a:lnTo>
                      <a:pt x="17" y="3"/>
                    </a:lnTo>
                    <a:lnTo>
                      <a:pt x="25" y="3"/>
                    </a:lnTo>
                    <a:lnTo>
                      <a:pt x="32" y="2"/>
                    </a:lnTo>
                    <a:lnTo>
                      <a:pt x="37" y="2"/>
                    </a:lnTo>
                    <a:lnTo>
                      <a:pt x="42" y="1"/>
                    </a:lnTo>
                    <a:lnTo>
                      <a:pt x="44" y="0"/>
                    </a:lnTo>
                    <a:lnTo>
                      <a:pt x="45" y="0"/>
                    </a:lnTo>
                    <a:lnTo>
                      <a:pt x="43" y="0"/>
                    </a:lnTo>
                    <a:lnTo>
                      <a:pt x="42" y="0"/>
                    </a:lnTo>
                    <a:lnTo>
                      <a:pt x="39" y="1"/>
                    </a:lnTo>
                    <a:lnTo>
                      <a:pt x="36" y="1"/>
                    </a:lnTo>
                    <a:lnTo>
                      <a:pt x="30" y="2"/>
                    </a:lnTo>
                    <a:lnTo>
                      <a:pt x="23" y="2"/>
                    </a:lnTo>
                    <a:lnTo>
                      <a:pt x="16" y="3"/>
                    </a:lnTo>
                    <a:lnTo>
                      <a:pt x="8" y="3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565" name="Freeform 741"/>
              <p:cNvSpPr>
                <a:spLocks/>
              </p:cNvSpPr>
              <p:nvPr/>
            </p:nvSpPr>
            <p:spPr bwMode="auto">
              <a:xfrm>
                <a:off x="3285" y="3598"/>
                <a:ext cx="43" cy="3"/>
              </a:xfrm>
              <a:custGeom>
                <a:avLst/>
                <a:gdLst>
                  <a:gd name="T0" fmla="*/ 0 w 43"/>
                  <a:gd name="T1" fmla="*/ 3 h 3"/>
                  <a:gd name="T2" fmla="*/ 8 w 43"/>
                  <a:gd name="T3" fmla="*/ 3 h 3"/>
                  <a:gd name="T4" fmla="*/ 16 w 43"/>
                  <a:gd name="T5" fmla="*/ 3 h 3"/>
                  <a:gd name="T6" fmla="*/ 23 w 43"/>
                  <a:gd name="T7" fmla="*/ 2 h 3"/>
                  <a:gd name="T8" fmla="*/ 30 w 43"/>
                  <a:gd name="T9" fmla="*/ 2 h 3"/>
                  <a:gd name="T10" fmla="*/ 36 w 43"/>
                  <a:gd name="T11" fmla="*/ 1 h 3"/>
                  <a:gd name="T12" fmla="*/ 39 w 43"/>
                  <a:gd name="T13" fmla="*/ 1 h 3"/>
                  <a:gd name="T14" fmla="*/ 42 w 43"/>
                  <a:gd name="T15" fmla="*/ 0 h 3"/>
                  <a:gd name="T16" fmla="*/ 43 w 43"/>
                  <a:gd name="T17" fmla="*/ 0 h 3"/>
                  <a:gd name="T18" fmla="*/ 40 w 43"/>
                  <a:gd name="T19" fmla="*/ 0 h 3"/>
                  <a:gd name="T20" fmla="*/ 39 w 43"/>
                  <a:gd name="T21" fmla="*/ 0 h 3"/>
                  <a:gd name="T22" fmla="*/ 36 w 43"/>
                  <a:gd name="T23" fmla="*/ 1 h 3"/>
                  <a:gd name="T24" fmla="*/ 33 w 43"/>
                  <a:gd name="T25" fmla="*/ 1 h 3"/>
                  <a:gd name="T26" fmla="*/ 28 w 43"/>
                  <a:gd name="T27" fmla="*/ 2 h 3"/>
                  <a:gd name="T28" fmla="*/ 22 w 43"/>
                  <a:gd name="T29" fmla="*/ 2 h 3"/>
                  <a:gd name="T30" fmla="*/ 15 w 43"/>
                  <a:gd name="T31" fmla="*/ 2 h 3"/>
                  <a:gd name="T32" fmla="*/ 7 w 43"/>
                  <a:gd name="T33" fmla="*/ 3 h 3"/>
                  <a:gd name="T34" fmla="*/ 0 w 43"/>
                  <a:gd name="T35" fmla="*/ 3 h 3"/>
                  <a:gd name="T36" fmla="*/ 0 w 43"/>
                  <a:gd name="T3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3" h="3">
                    <a:moveTo>
                      <a:pt x="0" y="3"/>
                    </a:moveTo>
                    <a:lnTo>
                      <a:pt x="8" y="3"/>
                    </a:lnTo>
                    <a:lnTo>
                      <a:pt x="16" y="3"/>
                    </a:lnTo>
                    <a:lnTo>
                      <a:pt x="23" y="2"/>
                    </a:lnTo>
                    <a:lnTo>
                      <a:pt x="30" y="2"/>
                    </a:lnTo>
                    <a:lnTo>
                      <a:pt x="36" y="1"/>
                    </a:lnTo>
                    <a:lnTo>
                      <a:pt x="39" y="1"/>
                    </a:lnTo>
                    <a:lnTo>
                      <a:pt x="42" y="0"/>
                    </a:lnTo>
                    <a:lnTo>
                      <a:pt x="43" y="0"/>
                    </a:lnTo>
                    <a:lnTo>
                      <a:pt x="40" y="0"/>
                    </a:lnTo>
                    <a:lnTo>
                      <a:pt x="39" y="0"/>
                    </a:lnTo>
                    <a:lnTo>
                      <a:pt x="36" y="1"/>
                    </a:lnTo>
                    <a:lnTo>
                      <a:pt x="33" y="1"/>
                    </a:lnTo>
                    <a:lnTo>
                      <a:pt x="28" y="2"/>
                    </a:lnTo>
                    <a:lnTo>
                      <a:pt x="22" y="2"/>
                    </a:lnTo>
                    <a:lnTo>
                      <a:pt x="15" y="2"/>
                    </a:lnTo>
                    <a:lnTo>
                      <a:pt x="7" y="3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566" name="Freeform 742"/>
              <p:cNvSpPr>
                <a:spLocks/>
              </p:cNvSpPr>
              <p:nvPr/>
            </p:nvSpPr>
            <p:spPr bwMode="auto">
              <a:xfrm>
                <a:off x="3285" y="3598"/>
                <a:ext cx="40" cy="3"/>
              </a:xfrm>
              <a:custGeom>
                <a:avLst/>
                <a:gdLst>
                  <a:gd name="T0" fmla="*/ 0 w 40"/>
                  <a:gd name="T1" fmla="*/ 3 h 3"/>
                  <a:gd name="T2" fmla="*/ 7 w 40"/>
                  <a:gd name="T3" fmla="*/ 3 h 3"/>
                  <a:gd name="T4" fmla="*/ 15 w 40"/>
                  <a:gd name="T5" fmla="*/ 2 h 3"/>
                  <a:gd name="T6" fmla="*/ 22 w 40"/>
                  <a:gd name="T7" fmla="*/ 2 h 3"/>
                  <a:gd name="T8" fmla="*/ 28 w 40"/>
                  <a:gd name="T9" fmla="*/ 2 h 3"/>
                  <a:gd name="T10" fmla="*/ 33 w 40"/>
                  <a:gd name="T11" fmla="*/ 1 h 3"/>
                  <a:gd name="T12" fmla="*/ 36 w 40"/>
                  <a:gd name="T13" fmla="*/ 1 h 3"/>
                  <a:gd name="T14" fmla="*/ 39 w 40"/>
                  <a:gd name="T15" fmla="*/ 0 h 3"/>
                  <a:gd name="T16" fmla="*/ 40 w 40"/>
                  <a:gd name="T17" fmla="*/ 0 h 3"/>
                  <a:gd name="T18" fmla="*/ 37 w 40"/>
                  <a:gd name="T19" fmla="*/ 0 h 3"/>
                  <a:gd name="T20" fmla="*/ 36 w 40"/>
                  <a:gd name="T21" fmla="*/ 0 h 3"/>
                  <a:gd name="T22" fmla="*/ 35 w 40"/>
                  <a:gd name="T23" fmla="*/ 1 h 3"/>
                  <a:gd name="T24" fmla="*/ 31 w 40"/>
                  <a:gd name="T25" fmla="*/ 1 h 3"/>
                  <a:gd name="T26" fmla="*/ 26 w 40"/>
                  <a:gd name="T27" fmla="*/ 2 h 3"/>
                  <a:gd name="T28" fmla="*/ 21 w 40"/>
                  <a:gd name="T29" fmla="*/ 2 h 3"/>
                  <a:gd name="T30" fmla="*/ 14 w 40"/>
                  <a:gd name="T31" fmla="*/ 2 h 3"/>
                  <a:gd name="T32" fmla="*/ 7 w 40"/>
                  <a:gd name="T33" fmla="*/ 2 h 3"/>
                  <a:gd name="T34" fmla="*/ 0 w 40"/>
                  <a:gd name="T35" fmla="*/ 3 h 3"/>
                  <a:gd name="T36" fmla="*/ 0 w 40"/>
                  <a:gd name="T3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0" h="3">
                    <a:moveTo>
                      <a:pt x="0" y="3"/>
                    </a:moveTo>
                    <a:lnTo>
                      <a:pt x="7" y="3"/>
                    </a:lnTo>
                    <a:lnTo>
                      <a:pt x="15" y="2"/>
                    </a:lnTo>
                    <a:lnTo>
                      <a:pt x="22" y="2"/>
                    </a:lnTo>
                    <a:lnTo>
                      <a:pt x="28" y="2"/>
                    </a:lnTo>
                    <a:lnTo>
                      <a:pt x="33" y="1"/>
                    </a:lnTo>
                    <a:lnTo>
                      <a:pt x="36" y="1"/>
                    </a:lnTo>
                    <a:lnTo>
                      <a:pt x="39" y="0"/>
                    </a:lnTo>
                    <a:lnTo>
                      <a:pt x="40" y="0"/>
                    </a:lnTo>
                    <a:lnTo>
                      <a:pt x="37" y="0"/>
                    </a:lnTo>
                    <a:lnTo>
                      <a:pt x="36" y="0"/>
                    </a:lnTo>
                    <a:lnTo>
                      <a:pt x="35" y="1"/>
                    </a:lnTo>
                    <a:lnTo>
                      <a:pt x="31" y="1"/>
                    </a:lnTo>
                    <a:lnTo>
                      <a:pt x="26" y="2"/>
                    </a:lnTo>
                    <a:lnTo>
                      <a:pt x="21" y="2"/>
                    </a:lnTo>
                    <a:lnTo>
                      <a:pt x="14" y="2"/>
                    </a:lnTo>
                    <a:lnTo>
                      <a:pt x="7" y="2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D6D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567" name="Freeform 743"/>
              <p:cNvSpPr>
                <a:spLocks/>
              </p:cNvSpPr>
              <p:nvPr/>
            </p:nvSpPr>
            <p:spPr bwMode="auto">
              <a:xfrm>
                <a:off x="3285" y="3598"/>
                <a:ext cx="37" cy="3"/>
              </a:xfrm>
              <a:custGeom>
                <a:avLst/>
                <a:gdLst>
                  <a:gd name="T0" fmla="*/ 0 w 37"/>
                  <a:gd name="T1" fmla="*/ 3 h 3"/>
                  <a:gd name="T2" fmla="*/ 7 w 37"/>
                  <a:gd name="T3" fmla="*/ 2 h 3"/>
                  <a:gd name="T4" fmla="*/ 14 w 37"/>
                  <a:gd name="T5" fmla="*/ 2 h 3"/>
                  <a:gd name="T6" fmla="*/ 21 w 37"/>
                  <a:gd name="T7" fmla="*/ 2 h 3"/>
                  <a:gd name="T8" fmla="*/ 26 w 37"/>
                  <a:gd name="T9" fmla="*/ 2 h 3"/>
                  <a:gd name="T10" fmla="*/ 31 w 37"/>
                  <a:gd name="T11" fmla="*/ 1 h 3"/>
                  <a:gd name="T12" fmla="*/ 35 w 37"/>
                  <a:gd name="T13" fmla="*/ 1 h 3"/>
                  <a:gd name="T14" fmla="*/ 36 w 37"/>
                  <a:gd name="T15" fmla="*/ 0 h 3"/>
                  <a:gd name="T16" fmla="*/ 37 w 37"/>
                  <a:gd name="T17" fmla="*/ 0 h 3"/>
                  <a:gd name="T18" fmla="*/ 35 w 37"/>
                  <a:gd name="T19" fmla="*/ 0 h 3"/>
                  <a:gd name="T20" fmla="*/ 34 w 37"/>
                  <a:gd name="T21" fmla="*/ 0 h 3"/>
                  <a:gd name="T22" fmla="*/ 31 w 37"/>
                  <a:gd name="T23" fmla="*/ 1 h 3"/>
                  <a:gd name="T24" fmla="*/ 27 w 37"/>
                  <a:gd name="T25" fmla="*/ 1 h 3"/>
                  <a:gd name="T26" fmla="*/ 21 w 37"/>
                  <a:gd name="T27" fmla="*/ 2 h 3"/>
                  <a:gd name="T28" fmla="*/ 15 w 37"/>
                  <a:gd name="T29" fmla="*/ 2 h 3"/>
                  <a:gd name="T30" fmla="*/ 7 w 37"/>
                  <a:gd name="T31" fmla="*/ 2 h 3"/>
                  <a:gd name="T32" fmla="*/ 0 w 37"/>
                  <a:gd name="T33" fmla="*/ 2 h 3"/>
                  <a:gd name="T34" fmla="*/ 0 w 37"/>
                  <a:gd name="T3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7" h="3">
                    <a:moveTo>
                      <a:pt x="0" y="3"/>
                    </a:moveTo>
                    <a:lnTo>
                      <a:pt x="7" y="2"/>
                    </a:lnTo>
                    <a:lnTo>
                      <a:pt x="14" y="2"/>
                    </a:lnTo>
                    <a:lnTo>
                      <a:pt x="21" y="2"/>
                    </a:lnTo>
                    <a:lnTo>
                      <a:pt x="26" y="2"/>
                    </a:lnTo>
                    <a:lnTo>
                      <a:pt x="31" y="1"/>
                    </a:lnTo>
                    <a:lnTo>
                      <a:pt x="35" y="1"/>
                    </a:lnTo>
                    <a:lnTo>
                      <a:pt x="36" y="0"/>
                    </a:lnTo>
                    <a:lnTo>
                      <a:pt x="37" y="0"/>
                    </a:lnTo>
                    <a:lnTo>
                      <a:pt x="35" y="0"/>
                    </a:lnTo>
                    <a:lnTo>
                      <a:pt x="34" y="0"/>
                    </a:lnTo>
                    <a:lnTo>
                      <a:pt x="31" y="1"/>
                    </a:lnTo>
                    <a:lnTo>
                      <a:pt x="27" y="1"/>
                    </a:lnTo>
                    <a:lnTo>
                      <a:pt x="21" y="2"/>
                    </a:lnTo>
                    <a:lnTo>
                      <a:pt x="15" y="2"/>
                    </a:lnTo>
                    <a:lnTo>
                      <a:pt x="7" y="2"/>
                    </a:lnTo>
                    <a:lnTo>
                      <a:pt x="0" y="2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568" name="Freeform 744"/>
              <p:cNvSpPr>
                <a:spLocks/>
              </p:cNvSpPr>
              <p:nvPr/>
            </p:nvSpPr>
            <p:spPr bwMode="auto">
              <a:xfrm>
                <a:off x="3285" y="3598"/>
                <a:ext cx="35" cy="2"/>
              </a:xfrm>
              <a:custGeom>
                <a:avLst/>
                <a:gdLst>
                  <a:gd name="T0" fmla="*/ 0 w 35"/>
                  <a:gd name="T1" fmla="*/ 2 h 2"/>
                  <a:gd name="T2" fmla="*/ 7 w 35"/>
                  <a:gd name="T3" fmla="*/ 2 h 2"/>
                  <a:gd name="T4" fmla="*/ 15 w 35"/>
                  <a:gd name="T5" fmla="*/ 2 h 2"/>
                  <a:gd name="T6" fmla="*/ 21 w 35"/>
                  <a:gd name="T7" fmla="*/ 2 h 2"/>
                  <a:gd name="T8" fmla="*/ 27 w 35"/>
                  <a:gd name="T9" fmla="*/ 1 h 2"/>
                  <a:gd name="T10" fmla="*/ 31 w 35"/>
                  <a:gd name="T11" fmla="*/ 1 h 2"/>
                  <a:gd name="T12" fmla="*/ 34 w 35"/>
                  <a:gd name="T13" fmla="*/ 0 h 2"/>
                  <a:gd name="T14" fmla="*/ 35 w 35"/>
                  <a:gd name="T15" fmla="*/ 0 h 2"/>
                  <a:gd name="T16" fmla="*/ 32 w 35"/>
                  <a:gd name="T17" fmla="*/ 0 h 2"/>
                  <a:gd name="T18" fmla="*/ 31 w 35"/>
                  <a:gd name="T19" fmla="*/ 0 h 2"/>
                  <a:gd name="T20" fmla="*/ 28 w 35"/>
                  <a:gd name="T21" fmla="*/ 1 h 2"/>
                  <a:gd name="T22" fmla="*/ 25 w 35"/>
                  <a:gd name="T23" fmla="*/ 1 h 2"/>
                  <a:gd name="T24" fmla="*/ 20 w 35"/>
                  <a:gd name="T25" fmla="*/ 2 h 2"/>
                  <a:gd name="T26" fmla="*/ 14 w 35"/>
                  <a:gd name="T27" fmla="*/ 2 h 2"/>
                  <a:gd name="T28" fmla="*/ 7 w 35"/>
                  <a:gd name="T29" fmla="*/ 2 h 2"/>
                  <a:gd name="T30" fmla="*/ 0 w 35"/>
                  <a:gd name="T31" fmla="*/ 2 h 2"/>
                  <a:gd name="T32" fmla="*/ 0 w 35"/>
                  <a:gd name="T3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5" h="2">
                    <a:moveTo>
                      <a:pt x="0" y="2"/>
                    </a:moveTo>
                    <a:lnTo>
                      <a:pt x="7" y="2"/>
                    </a:lnTo>
                    <a:lnTo>
                      <a:pt x="15" y="2"/>
                    </a:lnTo>
                    <a:lnTo>
                      <a:pt x="21" y="2"/>
                    </a:lnTo>
                    <a:lnTo>
                      <a:pt x="27" y="1"/>
                    </a:lnTo>
                    <a:lnTo>
                      <a:pt x="31" y="1"/>
                    </a:lnTo>
                    <a:lnTo>
                      <a:pt x="34" y="0"/>
                    </a:lnTo>
                    <a:lnTo>
                      <a:pt x="35" y="0"/>
                    </a:lnTo>
                    <a:lnTo>
                      <a:pt x="32" y="0"/>
                    </a:lnTo>
                    <a:lnTo>
                      <a:pt x="31" y="0"/>
                    </a:lnTo>
                    <a:lnTo>
                      <a:pt x="28" y="1"/>
                    </a:lnTo>
                    <a:lnTo>
                      <a:pt x="25" y="1"/>
                    </a:lnTo>
                    <a:lnTo>
                      <a:pt x="20" y="2"/>
                    </a:lnTo>
                    <a:lnTo>
                      <a:pt x="14" y="2"/>
                    </a:lnTo>
                    <a:lnTo>
                      <a:pt x="7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569" name="Freeform 745"/>
              <p:cNvSpPr>
                <a:spLocks/>
              </p:cNvSpPr>
              <p:nvPr/>
            </p:nvSpPr>
            <p:spPr bwMode="auto">
              <a:xfrm>
                <a:off x="3285" y="3598"/>
                <a:ext cx="32" cy="2"/>
              </a:xfrm>
              <a:custGeom>
                <a:avLst/>
                <a:gdLst>
                  <a:gd name="T0" fmla="*/ 0 w 32"/>
                  <a:gd name="T1" fmla="*/ 2 h 2"/>
                  <a:gd name="T2" fmla="*/ 7 w 32"/>
                  <a:gd name="T3" fmla="*/ 2 h 2"/>
                  <a:gd name="T4" fmla="*/ 14 w 32"/>
                  <a:gd name="T5" fmla="*/ 2 h 2"/>
                  <a:gd name="T6" fmla="*/ 20 w 32"/>
                  <a:gd name="T7" fmla="*/ 2 h 2"/>
                  <a:gd name="T8" fmla="*/ 25 w 32"/>
                  <a:gd name="T9" fmla="*/ 1 h 2"/>
                  <a:gd name="T10" fmla="*/ 28 w 32"/>
                  <a:gd name="T11" fmla="*/ 1 h 2"/>
                  <a:gd name="T12" fmla="*/ 31 w 32"/>
                  <a:gd name="T13" fmla="*/ 0 h 2"/>
                  <a:gd name="T14" fmla="*/ 32 w 32"/>
                  <a:gd name="T15" fmla="*/ 0 h 2"/>
                  <a:gd name="T16" fmla="*/ 29 w 32"/>
                  <a:gd name="T17" fmla="*/ 0 h 2"/>
                  <a:gd name="T18" fmla="*/ 28 w 32"/>
                  <a:gd name="T19" fmla="*/ 0 h 2"/>
                  <a:gd name="T20" fmla="*/ 26 w 32"/>
                  <a:gd name="T21" fmla="*/ 1 h 2"/>
                  <a:gd name="T22" fmla="*/ 23 w 32"/>
                  <a:gd name="T23" fmla="*/ 1 h 2"/>
                  <a:gd name="T24" fmla="*/ 18 w 32"/>
                  <a:gd name="T25" fmla="*/ 1 h 2"/>
                  <a:gd name="T26" fmla="*/ 13 w 32"/>
                  <a:gd name="T27" fmla="*/ 2 h 2"/>
                  <a:gd name="T28" fmla="*/ 7 w 32"/>
                  <a:gd name="T29" fmla="*/ 2 h 2"/>
                  <a:gd name="T30" fmla="*/ 0 w 32"/>
                  <a:gd name="T31" fmla="*/ 2 h 2"/>
                  <a:gd name="T32" fmla="*/ 0 w 32"/>
                  <a:gd name="T3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" h="2">
                    <a:moveTo>
                      <a:pt x="0" y="2"/>
                    </a:moveTo>
                    <a:lnTo>
                      <a:pt x="7" y="2"/>
                    </a:lnTo>
                    <a:lnTo>
                      <a:pt x="14" y="2"/>
                    </a:lnTo>
                    <a:lnTo>
                      <a:pt x="20" y="2"/>
                    </a:lnTo>
                    <a:lnTo>
                      <a:pt x="25" y="1"/>
                    </a:lnTo>
                    <a:lnTo>
                      <a:pt x="28" y="1"/>
                    </a:lnTo>
                    <a:lnTo>
                      <a:pt x="31" y="0"/>
                    </a:lnTo>
                    <a:lnTo>
                      <a:pt x="32" y="0"/>
                    </a:lnTo>
                    <a:lnTo>
                      <a:pt x="29" y="0"/>
                    </a:lnTo>
                    <a:lnTo>
                      <a:pt x="28" y="0"/>
                    </a:lnTo>
                    <a:lnTo>
                      <a:pt x="26" y="1"/>
                    </a:lnTo>
                    <a:lnTo>
                      <a:pt x="23" y="1"/>
                    </a:lnTo>
                    <a:lnTo>
                      <a:pt x="18" y="1"/>
                    </a:lnTo>
                    <a:lnTo>
                      <a:pt x="13" y="2"/>
                    </a:lnTo>
                    <a:lnTo>
                      <a:pt x="7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A6A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570" name="Freeform 746"/>
              <p:cNvSpPr>
                <a:spLocks/>
              </p:cNvSpPr>
              <p:nvPr/>
            </p:nvSpPr>
            <p:spPr bwMode="auto">
              <a:xfrm>
                <a:off x="3285" y="3598"/>
                <a:ext cx="29" cy="2"/>
              </a:xfrm>
              <a:custGeom>
                <a:avLst/>
                <a:gdLst>
                  <a:gd name="T0" fmla="*/ 0 w 29"/>
                  <a:gd name="T1" fmla="*/ 2 h 2"/>
                  <a:gd name="T2" fmla="*/ 7 w 29"/>
                  <a:gd name="T3" fmla="*/ 2 h 2"/>
                  <a:gd name="T4" fmla="*/ 13 w 29"/>
                  <a:gd name="T5" fmla="*/ 2 h 2"/>
                  <a:gd name="T6" fmla="*/ 18 w 29"/>
                  <a:gd name="T7" fmla="*/ 1 h 2"/>
                  <a:gd name="T8" fmla="*/ 23 w 29"/>
                  <a:gd name="T9" fmla="*/ 1 h 2"/>
                  <a:gd name="T10" fmla="*/ 26 w 29"/>
                  <a:gd name="T11" fmla="*/ 1 h 2"/>
                  <a:gd name="T12" fmla="*/ 28 w 29"/>
                  <a:gd name="T13" fmla="*/ 0 h 2"/>
                  <a:gd name="T14" fmla="*/ 29 w 29"/>
                  <a:gd name="T15" fmla="*/ 0 h 2"/>
                  <a:gd name="T16" fmla="*/ 27 w 29"/>
                  <a:gd name="T17" fmla="*/ 0 h 2"/>
                  <a:gd name="T18" fmla="*/ 26 w 29"/>
                  <a:gd name="T19" fmla="*/ 0 h 2"/>
                  <a:gd name="T20" fmla="*/ 24 w 29"/>
                  <a:gd name="T21" fmla="*/ 0 h 2"/>
                  <a:gd name="T22" fmla="*/ 21 w 29"/>
                  <a:gd name="T23" fmla="*/ 1 h 2"/>
                  <a:gd name="T24" fmla="*/ 16 w 29"/>
                  <a:gd name="T25" fmla="*/ 1 h 2"/>
                  <a:gd name="T26" fmla="*/ 12 w 29"/>
                  <a:gd name="T27" fmla="*/ 1 h 2"/>
                  <a:gd name="T28" fmla="*/ 6 w 29"/>
                  <a:gd name="T29" fmla="*/ 2 h 2"/>
                  <a:gd name="T30" fmla="*/ 0 w 29"/>
                  <a:gd name="T31" fmla="*/ 2 h 2"/>
                  <a:gd name="T32" fmla="*/ 0 w 29"/>
                  <a:gd name="T3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9" h="2">
                    <a:moveTo>
                      <a:pt x="0" y="2"/>
                    </a:moveTo>
                    <a:lnTo>
                      <a:pt x="7" y="2"/>
                    </a:lnTo>
                    <a:lnTo>
                      <a:pt x="13" y="2"/>
                    </a:lnTo>
                    <a:lnTo>
                      <a:pt x="18" y="1"/>
                    </a:lnTo>
                    <a:lnTo>
                      <a:pt x="23" y="1"/>
                    </a:lnTo>
                    <a:lnTo>
                      <a:pt x="26" y="1"/>
                    </a:lnTo>
                    <a:lnTo>
                      <a:pt x="28" y="0"/>
                    </a:lnTo>
                    <a:lnTo>
                      <a:pt x="29" y="0"/>
                    </a:lnTo>
                    <a:lnTo>
                      <a:pt x="27" y="0"/>
                    </a:lnTo>
                    <a:lnTo>
                      <a:pt x="26" y="0"/>
                    </a:lnTo>
                    <a:lnTo>
                      <a:pt x="24" y="0"/>
                    </a:lnTo>
                    <a:lnTo>
                      <a:pt x="21" y="1"/>
                    </a:lnTo>
                    <a:lnTo>
                      <a:pt x="16" y="1"/>
                    </a:lnTo>
                    <a:lnTo>
                      <a:pt x="12" y="1"/>
                    </a:lnTo>
                    <a:lnTo>
                      <a:pt x="6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969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571" name="Freeform 747"/>
              <p:cNvSpPr>
                <a:spLocks/>
              </p:cNvSpPr>
              <p:nvPr/>
            </p:nvSpPr>
            <p:spPr bwMode="auto">
              <a:xfrm>
                <a:off x="3285" y="3598"/>
                <a:ext cx="27" cy="2"/>
              </a:xfrm>
              <a:custGeom>
                <a:avLst/>
                <a:gdLst>
                  <a:gd name="T0" fmla="*/ 0 w 27"/>
                  <a:gd name="T1" fmla="*/ 2 h 2"/>
                  <a:gd name="T2" fmla="*/ 6 w 27"/>
                  <a:gd name="T3" fmla="*/ 2 h 2"/>
                  <a:gd name="T4" fmla="*/ 12 w 27"/>
                  <a:gd name="T5" fmla="*/ 1 h 2"/>
                  <a:gd name="T6" fmla="*/ 16 w 27"/>
                  <a:gd name="T7" fmla="*/ 1 h 2"/>
                  <a:gd name="T8" fmla="*/ 21 w 27"/>
                  <a:gd name="T9" fmla="*/ 1 h 2"/>
                  <a:gd name="T10" fmla="*/ 24 w 27"/>
                  <a:gd name="T11" fmla="*/ 0 h 2"/>
                  <a:gd name="T12" fmla="*/ 26 w 27"/>
                  <a:gd name="T13" fmla="*/ 0 h 2"/>
                  <a:gd name="T14" fmla="*/ 27 w 27"/>
                  <a:gd name="T15" fmla="*/ 0 h 2"/>
                  <a:gd name="T16" fmla="*/ 24 w 27"/>
                  <a:gd name="T17" fmla="*/ 0 h 2"/>
                  <a:gd name="T18" fmla="*/ 23 w 27"/>
                  <a:gd name="T19" fmla="*/ 0 h 2"/>
                  <a:gd name="T20" fmla="*/ 21 w 27"/>
                  <a:gd name="T21" fmla="*/ 1 h 2"/>
                  <a:gd name="T22" fmla="*/ 17 w 27"/>
                  <a:gd name="T23" fmla="*/ 1 h 2"/>
                  <a:gd name="T24" fmla="*/ 12 w 27"/>
                  <a:gd name="T25" fmla="*/ 1 h 2"/>
                  <a:gd name="T26" fmla="*/ 7 w 27"/>
                  <a:gd name="T27" fmla="*/ 1 h 2"/>
                  <a:gd name="T28" fmla="*/ 0 w 27"/>
                  <a:gd name="T29" fmla="*/ 1 h 2"/>
                  <a:gd name="T30" fmla="*/ 0 w 27"/>
                  <a:gd name="T3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7" h="2">
                    <a:moveTo>
                      <a:pt x="0" y="2"/>
                    </a:moveTo>
                    <a:lnTo>
                      <a:pt x="6" y="2"/>
                    </a:lnTo>
                    <a:lnTo>
                      <a:pt x="12" y="1"/>
                    </a:lnTo>
                    <a:lnTo>
                      <a:pt x="16" y="1"/>
                    </a:lnTo>
                    <a:lnTo>
                      <a:pt x="21" y="1"/>
                    </a:lnTo>
                    <a:lnTo>
                      <a:pt x="24" y="0"/>
                    </a:lnTo>
                    <a:lnTo>
                      <a:pt x="26" y="0"/>
                    </a:lnTo>
                    <a:lnTo>
                      <a:pt x="27" y="0"/>
                    </a:lnTo>
                    <a:lnTo>
                      <a:pt x="24" y="0"/>
                    </a:lnTo>
                    <a:lnTo>
                      <a:pt x="23" y="0"/>
                    </a:lnTo>
                    <a:lnTo>
                      <a:pt x="21" y="1"/>
                    </a:lnTo>
                    <a:lnTo>
                      <a:pt x="17" y="1"/>
                    </a:lnTo>
                    <a:lnTo>
                      <a:pt x="12" y="1"/>
                    </a:lnTo>
                    <a:lnTo>
                      <a:pt x="7" y="1"/>
                    </a:lnTo>
                    <a:lnTo>
                      <a:pt x="0" y="1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6868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572" name="Freeform 748"/>
              <p:cNvSpPr>
                <a:spLocks/>
              </p:cNvSpPr>
              <p:nvPr/>
            </p:nvSpPr>
            <p:spPr bwMode="auto">
              <a:xfrm>
                <a:off x="3285" y="3598"/>
                <a:ext cx="24" cy="1"/>
              </a:xfrm>
              <a:custGeom>
                <a:avLst/>
                <a:gdLst>
                  <a:gd name="T0" fmla="*/ 0 w 24"/>
                  <a:gd name="T1" fmla="*/ 1 h 1"/>
                  <a:gd name="T2" fmla="*/ 7 w 24"/>
                  <a:gd name="T3" fmla="*/ 1 h 1"/>
                  <a:gd name="T4" fmla="*/ 12 w 24"/>
                  <a:gd name="T5" fmla="*/ 1 h 1"/>
                  <a:gd name="T6" fmla="*/ 17 w 24"/>
                  <a:gd name="T7" fmla="*/ 1 h 1"/>
                  <a:gd name="T8" fmla="*/ 21 w 24"/>
                  <a:gd name="T9" fmla="*/ 1 h 1"/>
                  <a:gd name="T10" fmla="*/ 23 w 24"/>
                  <a:gd name="T11" fmla="*/ 0 h 1"/>
                  <a:gd name="T12" fmla="*/ 24 w 24"/>
                  <a:gd name="T13" fmla="*/ 0 h 1"/>
                  <a:gd name="T14" fmla="*/ 21 w 24"/>
                  <a:gd name="T15" fmla="*/ 0 h 1"/>
                  <a:gd name="T16" fmla="*/ 21 w 24"/>
                  <a:gd name="T17" fmla="*/ 0 h 1"/>
                  <a:gd name="T18" fmla="*/ 19 w 24"/>
                  <a:gd name="T19" fmla="*/ 0 h 1"/>
                  <a:gd name="T20" fmla="*/ 15 w 24"/>
                  <a:gd name="T21" fmla="*/ 1 h 1"/>
                  <a:gd name="T22" fmla="*/ 11 w 24"/>
                  <a:gd name="T23" fmla="*/ 1 h 1"/>
                  <a:gd name="T24" fmla="*/ 6 w 24"/>
                  <a:gd name="T25" fmla="*/ 1 h 1"/>
                  <a:gd name="T26" fmla="*/ 0 w 24"/>
                  <a:gd name="T27" fmla="*/ 1 h 1"/>
                  <a:gd name="T28" fmla="*/ 0 w 24"/>
                  <a:gd name="T2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" h="1">
                    <a:moveTo>
                      <a:pt x="0" y="1"/>
                    </a:moveTo>
                    <a:lnTo>
                      <a:pt x="7" y="1"/>
                    </a:lnTo>
                    <a:lnTo>
                      <a:pt x="12" y="1"/>
                    </a:lnTo>
                    <a:lnTo>
                      <a:pt x="17" y="1"/>
                    </a:lnTo>
                    <a:lnTo>
                      <a:pt x="21" y="1"/>
                    </a:lnTo>
                    <a:lnTo>
                      <a:pt x="23" y="0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19" y="0"/>
                    </a:lnTo>
                    <a:lnTo>
                      <a:pt x="15" y="1"/>
                    </a:lnTo>
                    <a:lnTo>
                      <a:pt x="11" y="1"/>
                    </a:lnTo>
                    <a:lnTo>
                      <a:pt x="6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767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573" name="Freeform 749"/>
              <p:cNvSpPr>
                <a:spLocks/>
              </p:cNvSpPr>
              <p:nvPr/>
            </p:nvSpPr>
            <p:spPr bwMode="auto">
              <a:xfrm>
                <a:off x="3285" y="3598"/>
                <a:ext cx="21" cy="1"/>
              </a:xfrm>
              <a:custGeom>
                <a:avLst/>
                <a:gdLst>
                  <a:gd name="T0" fmla="*/ 0 w 21"/>
                  <a:gd name="T1" fmla="*/ 1 h 1"/>
                  <a:gd name="T2" fmla="*/ 6 w 21"/>
                  <a:gd name="T3" fmla="*/ 1 h 1"/>
                  <a:gd name="T4" fmla="*/ 11 w 21"/>
                  <a:gd name="T5" fmla="*/ 1 h 1"/>
                  <a:gd name="T6" fmla="*/ 15 w 21"/>
                  <a:gd name="T7" fmla="*/ 1 h 1"/>
                  <a:gd name="T8" fmla="*/ 19 w 21"/>
                  <a:gd name="T9" fmla="*/ 0 h 1"/>
                  <a:gd name="T10" fmla="*/ 21 w 21"/>
                  <a:gd name="T11" fmla="*/ 0 h 1"/>
                  <a:gd name="T12" fmla="*/ 21 w 21"/>
                  <a:gd name="T13" fmla="*/ 0 h 1"/>
                  <a:gd name="T14" fmla="*/ 19 w 21"/>
                  <a:gd name="T15" fmla="*/ 0 h 1"/>
                  <a:gd name="T16" fmla="*/ 18 w 21"/>
                  <a:gd name="T17" fmla="*/ 0 h 1"/>
                  <a:gd name="T18" fmla="*/ 16 w 21"/>
                  <a:gd name="T19" fmla="*/ 0 h 1"/>
                  <a:gd name="T20" fmla="*/ 14 w 21"/>
                  <a:gd name="T21" fmla="*/ 1 h 1"/>
                  <a:gd name="T22" fmla="*/ 9 w 21"/>
                  <a:gd name="T23" fmla="*/ 1 h 1"/>
                  <a:gd name="T24" fmla="*/ 5 w 21"/>
                  <a:gd name="T25" fmla="*/ 1 h 1"/>
                  <a:gd name="T26" fmla="*/ 0 w 21"/>
                  <a:gd name="T27" fmla="*/ 1 h 1"/>
                  <a:gd name="T28" fmla="*/ 0 w 21"/>
                  <a:gd name="T2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1" h="1">
                    <a:moveTo>
                      <a:pt x="0" y="1"/>
                    </a:moveTo>
                    <a:lnTo>
                      <a:pt x="6" y="1"/>
                    </a:lnTo>
                    <a:lnTo>
                      <a:pt x="11" y="1"/>
                    </a:lnTo>
                    <a:lnTo>
                      <a:pt x="15" y="1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19" y="0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4" y="1"/>
                    </a:lnTo>
                    <a:lnTo>
                      <a:pt x="9" y="1"/>
                    </a:lnTo>
                    <a:lnTo>
                      <a:pt x="5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574" name="Freeform 750"/>
              <p:cNvSpPr>
                <a:spLocks/>
              </p:cNvSpPr>
              <p:nvPr/>
            </p:nvSpPr>
            <p:spPr bwMode="auto">
              <a:xfrm>
                <a:off x="3285" y="3598"/>
                <a:ext cx="19" cy="1"/>
              </a:xfrm>
              <a:custGeom>
                <a:avLst/>
                <a:gdLst>
                  <a:gd name="T0" fmla="*/ 0 w 19"/>
                  <a:gd name="T1" fmla="*/ 1 h 1"/>
                  <a:gd name="T2" fmla="*/ 5 w 19"/>
                  <a:gd name="T3" fmla="*/ 1 h 1"/>
                  <a:gd name="T4" fmla="*/ 9 w 19"/>
                  <a:gd name="T5" fmla="*/ 1 h 1"/>
                  <a:gd name="T6" fmla="*/ 14 w 19"/>
                  <a:gd name="T7" fmla="*/ 1 h 1"/>
                  <a:gd name="T8" fmla="*/ 16 w 19"/>
                  <a:gd name="T9" fmla="*/ 0 h 1"/>
                  <a:gd name="T10" fmla="*/ 18 w 19"/>
                  <a:gd name="T11" fmla="*/ 0 h 1"/>
                  <a:gd name="T12" fmla="*/ 19 w 19"/>
                  <a:gd name="T13" fmla="*/ 0 h 1"/>
                  <a:gd name="T14" fmla="*/ 16 w 19"/>
                  <a:gd name="T15" fmla="*/ 0 h 1"/>
                  <a:gd name="T16" fmla="*/ 15 w 19"/>
                  <a:gd name="T17" fmla="*/ 0 h 1"/>
                  <a:gd name="T18" fmla="*/ 13 w 19"/>
                  <a:gd name="T19" fmla="*/ 0 h 1"/>
                  <a:gd name="T20" fmla="*/ 9 w 19"/>
                  <a:gd name="T21" fmla="*/ 1 h 1"/>
                  <a:gd name="T22" fmla="*/ 5 w 19"/>
                  <a:gd name="T23" fmla="*/ 1 h 1"/>
                  <a:gd name="T24" fmla="*/ 0 w 19"/>
                  <a:gd name="T25" fmla="*/ 1 h 1"/>
                  <a:gd name="T26" fmla="*/ 0 w 19"/>
                  <a:gd name="T2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" h="1">
                    <a:moveTo>
                      <a:pt x="0" y="1"/>
                    </a:moveTo>
                    <a:lnTo>
                      <a:pt x="5" y="1"/>
                    </a:lnTo>
                    <a:lnTo>
                      <a:pt x="9" y="1"/>
                    </a:lnTo>
                    <a:lnTo>
                      <a:pt x="14" y="1"/>
                    </a:lnTo>
                    <a:lnTo>
                      <a:pt x="16" y="0"/>
                    </a:lnTo>
                    <a:lnTo>
                      <a:pt x="18" y="0"/>
                    </a:lnTo>
                    <a:lnTo>
                      <a:pt x="19" y="0"/>
                    </a:lnTo>
                    <a:lnTo>
                      <a:pt x="16" y="0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9" y="1"/>
                    </a:lnTo>
                    <a:lnTo>
                      <a:pt x="5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575" name="Freeform 751"/>
              <p:cNvSpPr>
                <a:spLocks/>
              </p:cNvSpPr>
              <p:nvPr/>
            </p:nvSpPr>
            <p:spPr bwMode="auto">
              <a:xfrm>
                <a:off x="3285" y="3598"/>
                <a:ext cx="16" cy="1"/>
              </a:xfrm>
              <a:custGeom>
                <a:avLst/>
                <a:gdLst>
                  <a:gd name="T0" fmla="*/ 0 w 16"/>
                  <a:gd name="T1" fmla="*/ 1 h 1"/>
                  <a:gd name="T2" fmla="*/ 5 w 16"/>
                  <a:gd name="T3" fmla="*/ 1 h 1"/>
                  <a:gd name="T4" fmla="*/ 9 w 16"/>
                  <a:gd name="T5" fmla="*/ 1 h 1"/>
                  <a:gd name="T6" fmla="*/ 13 w 16"/>
                  <a:gd name="T7" fmla="*/ 0 h 1"/>
                  <a:gd name="T8" fmla="*/ 15 w 16"/>
                  <a:gd name="T9" fmla="*/ 0 h 1"/>
                  <a:gd name="T10" fmla="*/ 16 w 16"/>
                  <a:gd name="T11" fmla="*/ 0 h 1"/>
                  <a:gd name="T12" fmla="*/ 14 w 16"/>
                  <a:gd name="T13" fmla="*/ 0 h 1"/>
                  <a:gd name="T14" fmla="*/ 13 w 16"/>
                  <a:gd name="T15" fmla="*/ 0 h 1"/>
                  <a:gd name="T16" fmla="*/ 11 w 16"/>
                  <a:gd name="T17" fmla="*/ 0 h 1"/>
                  <a:gd name="T18" fmla="*/ 8 w 16"/>
                  <a:gd name="T19" fmla="*/ 0 h 1"/>
                  <a:gd name="T20" fmla="*/ 4 w 16"/>
                  <a:gd name="T21" fmla="*/ 1 h 1"/>
                  <a:gd name="T22" fmla="*/ 0 w 16"/>
                  <a:gd name="T23" fmla="*/ 1 h 1"/>
                  <a:gd name="T24" fmla="*/ 0 w 16"/>
                  <a:gd name="T2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" h="1">
                    <a:moveTo>
                      <a:pt x="0" y="1"/>
                    </a:moveTo>
                    <a:lnTo>
                      <a:pt x="5" y="1"/>
                    </a:lnTo>
                    <a:lnTo>
                      <a:pt x="9" y="1"/>
                    </a:lnTo>
                    <a:lnTo>
                      <a:pt x="13" y="0"/>
                    </a:lnTo>
                    <a:lnTo>
                      <a:pt x="15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4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576" name="Freeform 752"/>
              <p:cNvSpPr>
                <a:spLocks/>
              </p:cNvSpPr>
              <p:nvPr/>
            </p:nvSpPr>
            <p:spPr bwMode="auto">
              <a:xfrm>
                <a:off x="3285" y="3598"/>
                <a:ext cx="14" cy="1"/>
              </a:xfrm>
              <a:custGeom>
                <a:avLst/>
                <a:gdLst>
                  <a:gd name="T0" fmla="*/ 0 w 14"/>
                  <a:gd name="T1" fmla="*/ 1 h 1"/>
                  <a:gd name="T2" fmla="*/ 4 w 14"/>
                  <a:gd name="T3" fmla="*/ 1 h 1"/>
                  <a:gd name="T4" fmla="*/ 8 w 14"/>
                  <a:gd name="T5" fmla="*/ 0 h 1"/>
                  <a:gd name="T6" fmla="*/ 11 w 14"/>
                  <a:gd name="T7" fmla="*/ 0 h 1"/>
                  <a:gd name="T8" fmla="*/ 13 w 14"/>
                  <a:gd name="T9" fmla="*/ 0 h 1"/>
                  <a:gd name="T10" fmla="*/ 14 w 14"/>
                  <a:gd name="T11" fmla="*/ 0 h 1"/>
                  <a:gd name="T12" fmla="*/ 11 w 14"/>
                  <a:gd name="T13" fmla="*/ 0 h 1"/>
                  <a:gd name="T14" fmla="*/ 10 w 14"/>
                  <a:gd name="T15" fmla="*/ 0 h 1"/>
                  <a:gd name="T16" fmla="*/ 7 w 14"/>
                  <a:gd name="T17" fmla="*/ 0 h 1"/>
                  <a:gd name="T18" fmla="*/ 4 w 14"/>
                  <a:gd name="T19" fmla="*/ 0 h 1"/>
                  <a:gd name="T20" fmla="*/ 0 w 14"/>
                  <a:gd name="T21" fmla="*/ 0 h 1"/>
                  <a:gd name="T22" fmla="*/ 0 w 14"/>
                  <a:gd name="T2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1">
                    <a:moveTo>
                      <a:pt x="0" y="1"/>
                    </a:moveTo>
                    <a:lnTo>
                      <a:pt x="4" y="1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3" y="0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577" name="Freeform 753"/>
              <p:cNvSpPr>
                <a:spLocks/>
              </p:cNvSpPr>
              <p:nvPr/>
            </p:nvSpPr>
            <p:spPr bwMode="auto">
              <a:xfrm>
                <a:off x="3285" y="3598"/>
                <a:ext cx="11" cy="1"/>
              </a:xfrm>
              <a:custGeom>
                <a:avLst/>
                <a:gdLst>
                  <a:gd name="T0" fmla="*/ 0 w 11"/>
                  <a:gd name="T1" fmla="*/ 4 w 11"/>
                  <a:gd name="T2" fmla="*/ 7 w 11"/>
                  <a:gd name="T3" fmla="*/ 10 w 11"/>
                  <a:gd name="T4" fmla="*/ 11 w 11"/>
                  <a:gd name="T5" fmla="*/ 8 w 11"/>
                  <a:gd name="T6" fmla="*/ 7 w 11"/>
                  <a:gd name="T7" fmla="*/ 6 w 11"/>
                  <a:gd name="T8" fmla="*/ 3 w 11"/>
                  <a:gd name="T9" fmla="*/ 0 w 11"/>
                  <a:gd name="T10" fmla="*/ 0 w 1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</a:cxnLst>
                <a:rect l="0" t="0" r="r" b="b"/>
                <a:pathLst>
                  <a:path w="11">
                    <a:moveTo>
                      <a:pt x="0" y="0"/>
                    </a:moveTo>
                    <a:lnTo>
                      <a:pt x="4" y="0"/>
                    </a:lnTo>
                    <a:lnTo>
                      <a:pt x="7" y="0"/>
                    </a:lnTo>
                    <a:lnTo>
                      <a:pt x="10" y="0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578" name="Freeform 754"/>
              <p:cNvSpPr>
                <a:spLocks/>
              </p:cNvSpPr>
              <p:nvPr/>
            </p:nvSpPr>
            <p:spPr bwMode="auto">
              <a:xfrm>
                <a:off x="3285" y="3598"/>
                <a:ext cx="8" cy="1"/>
              </a:xfrm>
              <a:custGeom>
                <a:avLst/>
                <a:gdLst>
                  <a:gd name="T0" fmla="*/ 0 w 8"/>
                  <a:gd name="T1" fmla="*/ 3 w 8"/>
                  <a:gd name="T2" fmla="*/ 6 w 8"/>
                  <a:gd name="T3" fmla="*/ 7 w 8"/>
                  <a:gd name="T4" fmla="*/ 8 w 8"/>
                  <a:gd name="T5" fmla="*/ 6 w 8"/>
                  <a:gd name="T6" fmla="*/ 5 w 8"/>
                  <a:gd name="T7" fmla="*/ 3 w 8"/>
                  <a:gd name="T8" fmla="*/ 0 w 8"/>
                  <a:gd name="T9" fmla="*/ 0 w 8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3" y="0"/>
                    </a:lnTo>
                    <a:lnTo>
                      <a:pt x="6" y="0"/>
                    </a:lnTo>
                    <a:lnTo>
                      <a:pt x="7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579" name="Freeform 755"/>
              <p:cNvSpPr>
                <a:spLocks/>
              </p:cNvSpPr>
              <p:nvPr/>
            </p:nvSpPr>
            <p:spPr bwMode="auto">
              <a:xfrm>
                <a:off x="3285" y="3598"/>
                <a:ext cx="6" cy="1"/>
              </a:xfrm>
              <a:custGeom>
                <a:avLst/>
                <a:gdLst>
                  <a:gd name="T0" fmla="*/ 0 w 6"/>
                  <a:gd name="T1" fmla="*/ 3 w 6"/>
                  <a:gd name="T2" fmla="*/ 5 w 6"/>
                  <a:gd name="T3" fmla="*/ 6 w 6"/>
                  <a:gd name="T4" fmla="*/ 3 w 6"/>
                  <a:gd name="T5" fmla="*/ 2 w 6"/>
                  <a:gd name="T6" fmla="*/ 0 w 6"/>
                  <a:gd name="T7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3" y="0"/>
                    </a:lnTo>
                    <a:lnTo>
                      <a:pt x="5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580" name="Freeform 756"/>
              <p:cNvSpPr>
                <a:spLocks/>
              </p:cNvSpPr>
              <p:nvPr/>
            </p:nvSpPr>
            <p:spPr bwMode="auto">
              <a:xfrm>
                <a:off x="3285" y="3598"/>
                <a:ext cx="3" cy="1"/>
              </a:xfrm>
              <a:custGeom>
                <a:avLst/>
                <a:gdLst>
                  <a:gd name="T0" fmla="*/ 0 w 3"/>
                  <a:gd name="T1" fmla="*/ 2 w 3"/>
                  <a:gd name="T2" fmla="*/ 3 w 3"/>
                  <a:gd name="T3" fmla="*/ 0 w 3"/>
                  <a:gd name="T4" fmla="*/ 0 w 3"/>
                  <a:gd name="T5" fmla="*/ 0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3">
                    <a:moveTo>
                      <a:pt x="0" y="0"/>
                    </a:moveTo>
                    <a:lnTo>
                      <a:pt x="2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581" name="Rectangle 757"/>
              <p:cNvSpPr>
                <a:spLocks noChangeArrowheads="1"/>
              </p:cNvSpPr>
              <p:nvPr/>
            </p:nvSpPr>
            <p:spPr bwMode="auto">
              <a:xfrm>
                <a:off x="3285" y="3598"/>
                <a:ext cx="1" cy="1"/>
              </a:xfrm>
              <a:prstGeom prst="rect">
                <a:avLst/>
              </a:pr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582" name="Freeform 758"/>
              <p:cNvSpPr>
                <a:spLocks/>
              </p:cNvSpPr>
              <p:nvPr/>
            </p:nvSpPr>
            <p:spPr bwMode="auto">
              <a:xfrm>
                <a:off x="3464" y="3578"/>
                <a:ext cx="31" cy="116"/>
              </a:xfrm>
              <a:custGeom>
                <a:avLst/>
                <a:gdLst>
                  <a:gd name="T0" fmla="*/ 0 w 31"/>
                  <a:gd name="T1" fmla="*/ 32 h 116"/>
                  <a:gd name="T2" fmla="*/ 31 w 31"/>
                  <a:gd name="T3" fmla="*/ 0 h 116"/>
                  <a:gd name="T4" fmla="*/ 31 w 31"/>
                  <a:gd name="T5" fmla="*/ 86 h 116"/>
                  <a:gd name="T6" fmla="*/ 0 w 31"/>
                  <a:gd name="T7" fmla="*/ 116 h 116"/>
                  <a:gd name="T8" fmla="*/ 0 w 31"/>
                  <a:gd name="T9" fmla="*/ 3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16">
                    <a:moveTo>
                      <a:pt x="0" y="32"/>
                    </a:moveTo>
                    <a:lnTo>
                      <a:pt x="31" y="0"/>
                    </a:lnTo>
                    <a:lnTo>
                      <a:pt x="31" y="86"/>
                    </a:lnTo>
                    <a:lnTo>
                      <a:pt x="0" y="11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583" name="Rectangle 759"/>
              <p:cNvSpPr>
                <a:spLocks noChangeArrowheads="1"/>
              </p:cNvSpPr>
              <p:nvPr/>
            </p:nvSpPr>
            <p:spPr bwMode="auto">
              <a:xfrm>
                <a:off x="3215" y="3610"/>
                <a:ext cx="249" cy="67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584" name="Rectangle 760"/>
              <p:cNvSpPr>
                <a:spLocks noChangeArrowheads="1"/>
              </p:cNvSpPr>
              <p:nvPr/>
            </p:nvSpPr>
            <p:spPr bwMode="auto">
              <a:xfrm>
                <a:off x="3215" y="3610"/>
                <a:ext cx="249" cy="67"/>
              </a:xfrm>
              <a:prstGeom prst="rect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585" name="Freeform 761"/>
              <p:cNvSpPr>
                <a:spLocks/>
              </p:cNvSpPr>
              <p:nvPr/>
            </p:nvSpPr>
            <p:spPr bwMode="auto">
              <a:xfrm>
                <a:off x="3293" y="3610"/>
                <a:ext cx="4" cy="67"/>
              </a:xfrm>
              <a:custGeom>
                <a:avLst/>
                <a:gdLst>
                  <a:gd name="T0" fmla="*/ 4 w 4"/>
                  <a:gd name="T1" fmla="*/ 0 h 67"/>
                  <a:gd name="T2" fmla="*/ 1 w 4"/>
                  <a:gd name="T3" fmla="*/ 16 h 67"/>
                  <a:gd name="T4" fmla="*/ 0 w 4"/>
                  <a:gd name="T5" fmla="*/ 34 h 67"/>
                  <a:gd name="T6" fmla="*/ 1 w 4"/>
                  <a:gd name="T7" fmla="*/ 50 h 67"/>
                  <a:gd name="T8" fmla="*/ 4 w 4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7">
                    <a:moveTo>
                      <a:pt x="4" y="0"/>
                    </a:moveTo>
                    <a:lnTo>
                      <a:pt x="1" y="16"/>
                    </a:lnTo>
                    <a:lnTo>
                      <a:pt x="0" y="34"/>
                    </a:lnTo>
                    <a:lnTo>
                      <a:pt x="1" y="50"/>
                    </a:lnTo>
                    <a:lnTo>
                      <a:pt x="4" y="67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586" name="Rectangle 762"/>
              <p:cNvSpPr>
                <a:spLocks noChangeArrowheads="1"/>
              </p:cNvSpPr>
              <p:nvPr/>
            </p:nvSpPr>
            <p:spPr bwMode="auto">
              <a:xfrm>
                <a:off x="3215" y="3677"/>
                <a:ext cx="249" cy="17"/>
              </a:xfrm>
              <a:prstGeom prst="rect">
                <a:avLst/>
              </a:prstGeom>
              <a:solidFill>
                <a:srgbClr val="9A9A9A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587" name="Rectangle 763"/>
              <p:cNvSpPr>
                <a:spLocks noChangeArrowheads="1"/>
              </p:cNvSpPr>
              <p:nvPr/>
            </p:nvSpPr>
            <p:spPr bwMode="auto">
              <a:xfrm>
                <a:off x="3407" y="3631"/>
                <a:ext cx="9" cy="3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588" name="Freeform 764"/>
              <p:cNvSpPr>
                <a:spLocks noEditPoints="1"/>
              </p:cNvSpPr>
              <p:nvPr/>
            </p:nvSpPr>
            <p:spPr bwMode="auto">
              <a:xfrm>
                <a:off x="3305" y="3625"/>
                <a:ext cx="40" cy="4"/>
              </a:xfrm>
              <a:custGeom>
                <a:avLst/>
                <a:gdLst>
                  <a:gd name="T0" fmla="*/ 0 w 40"/>
                  <a:gd name="T1" fmla="*/ 4 h 4"/>
                  <a:gd name="T2" fmla="*/ 11 w 40"/>
                  <a:gd name="T3" fmla="*/ 4 h 4"/>
                  <a:gd name="T4" fmla="*/ 11 w 40"/>
                  <a:gd name="T5" fmla="*/ 0 h 4"/>
                  <a:gd name="T6" fmla="*/ 0 w 40"/>
                  <a:gd name="T7" fmla="*/ 0 h 4"/>
                  <a:gd name="T8" fmla="*/ 0 w 40"/>
                  <a:gd name="T9" fmla="*/ 4 h 4"/>
                  <a:gd name="T10" fmla="*/ 17 w 40"/>
                  <a:gd name="T11" fmla="*/ 4 h 4"/>
                  <a:gd name="T12" fmla="*/ 23 w 40"/>
                  <a:gd name="T13" fmla="*/ 4 h 4"/>
                  <a:gd name="T14" fmla="*/ 23 w 40"/>
                  <a:gd name="T15" fmla="*/ 0 h 4"/>
                  <a:gd name="T16" fmla="*/ 17 w 40"/>
                  <a:gd name="T17" fmla="*/ 0 h 4"/>
                  <a:gd name="T18" fmla="*/ 17 w 40"/>
                  <a:gd name="T19" fmla="*/ 4 h 4"/>
                  <a:gd name="T20" fmla="*/ 29 w 40"/>
                  <a:gd name="T21" fmla="*/ 4 h 4"/>
                  <a:gd name="T22" fmla="*/ 40 w 40"/>
                  <a:gd name="T23" fmla="*/ 4 h 4"/>
                  <a:gd name="T24" fmla="*/ 40 w 40"/>
                  <a:gd name="T25" fmla="*/ 0 h 4"/>
                  <a:gd name="T26" fmla="*/ 29 w 40"/>
                  <a:gd name="T27" fmla="*/ 0 h 4"/>
                  <a:gd name="T28" fmla="*/ 29 w 40"/>
                  <a:gd name="T2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0" h="4">
                    <a:moveTo>
                      <a:pt x="0" y="4"/>
                    </a:moveTo>
                    <a:lnTo>
                      <a:pt x="11" y="4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4"/>
                    </a:lnTo>
                    <a:close/>
                    <a:moveTo>
                      <a:pt x="17" y="4"/>
                    </a:moveTo>
                    <a:lnTo>
                      <a:pt x="23" y="4"/>
                    </a:lnTo>
                    <a:lnTo>
                      <a:pt x="23" y="0"/>
                    </a:lnTo>
                    <a:lnTo>
                      <a:pt x="17" y="0"/>
                    </a:lnTo>
                    <a:lnTo>
                      <a:pt x="17" y="4"/>
                    </a:lnTo>
                    <a:close/>
                    <a:moveTo>
                      <a:pt x="29" y="4"/>
                    </a:moveTo>
                    <a:lnTo>
                      <a:pt x="40" y="4"/>
                    </a:lnTo>
                    <a:lnTo>
                      <a:pt x="40" y="0"/>
                    </a:lnTo>
                    <a:lnTo>
                      <a:pt x="29" y="0"/>
                    </a:lnTo>
                    <a:lnTo>
                      <a:pt x="29" y="4"/>
                    </a:lnTo>
                    <a:close/>
                  </a:path>
                </a:pathLst>
              </a:custGeom>
              <a:solidFill>
                <a:srgbClr val="C0C0C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589" name="Freeform 765"/>
              <p:cNvSpPr>
                <a:spLocks noEditPoints="1"/>
              </p:cNvSpPr>
              <p:nvPr/>
            </p:nvSpPr>
            <p:spPr bwMode="auto">
              <a:xfrm>
                <a:off x="3223" y="3617"/>
                <a:ext cx="179" cy="26"/>
              </a:xfrm>
              <a:custGeom>
                <a:avLst/>
                <a:gdLst>
                  <a:gd name="T0" fmla="*/ 0 w 179"/>
                  <a:gd name="T1" fmla="*/ 26 h 26"/>
                  <a:gd name="T2" fmla="*/ 23 w 179"/>
                  <a:gd name="T3" fmla="*/ 26 h 26"/>
                  <a:gd name="T4" fmla="*/ 23 w 179"/>
                  <a:gd name="T5" fmla="*/ 0 h 26"/>
                  <a:gd name="T6" fmla="*/ 0 w 179"/>
                  <a:gd name="T7" fmla="*/ 0 h 26"/>
                  <a:gd name="T8" fmla="*/ 0 w 179"/>
                  <a:gd name="T9" fmla="*/ 26 h 26"/>
                  <a:gd name="T10" fmla="*/ 159 w 179"/>
                  <a:gd name="T11" fmla="*/ 19 h 26"/>
                  <a:gd name="T12" fmla="*/ 179 w 179"/>
                  <a:gd name="T13" fmla="*/ 19 h 26"/>
                  <a:gd name="T14" fmla="*/ 179 w 179"/>
                  <a:gd name="T15" fmla="*/ 6 h 26"/>
                  <a:gd name="T16" fmla="*/ 159 w 179"/>
                  <a:gd name="T17" fmla="*/ 6 h 26"/>
                  <a:gd name="T18" fmla="*/ 159 w 179"/>
                  <a:gd name="T19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9" h="26">
                    <a:moveTo>
                      <a:pt x="0" y="26"/>
                    </a:moveTo>
                    <a:lnTo>
                      <a:pt x="23" y="26"/>
                    </a:lnTo>
                    <a:lnTo>
                      <a:pt x="23" y="0"/>
                    </a:lnTo>
                    <a:lnTo>
                      <a:pt x="0" y="0"/>
                    </a:lnTo>
                    <a:lnTo>
                      <a:pt x="0" y="26"/>
                    </a:lnTo>
                    <a:close/>
                    <a:moveTo>
                      <a:pt x="159" y="19"/>
                    </a:moveTo>
                    <a:lnTo>
                      <a:pt x="179" y="19"/>
                    </a:lnTo>
                    <a:lnTo>
                      <a:pt x="179" y="6"/>
                    </a:lnTo>
                    <a:lnTo>
                      <a:pt x="159" y="6"/>
                    </a:lnTo>
                    <a:lnTo>
                      <a:pt x="159" y="19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590" name="Freeform 766"/>
              <p:cNvSpPr>
                <a:spLocks noEditPoints="1"/>
              </p:cNvSpPr>
              <p:nvPr/>
            </p:nvSpPr>
            <p:spPr bwMode="auto">
              <a:xfrm>
                <a:off x="3217" y="3613"/>
                <a:ext cx="245" cy="77"/>
              </a:xfrm>
              <a:custGeom>
                <a:avLst/>
                <a:gdLst>
                  <a:gd name="T0" fmla="*/ 85 w 245"/>
                  <a:gd name="T1" fmla="*/ 61 h 77"/>
                  <a:gd name="T2" fmla="*/ 244 w 245"/>
                  <a:gd name="T3" fmla="*/ 61 h 77"/>
                  <a:gd name="T4" fmla="*/ 244 w 245"/>
                  <a:gd name="T5" fmla="*/ 0 h 77"/>
                  <a:gd name="T6" fmla="*/ 85 w 245"/>
                  <a:gd name="T7" fmla="*/ 0 h 77"/>
                  <a:gd name="T8" fmla="*/ 82 w 245"/>
                  <a:gd name="T9" fmla="*/ 15 h 77"/>
                  <a:gd name="T10" fmla="*/ 81 w 245"/>
                  <a:gd name="T11" fmla="*/ 31 h 77"/>
                  <a:gd name="T12" fmla="*/ 82 w 245"/>
                  <a:gd name="T13" fmla="*/ 46 h 77"/>
                  <a:gd name="T14" fmla="*/ 85 w 245"/>
                  <a:gd name="T15" fmla="*/ 61 h 77"/>
                  <a:gd name="T16" fmla="*/ 144 w 245"/>
                  <a:gd name="T17" fmla="*/ 53 h 77"/>
                  <a:gd name="T18" fmla="*/ 235 w 245"/>
                  <a:gd name="T19" fmla="*/ 53 h 77"/>
                  <a:gd name="T20" fmla="*/ 235 w 245"/>
                  <a:gd name="T21" fmla="*/ 8 h 77"/>
                  <a:gd name="T22" fmla="*/ 144 w 245"/>
                  <a:gd name="T23" fmla="*/ 8 h 77"/>
                  <a:gd name="T24" fmla="*/ 144 w 245"/>
                  <a:gd name="T25" fmla="*/ 53 h 77"/>
                  <a:gd name="T26" fmla="*/ 222 w 245"/>
                  <a:gd name="T27" fmla="*/ 77 h 77"/>
                  <a:gd name="T28" fmla="*/ 241 w 245"/>
                  <a:gd name="T29" fmla="*/ 77 h 77"/>
                  <a:gd name="T30" fmla="*/ 244 w 245"/>
                  <a:gd name="T31" fmla="*/ 76 h 77"/>
                  <a:gd name="T32" fmla="*/ 245 w 245"/>
                  <a:gd name="T33" fmla="*/ 73 h 77"/>
                  <a:gd name="T34" fmla="*/ 244 w 245"/>
                  <a:gd name="T35" fmla="*/ 70 h 77"/>
                  <a:gd name="T36" fmla="*/ 241 w 245"/>
                  <a:gd name="T37" fmla="*/ 69 h 77"/>
                  <a:gd name="T38" fmla="*/ 222 w 245"/>
                  <a:gd name="T39" fmla="*/ 69 h 77"/>
                  <a:gd name="T40" fmla="*/ 222 w 245"/>
                  <a:gd name="T41" fmla="*/ 77 h 77"/>
                  <a:gd name="T42" fmla="*/ 24 w 245"/>
                  <a:gd name="T43" fmla="*/ 77 h 77"/>
                  <a:gd name="T44" fmla="*/ 4 w 245"/>
                  <a:gd name="T45" fmla="*/ 77 h 77"/>
                  <a:gd name="T46" fmla="*/ 1 w 245"/>
                  <a:gd name="T47" fmla="*/ 76 h 77"/>
                  <a:gd name="T48" fmla="*/ 0 w 245"/>
                  <a:gd name="T49" fmla="*/ 73 h 77"/>
                  <a:gd name="T50" fmla="*/ 1 w 245"/>
                  <a:gd name="T51" fmla="*/ 70 h 77"/>
                  <a:gd name="T52" fmla="*/ 4 w 245"/>
                  <a:gd name="T53" fmla="*/ 69 h 77"/>
                  <a:gd name="T54" fmla="*/ 24 w 245"/>
                  <a:gd name="T55" fmla="*/ 69 h 77"/>
                  <a:gd name="T56" fmla="*/ 24 w 245"/>
                  <a:gd name="T57" fmla="*/ 77 h 77"/>
                  <a:gd name="T58" fmla="*/ 88 w 245"/>
                  <a:gd name="T59" fmla="*/ 16 h 77"/>
                  <a:gd name="T60" fmla="*/ 128 w 245"/>
                  <a:gd name="T61" fmla="*/ 16 h 77"/>
                  <a:gd name="T62" fmla="*/ 128 w 245"/>
                  <a:gd name="T63" fmla="*/ 12 h 77"/>
                  <a:gd name="T64" fmla="*/ 88 w 245"/>
                  <a:gd name="T65" fmla="*/ 12 h 77"/>
                  <a:gd name="T66" fmla="*/ 88 w 245"/>
                  <a:gd name="T67" fmla="*/ 1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45" h="77">
                    <a:moveTo>
                      <a:pt x="85" y="61"/>
                    </a:moveTo>
                    <a:lnTo>
                      <a:pt x="244" y="61"/>
                    </a:lnTo>
                    <a:lnTo>
                      <a:pt x="244" y="0"/>
                    </a:lnTo>
                    <a:lnTo>
                      <a:pt x="85" y="0"/>
                    </a:lnTo>
                    <a:lnTo>
                      <a:pt x="82" y="15"/>
                    </a:lnTo>
                    <a:lnTo>
                      <a:pt x="81" y="31"/>
                    </a:lnTo>
                    <a:lnTo>
                      <a:pt x="82" y="46"/>
                    </a:lnTo>
                    <a:lnTo>
                      <a:pt x="85" y="61"/>
                    </a:lnTo>
                    <a:close/>
                    <a:moveTo>
                      <a:pt x="144" y="53"/>
                    </a:moveTo>
                    <a:lnTo>
                      <a:pt x="235" y="53"/>
                    </a:lnTo>
                    <a:lnTo>
                      <a:pt x="235" y="8"/>
                    </a:lnTo>
                    <a:lnTo>
                      <a:pt x="144" y="8"/>
                    </a:lnTo>
                    <a:lnTo>
                      <a:pt x="144" y="53"/>
                    </a:lnTo>
                    <a:close/>
                    <a:moveTo>
                      <a:pt x="222" y="77"/>
                    </a:moveTo>
                    <a:lnTo>
                      <a:pt x="241" y="77"/>
                    </a:lnTo>
                    <a:lnTo>
                      <a:pt x="244" y="76"/>
                    </a:lnTo>
                    <a:lnTo>
                      <a:pt x="245" y="73"/>
                    </a:lnTo>
                    <a:lnTo>
                      <a:pt x="244" y="70"/>
                    </a:lnTo>
                    <a:lnTo>
                      <a:pt x="241" y="69"/>
                    </a:lnTo>
                    <a:lnTo>
                      <a:pt x="222" y="69"/>
                    </a:lnTo>
                    <a:lnTo>
                      <a:pt x="222" y="77"/>
                    </a:lnTo>
                    <a:close/>
                    <a:moveTo>
                      <a:pt x="24" y="77"/>
                    </a:moveTo>
                    <a:lnTo>
                      <a:pt x="4" y="77"/>
                    </a:lnTo>
                    <a:lnTo>
                      <a:pt x="1" y="76"/>
                    </a:lnTo>
                    <a:lnTo>
                      <a:pt x="0" y="73"/>
                    </a:lnTo>
                    <a:lnTo>
                      <a:pt x="1" y="70"/>
                    </a:lnTo>
                    <a:lnTo>
                      <a:pt x="4" y="69"/>
                    </a:lnTo>
                    <a:lnTo>
                      <a:pt x="24" y="69"/>
                    </a:lnTo>
                    <a:lnTo>
                      <a:pt x="24" y="77"/>
                    </a:lnTo>
                    <a:close/>
                    <a:moveTo>
                      <a:pt x="88" y="16"/>
                    </a:moveTo>
                    <a:lnTo>
                      <a:pt x="128" y="16"/>
                    </a:lnTo>
                    <a:lnTo>
                      <a:pt x="128" y="12"/>
                    </a:lnTo>
                    <a:lnTo>
                      <a:pt x="88" y="12"/>
                    </a:lnTo>
                    <a:lnTo>
                      <a:pt x="88" y="1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591" name="Freeform 767"/>
              <p:cNvSpPr>
                <a:spLocks/>
              </p:cNvSpPr>
              <p:nvPr/>
            </p:nvSpPr>
            <p:spPr bwMode="auto">
              <a:xfrm>
                <a:off x="3298" y="3613"/>
                <a:ext cx="163" cy="61"/>
              </a:xfrm>
              <a:custGeom>
                <a:avLst/>
                <a:gdLst>
                  <a:gd name="T0" fmla="*/ 4 w 163"/>
                  <a:gd name="T1" fmla="*/ 61 h 61"/>
                  <a:gd name="T2" fmla="*/ 163 w 163"/>
                  <a:gd name="T3" fmla="*/ 61 h 61"/>
                  <a:gd name="T4" fmla="*/ 163 w 163"/>
                  <a:gd name="T5" fmla="*/ 0 h 61"/>
                  <a:gd name="T6" fmla="*/ 4 w 163"/>
                  <a:gd name="T7" fmla="*/ 0 h 61"/>
                  <a:gd name="T8" fmla="*/ 1 w 163"/>
                  <a:gd name="T9" fmla="*/ 15 h 61"/>
                  <a:gd name="T10" fmla="*/ 0 w 163"/>
                  <a:gd name="T11" fmla="*/ 31 h 61"/>
                  <a:gd name="T12" fmla="*/ 1 w 163"/>
                  <a:gd name="T13" fmla="*/ 46 h 61"/>
                  <a:gd name="T14" fmla="*/ 4 w 163"/>
                  <a:gd name="T15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3" h="61">
                    <a:moveTo>
                      <a:pt x="4" y="61"/>
                    </a:moveTo>
                    <a:lnTo>
                      <a:pt x="163" y="61"/>
                    </a:lnTo>
                    <a:lnTo>
                      <a:pt x="163" y="0"/>
                    </a:lnTo>
                    <a:lnTo>
                      <a:pt x="4" y="0"/>
                    </a:lnTo>
                    <a:lnTo>
                      <a:pt x="1" y="15"/>
                    </a:lnTo>
                    <a:lnTo>
                      <a:pt x="0" y="31"/>
                    </a:lnTo>
                    <a:lnTo>
                      <a:pt x="1" y="46"/>
                    </a:lnTo>
                    <a:lnTo>
                      <a:pt x="4" y="61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592" name="Line 768"/>
              <p:cNvSpPr>
                <a:spLocks noChangeShapeType="1"/>
              </p:cNvSpPr>
              <p:nvPr/>
            </p:nvSpPr>
            <p:spPr bwMode="auto">
              <a:xfrm>
                <a:off x="3348" y="3613"/>
                <a:ext cx="1" cy="6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593" name="Line 769"/>
              <p:cNvSpPr>
                <a:spLocks noChangeShapeType="1"/>
              </p:cNvSpPr>
              <p:nvPr/>
            </p:nvSpPr>
            <p:spPr bwMode="auto">
              <a:xfrm flipH="1">
                <a:off x="3299" y="3633"/>
                <a:ext cx="49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594" name="Line 770"/>
              <p:cNvSpPr>
                <a:spLocks noChangeShapeType="1"/>
              </p:cNvSpPr>
              <p:nvPr/>
            </p:nvSpPr>
            <p:spPr bwMode="auto">
              <a:xfrm flipH="1">
                <a:off x="3299" y="3654"/>
                <a:ext cx="49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595" name="Rectangle 771"/>
              <p:cNvSpPr>
                <a:spLocks noChangeArrowheads="1"/>
              </p:cNvSpPr>
              <p:nvPr/>
            </p:nvSpPr>
            <p:spPr bwMode="auto">
              <a:xfrm>
                <a:off x="3361" y="3621"/>
                <a:ext cx="91" cy="45"/>
              </a:xfrm>
              <a:prstGeom prst="rect">
                <a:avLst/>
              </a:prstGeom>
              <a:noFill/>
              <a:ln w="158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596" name="Line 772"/>
              <p:cNvSpPr>
                <a:spLocks noChangeShapeType="1"/>
              </p:cNvSpPr>
              <p:nvPr/>
            </p:nvSpPr>
            <p:spPr bwMode="auto">
              <a:xfrm>
                <a:off x="3423" y="3621"/>
                <a:ext cx="1" cy="17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597" name="Line 773"/>
              <p:cNvSpPr>
                <a:spLocks noChangeShapeType="1"/>
              </p:cNvSpPr>
              <p:nvPr/>
            </p:nvSpPr>
            <p:spPr bwMode="auto">
              <a:xfrm>
                <a:off x="3361" y="3638"/>
                <a:ext cx="91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598" name="Freeform 774"/>
              <p:cNvSpPr>
                <a:spLocks/>
              </p:cNvSpPr>
              <p:nvPr/>
            </p:nvSpPr>
            <p:spPr bwMode="auto">
              <a:xfrm>
                <a:off x="3439" y="3682"/>
                <a:ext cx="23" cy="8"/>
              </a:xfrm>
              <a:custGeom>
                <a:avLst/>
                <a:gdLst>
                  <a:gd name="T0" fmla="*/ 0 w 23"/>
                  <a:gd name="T1" fmla="*/ 8 h 8"/>
                  <a:gd name="T2" fmla="*/ 19 w 23"/>
                  <a:gd name="T3" fmla="*/ 8 h 8"/>
                  <a:gd name="T4" fmla="*/ 22 w 23"/>
                  <a:gd name="T5" fmla="*/ 7 h 8"/>
                  <a:gd name="T6" fmla="*/ 23 w 23"/>
                  <a:gd name="T7" fmla="*/ 4 h 8"/>
                  <a:gd name="T8" fmla="*/ 22 w 23"/>
                  <a:gd name="T9" fmla="*/ 1 h 8"/>
                  <a:gd name="T10" fmla="*/ 19 w 23"/>
                  <a:gd name="T11" fmla="*/ 0 h 8"/>
                  <a:gd name="T12" fmla="*/ 0 w 23"/>
                  <a:gd name="T13" fmla="*/ 0 h 8"/>
                  <a:gd name="T14" fmla="*/ 0 w 23"/>
                  <a:gd name="T1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8">
                    <a:moveTo>
                      <a:pt x="0" y="8"/>
                    </a:moveTo>
                    <a:lnTo>
                      <a:pt x="19" y="8"/>
                    </a:lnTo>
                    <a:lnTo>
                      <a:pt x="22" y="7"/>
                    </a:lnTo>
                    <a:lnTo>
                      <a:pt x="23" y="4"/>
                    </a:lnTo>
                    <a:lnTo>
                      <a:pt x="22" y="1"/>
                    </a:lnTo>
                    <a:lnTo>
                      <a:pt x="19" y="0"/>
                    </a:lnTo>
                    <a:lnTo>
                      <a:pt x="0" y="0"/>
                    </a:lnTo>
                    <a:lnTo>
                      <a:pt x="0" y="8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599" name="Freeform 775"/>
              <p:cNvSpPr>
                <a:spLocks/>
              </p:cNvSpPr>
              <p:nvPr/>
            </p:nvSpPr>
            <p:spPr bwMode="auto">
              <a:xfrm>
                <a:off x="3217" y="3682"/>
                <a:ext cx="24" cy="8"/>
              </a:xfrm>
              <a:custGeom>
                <a:avLst/>
                <a:gdLst>
                  <a:gd name="T0" fmla="*/ 24 w 24"/>
                  <a:gd name="T1" fmla="*/ 8 h 8"/>
                  <a:gd name="T2" fmla="*/ 4 w 24"/>
                  <a:gd name="T3" fmla="*/ 8 h 8"/>
                  <a:gd name="T4" fmla="*/ 1 w 24"/>
                  <a:gd name="T5" fmla="*/ 7 h 8"/>
                  <a:gd name="T6" fmla="*/ 0 w 24"/>
                  <a:gd name="T7" fmla="*/ 4 h 8"/>
                  <a:gd name="T8" fmla="*/ 1 w 24"/>
                  <a:gd name="T9" fmla="*/ 1 h 8"/>
                  <a:gd name="T10" fmla="*/ 4 w 24"/>
                  <a:gd name="T11" fmla="*/ 0 h 8"/>
                  <a:gd name="T12" fmla="*/ 24 w 24"/>
                  <a:gd name="T13" fmla="*/ 0 h 8"/>
                  <a:gd name="T14" fmla="*/ 24 w 24"/>
                  <a:gd name="T1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8">
                    <a:moveTo>
                      <a:pt x="24" y="8"/>
                    </a:moveTo>
                    <a:lnTo>
                      <a:pt x="4" y="8"/>
                    </a:lnTo>
                    <a:lnTo>
                      <a:pt x="1" y="7"/>
                    </a:lnTo>
                    <a:lnTo>
                      <a:pt x="0" y="4"/>
                    </a:lnTo>
                    <a:lnTo>
                      <a:pt x="1" y="1"/>
                    </a:lnTo>
                    <a:lnTo>
                      <a:pt x="4" y="0"/>
                    </a:lnTo>
                    <a:lnTo>
                      <a:pt x="24" y="0"/>
                    </a:lnTo>
                    <a:lnTo>
                      <a:pt x="24" y="8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600" name="Rectangle 776"/>
              <p:cNvSpPr>
                <a:spLocks noChangeArrowheads="1"/>
              </p:cNvSpPr>
              <p:nvPr/>
            </p:nvSpPr>
            <p:spPr bwMode="auto">
              <a:xfrm>
                <a:off x="3305" y="3625"/>
                <a:ext cx="40" cy="4"/>
              </a:xfrm>
              <a:prstGeom prst="rect">
                <a:avLst/>
              </a:prstGeom>
              <a:noFill/>
              <a:ln w="158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601" name="Line 777"/>
              <p:cNvSpPr>
                <a:spLocks noChangeShapeType="1"/>
              </p:cNvSpPr>
              <p:nvPr/>
            </p:nvSpPr>
            <p:spPr bwMode="auto">
              <a:xfrm flipV="1">
                <a:off x="3305" y="3610"/>
                <a:ext cx="1" cy="3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602" name="Line 778"/>
              <p:cNvSpPr>
                <a:spLocks noChangeShapeType="1"/>
              </p:cNvSpPr>
              <p:nvPr/>
            </p:nvSpPr>
            <p:spPr bwMode="auto">
              <a:xfrm flipV="1">
                <a:off x="3305" y="3674"/>
                <a:ext cx="1" cy="3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603" name="Line 779"/>
              <p:cNvSpPr>
                <a:spLocks noChangeShapeType="1"/>
              </p:cNvSpPr>
              <p:nvPr/>
            </p:nvSpPr>
            <p:spPr bwMode="auto">
              <a:xfrm>
                <a:off x="3306" y="3644"/>
                <a:ext cx="4" cy="1"/>
              </a:xfrm>
              <a:prstGeom prst="line">
                <a:avLst/>
              </a:prstGeom>
              <a:noFill/>
              <a:ln w="3175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604" name="Line 780"/>
              <p:cNvSpPr>
                <a:spLocks noChangeShapeType="1"/>
              </p:cNvSpPr>
              <p:nvPr/>
            </p:nvSpPr>
            <p:spPr bwMode="auto">
              <a:xfrm>
                <a:off x="3306" y="3627"/>
                <a:ext cx="4" cy="1"/>
              </a:xfrm>
              <a:prstGeom prst="line">
                <a:avLst/>
              </a:prstGeom>
              <a:noFill/>
              <a:ln w="3175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605" name="Line 781"/>
              <p:cNvSpPr>
                <a:spLocks noChangeShapeType="1"/>
              </p:cNvSpPr>
              <p:nvPr/>
            </p:nvSpPr>
            <p:spPr bwMode="auto">
              <a:xfrm>
                <a:off x="3335" y="3627"/>
                <a:ext cx="4" cy="1"/>
              </a:xfrm>
              <a:prstGeom prst="line">
                <a:avLst/>
              </a:prstGeom>
              <a:noFill/>
              <a:ln w="3175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606" name="Line 782"/>
              <p:cNvSpPr>
                <a:spLocks noChangeShapeType="1"/>
              </p:cNvSpPr>
              <p:nvPr/>
            </p:nvSpPr>
            <p:spPr bwMode="auto">
              <a:xfrm>
                <a:off x="3372" y="3633"/>
                <a:ext cx="5" cy="1"/>
              </a:xfrm>
              <a:prstGeom prst="line">
                <a:avLst/>
              </a:prstGeom>
              <a:noFill/>
              <a:ln w="3175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607" name="Freeform 783"/>
              <p:cNvSpPr>
                <a:spLocks/>
              </p:cNvSpPr>
              <p:nvPr/>
            </p:nvSpPr>
            <p:spPr bwMode="auto">
              <a:xfrm>
                <a:off x="3433" y="3416"/>
                <a:ext cx="31" cy="182"/>
              </a:xfrm>
              <a:custGeom>
                <a:avLst/>
                <a:gdLst>
                  <a:gd name="T0" fmla="*/ 0 w 31"/>
                  <a:gd name="T1" fmla="*/ 182 h 182"/>
                  <a:gd name="T2" fmla="*/ 24 w 31"/>
                  <a:gd name="T3" fmla="*/ 159 h 182"/>
                  <a:gd name="T4" fmla="*/ 24 w 31"/>
                  <a:gd name="T5" fmla="*/ 116 h 182"/>
                  <a:gd name="T6" fmla="*/ 31 w 31"/>
                  <a:gd name="T7" fmla="*/ 94 h 182"/>
                  <a:gd name="T8" fmla="*/ 31 w 31"/>
                  <a:gd name="T9" fmla="*/ 0 h 182"/>
                  <a:gd name="T10" fmla="*/ 0 w 31"/>
                  <a:gd name="T11" fmla="*/ 32 h 182"/>
                  <a:gd name="T12" fmla="*/ 0 w 31"/>
                  <a:gd name="T13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182">
                    <a:moveTo>
                      <a:pt x="0" y="182"/>
                    </a:moveTo>
                    <a:lnTo>
                      <a:pt x="24" y="159"/>
                    </a:lnTo>
                    <a:lnTo>
                      <a:pt x="24" y="116"/>
                    </a:lnTo>
                    <a:lnTo>
                      <a:pt x="31" y="94"/>
                    </a:lnTo>
                    <a:lnTo>
                      <a:pt x="31" y="0"/>
                    </a:lnTo>
                    <a:lnTo>
                      <a:pt x="0" y="32"/>
                    </a:lnTo>
                    <a:lnTo>
                      <a:pt x="0" y="182"/>
                    </a:lnTo>
                    <a:close/>
                  </a:path>
                </a:pathLst>
              </a:custGeom>
              <a:solidFill>
                <a:srgbClr val="9A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608" name="Freeform 784"/>
              <p:cNvSpPr>
                <a:spLocks/>
              </p:cNvSpPr>
              <p:nvPr/>
            </p:nvSpPr>
            <p:spPr bwMode="auto">
              <a:xfrm>
                <a:off x="3246" y="3416"/>
                <a:ext cx="218" cy="32"/>
              </a:xfrm>
              <a:custGeom>
                <a:avLst/>
                <a:gdLst>
                  <a:gd name="T0" fmla="*/ 218 w 218"/>
                  <a:gd name="T1" fmla="*/ 0 h 32"/>
                  <a:gd name="T2" fmla="*/ 31 w 218"/>
                  <a:gd name="T3" fmla="*/ 0 h 32"/>
                  <a:gd name="T4" fmla="*/ 0 w 218"/>
                  <a:gd name="T5" fmla="*/ 32 h 32"/>
                  <a:gd name="T6" fmla="*/ 187 w 218"/>
                  <a:gd name="T7" fmla="*/ 32 h 32"/>
                  <a:gd name="T8" fmla="*/ 218 w 2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8" h="32">
                    <a:moveTo>
                      <a:pt x="218" y="0"/>
                    </a:moveTo>
                    <a:lnTo>
                      <a:pt x="31" y="0"/>
                    </a:lnTo>
                    <a:lnTo>
                      <a:pt x="0" y="32"/>
                    </a:lnTo>
                    <a:lnTo>
                      <a:pt x="187" y="32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609" name="Rectangle 785"/>
              <p:cNvSpPr>
                <a:spLocks noChangeArrowheads="1"/>
              </p:cNvSpPr>
              <p:nvPr/>
            </p:nvSpPr>
            <p:spPr bwMode="auto">
              <a:xfrm>
                <a:off x="3246" y="3448"/>
                <a:ext cx="187" cy="150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610" name="Rectangle 786"/>
              <p:cNvSpPr>
                <a:spLocks noChangeArrowheads="1"/>
              </p:cNvSpPr>
              <p:nvPr/>
            </p:nvSpPr>
            <p:spPr bwMode="auto">
              <a:xfrm>
                <a:off x="3414" y="3579"/>
                <a:ext cx="9" cy="5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611" name="Freeform 787"/>
              <p:cNvSpPr>
                <a:spLocks noEditPoints="1"/>
              </p:cNvSpPr>
              <p:nvPr/>
            </p:nvSpPr>
            <p:spPr bwMode="auto">
              <a:xfrm>
                <a:off x="3273" y="3470"/>
                <a:ext cx="133" cy="94"/>
              </a:xfrm>
              <a:custGeom>
                <a:avLst/>
                <a:gdLst>
                  <a:gd name="T0" fmla="*/ 0 w 133"/>
                  <a:gd name="T1" fmla="*/ 0 h 94"/>
                  <a:gd name="T2" fmla="*/ 133 w 133"/>
                  <a:gd name="T3" fmla="*/ 0 h 94"/>
                  <a:gd name="T4" fmla="*/ 133 w 133"/>
                  <a:gd name="T5" fmla="*/ 94 h 94"/>
                  <a:gd name="T6" fmla="*/ 0 w 133"/>
                  <a:gd name="T7" fmla="*/ 94 h 94"/>
                  <a:gd name="T8" fmla="*/ 0 w 133"/>
                  <a:gd name="T9" fmla="*/ 0 h 94"/>
                  <a:gd name="T10" fmla="*/ 0 w 133"/>
                  <a:gd name="T11" fmla="*/ 0 h 94"/>
                  <a:gd name="T12" fmla="*/ 131 w 133"/>
                  <a:gd name="T13" fmla="*/ 0 h 94"/>
                  <a:gd name="T14" fmla="*/ 131 w 133"/>
                  <a:gd name="T15" fmla="*/ 92 h 94"/>
                  <a:gd name="T16" fmla="*/ 0 w 133"/>
                  <a:gd name="T17" fmla="*/ 92 h 94"/>
                  <a:gd name="T18" fmla="*/ 0 w 133"/>
                  <a:gd name="T19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3" h="94">
                    <a:moveTo>
                      <a:pt x="0" y="0"/>
                    </a:moveTo>
                    <a:lnTo>
                      <a:pt x="133" y="0"/>
                    </a:lnTo>
                    <a:lnTo>
                      <a:pt x="133" y="94"/>
                    </a:lnTo>
                    <a:lnTo>
                      <a:pt x="0" y="94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31" y="0"/>
                    </a:lnTo>
                    <a:lnTo>
                      <a:pt x="131" y="92"/>
                    </a:lnTo>
                    <a:lnTo>
                      <a:pt x="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A8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612" name="Freeform 788"/>
              <p:cNvSpPr>
                <a:spLocks noEditPoints="1"/>
              </p:cNvSpPr>
              <p:nvPr/>
            </p:nvSpPr>
            <p:spPr bwMode="auto">
              <a:xfrm>
                <a:off x="3273" y="3470"/>
                <a:ext cx="131" cy="92"/>
              </a:xfrm>
              <a:custGeom>
                <a:avLst/>
                <a:gdLst>
                  <a:gd name="T0" fmla="*/ 0 w 131"/>
                  <a:gd name="T1" fmla="*/ 0 h 92"/>
                  <a:gd name="T2" fmla="*/ 131 w 131"/>
                  <a:gd name="T3" fmla="*/ 0 h 92"/>
                  <a:gd name="T4" fmla="*/ 131 w 131"/>
                  <a:gd name="T5" fmla="*/ 92 h 92"/>
                  <a:gd name="T6" fmla="*/ 0 w 131"/>
                  <a:gd name="T7" fmla="*/ 92 h 92"/>
                  <a:gd name="T8" fmla="*/ 0 w 131"/>
                  <a:gd name="T9" fmla="*/ 0 h 92"/>
                  <a:gd name="T10" fmla="*/ 0 w 131"/>
                  <a:gd name="T11" fmla="*/ 0 h 92"/>
                  <a:gd name="T12" fmla="*/ 129 w 131"/>
                  <a:gd name="T13" fmla="*/ 0 h 92"/>
                  <a:gd name="T14" fmla="*/ 129 w 131"/>
                  <a:gd name="T15" fmla="*/ 91 h 92"/>
                  <a:gd name="T16" fmla="*/ 0 w 131"/>
                  <a:gd name="T17" fmla="*/ 91 h 92"/>
                  <a:gd name="T18" fmla="*/ 0 w 131"/>
                  <a:gd name="T19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1" h="92">
                    <a:moveTo>
                      <a:pt x="0" y="0"/>
                    </a:moveTo>
                    <a:lnTo>
                      <a:pt x="131" y="0"/>
                    </a:lnTo>
                    <a:lnTo>
                      <a:pt x="131" y="92"/>
                    </a:lnTo>
                    <a:lnTo>
                      <a:pt x="0" y="9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9" y="0"/>
                    </a:lnTo>
                    <a:lnTo>
                      <a:pt x="129" y="91"/>
                    </a:lnTo>
                    <a:lnTo>
                      <a:pt x="0" y="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B8B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613" name="Freeform 789"/>
              <p:cNvSpPr>
                <a:spLocks noEditPoints="1"/>
              </p:cNvSpPr>
              <p:nvPr/>
            </p:nvSpPr>
            <p:spPr bwMode="auto">
              <a:xfrm>
                <a:off x="3273" y="3470"/>
                <a:ext cx="129" cy="91"/>
              </a:xfrm>
              <a:custGeom>
                <a:avLst/>
                <a:gdLst>
                  <a:gd name="T0" fmla="*/ 0 w 129"/>
                  <a:gd name="T1" fmla="*/ 0 h 91"/>
                  <a:gd name="T2" fmla="*/ 129 w 129"/>
                  <a:gd name="T3" fmla="*/ 0 h 91"/>
                  <a:gd name="T4" fmla="*/ 129 w 129"/>
                  <a:gd name="T5" fmla="*/ 91 h 91"/>
                  <a:gd name="T6" fmla="*/ 0 w 129"/>
                  <a:gd name="T7" fmla="*/ 91 h 91"/>
                  <a:gd name="T8" fmla="*/ 0 w 129"/>
                  <a:gd name="T9" fmla="*/ 0 h 91"/>
                  <a:gd name="T10" fmla="*/ 0 w 129"/>
                  <a:gd name="T11" fmla="*/ 0 h 91"/>
                  <a:gd name="T12" fmla="*/ 127 w 129"/>
                  <a:gd name="T13" fmla="*/ 0 h 91"/>
                  <a:gd name="T14" fmla="*/ 127 w 129"/>
                  <a:gd name="T15" fmla="*/ 89 h 91"/>
                  <a:gd name="T16" fmla="*/ 0 w 129"/>
                  <a:gd name="T17" fmla="*/ 89 h 91"/>
                  <a:gd name="T18" fmla="*/ 0 w 129"/>
                  <a:gd name="T19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9" h="91">
                    <a:moveTo>
                      <a:pt x="0" y="0"/>
                    </a:moveTo>
                    <a:lnTo>
                      <a:pt x="129" y="0"/>
                    </a:lnTo>
                    <a:lnTo>
                      <a:pt x="129" y="91"/>
                    </a:lnTo>
                    <a:lnTo>
                      <a:pt x="0" y="9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7" y="0"/>
                    </a:lnTo>
                    <a:lnTo>
                      <a:pt x="127" y="89"/>
                    </a:lnTo>
                    <a:lnTo>
                      <a:pt x="0" y="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D8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614" name="Freeform 790"/>
              <p:cNvSpPr>
                <a:spLocks noEditPoints="1"/>
              </p:cNvSpPr>
              <p:nvPr/>
            </p:nvSpPr>
            <p:spPr bwMode="auto">
              <a:xfrm>
                <a:off x="3273" y="3470"/>
                <a:ext cx="127" cy="89"/>
              </a:xfrm>
              <a:custGeom>
                <a:avLst/>
                <a:gdLst>
                  <a:gd name="T0" fmla="*/ 0 w 127"/>
                  <a:gd name="T1" fmla="*/ 0 h 89"/>
                  <a:gd name="T2" fmla="*/ 127 w 127"/>
                  <a:gd name="T3" fmla="*/ 0 h 89"/>
                  <a:gd name="T4" fmla="*/ 127 w 127"/>
                  <a:gd name="T5" fmla="*/ 89 h 89"/>
                  <a:gd name="T6" fmla="*/ 0 w 127"/>
                  <a:gd name="T7" fmla="*/ 89 h 89"/>
                  <a:gd name="T8" fmla="*/ 0 w 127"/>
                  <a:gd name="T9" fmla="*/ 0 h 89"/>
                  <a:gd name="T10" fmla="*/ 0 w 127"/>
                  <a:gd name="T11" fmla="*/ 0 h 89"/>
                  <a:gd name="T12" fmla="*/ 126 w 127"/>
                  <a:gd name="T13" fmla="*/ 0 h 89"/>
                  <a:gd name="T14" fmla="*/ 126 w 127"/>
                  <a:gd name="T15" fmla="*/ 88 h 89"/>
                  <a:gd name="T16" fmla="*/ 0 w 127"/>
                  <a:gd name="T17" fmla="*/ 88 h 89"/>
                  <a:gd name="T18" fmla="*/ 0 w 127"/>
                  <a:gd name="T19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7" h="89">
                    <a:moveTo>
                      <a:pt x="0" y="0"/>
                    </a:moveTo>
                    <a:lnTo>
                      <a:pt x="127" y="0"/>
                    </a:lnTo>
                    <a:lnTo>
                      <a:pt x="127" y="89"/>
                    </a:lnTo>
                    <a:lnTo>
                      <a:pt x="0" y="89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6" y="0"/>
                    </a:lnTo>
                    <a:lnTo>
                      <a:pt x="126" y="88"/>
                    </a:lnTo>
                    <a:lnTo>
                      <a:pt x="0" y="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8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615" name="Freeform 791"/>
              <p:cNvSpPr>
                <a:spLocks noEditPoints="1"/>
              </p:cNvSpPr>
              <p:nvPr/>
            </p:nvSpPr>
            <p:spPr bwMode="auto">
              <a:xfrm>
                <a:off x="3273" y="3470"/>
                <a:ext cx="126" cy="88"/>
              </a:xfrm>
              <a:custGeom>
                <a:avLst/>
                <a:gdLst>
                  <a:gd name="T0" fmla="*/ 0 w 126"/>
                  <a:gd name="T1" fmla="*/ 0 h 88"/>
                  <a:gd name="T2" fmla="*/ 126 w 126"/>
                  <a:gd name="T3" fmla="*/ 0 h 88"/>
                  <a:gd name="T4" fmla="*/ 126 w 126"/>
                  <a:gd name="T5" fmla="*/ 88 h 88"/>
                  <a:gd name="T6" fmla="*/ 0 w 126"/>
                  <a:gd name="T7" fmla="*/ 88 h 88"/>
                  <a:gd name="T8" fmla="*/ 0 w 126"/>
                  <a:gd name="T9" fmla="*/ 0 h 88"/>
                  <a:gd name="T10" fmla="*/ 0 w 126"/>
                  <a:gd name="T11" fmla="*/ 0 h 88"/>
                  <a:gd name="T12" fmla="*/ 124 w 126"/>
                  <a:gd name="T13" fmla="*/ 0 h 88"/>
                  <a:gd name="T14" fmla="*/ 124 w 126"/>
                  <a:gd name="T15" fmla="*/ 87 h 88"/>
                  <a:gd name="T16" fmla="*/ 0 w 126"/>
                  <a:gd name="T17" fmla="*/ 87 h 88"/>
                  <a:gd name="T18" fmla="*/ 0 w 126"/>
                  <a:gd name="T1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6" h="88">
                    <a:moveTo>
                      <a:pt x="0" y="0"/>
                    </a:moveTo>
                    <a:lnTo>
                      <a:pt x="126" y="0"/>
                    </a:lnTo>
                    <a:lnTo>
                      <a:pt x="126" y="88"/>
                    </a:lnTo>
                    <a:lnTo>
                      <a:pt x="0" y="88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4" y="0"/>
                    </a:lnTo>
                    <a:lnTo>
                      <a:pt x="124" y="87"/>
                    </a:lnTo>
                    <a:lnTo>
                      <a:pt x="0" y="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616" name="Freeform 792"/>
              <p:cNvSpPr>
                <a:spLocks noEditPoints="1"/>
              </p:cNvSpPr>
              <p:nvPr/>
            </p:nvSpPr>
            <p:spPr bwMode="auto">
              <a:xfrm>
                <a:off x="3273" y="3470"/>
                <a:ext cx="124" cy="87"/>
              </a:xfrm>
              <a:custGeom>
                <a:avLst/>
                <a:gdLst>
                  <a:gd name="T0" fmla="*/ 0 w 124"/>
                  <a:gd name="T1" fmla="*/ 0 h 87"/>
                  <a:gd name="T2" fmla="*/ 124 w 124"/>
                  <a:gd name="T3" fmla="*/ 0 h 87"/>
                  <a:gd name="T4" fmla="*/ 124 w 124"/>
                  <a:gd name="T5" fmla="*/ 87 h 87"/>
                  <a:gd name="T6" fmla="*/ 0 w 124"/>
                  <a:gd name="T7" fmla="*/ 87 h 87"/>
                  <a:gd name="T8" fmla="*/ 0 w 124"/>
                  <a:gd name="T9" fmla="*/ 0 h 87"/>
                  <a:gd name="T10" fmla="*/ 0 w 124"/>
                  <a:gd name="T11" fmla="*/ 0 h 87"/>
                  <a:gd name="T12" fmla="*/ 122 w 124"/>
                  <a:gd name="T13" fmla="*/ 0 h 87"/>
                  <a:gd name="T14" fmla="*/ 122 w 124"/>
                  <a:gd name="T15" fmla="*/ 86 h 87"/>
                  <a:gd name="T16" fmla="*/ 0 w 124"/>
                  <a:gd name="T17" fmla="*/ 86 h 87"/>
                  <a:gd name="T18" fmla="*/ 0 w 124"/>
                  <a:gd name="T19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4" h="87">
                    <a:moveTo>
                      <a:pt x="0" y="0"/>
                    </a:moveTo>
                    <a:lnTo>
                      <a:pt x="124" y="0"/>
                    </a:lnTo>
                    <a:lnTo>
                      <a:pt x="124" y="87"/>
                    </a:lnTo>
                    <a:lnTo>
                      <a:pt x="0" y="8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2" y="0"/>
                    </a:lnTo>
                    <a:lnTo>
                      <a:pt x="122" y="86"/>
                    </a:lnTo>
                    <a:lnTo>
                      <a:pt x="0" y="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292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617" name="Freeform 793"/>
              <p:cNvSpPr>
                <a:spLocks noEditPoints="1"/>
              </p:cNvSpPr>
              <p:nvPr/>
            </p:nvSpPr>
            <p:spPr bwMode="auto">
              <a:xfrm>
                <a:off x="3273" y="3470"/>
                <a:ext cx="122" cy="86"/>
              </a:xfrm>
              <a:custGeom>
                <a:avLst/>
                <a:gdLst>
                  <a:gd name="T0" fmla="*/ 0 w 122"/>
                  <a:gd name="T1" fmla="*/ 0 h 86"/>
                  <a:gd name="T2" fmla="*/ 122 w 122"/>
                  <a:gd name="T3" fmla="*/ 0 h 86"/>
                  <a:gd name="T4" fmla="*/ 122 w 122"/>
                  <a:gd name="T5" fmla="*/ 86 h 86"/>
                  <a:gd name="T6" fmla="*/ 0 w 122"/>
                  <a:gd name="T7" fmla="*/ 86 h 86"/>
                  <a:gd name="T8" fmla="*/ 0 w 122"/>
                  <a:gd name="T9" fmla="*/ 0 h 86"/>
                  <a:gd name="T10" fmla="*/ 0 w 122"/>
                  <a:gd name="T11" fmla="*/ 0 h 86"/>
                  <a:gd name="T12" fmla="*/ 120 w 122"/>
                  <a:gd name="T13" fmla="*/ 0 h 86"/>
                  <a:gd name="T14" fmla="*/ 120 w 122"/>
                  <a:gd name="T15" fmla="*/ 85 h 86"/>
                  <a:gd name="T16" fmla="*/ 0 w 122"/>
                  <a:gd name="T17" fmla="*/ 85 h 86"/>
                  <a:gd name="T18" fmla="*/ 0 w 122"/>
                  <a:gd name="T1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86">
                    <a:moveTo>
                      <a:pt x="0" y="0"/>
                    </a:moveTo>
                    <a:lnTo>
                      <a:pt x="122" y="0"/>
                    </a:lnTo>
                    <a:lnTo>
                      <a:pt x="122" y="86"/>
                    </a:lnTo>
                    <a:lnTo>
                      <a:pt x="0" y="86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20" y="0"/>
                    </a:lnTo>
                    <a:lnTo>
                      <a:pt x="120" y="85"/>
                    </a:lnTo>
                    <a:lnTo>
                      <a:pt x="0" y="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93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618" name="Freeform 794"/>
              <p:cNvSpPr>
                <a:spLocks noEditPoints="1"/>
              </p:cNvSpPr>
              <p:nvPr/>
            </p:nvSpPr>
            <p:spPr bwMode="auto">
              <a:xfrm>
                <a:off x="3273" y="3470"/>
                <a:ext cx="120" cy="85"/>
              </a:xfrm>
              <a:custGeom>
                <a:avLst/>
                <a:gdLst>
                  <a:gd name="T0" fmla="*/ 0 w 120"/>
                  <a:gd name="T1" fmla="*/ 0 h 85"/>
                  <a:gd name="T2" fmla="*/ 120 w 120"/>
                  <a:gd name="T3" fmla="*/ 0 h 85"/>
                  <a:gd name="T4" fmla="*/ 120 w 120"/>
                  <a:gd name="T5" fmla="*/ 85 h 85"/>
                  <a:gd name="T6" fmla="*/ 0 w 120"/>
                  <a:gd name="T7" fmla="*/ 85 h 85"/>
                  <a:gd name="T8" fmla="*/ 0 w 120"/>
                  <a:gd name="T9" fmla="*/ 0 h 85"/>
                  <a:gd name="T10" fmla="*/ 0 w 120"/>
                  <a:gd name="T11" fmla="*/ 0 h 85"/>
                  <a:gd name="T12" fmla="*/ 119 w 120"/>
                  <a:gd name="T13" fmla="*/ 0 h 85"/>
                  <a:gd name="T14" fmla="*/ 119 w 120"/>
                  <a:gd name="T15" fmla="*/ 83 h 85"/>
                  <a:gd name="T16" fmla="*/ 0 w 120"/>
                  <a:gd name="T17" fmla="*/ 83 h 85"/>
                  <a:gd name="T18" fmla="*/ 0 w 120"/>
                  <a:gd name="T19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0" h="85">
                    <a:moveTo>
                      <a:pt x="0" y="0"/>
                    </a:moveTo>
                    <a:lnTo>
                      <a:pt x="120" y="0"/>
                    </a:lnTo>
                    <a:lnTo>
                      <a:pt x="120" y="85"/>
                    </a:lnTo>
                    <a:lnTo>
                      <a:pt x="0" y="85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19" y="0"/>
                    </a:lnTo>
                    <a:lnTo>
                      <a:pt x="119" y="83"/>
                    </a:lnTo>
                    <a:lnTo>
                      <a:pt x="0" y="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9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619" name="Freeform 795"/>
              <p:cNvSpPr>
                <a:spLocks noEditPoints="1"/>
              </p:cNvSpPr>
              <p:nvPr/>
            </p:nvSpPr>
            <p:spPr bwMode="auto">
              <a:xfrm>
                <a:off x="3273" y="3470"/>
                <a:ext cx="119" cy="83"/>
              </a:xfrm>
              <a:custGeom>
                <a:avLst/>
                <a:gdLst>
                  <a:gd name="T0" fmla="*/ 0 w 119"/>
                  <a:gd name="T1" fmla="*/ 0 h 83"/>
                  <a:gd name="T2" fmla="*/ 119 w 119"/>
                  <a:gd name="T3" fmla="*/ 0 h 83"/>
                  <a:gd name="T4" fmla="*/ 119 w 119"/>
                  <a:gd name="T5" fmla="*/ 83 h 83"/>
                  <a:gd name="T6" fmla="*/ 0 w 119"/>
                  <a:gd name="T7" fmla="*/ 83 h 83"/>
                  <a:gd name="T8" fmla="*/ 0 w 119"/>
                  <a:gd name="T9" fmla="*/ 0 h 83"/>
                  <a:gd name="T10" fmla="*/ 0 w 119"/>
                  <a:gd name="T11" fmla="*/ 0 h 83"/>
                  <a:gd name="T12" fmla="*/ 117 w 119"/>
                  <a:gd name="T13" fmla="*/ 0 h 83"/>
                  <a:gd name="T14" fmla="*/ 117 w 119"/>
                  <a:gd name="T15" fmla="*/ 82 h 83"/>
                  <a:gd name="T16" fmla="*/ 0 w 119"/>
                  <a:gd name="T17" fmla="*/ 82 h 83"/>
                  <a:gd name="T18" fmla="*/ 0 w 119"/>
                  <a:gd name="T1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9" h="83">
                    <a:moveTo>
                      <a:pt x="0" y="0"/>
                    </a:moveTo>
                    <a:lnTo>
                      <a:pt x="119" y="0"/>
                    </a:lnTo>
                    <a:lnTo>
                      <a:pt x="119" y="83"/>
                    </a:lnTo>
                    <a:lnTo>
                      <a:pt x="0" y="8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17" y="0"/>
                    </a:lnTo>
                    <a:lnTo>
                      <a:pt x="117" y="82"/>
                    </a:lnTo>
                    <a:lnTo>
                      <a:pt x="0" y="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797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620" name="Freeform 796"/>
              <p:cNvSpPr>
                <a:spLocks noEditPoints="1"/>
              </p:cNvSpPr>
              <p:nvPr/>
            </p:nvSpPr>
            <p:spPr bwMode="auto">
              <a:xfrm>
                <a:off x="3273" y="3470"/>
                <a:ext cx="117" cy="82"/>
              </a:xfrm>
              <a:custGeom>
                <a:avLst/>
                <a:gdLst>
                  <a:gd name="T0" fmla="*/ 0 w 117"/>
                  <a:gd name="T1" fmla="*/ 0 h 82"/>
                  <a:gd name="T2" fmla="*/ 117 w 117"/>
                  <a:gd name="T3" fmla="*/ 0 h 82"/>
                  <a:gd name="T4" fmla="*/ 117 w 117"/>
                  <a:gd name="T5" fmla="*/ 82 h 82"/>
                  <a:gd name="T6" fmla="*/ 0 w 117"/>
                  <a:gd name="T7" fmla="*/ 82 h 82"/>
                  <a:gd name="T8" fmla="*/ 0 w 117"/>
                  <a:gd name="T9" fmla="*/ 0 h 82"/>
                  <a:gd name="T10" fmla="*/ 0 w 117"/>
                  <a:gd name="T11" fmla="*/ 0 h 82"/>
                  <a:gd name="T12" fmla="*/ 115 w 117"/>
                  <a:gd name="T13" fmla="*/ 0 h 82"/>
                  <a:gd name="T14" fmla="*/ 115 w 117"/>
                  <a:gd name="T15" fmla="*/ 81 h 82"/>
                  <a:gd name="T16" fmla="*/ 0 w 117"/>
                  <a:gd name="T17" fmla="*/ 81 h 82"/>
                  <a:gd name="T18" fmla="*/ 0 w 117"/>
                  <a:gd name="T1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7" h="82">
                    <a:moveTo>
                      <a:pt x="0" y="0"/>
                    </a:moveTo>
                    <a:lnTo>
                      <a:pt x="117" y="0"/>
                    </a:lnTo>
                    <a:lnTo>
                      <a:pt x="117" y="82"/>
                    </a:lnTo>
                    <a:lnTo>
                      <a:pt x="0" y="8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15" y="0"/>
                    </a:lnTo>
                    <a:lnTo>
                      <a:pt x="115" y="81"/>
                    </a:lnTo>
                    <a:lnTo>
                      <a:pt x="0" y="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9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621" name="Freeform 797"/>
              <p:cNvSpPr>
                <a:spLocks noEditPoints="1"/>
              </p:cNvSpPr>
              <p:nvPr/>
            </p:nvSpPr>
            <p:spPr bwMode="auto">
              <a:xfrm>
                <a:off x="3273" y="3470"/>
                <a:ext cx="115" cy="81"/>
              </a:xfrm>
              <a:custGeom>
                <a:avLst/>
                <a:gdLst>
                  <a:gd name="T0" fmla="*/ 0 w 115"/>
                  <a:gd name="T1" fmla="*/ 0 h 81"/>
                  <a:gd name="T2" fmla="*/ 115 w 115"/>
                  <a:gd name="T3" fmla="*/ 0 h 81"/>
                  <a:gd name="T4" fmla="*/ 115 w 115"/>
                  <a:gd name="T5" fmla="*/ 81 h 81"/>
                  <a:gd name="T6" fmla="*/ 0 w 115"/>
                  <a:gd name="T7" fmla="*/ 81 h 81"/>
                  <a:gd name="T8" fmla="*/ 0 w 115"/>
                  <a:gd name="T9" fmla="*/ 0 h 81"/>
                  <a:gd name="T10" fmla="*/ 0 w 115"/>
                  <a:gd name="T11" fmla="*/ 0 h 81"/>
                  <a:gd name="T12" fmla="*/ 113 w 115"/>
                  <a:gd name="T13" fmla="*/ 0 h 81"/>
                  <a:gd name="T14" fmla="*/ 113 w 115"/>
                  <a:gd name="T15" fmla="*/ 80 h 81"/>
                  <a:gd name="T16" fmla="*/ 0 w 115"/>
                  <a:gd name="T17" fmla="*/ 80 h 81"/>
                  <a:gd name="T18" fmla="*/ 0 w 115"/>
                  <a:gd name="T1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5" h="81">
                    <a:moveTo>
                      <a:pt x="0" y="0"/>
                    </a:moveTo>
                    <a:lnTo>
                      <a:pt x="115" y="0"/>
                    </a:lnTo>
                    <a:lnTo>
                      <a:pt x="115" y="81"/>
                    </a:lnTo>
                    <a:lnTo>
                      <a:pt x="0" y="8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13" y="0"/>
                    </a:lnTo>
                    <a:lnTo>
                      <a:pt x="113" y="80"/>
                    </a:lnTo>
                    <a:lnTo>
                      <a:pt x="0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9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622" name="Freeform 798"/>
              <p:cNvSpPr>
                <a:spLocks noEditPoints="1"/>
              </p:cNvSpPr>
              <p:nvPr/>
            </p:nvSpPr>
            <p:spPr bwMode="auto">
              <a:xfrm>
                <a:off x="3273" y="3470"/>
                <a:ext cx="113" cy="80"/>
              </a:xfrm>
              <a:custGeom>
                <a:avLst/>
                <a:gdLst>
                  <a:gd name="T0" fmla="*/ 0 w 113"/>
                  <a:gd name="T1" fmla="*/ 0 h 80"/>
                  <a:gd name="T2" fmla="*/ 113 w 113"/>
                  <a:gd name="T3" fmla="*/ 0 h 80"/>
                  <a:gd name="T4" fmla="*/ 113 w 113"/>
                  <a:gd name="T5" fmla="*/ 80 h 80"/>
                  <a:gd name="T6" fmla="*/ 0 w 113"/>
                  <a:gd name="T7" fmla="*/ 80 h 80"/>
                  <a:gd name="T8" fmla="*/ 0 w 113"/>
                  <a:gd name="T9" fmla="*/ 0 h 80"/>
                  <a:gd name="T10" fmla="*/ 0 w 113"/>
                  <a:gd name="T11" fmla="*/ 0 h 80"/>
                  <a:gd name="T12" fmla="*/ 112 w 113"/>
                  <a:gd name="T13" fmla="*/ 0 h 80"/>
                  <a:gd name="T14" fmla="*/ 112 w 113"/>
                  <a:gd name="T15" fmla="*/ 79 h 80"/>
                  <a:gd name="T16" fmla="*/ 0 w 113"/>
                  <a:gd name="T17" fmla="*/ 79 h 80"/>
                  <a:gd name="T18" fmla="*/ 0 w 113"/>
                  <a:gd name="T1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3" h="80">
                    <a:moveTo>
                      <a:pt x="0" y="0"/>
                    </a:moveTo>
                    <a:lnTo>
                      <a:pt x="113" y="0"/>
                    </a:lnTo>
                    <a:lnTo>
                      <a:pt x="113" y="80"/>
                    </a:lnTo>
                    <a:lnTo>
                      <a:pt x="0" y="8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12" y="0"/>
                    </a:lnTo>
                    <a:lnTo>
                      <a:pt x="112" y="79"/>
                    </a:lnTo>
                    <a:lnTo>
                      <a:pt x="0" y="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C9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623" name="Freeform 799"/>
              <p:cNvSpPr>
                <a:spLocks noEditPoints="1"/>
              </p:cNvSpPr>
              <p:nvPr/>
            </p:nvSpPr>
            <p:spPr bwMode="auto">
              <a:xfrm>
                <a:off x="3273" y="3470"/>
                <a:ext cx="112" cy="79"/>
              </a:xfrm>
              <a:custGeom>
                <a:avLst/>
                <a:gdLst>
                  <a:gd name="T0" fmla="*/ 0 w 112"/>
                  <a:gd name="T1" fmla="*/ 0 h 79"/>
                  <a:gd name="T2" fmla="*/ 112 w 112"/>
                  <a:gd name="T3" fmla="*/ 0 h 79"/>
                  <a:gd name="T4" fmla="*/ 112 w 112"/>
                  <a:gd name="T5" fmla="*/ 79 h 79"/>
                  <a:gd name="T6" fmla="*/ 0 w 112"/>
                  <a:gd name="T7" fmla="*/ 79 h 79"/>
                  <a:gd name="T8" fmla="*/ 0 w 112"/>
                  <a:gd name="T9" fmla="*/ 0 h 79"/>
                  <a:gd name="T10" fmla="*/ 0 w 112"/>
                  <a:gd name="T11" fmla="*/ 0 h 79"/>
                  <a:gd name="T12" fmla="*/ 110 w 112"/>
                  <a:gd name="T13" fmla="*/ 0 h 79"/>
                  <a:gd name="T14" fmla="*/ 110 w 112"/>
                  <a:gd name="T15" fmla="*/ 77 h 79"/>
                  <a:gd name="T16" fmla="*/ 0 w 112"/>
                  <a:gd name="T17" fmla="*/ 77 h 79"/>
                  <a:gd name="T18" fmla="*/ 0 w 112"/>
                  <a:gd name="T19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2" h="79">
                    <a:moveTo>
                      <a:pt x="0" y="0"/>
                    </a:moveTo>
                    <a:lnTo>
                      <a:pt x="112" y="0"/>
                    </a:lnTo>
                    <a:lnTo>
                      <a:pt x="112" y="79"/>
                    </a:lnTo>
                    <a:lnTo>
                      <a:pt x="0" y="79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10" y="0"/>
                    </a:lnTo>
                    <a:lnTo>
                      <a:pt x="110" y="77"/>
                    </a:lnTo>
                    <a:lnTo>
                      <a:pt x="0" y="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624" name="Freeform 800"/>
              <p:cNvSpPr>
                <a:spLocks noEditPoints="1"/>
              </p:cNvSpPr>
              <p:nvPr/>
            </p:nvSpPr>
            <p:spPr bwMode="auto">
              <a:xfrm>
                <a:off x="3273" y="3470"/>
                <a:ext cx="110" cy="77"/>
              </a:xfrm>
              <a:custGeom>
                <a:avLst/>
                <a:gdLst>
                  <a:gd name="T0" fmla="*/ 0 w 110"/>
                  <a:gd name="T1" fmla="*/ 0 h 77"/>
                  <a:gd name="T2" fmla="*/ 110 w 110"/>
                  <a:gd name="T3" fmla="*/ 0 h 77"/>
                  <a:gd name="T4" fmla="*/ 110 w 110"/>
                  <a:gd name="T5" fmla="*/ 77 h 77"/>
                  <a:gd name="T6" fmla="*/ 0 w 110"/>
                  <a:gd name="T7" fmla="*/ 77 h 77"/>
                  <a:gd name="T8" fmla="*/ 0 w 110"/>
                  <a:gd name="T9" fmla="*/ 0 h 77"/>
                  <a:gd name="T10" fmla="*/ 0 w 110"/>
                  <a:gd name="T11" fmla="*/ 0 h 77"/>
                  <a:gd name="T12" fmla="*/ 108 w 110"/>
                  <a:gd name="T13" fmla="*/ 0 h 77"/>
                  <a:gd name="T14" fmla="*/ 108 w 110"/>
                  <a:gd name="T15" fmla="*/ 76 h 77"/>
                  <a:gd name="T16" fmla="*/ 0 w 110"/>
                  <a:gd name="T17" fmla="*/ 76 h 77"/>
                  <a:gd name="T18" fmla="*/ 0 w 110"/>
                  <a:gd name="T19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0" h="77">
                    <a:moveTo>
                      <a:pt x="0" y="0"/>
                    </a:moveTo>
                    <a:lnTo>
                      <a:pt x="110" y="0"/>
                    </a:lnTo>
                    <a:lnTo>
                      <a:pt x="110" y="77"/>
                    </a:lnTo>
                    <a:lnTo>
                      <a:pt x="0" y="7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08" y="0"/>
                    </a:lnTo>
                    <a:lnTo>
                      <a:pt x="108" y="76"/>
                    </a:lnTo>
                    <a:lnTo>
                      <a:pt x="0" y="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0A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625" name="Freeform 801"/>
              <p:cNvSpPr>
                <a:spLocks noEditPoints="1"/>
              </p:cNvSpPr>
              <p:nvPr/>
            </p:nvSpPr>
            <p:spPr bwMode="auto">
              <a:xfrm>
                <a:off x="3273" y="3470"/>
                <a:ext cx="108" cy="76"/>
              </a:xfrm>
              <a:custGeom>
                <a:avLst/>
                <a:gdLst>
                  <a:gd name="T0" fmla="*/ 0 w 108"/>
                  <a:gd name="T1" fmla="*/ 0 h 76"/>
                  <a:gd name="T2" fmla="*/ 108 w 108"/>
                  <a:gd name="T3" fmla="*/ 0 h 76"/>
                  <a:gd name="T4" fmla="*/ 108 w 108"/>
                  <a:gd name="T5" fmla="*/ 76 h 76"/>
                  <a:gd name="T6" fmla="*/ 0 w 108"/>
                  <a:gd name="T7" fmla="*/ 76 h 76"/>
                  <a:gd name="T8" fmla="*/ 0 w 108"/>
                  <a:gd name="T9" fmla="*/ 0 h 76"/>
                  <a:gd name="T10" fmla="*/ 0 w 108"/>
                  <a:gd name="T11" fmla="*/ 0 h 76"/>
                  <a:gd name="T12" fmla="*/ 106 w 108"/>
                  <a:gd name="T13" fmla="*/ 0 h 76"/>
                  <a:gd name="T14" fmla="*/ 106 w 108"/>
                  <a:gd name="T15" fmla="*/ 74 h 76"/>
                  <a:gd name="T16" fmla="*/ 0 w 108"/>
                  <a:gd name="T17" fmla="*/ 74 h 76"/>
                  <a:gd name="T18" fmla="*/ 0 w 108"/>
                  <a:gd name="T19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8" h="76">
                    <a:moveTo>
                      <a:pt x="0" y="0"/>
                    </a:moveTo>
                    <a:lnTo>
                      <a:pt x="108" y="0"/>
                    </a:lnTo>
                    <a:lnTo>
                      <a:pt x="108" y="76"/>
                    </a:lnTo>
                    <a:lnTo>
                      <a:pt x="0" y="76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06" y="0"/>
                    </a:lnTo>
                    <a:lnTo>
                      <a:pt x="106" y="74"/>
                    </a:lnTo>
                    <a:lnTo>
                      <a:pt x="0" y="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2A2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626" name="Freeform 802"/>
              <p:cNvSpPr>
                <a:spLocks noEditPoints="1"/>
              </p:cNvSpPr>
              <p:nvPr/>
            </p:nvSpPr>
            <p:spPr bwMode="auto">
              <a:xfrm>
                <a:off x="3273" y="3470"/>
                <a:ext cx="106" cy="74"/>
              </a:xfrm>
              <a:custGeom>
                <a:avLst/>
                <a:gdLst>
                  <a:gd name="T0" fmla="*/ 0 w 106"/>
                  <a:gd name="T1" fmla="*/ 0 h 74"/>
                  <a:gd name="T2" fmla="*/ 106 w 106"/>
                  <a:gd name="T3" fmla="*/ 0 h 74"/>
                  <a:gd name="T4" fmla="*/ 106 w 106"/>
                  <a:gd name="T5" fmla="*/ 74 h 74"/>
                  <a:gd name="T6" fmla="*/ 0 w 106"/>
                  <a:gd name="T7" fmla="*/ 74 h 74"/>
                  <a:gd name="T8" fmla="*/ 0 w 106"/>
                  <a:gd name="T9" fmla="*/ 0 h 74"/>
                  <a:gd name="T10" fmla="*/ 0 w 106"/>
                  <a:gd name="T11" fmla="*/ 0 h 74"/>
                  <a:gd name="T12" fmla="*/ 105 w 106"/>
                  <a:gd name="T13" fmla="*/ 0 h 74"/>
                  <a:gd name="T14" fmla="*/ 105 w 106"/>
                  <a:gd name="T15" fmla="*/ 73 h 74"/>
                  <a:gd name="T16" fmla="*/ 0 w 106"/>
                  <a:gd name="T17" fmla="*/ 73 h 74"/>
                  <a:gd name="T18" fmla="*/ 0 w 106"/>
                  <a:gd name="T1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6" h="74">
                    <a:moveTo>
                      <a:pt x="0" y="0"/>
                    </a:moveTo>
                    <a:lnTo>
                      <a:pt x="106" y="0"/>
                    </a:lnTo>
                    <a:lnTo>
                      <a:pt x="106" y="74"/>
                    </a:lnTo>
                    <a:lnTo>
                      <a:pt x="0" y="74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05" y="0"/>
                    </a:lnTo>
                    <a:lnTo>
                      <a:pt x="105" y="73"/>
                    </a:lnTo>
                    <a:lnTo>
                      <a:pt x="0" y="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4A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627" name="Freeform 803"/>
              <p:cNvSpPr>
                <a:spLocks noEditPoints="1"/>
              </p:cNvSpPr>
              <p:nvPr/>
            </p:nvSpPr>
            <p:spPr bwMode="auto">
              <a:xfrm>
                <a:off x="3273" y="3470"/>
                <a:ext cx="105" cy="73"/>
              </a:xfrm>
              <a:custGeom>
                <a:avLst/>
                <a:gdLst>
                  <a:gd name="T0" fmla="*/ 0 w 105"/>
                  <a:gd name="T1" fmla="*/ 0 h 73"/>
                  <a:gd name="T2" fmla="*/ 105 w 105"/>
                  <a:gd name="T3" fmla="*/ 0 h 73"/>
                  <a:gd name="T4" fmla="*/ 105 w 105"/>
                  <a:gd name="T5" fmla="*/ 73 h 73"/>
                  <a:gd name="T6" fmla="*/ 0 w 105"/>
                  <a:gd name="T7" fmla="*/ 73 h 73"/>
                  <a:gd name="T8" fmla="*/ 0 w 105"/>
                  <a:gd name="T9" fmla="*/ 0 h 73"/>
                  <a:gd name="T10" fmla="*/ 0 w 105"/>
                  <a:gd name="T11" fmla="*/ 0 h 73"/>
                  <a:gd name="T12" fmla="*/ 103 w 105"/>
                  <a:gd name="T13" fmla="*/ 0 h 73"/>
                  <a:gd name="T14" fmla="*/ 103 w 105"/>
                  <a:gd name="T15" fmla="*/ 73 h 73"/>
                  <a:gd name="T16" fmla="*/ 0 w 105"/>
                  <a:gd name="T17" fmla="*/ 73 h 73"/>
                  <a:gd name="T18" fmla="*/ 0 w 105"/>
                  <a:gd name="T19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5" h="73">
                    <a:moveTo>
                      <a:pt x="0" y="0"/>
                    </a:moveTo>
                    <a:lnTo>
                      <a:pt x="105" y="0"/>
                    </a:lnTo>
                    <a:lnTo>
                      <a:pt x="105" y="73"/>
                    </a:lnTo>
                    <a:lnTo>
                      <a:pt x="0" y="7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03" y="0"/>
                    </a:lnTo>
                    <a:lnTo>
                      <a:pt x="103" y="73"/>
                    </a:lnTo>
                    <a:lnTo>
                      <a:pt x="0" y="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6A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628" name="Freeform 804"/>
              <p:cNvSpPr>
                <a:spLocks noEditPoints="1"/>
              </p:cNvSpPr>
              <p:nvPr/>
            </p:nvSpPr>
            <p:spPr bwMode="auto">
              <a:xfrm>
                <a:off x="3273" y="3470"/>
                <a:ext cx="103" cy="73"/>
              </a:xfrm>
              <a:custGeom>
                <a:avLst/>
                <a:gdLst>
                  <a:gd name="T0" fmla="*/ 0 w 103"/>
                  <a:gd name="T1" fmla="*/ 0 h 73"/>
                  <a:gd name="T2" fmla="*/ 103 w 103"/>
                  <a:gd name="T3" fmla="*/ 0 h 73"/>
                  <a:gd name="T4" fmla="*/ 103 w 103"/>
                  <a:gd name="T5" fmla="*/ 73 h 73"/>
                  <a:gd name="T6" fmla="*/ 0 w 103"/>
                  <a:gd name="T7" fmla="*/ 73 h 73"/>
                  <a:gd name="T8" fmla="*/ 0 w 103"/>
                  <a:gd name="T9" fmla="*/ 0 h 73"/>
                  <a:gd name="T10" fmla="*/ 0 w 103"/>
                  <a:gd name="T11" fmla="*/ 0 h 73"/>
                  <a:gd name="T12" fmla="*/ 101 w 103"/>
                  <a:gd name="T13" fmla="*/ 0 h 73"/>
                  <a:gd name="T14" fmla="*/ 101 w 103"/>
                  <a:gd name="T15" fmla="*/ 71 h 73"/>
                  <a:gd name="T16" fmla="*/ 0 w 103"/>
                  <a:gd name="T17" fmla="*/ 71 h 73"/>
                  <a:gd name="T18" fmla="*/ 0 w 103"/>
                  <a:gd name="T19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3" h="73">
                    <a:moveTo>
                      <a:pt x="0" y="0"/>
                    </a:moveTo>
                    <a:lnTo>
                      <a:pt x="103" y="0"/>
                    </a:lnTo>
                    <a:lnTo>
                      <a:pt x="103" y="73"/>
                    </a:lnTo>
                    <a:lnTo>
                      <a:pt x="0" y="73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101" y="0"/>
                    </a:lnTo>
                    <a:lnTo>
                      <a:pt x="101" y="71"/>
                    </a:lnTo>
                    <a:lnTo>
                      <a:pt x="0" y="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8A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629" name="Freeform 805"/>
              <p:cNvSpPr>
                <a:spLocks noEditPoints="1"/>
              </p:cNvSpPr>
              <p:nvPr/>
            </p:nvSpPr>
            <p:spPr bwMode="auto">
              <a:xfrm>
                <a:off x="3273" y="3470"/>
                <a:ext cx="101" cy="71"/>
              </a:xfrm>
              <a:custGeom>
                <a:avLst/>
                <a:gdLst>
                  <a:gd name="T0" fmla="*/ 0 w 101"/>
                  <a:gd name="T1" fmla="*/ 0 h 71"/>
                  <a:gd name="T2" fmla="*/ 101 w 101"/>
                  <a:gd name="T3" fmla="*/ 0 h 71"/>
                  <a:gd name="T4" fmla="*/ 101 w 101"/>
                  <a:gd name="T5" fmla="*/ 71 h 71"/>
                  <a:gd name="T6" fmla="*/ 0 w 101"/>
                  <a:gd name="T7" fmla="*/ 71 h 71"/>
                  <a:gd name="T8" fmla="*/ 0 w 101"/>
                  <a:gd name="T9" fmla="*/ 0 h 71"/>
                  <a:gd name="T10" fmla="*/ 0 w 101"/>
                  <a:gd name="T11" fmla="*/ 0 h 71"/>
                  <a:gd name="T12" fmla="*/ 99 w 101"/>
                  <a:gd name="T13" fmla="*/ 0 h 71"/>
                  <a:gd name="T14" fmla="*/ 99 w 101"/>
                  <a:gd name="T15" fmla="*/ 70 h 71"/>
                  <a:gd name="T16" fmla="*/ 0 w 101"/>
                  <a:gd name="T17" fmla="*/ 70 h 71"/>
                  <a:gd name="T18" fmla="*/ 0 w 101"/>
                  <a:gd name="T1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1" h="71">
                    <a:moveTo>
                      <a:pt x="0" y="0"/>
                    </a:moveTo>
                    <a:lnTo>
                      <a:pt x="101" y="0"/>
                    </a:lnTo>
                    <a:lnTo>
                      <a:pt x="101" y="71"/>
                    </a:lnTo>
                    <a:lnTo>
                      <a:pt x="0" y="7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99" y="0"/>
                    </a:lnTo>
                    <a:lnTo>
                      <a:pt x="99" y="70"/>
                    </a:lnTo>
                    <a:lnTo>
                      <a:pt x="0" y="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AA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630" name="Freeform 806"/>
              <p:cNvSpPr>
                <a:spLocks noEditPoints="1"/>
              </p:cNvSpPr>
              <p:nvPr/>
            </p:nvSpPr>
            <p:spPr bwMode="auto">
              <a:xfrm>
                <a:off x="3273" y="3470"/>
                <a:ext cx="99" cy="70"/>
              </a:xfrm>
              <a:custGeom>
                <a:avLst/>
                <a:gdLst>
                  <a:gd name="T0" fmla="*/ 0 w 99"/>
                  <a:gd name="T1" fmla="*/ 0 h 70"/>
                  <a:gd name="T2" fmla="*/ 99 w 99"/>
                  <a:gd name="T3" fmla="*/ 0 h 70"/>
                  <a:gd name="T4" fmla="*/ 99 w 99"/>
                  <a:gd name="T5" fmla="*/ 70 h 70"/>
                  <a:gd name="T6" fmla="*/ 0 w 99"/>
                  <a:gd name="T7" fmla="*/ 70 h 70"/>
                  <a:gd name="T8" fmla="*/ 0 w 99"/>
                  <a:gd name="T9" fmla="*/ 0 h 70"/>
                  <a:gd name="T10" fmla="*/ 0 w 99"/>
                  <a:gd name="T11" fmla="*/ 0 h 70"/>
                  <a:gd name="T12" fmla="*/ 98 w 99"/>
                  <a:gd name="T13" fmla="*/ 0 h 70"/>
                  <a:gd name="T14" fmla="*/ 98 w 99"/>
                  <a:gd name="T15" fmla="*/ 68 h 70"/>
                  <a:gd name="T16" fmla="*/ 0 w 99"/>
                  <a:gd name="T17" fmla="*/ 68 h 70"/>
                  <a:gd name="T18" fmla="*/ 0 w 99"/>
                  <a:gd name="T1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9" h="70">
                    <a:moveTo>
                      <a:pt x="0" y="0"/>
                    </a:moveTo>
                    <a:lnTo>
                      <a:pt x="99" y="0"/>
                    </a:lnTo>
                    <a:lnTo>
                      <a:pt x="99" y="70"/>
                    </a:lnTo>
                    <a:lnTo>
                      <a:pt x="0" y="7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98" y="0"/>
                    </a:lnTo>
                    <a:lnTo>
                      <a:pt x="98" y="68"/>
                    </a:lnTo>
                    <a:lnTo>
                      <a:pt x="0" y="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CA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631" name="Freeform 807"/>
              <p:cNvSpPr>
                <a:spLocks noEditPoints="1"/>
              </p:cNvSpPr>
              <p:nvPr/>
            </p:nvSpPr>
            <p:spPr bwMode="auto">
              <a:xfrm>
                <a:off x="3273" y="3470"/>
                <a:ext cx="98" cy="68"/>
              </a:xfrm>
              <a:custGeom>
                <a:avLst/>
                <a:gdLst>
                  <a:gd name="T0" fmla="*/ 0 w 98"/>
                  <a:gd name="T1" fmla="*/ 0 h 68"/>
                  <a:gd name="T2" fmla="*/ 98 w 98"/>
                  <a:gd name="T3" fmla="*/ 0 h 68"/>
                  <a:gd name="T4" fmla="*/ 98 w 98"/>
                  <a:gd name="T5" fmla="*/ 68 h 68"/>
                  <a:gd name="T6" fmla="*/ 0 w 98"/>
                  <a:gd name="T7" fmla="*/ 68 h 68"/>
                  <a:gd name="T8" fmla="*/ 0 w 98"/>
                  <a:gd name="T9" fmla="*/ 0 h 68"/>
                  <a:gd name="T10" fmla="*/ 0 w 98"/>
                  <a:gd name="T11" fmla="*/ 0 h 68"/>
                  <a:gd name="T12" fmla="*/ 96 w 98"/>
                  <a:gd name="T13" fmla="*/ 0 h 68"/>
                  <a:gd name="T14" fmla="*/ 96 w 98"/>
                  <a:gd name="T15" fmla="*/ 67 h 68"/>
                  <a:gd name="T16" fmla="*/ 0 w 98"/>
                  <a:gd name="T17" fmla="*/ 67 h 68"/>
                  <a:gd name="T18" fmla="*/ 0 w 98"/>
                  <a:gd name="T1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8" h="68">
                    <a:moveTo>
                      <a:pt x="0" y="0"/>
                    </a:moveTo>
                    <a:lnTo>
                      <a:pt x="98" y="0"/>
                    </a:lnTo>
                    <a:lnTo>
                      <a:pt x="98" y="68"/>
                    </a:lnTo>
                    <a:lnTo>
                      <a:pt x="0" y="68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96" y="0"/>
                    </a:lnTo>
                    <a:lnTo>
                      <a:pt x="96" y="67"/>
                    </a:lnTo>
                    <a:lnTo>
                      <a:pt x="0" y="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FA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462632" name="Freeform 808"/>
              <p:cNvSpPr>
                <a:spLocks noEditPoints="1"/>
              </p:cNvSpPr>
              <p:nvPr/>
            </p:nvSpPr>
            <p:spPr bwMode="auto">
              <a:xfrm>
                <a:off x="3273" y="3470"/>
                <a:ext cx="96" cy="67"/>
              </a:xfrm>
              <a:custGeom>
                <a:avLst/>
                <a:gdLst>
                  <a:gd name="T0" fmla="*/ 0 w 96"/>
                  <a:gd name="T1" fmla="*/ 0 h 67"/>
                  <a:gd name="T2" fmla="*/ 96 w 96"/>
                  <a:gd name="T3" fmla="*/ 0 h 67"/>
                  <a:gd name="T4" fmla="*/ 96 w 96"/>
                  <a:gd name="T5" fmla="*/ 67 h 67"/>
                  <a:gd name="T6" fmla="*/ 0 w 96"/>
                  <a:gd name="T7" fmla="*/ 67 h 67"/>
                  <a:gd name="T8" fmla="*/ 0 w 96"/>
                  <a:gd name="T9" fmla="*/ 0 h 67"/>
                  <a:gd name="T10" fmla="*/ 0 w 96"/>
                  <a:gd name="T11" fmla="*/ 0 h 67"/>
                  <a:gd name="T12" fmla="*/ 94 w 96"/>
                  <a:gd name="T13" fmla="*/ 0 h 67"/>
                  <a:gd name="T14" fmla="*/ 94 w 96"/>
                  <a:gd name="T15" fmla="*/ 67 h 67"/>
                  <a:gd name="T16" fmla="*/ 0 w 96"/>
                  <a:gd name="T17" fmla="*/ 67 h 67"/>
                  <a:gd name="T18" fmla="*/ 0 w 96"/>
                  <a:gd name="T1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6" h="67">
                    <a:moveTo>
                      <a:pt x="0" y="0"/>
                    </a:moveTo>
                    <a:lnTo>
                      <a:pt x="96" y="0"/>
                    </a:lnTo>
                    <a:lnTo>
                      <a:pt x="96" y="67"/>
                    </a:lnTo>
                    <a:lnTo>
                      <a:pt x="0" y="67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94" y="0"/>
                    </a:lnTo>
                    <a:lnTo>
                      <a:pt x="94" y="67"/>
                    </a:lnTo>
                    <a:lnTo>
                      <a:pt x="0" y="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1B1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he-IL" sz="2400" smtClean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462633" name="Freeform 809"/>
            <p:cNvSpPr>
              <a:spLocks noEditPoints="1"/>
            </p:cNvSpPr>
            <p:nvPr/>
          </p:nvSpPr>
          <p:spPr bwMode="auto">
            <a:xfrm>
              <a:off x="3273" y="3470"/>
              <a:ext cx="94" cy="67"/>
            </a:xfrm>
            <a:custGeom>
              <a:avLst/>
              <a:gdLst>
                <a:gd name="T0" fmla="*/ 0 w 94"/>
                <a:gd name="T1" fmla="*/ 0 h 67"/>
                <a:gd name="T2" fmla="*/ 94 w 94"/>
                <a:gd name="T3" fmla="*/ 0 h 67"/>
                <a:gd name="T4" fmla="*/ 94 w 94"/>
                <a:gd name="T5" fmla="*/ 67 h 67"/>
                <a:gd name="T6" fmla="*/ 0 w 94"/>
                <a:gd name="T7" fmla="*/ 67 h 67"/>
                <a:gd name="T8" fmla="*/ 0 w 94"/>
                <a:gd name="T9" fmla="*/ 0 h 67"/>
                <a:gd name="T10" fmla="*/ 0 w 94"/>
                <a:gd name="T11" fmla="*/ 0 h 67"/>
                <a:gd name="T12" fmla="*/ 92 w 94"/>
                <a:gd name="T13" fmla="*/ 0 h 67"/>
                <a:gd name="T14" fmla="*/ 92 w 94"/>
                <a:gd name="T15" fmla="*/ 65 h 67"/>
                <a:gd name="T16" fmla="*/ 0 w 94"/>
                <a:gd name="T17" fmla="*/ 65 h 67"/>
                <a:gd name="T18" fmla="*/ 0 w 94"/>
                <a:gd name="T1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67">
                  <a:moveTo>
                    <a:pt x="0" y="0"/>
                  </a:moveTo>
                  <a:lnTo>
                    <a:pt x="94" y="0"/>
                  </a:lnTo>
                  <a:lnTo>
                    <a:pt x="94" y="67"/>
                  </a:lnTo>
                  <a:lnTo>
                    <a:pt x="0" y="67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92" y="0"/>
                  </a:lnTo>
                  <a:lnTo>
                    <a:pt x="92" y="65"/>
                  </a:lnTo>
                  <a:lnTo>
                    <a:pt x="0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B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634" name="Freeform 810"/>
            <p:cNvSpPr>
              <a:spLocks noEditPoints="1"/>
            </p:cNvSpPr>
            <p:nvPr/>
          </p:nvSpPr>
          <p:spPr bwMode="auto">
            <a:xfrm>
              <a:off x="3273" y="3470"/>
              <a:ext cx="92" cy="65"/>
            </a:xfrm>
            <a:custGeom>
              <a:avLst/>
              <a:gdLst>
                <a:gd name="T0" fmla="*/ 0 w 92"/>
                <a:gd name="T1" fmla="*/ 0 h 65"/>
                <a:gd name="T2" fmla="*/ 92 w 92"/>
                <a:gd name="T3" fmla="*/ 0 h 65"/>
                <a:gd name="T4" fmla="*/ 92 w 92"/>
                <a:gd name="T5" fmla="*/ 65 h 65"/>
                <a:gd name="T6" fmla="*/ 0 w 92"/>
                <a:gd name="T7" fmla="*/ 65 h 65"/>
                <a:gd name="T8" fmla="*/ 0 w 92"/>
                <a:gd name="T9" fmla="*/ 0 h 65"/>
                <a:gd name="T10" fmla="*/ 0 w 92"/>
                <a:gd name="T11" fmla="*/ 0 h 65"/>
                <a:gd name="T12" fmla="*/ 91 w 92"/>
                <a:gd name="T13" fmla="*/ 0 h 65"/>
                <a:gd name="T14" fmla="*/ 91 w 92"/>
                <a:gd name="T15" fmla="*/ 64 h 65"/>
                <a:gd name="T16" fmla="*/ 0 w 92"/>
                <a:gd name="T17" fmla="*/ 64 h 65"/>
                <a:gd name="T18" fmla="*/ 0 w 92"/>
                <a:gd name="T1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65">
                  <a:moveTo>
                    <a:pt x="0" y="0"/>
                  </a:moveTo>
                  <a:lnTo>
                    <a:pt x="92" y="0"/>
                  </a:lnTo>
                  <a:lnTo>
                    <a:pt x="92" y="65"/>
                  </a:lnTo>
                  <a:lnTo>
                    <a:pt x="0" y="65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91" y="0"/>
                  </a:lnTo>
                  <a:lnTo>
                    <a:pt x="91" y="64"/>
                  </a:lnTo>
                  <a:lnTo>
                    <a:pt x="0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B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635" name="Freeform 811"/>
            <p:cNvSpPr>
              <a:spLocks noEditPoints="1"/>
            </p:cNvSpPr>
            <p:nvPr/>
          </p:nvSpPr>
          <p:spPr bwMode="auto">
            <a:xfrm>
              <a:off x="3273" y="3470"/>
              <a:ext cx="91" cy="64"/>
            </a:xfrm>
            <a:custGeom>
              <a:avLst/>
              <a:gdLst>
                <a:gd name="T0" fmla="*/ 0 w 91"/>
                <a:gd name="T1" fmla="*/ 0 h 64"/>
                <a:gd name="T2" fmla="*/ 91 w 91"/>
                <a:gd name="T3" fmla="*/ 0 h 64"/>
                <a:gd name="T4" fmla="*/ 91 w 91"/>
                <a:gd name="T5" fmla="*/ 64 h 64"/>
                <a:gd name="T6" fmla="*/ 0 w 91"/>
                <a:gd name="T7" fmla="*/ 64 h 64"/>
                <a:gd name="T8" fmla="*/ 0 w 91"/>
                <a:gd name="T9" fmla="*/ 0 h 64"/>
                <a:gd name="T10" fmla="*/ 0 w 91"/>
                <a:gd name="T11" fmla="*/ 0 h 64"/>
                <a:gd name="T12" fmla="*/ 89 w 91"/>
                <a:gd name="T13" fmla="*/ 0 h 64"/>
                <a:gd name="T14" fmla="*/ 89 w 91"/>
                <a:gd name="T15" fmla="*/ 62 h 64"/>
                <a:gd name="T16" fmla="*/ 0 w 91"/>
                <a:gd name="T17" fmla="*/ 62 h 64"/>
                <a:gd name="T18" fmla="*/ 0 w 91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64">
                  <a:moveTo>
                    <a:pt x="0" y="0"/>
                  </a:moveTo>
                  <a:lnTo>
                    <a:pt x="91" y="0"/>
                  </a:lnTo>
                  <a:lnTo>
                    <a:pt x="91" y="64"/>
                  </a:lnTo>
                  <a:lnTo>
                    <a:pt x="0" y="64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89" y="0"/>
                  </a:lnTo>
                  <a:lnTo>
                    <a:pt x="89" y="62"/>
                  </a:lnTo>
                  <a:lnTo>
                    <a:pt x="0" y="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636" name="Freeform 812"/>
            <p:cNvSpPr>
              <a:spLocks noEditPoints="1"/>
            </p:cNvSpPr>
            <p:nvPr/>
          </p:nvSpPr>
          <p:spPr bwMode="auto">
            <a:xfrm>
              <a:off x="3273" y="3470"/>
              <a:ext cx="89" cy="62"/>
            </a:xfrm>
            <a:custGeom>
              <a:avLst/>
              <a:gdLst>
                <a:gd name="T0" fmla="*/ 0 w 89"/>
                <a:gd name="T1" fmla="*/ 0 h 62"/>
                <a:gd name="T2" fmla="*/ 89 w 89"/>
                <a:gd name="T3" fmla="*/ 0 h 62"/>
                <a:gd name="T4" fmla="*/ 89 w 89"/>
                <a:gd name="T5" fmla="*/ 62 h 62"/>
                <a:gd name="T6" fmla="*/ 0 w 89"/>
                <a:gd name="T7" fmla="*/ 62 h 62"/>
                <a:gd name="T8" fmla="*/ 0 w 89"/>
                <a:gd name="T9" fmla="*/ 0 h 62"/>
                <a:gd name="T10" fmla="*/ 0 w 89"/>
                <a:gd name="T11" fmla="*/ 0 h 62"/>
                <a:gd name="T12" fmla="*/ 87 w 89"/>
                <a:gd name="T13" fmla="*/ 0 h 62"/>
                <a:gd name="T14" fmla="*/ 87 w 89"/>
                <a:gd name="T15" fmla="*/ 61 h 62"/>
                <a:gd name="T16" fmla="*/ 0 w 89"/>
                <a:gd name="T17" fmla="*/ 61 h 62"/>
                <a:gd name="T18" fmla="*/ 0 w 89"/>
                <a:gd name="T1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62">
                  <a:moveTo>
                    <a:pt x="0" y="0"/>
                  </a:moveTo>
                  <a:lnTo>
                    <a:pt x="89" y="0"/>
                  </a:lnTo>
                  <a:lnTo>
                    <a:pt x="89" y="62"/>
                  </a:lnTo>
                  <a:lnTo>
                    <a:pt x="0" y="62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87" y="0"/>
                  </a:lnTo>
                  <a:lnTo>
                    <a:pt x="87" y="61"/>
                  </a:lnTo>
                  <a:lnTo>
                    <a:pt x="0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637" name="Freeform 813"/>
            <p:cNvSpPr>
              <a:spLocks noEditPoints="1"/>
            </p:cNvSpPr>
            <p:nvPr/>
          </p:nvSpPr>
          <p:spPr bwMode="auto">
            <a:xfrm>
              <a:off x="3273" y="3470"/>
              <a:ext cx="87" cy="61"/>
            </a:xfrm>
            <a:custGeom>
              <a:avLst/>
              <a:gdLst>
                <a:gd name="T0" fmla="*/ 0 w 87"/>
                <a:gd name="T1" fmla="*/ 0 h 61"/>
                <a:gd name="T2" fmla="*/ 87 w 87"/>
                <a:gd name="T3" fmla="*/ 0 h 61"/>
                <a:gd name="T4" fmla="*/ 87 w 87"/>
                <a:gd name="T5" fmla="*/ 61 h 61"/>
                <a:gd name="T6" fmla="*/ 0 w 87"/>
                <a:gd name="T7" fmla="*/ 61 h 61"/>
                <a:gd name="T8" fmla="*/ 0 w 87"/>
                <a:gd name="T9" fmla="*/ 0 h 61"/>
                <a:gd name="T10" fmla="*/ 0 w 87"/>
                <a:gd name="T11" fmla="*/ 0 h 61"/>
                <a:gd name="T12" fmla="*/ 85 w 87"/>
                <a:gd name="T13" fmla="*/ 0 h 61"/>
                <a:gd name="T14" fmla="*/ 85 w 87"/>
                <a:gd name="T15" fmla="*/ 60 h 61"/>
                <a:gd name="T16" fmla="*/ 0 w 87"/>
                <a:gd name="T17" fmla="*/ 60 h 61"/>
                <a:gd name="T18" fmla="*/ 0 w 87"/>
                <a:gd name="T1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7" h="61">
                  <a:moveTo>
                    <a:pt x="0" y="0"/>
                  </a:moveTo>
                  <a:lnTo>
                    <a:pt x="87" y="0"/>
                  </a:lnTo>
                  <a:lnTo>
                    <a:pt x="87" y="61"/>
                  </a:lnTo>
                  <a:lnTo>
                    <a:pt x="0" y="61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85" y="0"/>
                  </a:lnTo>
                  <a:lnTo>
                    <a:pt x="85" y="60"/>
                  </a:lnTo>
                  <a:lnTo>
                    <a:pt x="0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B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638" name="Freeform 814"/>
            <p:cNvSpPr>
              <a:spLocks noEditPoints="1"/>
            </p:cNvSpPr>
            <p:nvPr/>
          </p:nvSpPr>
          <p:spPr bwMode="auto">
            <a:xfrm>
              <a:off x="3273" y="3470"/>
              <a:ext cx="85" cy="60"/>
            </a:xfrm>
            <a:custGeom>
              <a:avLst/>
              <a:gdLst>
                <a:gd name="T0" fmla="*/ 0 w 85"/>
                <a:gd name="T1" fmla="*/ 0 h 60"/>
                <a:gd name="T2" fmla="*/ 85 w 85"/>
                <a:gd name="T3" fmla="*/ 0 h 60"/>
                <a:gd name="T4" fmla="*/ 85 w 85"/>
                <a:gd name="T5" fmla="*/ 60 h 60"/>
                <a:gd name="T6" fmla="*/ 0 w 85"/>
                <a:gd name="T7" fmla="*/ 60 h 60"/>
                <a:gd name="T8" fmla="*/ 0 w 85"/>
                <a:gd name="T9" fmla="*/ 0 h 60"/>
                <a:gd name="T10" fmla="*/ 0 w 85"/>
                <a:gd name="T11" fmla="*/ 0 h 60"/>
                <a:gd name="T12" fmla="*/ 84 w 85"/>
                <a:gd name="T13" fmla="*/ 0 h 60"/>
                <a:gd name="T14" fmla="*/ 84 w 85"/>
                <a:gd name="T15" fmla="*/ 59 h 60"/>
                <a:gd name="T16" fmla="*/ 0 w 85"/>
                <a:gd name="T17" fmla="*/ 59 h 60"/>
                <a:gd name="T18" fmla="*/ 0 w 85"/>
                <a:gd name="T1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60">
                  <a:moveTo>
                    <a:pt x="0" y="0"/>
                  </a:moveTo>
                  <a:lnTo>
                    <a:pt x="85" y="0"/>
                  </a:lnTo>
                  <a:lnTo>
                    <a:pt x="85" y="60"/>
                  </a:lnTo>
                  <a:lnTo>
                    <a:pt x="0" y="6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84" y="59"/>
                  </a:lnTo>
                  <a:lnTo>
                    <a:pt x="0" y="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639" name="Freeform 815"/>
            <p:cNvSpPr>
              <a:spLocks noEditPoints="1"/>
            </p:cNvSpPr>
            <p:nvPr/>
          </p:nvSpPr>
          <p:spPr bwMode="auto">
            <a:xfrm>
              <a:off x="3273" y="3470"/>
              <a:ext cx="84" cy="59"/>
            </a:xfrm>
            <a:custGeom>
              <a:avLst/>
              <a:gdLst>
                <a:gd name="T0" fmla="*/ 0 w 84"/>
                <a:gd name="T1" fmla="*/ 0 h 59"/>
                <a:gd name="T2" fmla="*/ 84 w 84"/>
                <a:gd name="T3" fmla="*/ 0 h 59"/>
                <a:gd name="T4" fmla="*/ 84 w 84"/>
                <a:gd name="T5" fmla="*/ 59 h 59"/>
                <a:gd name="T6" fmla="*/ 0 w 84"/>
                <a:gd name="T7" fmla="*/ 59 h 59"/>
                <a:gd name="T8" fmla="*/ 0 w 84"/>
                <a:gd name="T9" fmla="*/ 0 h 59"/>
                <a:gd name="T10" fmla="*/ 0 w 84"/>
                <a:gd name="T11" fmla="*/ 0 h 59"/>
                <a:gd name="T12" fmla="*/ 82 w 84"/>
                <a:gd name="T13" fmla="*/ 0 h 59"/>
                <a:gd name="T14" fmla="*/ 82 w 84"/>
                <a:gd name="T15" fmla="*/ 58 h 59"/>
                <a:gd name="T16" fmla="*/ 0 w 84"/>
                <a:gd name="T17" fmla="*/ 58 h 59"/>
                <a:gd name="T18" fmla="*/ 0 w 84"/>
                <a:gd name="T1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59">
                  <a:moveTo>
                    <a:pt x="0" y="0"/>
                  </a:moveTo>
                  <a:lnTo>
                    <a:pt x="84" y="0"/>
                  </a:lnTo>
                  <a:lnTo>
                    <a:pt x="84" y="59"/>
                  </a:lnTo>
                  <a:lnTo>
                    <a:pt x="0" y="59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82" y="0"/>
                  </a:lnTo>
                  <a:lnTo>
                    <a:pt x="82" y="58"/>
                  </a:lnTo>
                  <a:lnTo>
                    <a:pt x="0" y="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C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640" name="Freeform 816"/>
            <p:cNvSpPr>
              <a:spLocks noEditPoints="1"/>
            </p:cNvSpPr>
            <p:nvPr/>
          </p:nvSpPr>
          <p:spPr bwMode="auto">
            <a:xfrm>
              <a:off x="3273" y="3470"/>
              <a:ext cx="82" cy="58"/>
            </a:xfrm>
            <a:custGeom>
              <a:avLst/>
              <a:gdLst>
                <a:gd name="T0" fmla="*/ 0 w 82"/>
                <a:gd name="T1" fmla="*/ 0 h 58"/>
                <a:gd name="T2" fmla="*/ 82 w 82"/>
                <a:gd name="T3" fmla="*/ 0 h 58"/>
                <a:gd name="T4" fmla="*/ 82 w 82"/>
                <a:gd name="T5" fmla="*/ 58 h 58"/>
                <a:gd name="T6" fmla="*/ 0 w 82"/>
                <a:gd name="T7" fmla="*/ 58 h 58"/>
                <a:gd name="T8" fmla="*/ 0 w 82"/>
                <a:gd name="T9" fmla="*/ 0 h 58"/>
                <a:gd name="T10" fmla="*/ 0 w 82"/>
                <a:gd name="T11" fmla="*/ 0 h 58"/>
                <a:gd name="T12" fmla="*/ 80 w 82"/>
                <a:gd name="T13" fmla="*/ 0 h 58"/>
                <a:gd name="T14" fmla="*/ 80 w 82"/>
                <a:gd name="T15" fmla="*/ 56 h 58"/>
                <a:gd name="T16" fmla="*/ 0 w 82"/>
                <a:gd name="T17" fmla="*/ 56 h 58"/>
                <a:gd name="T18" fmla="*/ 0 w 82"/>
                <a:gd name="T1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58">
                  <a:moveTo>
                    <a:pt x="0" y="0"/>
                  </a:moveTo>
                  <a:lnTo>
                    <a:pt x="82" y="0"/>
                  </a:lnTo>
                  <a:lnTo>
                    <a:pt x="82" y="58"/>
                  </a:lnTo>
                  <a:lnTo>
                    <a:pt x="0" y="58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80" y="0"/>
                  </a:lnTo>
                  <a:lnTo>
                    <a:pt x="80" y="56"/>
                  </a:lnTo>
                  <a:lnTo>
                    <a:pt x="0" y="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641" name="Freeform 817"/>
            <p:cNvSpPr>
              <a:spLocks noEditPoints="1"/>
            </p:cNvSpPr>
            <p:nvPr/>
          </p:nvSpPr>
          <p:spPr bwMode="auto">
            <a:xfrm>
              <a:off x="3273" y="3470"/>
              <a:ext cx="80" cy="56"/>
            </a:xfrm>
            <a:custGeom>
              <a:avLst/>
              <a:gdLst>
                <a:gd name="T0" fmla="*/ 0 w 80"/>
                <a:gd name="T1" fmla="*/ 0 h 56"/>
                <a:gd name="T2" fmla="*/ 80 w 80"/>
                <a:gd name="T3" fmla="*/ 0 h 56"/>
                <a:gd name="T4" fmla="*/ 80 w 80"/>
                <a:gd name="T5" fmla="*/ 56 h 56"/>
                <a:gd name="T6" fmla="*/ 0 w 80"/>
                <a:gd name="T7" fmla="*/ 56 h 56"/>
                <a:gd name="T8" fmla="*/ 0 w 80"/>
                <a:gd name="T9" fmla="*/ 0 h 56"/>
                <a:gd name="T10" fmla="*/ 0 w 80"/>
                <a:gd name="T11" fmla="*/ 0 h 56"/>
                <a:gd name="T12" fmla="*/ 78 w 80"/>
                <a:gd name="T13" fmla="*/ 0 h 56"/>
                <a:gd name="T14" fmla="*/ 78 w 80"/>
                <a:gd name="T15" fmla="*/ 55 h 56"/>
                <a:gd name="T16" fmla="*/ 0 w 80"/>
                <a:gd name="T17" fmla="*/ 55 h 56"/>
                <a:gd name="T18" fmla="*/ 0 w 80"/>
                <a:gd name="T1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56">
                  <a:moveTo>
                    <a:pt x="0" y="0"/>
                  </a:moveTo>
                  <a:lnTo>
                    <a:pt x="80" y="0"/>
                  </a:lnTo>
                  <a:lnTo>
                    <a:pt x="80" y="56"/>
                  </a:lnTo>
                  <a:lnTo>
                    <a:pt x="0" y="56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78" y="0"/>
                  </a:lnTo>
                  <a:lnTo>
                    <a:pt x="78" y="55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C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642" name="Freeform 818"/>
            <p:cNvSpPr>
              <a:spLocks noEditPoints="1"/>
            </p:cNvSpPr>
            <p:nvPr/>
          </p:nvSpPr>
          <p:spPr bwMode="auto">
            <a:xfrm>
              <a:off x="3273" y="3470"/>
              <a:ext cx="78" cy="55"/>
            </a:xfrm>
            <a:custGeom>
              <a:avLst/>
              <a:gdLst>
                <a:gd name="T0" fmla="*/ 0 w 78"/>
                <a:gd name="T1" fmla="*/ 0 h 55"/>
                <a:gd name="T2" fmla="*/ 78 w 78"/>
                <a:gd name="T3" fmla="*/ 0 h 55"/>
                <a:gd name="T4" fmla="*/ 78 w 78"/>
                <a:gd name="T5" fmla="*/ 55 h 55"/>
                <a:gd name="T6" fmla="*/ 0 w 78"/>
                <a:gd name="T7" fmla="*/ 55 h 55"/>
                <a:gd name="T8" fmla="*/ 0 w 78"/>
                <a:gd name="T9" fmla="*/ 0 h 55"/>
                <a:gd name="T10" fmla="*/ 0 w 78"/>
                <a:gd name="T11" fmla="*/ 0 h 55"/>
                <a:gd name="T12" fmla="*/ 76 w 78"/>
                <a:gd name="T13" fmla="*/ 0 h 55"/>
                <a:gd name="T14" fmla="*/ 76 w 78"/>
                <a:gd name="T15" fmla="*/ 53 h 55"/>
                <a:gd name="T16" fmla="*/ 0 w 78"/>
                <a:gd name="T17" fmla="*/ 53 h 55"/>
                <a:gd name="T18" fmla="*/ 0 w 78"/>
                <a:gd name="T1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" h="55">
                  <a:moveTo>
                    <a:pt x="0" y="0"/>
                  </a:moveTo>
                  <a:lnTo>
                    <a:pt x="78" y="0"/>
                  </a:lnTo>
                  <a:lnTo>
                    <a:pt x="78" y="55"/>
                  </a:lnTo>
                  <a:lnTo>
                    <a:pt x="0" y="55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76" y="0"/>
                  </a:lnTo>
                  <a:lnTo>
                    <a:pt x="76" y="53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643" name="Freeform 819"/>
            <p:cNvSpPr>
              <a:spLocks noEditPoints="1"/>
            </p:cNvSpPr>
            <p:nvPr/>
          </p:nvSpPr>
          <p:spPr bwMode="auto">
            <a:xfrm>
              <a:off x="3273" y="3470"/>
              <a:ext cx="76" cy="53"/>
            </a:xfrm>
            <a:custGeom>
              <a:avLst/>
              <a:gdLst>
                <a:gd name="T0" fmla="*/ 0 w 76"/>
                <a:gd name="T1" fmla="*/ 0 h 53"/>
                <a:gd name="T2" fmla="*/ 76 w 76"/>
                <a:gd name="T3" fmla="*/ 0 h 53"/>
                <a:gd name="T4" fmla="*/ 76 w 76"/>
                <a:gd name="T5" fmla="*/ 53 h 53"/>
                <a:gd name="T6" fmla="*/ 0 w 76"/>
                <a:gd name="T7" fmla="*/ 53 h 53"/>
                <a:gd name="T8" fmla="*/ 0 w 76"/>
                <a:gd name="T9" fmla="*/ 0 h 53"/>
                <a:gd name="T10" fmla="*/ 0 w 76"/>
                <a:gd name="T11" fmla="*/ 0 h 53"/>
                <a:gd name="T12" fmla="*/ 75 w 76"/>
                <a:gd name="T13" fmla="*/ 0 h 53"/>
                <a:gd name="T14" fmla="*/ 75 w 76"/>
                <a:gd name="T15" fmla="*/ 53 h 53"/>
                <a:gd name="T16" fmla="*/ 0 w 76"/>
                <a:gd name="T17" fmla="*/ 53 h 53"/>
                <a:gd name="T18" fmla="*/ 0 w 76"/>
                <a:gd name="T1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53">
                  <a:moveTo>
                    <a:pt x="0" y="0"/>
                  </a:moveTo>
                  <a:lnTo>
                    <a:pt x="76" y="0"/>
                  </a:lnTo>
                  <a:lnTo>
                    <a:pt x="76" y="53"/>
                  </a:lnTo>
                  <a:lnTo>
                    <a:pt x="0" y="53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75" y="0"/>
                  </a:lnTo>
                  <a:lnTo>
                    <a:pt x="75" y="53"/>
                  </a:lnTo>
                  <a:lnTo>
                    <a:pt x="0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644" name="Freeform 820"/>
            <p:cNvSpPr>
              <a:spLocks noEditPoints="1"/>
            </p:cNvSpPr>
            <p:nvPr/>
          </p:nvSpPr>
          <p:spPr bwMode="auto">
            <a:xfrm>
              <a:off x="3273" y="3470"/>
              <a:ext cx="75" cy="53"/>
            </a:xfrm>
            <a:custGeom>
              <a:avLst/>
              <a:gdLst>
                <a:gd name="T0" fmla="*/ 0 w 75"/>
                <a:gd name="T1" fmla="*/ 0 h 53"/>
                <a:gd name="T2" fmla="*/ 75 w 75"/>
                <a:gd name="T3" fmla="*/ 0 h 53"/>
                <a:gd name="T4" fmla="*/ 75 w 75"/>
                <a:gd name="T5" fmla="*/ 53 h 53"/>
                <a:gd name="T6" fmla="*/ 0 w 75"/>
                <a:gd name="T7" fmla="*/ 53 h 53"/>
                <a:gd name="T8" fmla="*/ 0 w 75"/>
                <a:gd name="T9" fmla="*/ 0 h 53"/>
                <a:gd name="T10" fmla="*/ 0 w 75"/>
                <a:gd name="T11" fmla="*/ 0 h 53"/>
                <a:gd name="T12" fmla="*/ 73 w 75"/>
                <a:gd name="T13" fmla="*/ 0 h 53"/>
                <a:gd name="T14" fmla="*/ 73 w 75"/>
                <a:gd name="T15" fmla="*/ 52 h 53"/>
                <a:gd name="T16" fmla="*/ 0 w 75"/>
                <a:gd name="T17" fmla="*/ 52 h 53"/>
                <a:gd name="T18" fmla="*/ 0 w 75"/>
                <a:gd name="T1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53">
                  <a:moveTo>
                    <a:pt x="0" y="0"/>
                  </a:moveTo>
                  <a:lnTo>
                    <a:pt x="75" y="0"/>
                  </a:lnTo>
                  <a:lnTo>
                    <a:pt x="75" y="53"/>
                  </a:lnTo>
                  <a:lnTo>
                    <a:pt x="0" y="53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73" y="0"/>
                  </a:lnTo>
                  <a:lnTo>
                    <a:pt x="73" y="52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D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645" name="Freeform 821"/>
            <p:cNvSpPr>
              <a:spLocks noEditPoints="1"/>
            </p:cNvSpPr>
            <p:nvPr/>
          </p:nvSpPr>
          <p:spPr bwMode="auto">
            <a:xfrm>
              <a:off x="3273" y="3470"/>
              <a:ext cx="73" cy="52"/>
            </a:xfrm>
            <a:custGeom>
              <a:avLst/>
              <a:gdLst>
                <a:gd name="T0" fmla="*/ 0 w 73"/>
                <a:gd name="T1" fmla="*/ 0 h 52"/>
                <a:gd name="T2" fmla="*/ 73 w 73"/>
                <a:gd name="T3" fmla="*/ 0 h 52"/>
                <a:gd name="T4" fmla="*/ 73 w 73"/>
                <a:gd name="T5" fmla="*/ 52 h 52"/>
                <a:gd name="T6" fmla="*/ 0 w 73"/>
                <a:gd name="T7" fmla="*/ 52 h 52"/>
                <a:gd name="T8" fmla="*/ 0 w 73"/>
                <a:gd name="T9" fmla="*/ 0 h 52"/>
                <a:gd name="T10" fmla="*/ 0 w 73"/>
                <a:gd name="T11" fmla="*/ 0 h 52"/>
                <a:gd name="T12" fmla="*/ 71 w 73"/>
                <a:gd name="T13" fmla="*/ 0 h 52"/>
                <a:gd name="T14" fmla="*/ 71 w 73"/>
                <a:gd name="T15" fmla="*/ 50 h 52"/>
                <a:gd name="T16" fmla="*/ 0 w 73"/>
                <a:gd name="T17" fmla="*/ 50 h 52"/>
                <a:gd name="T18" fmla="*/ 0 w 73"/>
                <a:gd name="T1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52">
                  <a:moveTo>
                    <a:pt x="0" y="0"/>
                  </a:moveTo>
                  <a:lnTo>
                    <a:pt x="73" y="0"/>
                  </a:lnTo>
                  <a:lnTo>
                    <a:pt x="73" y="52"/>
                  </a:lnTo>
                  <a:lnTo>
                    <a:pt x="0" y="52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71" y="0"/>
                  </a:lnTo>
                  <a:lnTo>
                    <a:pt x="71" y="50"/>
                  </a:lnTo>
                  <a:lnTo>
                    <a:pt x="0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D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646" name="Freeform 822"/>
            <p:cNvSpPr>
              <a:spLocks noEditPoints="1"/>
            </p:cNvSpPr>
            <p:nvPr/>
          </p:nvSpPr>
          <p:spPr bwMode="auto">
            <a:xfrm>
              <a:off x="3273" y="3470"/>
              <a:ext cx="71" cy="50"/>
            </a:xfrm>
            <a:custGeom>
              <a:avLst/>
              <a:gdLst>
                <a:gd name="T0" fmla="*/ 0 w 71"/>
                <a:gd name="T1" fmla="*/ 0 h 50"/>
                <a:gd name="T2" fmla="*/ 71 w 71"/>
                <a:gd name="T3" fmla="*/ 0 h 50"/>
                <a:gd name="T4" fmla="*/ 71 w 71"/>
                <a:gd name="T5" fmla="*/ 50 h 50"/>
                <a:gd name="T6" fmla="*/ 0 w 71"/>
                <a:gd name="T7" fmla="*/ 50 h 50"/>
                <a:gd name="T8" fmla="*/ 0 w 71"/>
                <a:gd name="T9" fmla="*/ 0 h 50"/>
                <a:gd name="T10" fmla="*/ 0 w 71"/>
                <a:gd name="T11" fmla="*/ 0 h 50"/>
                <a:gd name="T12" fmla="*/ 69 w 71"/>
                <a:gd name="T13" fmla="*/ 0 h 50"/>
                <a:gd name="T14" fmla="*/ 69 w 71"/>
                <a:gd name="T15" fmla="*/ 49 h 50"/>
                <a:gd name="T16" fmla="*/ 0 w 71"/>
                <a:gd name="T17" fmla="*/ 49 h 50"/>
                <a:gd name="T18" fmla="*/ 0 w 71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50">
                  <a:moveTo>
                    <a:pt x="0" y="0"/>
                  </a:moveTo>
                  <a:lnTo>
                    <a:pt x="71" y="0"/>
                  </a:lnTo>
                  <a:lnTo>
                    <a:pt x="71" y="50"/>
                  </a:lnTo>
                  <a:lnTo>
                    <a:pt x="0" y="5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69" y="0"/>
                  </a:lnTo>
                  <a:lnTo>
                    <a:pt x="69" y="49"/>
                  </a:lnTo>
                  <a:lnTo>
                    <a:pt x="0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D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647" name="Freeform 823"/>
            <p:cNvSpPr>
              <a:spLocks noEditPoints="1"/>
            </p:cNvSpPr>
            <p:nvPr/>
          </p:nvSpPr>
          <p:spPr bwMode="auto">
            <a:xfrm>
              <a:off x="3273" y="3470"/>
              <a:ext cx="69" cy="49"/>
            </a:xfrm>
            <a:custGeom>
              <a:avLst/>
              <a:gdLst>
                <a:gd name="T0" fmla="*/ 0 w 69"/>
                <a:gd name="T1" fmla="*/ 0 h 49"/>
                <a:gd name="T2" fmla="*/ 69 w 69"/>
                <a:gd name="T3" fmla="*/ 0 h 49"/>
                <a:gd name="T4" fmla="*/ 69 w 69"/>
                <a:gd name="T5" fmla="*/ 49 h 49"/>
                <a:gd name="T6" fmla="*/ 0 w 69"/>
                <a:gd name="T7" fmla="*/ 49 h 49"/>
                <a:gd name="T8" fmla="*/ 0 w 69"/>
                <a:gd name="T9" fmla="*/ 0 h 49"/>
                <a:gd name="T10" fmla="*/ 0 w 69"/>
                <a:gd name="T11" fmla="*/ 0 h 49"/>
                <a:gd name="T12" fmla="*/ 68 w 69"/>
                <a:gd name="T13" fmla="*/ 0 h 49"/>
                <a:gd name="T14" fmla="*/ 68 w 69"/>
                <a:gd name="T15" fmla="*/ 47 h 49"/>
                <a:gd name="T16" fmla="*/ 0 w 69"/>
                <a:gd name="T17" fmla="*/ 47 h 49"/>
                <a:gd name="T18" fmla="*/ 0 w 69"/>
                <a:gd name="T1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49">
                  <a:moveTo>
                    <a:pt x="0" y="0"/>
                  </a:moveTo>
                  <a:lnTo>
                    <a:pt x="69" y="0"/>
                  </a:lnTo>
                  <a:lnTo>
                    <a:pt x="69" y="49"/>
                  </a:lnTo>
                  <a:lnTo>
                    <a:pt x="0" y="49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68" y="0"/>
                  </a:lnTo>
                  <a:lnTo>
                    <a:pt x="68" y="47"/>
                  </a:lnTo>
                  <a:lnTo>
                    <a:pt x="0" y="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648" name="Freeform 824"/>
            <p:cNvSpPr>
              <a:spLocks noEditPoints="1"/>
            </p:cNvSpPr>
            <p:nvPr/>
          </p:nvSpPr>
          <p:spPr bwMode="auto">
            <a:xfrm>
              <a:off x="3273" y="3470"/>
              <a:ext cx="68" cy="47"/>
            </a:xfrm>
            <a:custGeom>
              <a:avLst/>
              <a:gdLst>
                <a:gd name="T0" fmla="*/ 0 w 68"/>
                <a:gd name="T1" fmla="*/ 0 h 47"/>
                <a:gd name="T2" fmla="*/ 68 w 68"/>
                <a:gd name="T3" fmla="*/ 0 h 47"/>
                <a:gd name="T4" fmla="*/ 68 w 68"/>
                <a:gd name="T5" fmla="*/ 47 h 47"/>
                <a:gd name="T6" fmla="*/ 0 w 68"/>
                <a:gd name="T7" fmla="*/ 47 h 47"/>
                <a:gd name="T8" fmla="*/ 0 w 68"/>
                <a:gd name="T9" fmla="*/ 0 h 47"/>
                <a:gd name="T10" fmla="*/ 0 w 68"/>
                <a:gd name="T11" fmla="*/ 0 h 47"/>
                <a:gd name="T12" fmla="*/ 66 w 68"/>
                <a:gd name="T13" fmla="*/ 0 h 47"/>
                <a:gd name="T14" fmla="*/ 66 w 68"/>
                <a:gd name="T15" fmla="*/ 46 h 47"/>
                <a:gd name="T16" fmla="*/ 0 w 68"/>
                <a:gd name="T17" fmla="*/ 46 h 47"/>
                <a:gd name="T18" fmla="*/ 0 w 68"/>
                <a:gd name="T1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47">
                  <a:moveTo>
                    <a:pt x="0" y="0"/>
                  </a:moveTo>
                  <a:lnTo>
                    <a:pt x="68" y="0"/>
                  </a:lnTo>
                  <a:lnTo>
                    <a:pt x="68" y="47"/>
                  </a:lnTo>
                  <a:lnTo>
                    <a:pt x="0" y="47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66" y="0"/>
                  </a:lnTo>
                  <a:lnTo>
                    <a:pt x="66" y="46"/>
                  </a:lnTo>
                  <a:lnTo>
                    <a:pt x="0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649" name="Freeform 825"/>
            <p:cNvSpPr>
              <a:spLocks noEditPoints="1"/>
            </p:cNvSpPr>
            <p:nvPr/>
          </p:nvSpPr>
          <p:spPr bwMode="auto">
            <a:xfrm>
              <a:off x="3273" y="3470"/>
              <a:ext cx="66" cy="46"/>
            </a:xfrm>
            <a:custGeom>
              <a:avLst/>
              <a:gdLst>
                <a:gd name="T0" fmla="*/ 0 w 66"/>
                <a:gd name="T1" fmla="*/ 0 h 46"/>
                <a:gd name="T2" fmla="*/ 66 w 66"/>
                <a:gd name="T3" fmla="*/ 0 h 46"/>
                <a:gd name="T4" fmla="*/ 66 w 66"/>
                <a:gd name="T5" fmla="*/ 46 h 46"/>
                <a:gd name="T6" fmla="*/ 0 w 66"/>
                <a:gd name="T7" fmla="*/ 46 h 46"/>
                <a:gd name="T8" fmla="*/ 0 w 66"/>
                <a:gd name="T9" fmla="*/ 0 h 46"/>
                <a:gd name="T10" fmla="*/ 0 w 66"/>
                <a:gd name="T11" fmla="*/ 0 h 46"/>
                <a:gd name="T12" fmla="*/ 64 w 66"/>
                <a:gd name="T13" fmla="*/ 0 h 46"/>
                <a:gd name="T14" fmla="*/ 64 w 66"/>
                <a:gd name="T15" fmla="*/ 45 h 46"/>
                <a:gd name="T16" fmla="*/ 0 w 66"/>
                <a:gd name="T17" fmla="*/ 45 h 46"/>
                <a:gd name="T18" fmla="*/ 0 w 66"/>
                <a:gd name="T1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46">
                  <a:moveTo>
                    <a:pt x="0" y="0"/>
                  </a:moveTo>
                  <a:lnTo>
                    <a:pt x="66" y="0"/>
                  </a:lnTo>
                  <a:lnTo>
                    <a:pt x="66" y="46"/>
                  </a:lnTo>
                  <a:lnTo>
                    <a:pt x="0" y="46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64" y="0"/>
                  </a:lnTo>
                  <a:lnTo>
                    <a:pt x="64" y="45"/>
                  </a:lnTo>
                  <a:lnTo>
                    <a:pt x="0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D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650" name="Freeform 826"/>
            <p:cNvSpPr>
              <a:spLocks noEditPoints="1"/>
            </p:cNvSpPr>
            <p:nvPr/>
          </p:nvSpPr>
          <p:spPr bwMode="auto">
            <a:xfrm>
              <a:off x="3273" y="3470"/>
              <a:ext cx="64" cy="45"/>
            </a:xfrm>
            <a:custGeom>
              <a:avLst/>
              <a:gdLst>
                <a:gd name="T0" fmla="*/ 0 w 64"/>
                <a:gd name="T1" fmla="*/ 0 h 45"/>
                <a:gd name="T2" fmla="*/ 64 w 64"/>
                <a:gd name="T3" fmla="*/ 0 h 45"/>
                <a:gd name="T4" fmla="*/ 64 w 64"/>
                <a:gd name="T5" fmla="*/ 45 h 45"/>
                <a:gd name="T6" fmla="*/ 0 w 64"/>
                <a:gd name="T7" fmla="*/ 45 h 45"/>
                <a:gd name="T8" fmla="*/ 0 w 64"/>
                <a:gd name="T9" fmla="*/ 0 h 45"/>
                <a:gd name="T10" fmla="*/ 0 w 64"/>
                <a:gd name="T11" fmla="*/ 0 h 45"/>
                <a:gd name="T12" fmla="*/ 62 w 64"/>
                <a:gd name="T13" fmla="*/ 0 h 45"/>
                <a:gd name="T14" fmla="*/ 62 w 64"/>
                <a:gd name="T15" fmla="*/ 44 h 45"/>
                <a:gd name="T16" fmla="*/ 0 w 64"/>
                <a:gd name="T17" fmla="*/ 44 h 45"/>
                <a:gd name="T18" fmla="*/ 0 w 64"/>
                <a:gd name="T1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45">
                  <a:moveTo>
                    <a:pt x="0" y="0"/>
                  </a:moveTo>
                  <a:lnTo>
                    <a:pt x="64" y="0"/>
                  </a:lnTo>
                  <a:lnTo>
                    <a:pt x="64" y="45"/>
                  </a:lnTo>
                  <a:lnTo>
                    <a:pt x="0" y="45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62" y="0"/>
                  </a:lnTo>
                  <a:lnTo>
                    <a:pt x="62" y="44"/>
                  </a:lnTo>
                  <a:lnTo>
                    <a:pt x="0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ED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651" name="Freeform 827"/>
            <p:cNvSpPr>
              <a:spLocks noEditPoints="1"/>
            </p:cNvSpPr>
            <p:nvPr/>
          </p:nvSpPr>
          <p:spPr bwMode="auto">
            <a:xfrm>
              <a:off x="3273" y="3470"/>
              <a:ext cx="62" cy="44"/>
            </a:xfrm>
            <a:custGeom>
              <a:avLst/>
              <a:gdLst>
                <a:gd name="T0" fmla="*/ 0 w 62"/>
                <a:gd name="T1" fmla="*/ 0 h 44"/>
                <a:gd name="T2" fmla="*/ 62 w 62"/>
                <a:gd name="T3" fmla="*/ 0 h 44"/>
                <a:gd name="T4" fmla="*/ 62 w 62"/>
                <a:gd name="T5" fmla="*/ 44 h 44"/>
                <a:gd name="T6" fmla="*/ 0 w 62"/>
                <a:gd name="T7" fmla="*/ 44 h 44"/>
                <a:gd name="T8" fmla="*/ 0 w 62"/>
                <a:gd name="T9" fmla="*/ 0 h 44"/>
                <a:gd name="T10" fmla="*/ 0 w 62"/>
                <a:gd name="T11" fmla="*/ 0 h 44"/>
                <a:gd name="T12" fmla="*/ 61 w 62"/>
                <a:gd name="T13" fmla="*/ 0 h 44"/>
                <a:gd name="T14" fmla="*/ 61 w 62"/>
                <a:gd name="T15" fmla="*/ 43 h 44"/>
                <a:gd name="T16" fmla="*/ 0 w 62"/>
                <a:gd name="T17" fmla="*/ 43 h 44"/>
                <a:gd name="T18" fmla="*/ 0 w 62"/>
                <a:gd name="T1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44">
                  <a:moveTo>
                    <a:pt x="0" y="0"/>
                  </a:moveTo>
                  <a:lnTo>
                    <a:pt x="62" y="0"/>
                  </a:lnTo>
                  <a:lnTo>
                    <a:pt x="62" y="44"/>
                  </a:lnTo>
                  <a:lnTo>
                    <a:pt x="0" y="44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61" y="0"/>
                  </a:lnTo>
                  <a:lnTo>
                    <a:pt x="61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652" name="Freeform 828"/>
            <p:cNvSpPr>
              <a:spLocks noEditPoints="1"/>
            </p:cNvSpPr>
            <p:nvPr/>
          </p:nvSpPr>
          <p:spPr bwMode="auto">
            <a:xfrm>
              <a:off x="3273" y="3470"/>
              <a:ext cx="61" cy="43"/>
            </a:xfrm>
            <a:custGeom>
              <a:avLst/>
              <a:gdLst>
                <a:gd name="T0" fmla="*/ 0 w 61"/>
                <a:gd name="T1" fmla="*/ 0 h 43"/>
                <a:gd name="T2" fmla="*/ 61 w 61"/>
                <a:gd name="T3" fmla="*/ 0 h 43"/>
                <a:gd name="T4" fmla="*/ 61 w 61"/>
                <a:gd name="T5" fmla="*/ 43 h 43"/>
                <a:gd name="T6" fmla="*/ 0 w 61"/>
                <a:gd name="T7" fmla="*/ 43 h 43"/>
                <a:gd name="T8" fmla="*/ 0 w 61"/>
                <a:gd name="T9" fmla="*/ 0 h 43"/>
                <a:gd name="T10" fmla="*/ 0 w 61"/>
                <a:gd name="T11" fmla="*/ 0 h 43"/>
                <a:gd name="T12" fmla="*/ 59 w 61"/>
                <a:gd name="T13" fmla="*/ 0 h 43"/>
                <a:gd name="T14" fmla="*/ 59 w 61"/>
                <a:gd name="T15" fmla="*/ 41 h 43"/>
                <a:gd name="T16" fmla="*/ 0 w 61"/>
                <a:gd name="T17" fmla="*/ 41 h 43"/>
                <a:gd name="T18" fmla="*/ 0 w 61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43">
                  <a:moveTo>
                    <a:pt x="0" y="0"/>
                  </a:moveTo>
                  <a:lnTo>
                    <a:pt x="61" y="0"/>
                  </a:lnTo>
                  <a:lnTo>
                    <a:pt x="61" y="43"/>
                  </a:lnTo>
                  <a:lnTo>
                    <a:pt x="0" y="43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59" y="0"/>
                  </a:lnTo>
                  <a:lnTo>
                    <a:pt x="59" y="41"/>
                  </a:lnTo>
                  <a:lnTo>
                    <a:pt x="0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653" name="Freeform 829"/>
            <p:cNvSpPr>
              <a:spLocks noEditPoints="1"/>
            </p:cNvSpPr>
            <p:nvPr/>
          </p:nvSpPr>
          <p:spPr bwMode="auto">
            <a:xfrm>
              <a:off x="3273" y="3470"/>
              <a:ext cx="59" cy="41"/>
            </a:xfrm>
            <a:custGeom>
              <a:avLst/>
              <a:gdLst>
                <a:gd name="T0" fmla="*/ 0 w 59"/>
                <a:gd name="T1" fmla="*/ 0 h 41"/>
                <a:gd name="T2" fmla="*/ 59 w 59"/>
                <a:gd name="T3" fmla="*/ 0 h 41"/>
                <a:gd name="T4" fmla="*/ 59 w 59"/>
                <a:gd name="T5" fmla="*/ 41 h 41"/>
                <a:gd name="T6" fmla="*/ 0 w 59"/>
                <a:gd name="T7" fmla="*/ 41 h 41"/>
                <a:gd name="T8" fmla="*/ 0 w 59"/>
                <a:gd name="T9" fmla="*/ 0 h 41"/>
                <a:gd name="T10" fmla="*/ 0 w 59"/>
                <a:gd name="T11" fmla="*/ 0 h 41"/>
                <a:gd name="T12" fmla="*/ 57 w 59"/>
                <a:gd name="T13" fmla="*/ 0 h 41"/>
                <a:gd name="T14" fmla="*/ 57 w 59"/>
                <a:gd name="T15" fmla="*/ 40 h 41"/>
                <a:gd name="T16" fmla="*/ 0 w 59"/>
                <a:gd name="T17" fmla="*/ 40 h 41"/>
                <a:gd name="T18" fmla="*/ 0 w 59"/>
                <a:gd name="T1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41">
                  <a:moveTo>
                    <a:pt x="0" y="0"/>
                  </a:moveTo>
                  <a:lnTo>
                    <a:pt x="59" y="0"/>
                  </a:lnTo>
                  <a:lnTo>
                    <a:pt x="59" y="41"/>
                  </a:lnTo>
                  <a:lnTo>
                    <a:pt x="0" y="41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57" y="0"/>
                  </a:lnTo>
                  <a:lnTo>
                    <a:pt x="57" y="40"/>
                  </a:lnTo>
                  <a:lnTo>
                    <a:pt x="0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654" name="Freeform 830"/>
            <p:cNvSpPr>
              <a:spLocks noEditPoints="1"/>
            </p:cNvSpPr>
            <p:nvPr/>
          </p:nvSpPr>
          <p:spPr bwMode="auto">
            <a:xfrm>
              <a:off x="3273" y="3470"/>
              <a:ext cx="57" cy="40"/>
            </a:xfrm>
            <a:custGeom>
              <a:avLst/>
              <a:gdLst>
                <a:gd name="T0" fmla="*/ 0 w 57"/>
                <a:gd name="T1" fmla="*/ 0 h 40"/>
                <a:gd name="T2" fmla="*/ 57 w 57"/>
                <a:gd name="T3" fmla="*/ 0 h 40"/>
                <a:gd name="T4" fmla="*/ 57 w 57"/>
                <a:gd name="T5" fmla="*/ 40 h 40"/>
                <a:gd name="T6" fmla="*/ 0 w 57"/>
                <a:gd name="T7" fmla="*/ 40 h 40"/>
                <a:gd name="T8" fmla="*/ 0 w 57"/>
                <a:gd name="T9" fmla="*/ 0 h 40"/>
                <a:gd name="T10" fmla="*/ 0 w 57"/>
                <a:gd name="T11" fmla="*/ 0 h 40"/>
                <a:gd name="T12" fmla="*/ 55 w 57"/>
                <a:gd name="T13" fmla="*/ 0 h 40"/>
                <a:gd name="T14" fmla="*/ 55 w 57"/>
                <a:gd name="T15" fmla="*/ 39 h 40"/>
                <a:gd name="T16" fmla="*/ 0 w 57"/>
                <a:gd name="T17" fmla="*/ 39 h 40"/>
                <a:gd name="T18" fmla="*/ 0 w 57"/>
                <a:gd name="T1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40">
                  <a:moveTo>
                    <a:pt x="0" y="0"/>
                  </a:moveTo>
                  <a:lnTo>
                    <a:pt x="57" y="0"/>
                  </a:lnTo>
                  <a:lnTo>
                    <a:pt x="57" y="40"/>
                  </a:lnTo>
                  <a:lnTo>
                    <a:pt x="0" y="4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55" y="0"/>
                  </a:lnTo>
                  <a:lnTo>
                    <a:pt x="55" y="39"/>
                  </a:lnTo>
                  <a:lnTo>
                    <a:pt x="0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655" name="Freeform 831"/>
            <p:cNvSpPr>
              <a:spLocks noEditPoints="1"/>
            </p:cNvSpPr>
            <p:nvPr/>
          </p:nvSpPr>
          <p:spPr bwMode="auto">
            <a:xfrm>
              <a:off x="3273" y="3470"/>
              <a:ext cx="55" cy="39"/>
            </a:xfrm>
            <a:custGeom>
              <a:avLst/>
              <a:gdLst>
                <a:gd name="T0" fmla="*/ 0 w 55"/>
                <a:gd name="T1" fmla="*/ 0 h 39"/>
                <a:gd name="T2" fmla="*/ 55 w 55"/>
                <a:gd name="T3" fmla="*/ 0 h 39"/>
                <a:gd name="T4" fmla="*/ 55 w 55"/>
                <a:gd name="T5" fmla="*/ 39 h 39"/>
                <a:gd name="T6" fmla="*/ 0 w 55"/>
                <a:gd name="T7" fmla="*/ 39 h 39"/>
                <a:gd name="T8" fmla="*/ 0 w 55"/>
                <a:gd name="T9" fmla="*/ 0 h 39"/>
                <a:gd name="T10" fmla="*/ 0 w 55"/>
                <a:gd name="T11" fmla="*/ 0 h 39"/>
                <a:gd name="T12" fmla="*/ 54 w 55"/>
                <a:gd name="T13" fmla="*/ 0 h 39"/>
                <a:gd name="T14" fmla="*/ 54 w 55"/>
                <a:gd name="T15" fmla="*/ 38 h 39"/>
                <a:gd name="T16" fmla="*/ 0 w 55"/>
                <a:gd name="T17" fmla="*/ 38 h 39"/>
                <a:gd name="T18" fmla="*/ 0 w 55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39">
                  <a:moveTo>
                    <a:pt x="0" y="0"/>
                  </a:moveTo>
                  <a:lnTo>
                    <a:pt x="55" y="0"/>
                  </a:lnTo>
                  <a:lnTo>
                    <a:pt x="55" y="39"/>
                  </a:lnTo>
                  <a:lnTo>
                    <a:pt x="0" y="39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54" y="0"/>
                  </a:lnTo>
                  <a:lnTo>
                    <a:pt x="54" y="38"/>
                  </a:lnTo>
                  <a:lnTo>
                    <a:pt x="0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656" name="Freeform 832"/>
            <p:cNvSpPr>
              <a:spLocks noEditPoints="1"/>
            </p:cNvSpPr>
            <p:nvPr/>
          </p:nvSpPr>
          <p:spPr bwMode="auto">
            <a:xfrm>
              <a:off x="3273" y="3470"/>
              <a:ext cx="54" cy="38"/>
            </a:xfrm>
            <a:custGeom>
              <a:avLst/>
              <a:gdLst>
                <a:gd name="T0" fmla="*/ 0 w 54"/>
                <a:gd name="T1" fmla="*/ 0 h 38"/>
                <a:gd name="T2" fmla="*/ 54 w 54"/>
                <a:gd name="T3" fmla="*/ 0 h 38"/>
                <a:gd name="T4" fmla="*/ 54 w 54"/>
                <a:gd name="T5" fmla="*/ 38 h 38"/>
                <a:gd name="T6" fmla="*/ 0 w 54"/>
                <a:gd name="T7" fmla="*/ 38 h 38"/>
                <a:gd name="T8" fmla="*/ 0 w 54"/>
                <a:gd name="T9" fmla="*/ 0 h 38"/>
                <a:gd name="T10" fmla="*/ 0 w 54"/>
                <a:gd name="T11" fmla="*/ 0 h 38"/>
                <a:gd name="T12" fmla="*/ 52 w 54"/>
                <a:gd name="T13" fmla="*/ 0 h 38"/>
                <a:gd name="T14" fmla="*/ 52 w 54"/>
                <a:gd name="T15" fmla="*/ 37 h 38"/>
                <a:gd name="T16" fmla="*/ 0 w 54"/>
                <a:gd name="T17" fmla="*/ 37 h 38"/>
                <a:gd name="T18" fmla="*/ 0 w 54"/>
                <a:gd name="T1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38">
                  <a:moveTo>
                    <a:pt x="0" y="0"/>
                  </a:moveTo>
                  <a:lnTo>
                    <a:pt x="54" y="0"/>
                  </a:lnTo>
                  <a:lnTo>
                    <a:pt x="54" y="38"/>
                  </a:lnTo>
                  <a:lnTo>
                    <a:pt x="0" y="38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52" y="0"/>
                  </a:lnTo>
                  <a:lnTo>
                    <a:pt x="52" y="37"/>
                  </a:lnTo>
                  <a:lnTo>
                    <a:pt x="0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657" name="Freeform 833"/>
            <p:cNvSpPr>
              <a:spLocks noEditPoints="1"/>
            </p:cNvSpPr>
            <p:nvPr/>
          </p:nvSpPr>
          <p:spPr bwMode="auto">
            <a:xfrm>
              <a:off x="3273" y="3470"/>
              <a:ext cx="52" cy="37"/>
            </a:xfrm>
            <a:custGeom>
              <a:avLst/>
              <a:gdLst>
                <a:gd name="T0" fmla="*/ 0 w 52"/>
                <a:gd name="T1" fmla="*/ 0 h 37"/>
                <a:gd name="T2" fmla="*/ 52 w 52"/>
                <a:gd name="T3" fmla="*/ 0 h 37"/>
                <a:gd name="T4" fmla="*/ 52 w 52"/>
                <a:gd name="T5" fmla="*/ 37 h 37"/>
                <a:gd name="T6" fmla="*/ 0 w 52"/>
                <a:gd name="T7" fmla="*/ 37 h 37"/>
                <a:gd name="T8" fmla="*/ 0 w 52"/>
                <a:gd name="T9" fmla="*/ 0 h 37"/>
                <a:gd name="T10" fmla="*/ 0 w 52"/>
                <a:gd name="T11" fmla="*/ 0 h 37"/>
                <a:gd name="T12" fmla="*/ 50 w 52"/>
                <a:gd name="T13" fmla="*/ 0 h 37"/>
                <a:gd name="T14" fmla="*/ 50 w 52"/>
                <a:gd name="T15" fmla="*/ 35 h 37"/>
                <a:gd name="T16" fmla="*/ 0 w 52"/>
                <a:gd name="T17" fmla="*/ 35 h 37"/>
                <a:gd name="T18" fmla="*/ 0 w 52"/>
                <a:gd name="T1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7">
                  <a:moveTo>
                    <a:pt x="0" y="0"/>
                  </a:moveTo>
                  <a:lnTo>
                    <a:pt x="52" y="0"/>
                  </a:lnTo>
                  <a:lnTo>
                    <a:pt x="52" y="37"/>
                  </a:lnTo>
                  <a:lnTo>
                    <a:pt x="0" y="37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50" y="0"/>
                  </a:lnTo>
                  <a:lnTo>
                    <a:pt x="50" y="35"/>
                  </a:lnTo>
                  <a:lnTo>
                    <a:pt x="0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658" name="Freeform 834"/>
            <p:cNvSpPr>
              <a:spLocks noEditPoints="1"/>
            </p:cNvSpPr>
            <p:nvPr/>
          </p:nvSpPr>
          <p:spPr bwMode="auto">
            <a:xfrm>
              <a:off x="3273" y="3470"/>
              <a:ext cx="50" cy="35"/>
            </a:xfrm>
            <a:custGeom>
              <a:avLst/>
              <a:gdLst>
                <a:gd name="T0" fmla="*/ 0 w 50"/>
                <a:gd name="T1" fmla="*/ 0 h 35"/>
                <a:gd name="T2" fmla="*/ 50 w 50"/>
                <a:gd name="T3" fmla="*/ 0 h 35"/>
                <a:gd name="T4" fmla="*/ 50 w 50"/>
                <a:gd name="T5" fmla="*/ 35 h 35"/>
                <a:gd name="T6" fmla="*/ 0 w 50"/>
                <a:gd name="T7" fmla="*/ 35 h 35"/>
                <a:gd name="T8" fmla="*/ 0 w 50"/>
                <a:gd name="T9" fmla="*/ 0 h 35"/>
                <a:gd name="T10" fmla="*/ 0 w 50"/>
                <a:gd name="T11" fmla="*/ 0 h 35"/>
                <a:gd name="T12" fmla="*/ 48 w 50"/>
                <a:gd name="T13" fmla="*/ 0 h 35"/>
                <a:gd name="T14" fmla="*/ 48 w 50"/>
                <a:gd name="T15" fmla="*/ 34 h 35"/>
                <a:gd name="T16" fmla="*/ 0 w 50"/>
                <a:gd name="T17" fmla="*/ 34 h 35"/>
                <a:gd name="T18" fmla="*/ 0 w 50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35">
                  <a:moveTo>
                    <a:pt x="0" y="0"/>
                  </a:moveTo>
                  <a:lnTo>
                    <a:pt x="50" y="0"/>
                  </a:lnTo>
                  <a:lnTo>
                    <a:pt x="50" y="35"/>
                  </a:lnTo>
                  <a:lnTo>
                    <a:pt x="0" y="35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48" y="0"/>
                  </a:lnTo>
                  <a:lnTo>
                    <a:pt x="48" y="34"/>
                  </a:lnTo>
                  <a:lnTo>
                    <a:pt x="0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659" name="Freeform 835"/>
            <p:cNvSpPr>
              <a:spLocks noEditPoints="1"/>
            </p:cNvSpPr>
            <p:nvPr/>
          </p:nvSpPr>
          <p:spPr bwMode="auto">
            <a:xfrm>
              <a:off x="3273" y="3470"/>
              <a:ext cx="48" cy="34"/>
            </a:xfrm>
            <a:custGeom>
              <a:avLst/>
              <a:gdLst>
                <a:gd name="T0" fmla="*/ 0 w 48"/>
                <a:gd name="T1" fmla="*/ 0 h 34"/>
                <a:gd name="T2" fmla="*/ 48 w 48"/>
                <a:gd name="T3" fmla="*/ 0 h 34"/>
                <a:gd name="T4" fmla="*/ 48 w 48"/>
                <a:gd name="T5" fmla="*/ 34 h 34"/>
                <a:gd name="T6" fmla="*/ 0 w 48"/>
                <a:gd name="T7" fmla="*/ 34 h 34"/>
                <a:gd name="T8" fmla="*/ 0 w 48"/>
                <a:gd name="T9" fmla="*/ 0 h 34"/>
                <a:gd name="T10" fmla="*/ 0 w 48"/>
                <a:gd name="T11" fmla="*/ 0 h 34"/>
                <a:gd name="T12" fmla="*/ 47 w 48"/>
                <a:gd name="T13" fmla="*/ 0 h 34"/>
                <a:gd name="T14" fmla="*/ 47 w 48"/>
                <a:gd name="T15" fmla="*/ 33 h 34"/>
                <a:gd name="T16" fmla="*/ 0 w 48"/>
                <a:gd name="T17" fmla="*/ 33 h 34"/>
                <a:gd name="T18" fmla="*/ 0 w 48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34">
                  <a:moveTo>
                    <a:pt x="0" y="0"/>
                  </a:moveTo>
                  <a:lnTo>
                    <a:pt x="48" y="0"/>
                  </a:lnTo>
                  <a:lnTo>
                    <a:pt x="48" y="34"/>
                  </a:lnTo>
                  <a:lnTo>
                    <a:pt x="0" y="34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47" y="0"/>
                  </a:lnTo>
                  <a:lnTo>
                    <a:pt x="47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660" name="Freeform 836"/>
            <p:cNvSpPr>
              <a:spLocks noEditPoints="1"/>
            </p:cNvSpPr>
            <p:nvPr/>
          </p:nvSpPr>
          <p:spPr bwMode="auto">
            <a:xfrm>
              <a:off x="3273" y="3470"/>
              <a:ext cx="47" cy="33"/>
            </a:xfrm>
            <a:custGeom>
              <a:avLst/>
              <a:gdLst>
                <a:gd name="T0" fmla="*/ 0 w 47"/>
                <a:gd name="T1" fmla="*/ 0 h 33"/>
                <a:gd name="T2" fmla="*/ 47 w 47"/>
                <a:gd name="T3" fmla="*/ 0 h 33"/>
                <a:gd name="T4" fmla="*/ 47 w 47"/>
                <a:gd name="T5" fmla="*/ 33 h 33"/>
                <a:gd name="T6" fmla="*/ 0 w 47"/>
                <a:gd name="T7" fmla="*/ 33 h 33"/>
                <a:gd name="T8" fmla="*/ 0 w 47"/>
                <a:gd name="T9" fmla="*/ 0 h 33"/>
                <a:gd name="T10" fmla="*/ 0 w 47"/>
                <a:gd name="T11" fmla="*/ 0 h 33"/>
                <a:gd name="T12" fmla="*/ 45 w 47"/>
                <a:gd name="T13" fmla="*/ 0 h 33"/>
                <a:gd name="T14" fmla="*/ 45 w 47"/>
                <a:gd name="T15" fmla="*/ 32 h 33"/>
                <a:gd name="T16" fmla="*/ 0 w 47"/>
                <a:gd name="T17" fmla="*/ 32 h 33"/>
                <a:gd name="T18" fmla="*/ 0 w 47"/>
                <a:gd name="T1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33">
                  <a:moveTo>
                    <a:pt x="0" y="0"/>
                  </a:moveTo>
                  <a:lnTo>
                    <a:pt x="47" y="0"/>
                  </a:lnTo>
                  <a:lnTo>
                    <a:pt x="47" y="33"/>
                  </a:lnTo>
                  <a:lnTo>
                    <a:pt x="0" y="33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45" y="0"/>
                  </a:lnTo>
                  <a:lnTo>
                    <a:pt x="45" y="32"/>
                  </a:lnTo>
                  <a:lnTo>
                    <a:pt x="0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661" name="Freeform 837"/>
            <p:cNvSpPr>
              <a:spLocks noEditPoints="1"/>
            </p:cNvSpPr>
            <p:nvPr/>
          </p:nvSpPr>
          <p:spPr bwMode="auto">
            <a:xfrm>
              <a:off x="3273" y="3470"/>
              <a:ext cx="45" cy="32"/>
            </a:xfrm>
            <a:custGeom>
              <a:avLst/>
              <a:gdLst>
                <a:gd name="T0" fmla="*/ 0 w 45"/>
                <a:gd name="T1" fmla="*/ 0 h 32"/>
                <a:gd name="T2" fmla="*/ 45 w 45"/>
                <a:gd name="T3" fmla="*/ 0 h 32"/>
                <a:gd name="T4" fmla="*/ 45 w 45"/>
                <a:gd name="T5" fmla="*/ 32 h 32"/>
                <a:gd name="T6" fmla="*/ 0 w 45"/>
                <a:gd name="T7" fmla="*/ 32 h 32"/>
                <a:gd name="T8" fmla="*/ 0 w 45"/>
                <a:gd name="T9" fmla="*/ 0 h 32"/>
                <a:gd name="T10" fmla="*/ 0 w 45"/>
                <a:gd name="T11" fmla="*/ 0 h 32"/>
                <a:gd name="T12" fmla="*/ 43 w 45"/>
                <a:gd name="T13" fmla="*/ 0 h 32"/>
                <a:gd name="T14" fmla="*/ 43 w 45"/>
                <a:gd name="T15" fmla="*/ 30 h 32"/>
                <a:gd name="T16" fmla="*/ 0 w 45"/>
                <a:gd name="T17" fmla="*/ 30 h 32"/>
                <a:gd name="T18" fmla="*/ 0 w 45"/>
                <a:gd name="T1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32">
                  <a:moveTo>
                    <a:pt x="0" y="0"/>
                  </a:moveTo>
                  <a:lnTo>
                    <a:pt x="45" y="0"/>
                  </a:lnTo>
                  <a:lnTo>
                    <a:pt x="45" y="32"/>
                  </a:lnTo>
                  <a:lnTo>
                    <a:pt x="0" y="32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43" y="0"/>
                  </a:lnTo>
                  <a:lnTo>
                    <a:pt x="43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F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662" name="Freeform 838"/>
            <p:cNvSpPr>
              <a:spLocks noEditPoints="1"/>
            </p:cNvSpPr>
            <p:nvPr/>
          </p:nvSpPr>
          <p:spPr bwMode="auto">
            <a:xfrm>
              <a:off x="3273" y="3470"/>
              <a:ext cx="43" cy="30"/>
            </a:xfrm>
            <a:custGeom>
              <a:avLst/>
              <a:gdLst>
                <a:gd name="T0" fmla="*/ 0 w 43"/>
                <a:gd name="T1" fmla="*/ 0 h 30"/>
                <a:gd name="T2" fmla="*/ 43 w 43"/>
                <a:gd name="T3" fmla="*/ 0 h 30"/>
                <a:gd name="T4" fmla="*/ 43 w 43"/>
                <a:gd name="T5" fmla="*/ 30 h 30"/>
                <a:gd name="T6" fmla="*/ 0 w 43"/>
                <a:gd name="T7" fmla="*/ 30 h 30"/>
                <a:gd name="T8" fmla="*/ 0 w 43"/>
                <a:gd name="T9" fmla="*/ 0 h 30"/>
                <a:gd name="T10" fmla="*/ 0 w 43"/>
                <a:gd name="T11" fmla="*/ 0 h 30"/>
                <a:gd name="T12" fmla="*/ 41 w 43"/>
                <a:gd name="T13" fmla="*/ 0 h 30"/>
                <a:gd name="T14" fmla="*/ 41 w 43"/>
                <a:gd name="T15" fmla="*/ 29 h 30"/>
                <a:gd name="T16" fmla="*/ 0 w 43"/>
                <a:gd name="T17" fmla="*/ 29 h 30"/>
                <a:gd name="T18" fmla="*/ 0 w 43"/>
                <a:gd name="T1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30">
                  <a:moveTo>
                    <a:pt x="0" y="0"/>
                  </a:moveTo>
                  <a:lnTo>
                    <a:pt x="43" y="0"/>
                  </a:lnTo>
                  <a:lnTo>
                    <a:pt x="43" y="30"/>
                  </a:lnTo>
                  <a:lnTo>
                    <a:pt x="0" y="3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41" y="0"/>
                  </a:lnTo>
                  <a:lnTo>
                    <a:pt x="41" y="29"/>
                  </a:lnTo>
                  <a:lnTo>
                    <a:pt x="0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663" name="Freeform 839"/>
            <p:cNvSpPr>
              <a:spLocks noEditPoints="1"/>
            </p:cNvSpPr>
            <p:nvPr/>
          </p:nvSpPr>
          <p:spPr bwMode="auto">
            <a:xfrm>
              <a:off x="3273" y="3470"/>
              <a:ext cx="41" cy="29"/>
            </a:xfrm>
            <a:custGeom>
              <a:avLst/>
              <a:gdLst>
                <a:gd name="T0" fmla="*/ 0 w 41"/>
                <a:gd name="T1" fmla="*/ 0 h 29"/>
                <a:gd name="T2" fmla="*/ 41 w 41"/>
                <a:gd name="T3" fmla="*/ 0 h 29"/>
                <a:gd name="T4" fmla="*/ 41 w 41"/>
                <a:gd name="T5" fmla="*/ 29 h 29"/>
                <a:gd name="T6" fmla="*/ 0 w 41"/>
                <a:gd name="T7" fmla="*/ 29 h 29"/>
                <a:gd name="T8" fmla="*/ 0 w 41"/>
                <a:gd name="T9" fmla="*/ 0 h 29"/>
                <a:gd name="T10" fmla="*/ 0 w 41"/>
                <a:gd name="T11" fmla="*/ 0 h 29"/>
                <a:gd name="T12" fmla="*/ 40 w 41"/>
                <a:gd name="T13" fmla="*/ 0 h 29"/>
                <a:gd name="T14" fmla="*/ 40 w 41"/>
                <a:gd name="T15" fmla="*/ 28 h 29"/>
                <a:gd name="T16" fmla="*/ 0 w 41"/>
                <a:gd name="T17" fmla="*/ 28 h 29"/>
                <a:gd name="T18" fmla="*/ 0 w 41"/>
                <a:gd name="T1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29">
                  <a:moveTo>
                    <a:pt x="0" y="0"/>
                  </a:moveTo>
                  <a:lnTo>
                    <a:pt x="41" y="0"/>
                  </a:lnTo>
                  <a:lnTo>
                    <a:pt x="41" y="29"/>
                  </a:lnTo>
                  <a:lnTo>
                    <a:pt x="0" y="29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40" y="0"/>
                  </a:lnTo>
                  <a:lnTo>
                    <a:pt x="40" y="28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664" name="Freeform 840"/>
            <p:cNvSpPr>
              <a:spLocks noEditPoints="1"/>
            </p:cNvSpPr>
            <p:nvPr/>
          </p:nvSpPr>
          <p:spPr bwMode="auto">
            <a:xfrm>
              <a:off x="3273" y="3470"/>
              <a:ext cx="40" cy="28"/>
            </a:xfrm>
            <a:custGeom>
              <a:avLst/>
              <a:gdLst>
                <a:gd name="T0" fmla="*/ 0 w 40"/>
                <a:gd name="T1" fmla="*/ 0 h 28"/>
                <a:gd name="T2" fmla="*/ 40 w 40"/>
                <a:gd name="T3" fmla="*/ 0 h 28"/>
                <a:gd name="T4" fmla="*/ 40 w 40"/>
                <a:gd name="T5" fmla="*/ 28 h 28"/>
                <a:gd name="T6" fmla="*/ 0 w 40"/>
                <a:gd name="T7" fmla="*/ 28 h 28"/>
                <a:gd name="T8" fmla="*/ 0 w 40"/>
                <a:gd name="T9" fmla="*/ 0 h 28"/>
                <a:gd name="T10" fmla="*/ 0 w 40"/>
                <a:gd name="T11" fmla="*/ 0 h 28"/>
                <a:gd name="T12" fmla="*/ 38 w 40"/>
                <a:gd name="T13" fmla="*/ 0 h 28"/>
                <a:gd name="T14" fmla="*/ 38 w 40"/>
                <a:gd name="T15" fmla="*/ 26 h 28"/>
                <a:gd name="T16" fmla="*/ 0 w 40"/>
                <a:gd name="T17" fmla="*/ 26 h 28"/>
                <a:gd name="T18" fmla="*/ 0 w 40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8">
                  <a:moveTo>
                    <a:pt x="0" y="0"/>
                  </a:moveTo>
                  <a:lnTo>
                    <a:pt x="40" y="0"/>
                  </a:lnTo>
                  <a:lnTo>
                    <a:pt x="40" y="28"/>
                  </a:lnTo>
                  <a:lnTo>
                    <a:pt x="0" y="28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38" y="0"/>
                  </a:lnTo>
                  <a:lnTo>
                    <a:pt x="38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665" name="Freeform 841"/>
            <p:cNvSpPr>
              <a:spLocks noEditPoints="1"/>
            </p:cNvSpPr>
            <p:nvPr/>
          </p:nvSpPr>
          <p:spPr bwMode="auto">
            <a:xfrm>
              <a:off x="3273" y="3470"/>
              <a:ext cx="38" cy="26"/>
            </a:xfrm>
            <a:custGeom>
              <a:avLst/>
              <a:gdLst>
                <a:gd name="T0" fmla="*/ 0 w 38"/>
                <a:gd name="T1" fmla="*/ 0 h 26"/>
                <a:gd name="T2" fmla="*/ 38 w 38"/>
                <a:gd name="T3" fmla="*/ 0 h 26"/>
                <a:gd name="T4" fmla="*/ 38 w 38"/>
                <a:gd name="T5" fmla="*/ 26 h 26"/>
                <a:gd name="T6" fmla="*/ 0 w 38"/>
                <a:gd name="T7" fmla="*/ 26 h 26"/>
                <a:gd name="T8" fmla="*/ 0 w 38"/>
                <a:gd name="T9" fmla="*/ 0 h 26"/>
                <a:gd name="T10" fmla="*/ 0 w 38"/>
                <a:gd name="T11" fmla="*/ 0 h 26"/>
                <a:gd name="T12" fmla="*/ 36 w 38"/>
                <a:gd name="T13" fmla="*/ 0 h 26"/>
                <a:gd name="T14" fmla="*/ 36 w 38"/>
                <a:gd name="T15" fmla="*/ 26 h 26"/>
                <a:gd name="T16" fmla="*/ 0 w 38"/>
                <a:gd name="T17" fmla="*/ 26 h 26"/>
                <a:gd name="T18" fmla="*/ 0 w 38"/>
                <a:gd name="T1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26">
                  <a:moveTo>
                    <a:pt x="0" y="0"/>
                  </a:moveTo>
                  <a:lnTo>
                    <a:pt x="38" y="0"/>
                  </a:lnTo>
                  <a:lnTo>
                    <a:pt x="38" y="26"/>
                  </a:lnTo>
                  <a:lnTo>
                    <a:pt x="0" y="26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36" y="0"/>
                  </a:lnTo>
                  <a:lnTo>
                    <a:pt x="36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666" name="Freeform 842"/>
            <p:cNvSpPr>
              <a:spLocks noEditPoints="1"/>
            </p:cNvSpPr>
            <p:nvPr/>
          </p:nvSpPr>
          <p:spPr bwMode="auto">
            <a:xfrm>
              <a:off x="3273" y="3470"/>
              <a:ext cx="36" cy="26"/>
            </a:xfrm>
            <a:custGeom>
              <a:avLst/>
              <a:gdLst>
                <a:gd name="T0" fmla="*/ 0 w 36"/>
                <a:gd name="T1" fmla="*/ 0 h 26"/>
                <a:gd name="T2" fmla="*/ 36 w 36"/>
                <a:gd name="T3" fmla="*/ 0 h 26"/>
                <a:gd name="T4" fmla="*/ 36 w 36"/>
                <a:gd name="T5" fmla="*/ 26 h 26"/>
                <a:gd name="T6" fmla="*/ 0 w 36"/>
                <a:gd name="T7" fmla="*/ 26 h 26"/>
                <a:gd name="T8" fmla="*/ 0 w 36"/>
                <a:gd name="T9" fmla="*/ 0 h 26"/>
                <a:gd name="T10" fmla="*/ 0 w 36"/>
                <a:gd name="T11" fmla="*/ 0 h 26"/>
                <a:gd name="T12" fmla="*/ 34 w 36"/>
                <a:gd name="T13" fmla="*/ 0 h 26"/>
                <a:gd name="T14" fmla="*/ 34 w 36"/>
                <a:gd name="T15" fmla="*/ 24 h 26"/>
                <a:gd name="T16" fmla="*/ 0 w 36"/>
                <a:gd name="T17" fmla="*/ 24 h 26"/>
                <a:gd name="T18" fmla="*/ 0 w 36"/>
                <a:gd name="T1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26">
                  <a:moveTo>
                    <a:pt x="0" y="0"/>
                  </a:moveTo>
                  <a:lnTo>
                    <a:pt x="36" y="0"/>
                  </a:lnTo>
                  <a:lnTo>
                    <a:pt x="36" y="26"/>
                  </a:lnTo>
                  <a:lnTo>
                    <a:pt x="0" y="26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34" y="0"/>
                  </a:lnTo>
                  <a:lnTo>
                    <a:pt x="34" y="24"/>
                  </a:lnTo>
                  <a:lnTo>
                    <a:pt x="0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F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667" name="Freeform 843"/>
            <p:cNvSpPr>
              <a:spLocks noEditPoints="1"/>
            </p:cNvSpPr>
            <p:nvPr/>
          </p:nvSpPr>
          <p:spPr bwMode="auto">
            <a:xfrm>
              <a:off x="3273" y="3470"/>
              <a:ext cx="34" cy="24"/>
            </a:xfrm>
            <a:custGeom>
              <a:avLst/>
              <a:gdLst>
                <a:gd name="T0" fmla="*/ 0 w 34"/>
                <a:gd name="T1" fmla="*/ 0 h 24"/>
                <a:gd name="T2" fmla="*/ 34 w 34"/>
                <a:gd name="T3" fmla="*/ 0 h 24"/>
                <a:gd name="T4" fmla="*/ 34 w 34"/>
                <a:gd name="T5" fmla="*/ 24 h 24"/>
                <a:gd name="T6" fmla="*/ 0 w 34"/>
                <a:gd name="T7" fmla="*/ 24 h 24"/>
                <a:gd name="T8" fmla="*/ 0 w 34"/>
                <a:gd name="T9" fmla="*/ 0 h 24"/>
                <a:gd name="T10" fmla="*/ 0 w 34"/>
                <a:gd name="T11" fmla="*/ 0 h 24"/>
                <a:gd name="T12" fmla="*/ 33 w 34"/>
                <a:gd name="T13" fmla="*/ 0 h 24"/>
                <a:gd name="T14" fmla="*/ 33 w 34"/>
                <a:gd name="T15" fmla="*/ 23 h 24"/>
                <a:gd name="T16" fmla="*/ 0 w 34"/>
                <a:gd name="T17" fmla="*/ 23 h 24"/>
                <a:gd name="T18" fmla="*/ 0 w 3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24">
                  <a:moveTo>
                    <a:pt x="0" y="0"/>
                  </a:moveTo>
                  <a:lnTo>
                    <a:pt x="34" y="0"/>
                  </a:lnTo>
                  <a:lnTo>
                    <a:pt x="34" y="24"/>
                  </a:lnTo>
                  <a:lnTo>
                    <a:pt x="0" y="24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33" y="0"/>
                  </a:lnTo>
                  <a:lnTo>
                    <a:pt x="33" y="23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F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668" name="Freeform 844"/>
            <p:cNvSpPr>
              <a:spLocks noEditPoints="1"/>
            </p:cNvSpPr>
            <p:nvPr/>
          </p:nvSpPr>
          <p:spPr bwMode="auto">
            <a:xfrm>
              <a:off x="3273" y="3470"/>
              <a:ext cx="33" cy="23"/>
            </a:xfrm>
            <a:custGeom>
              <a:avLst/>
              <a:gdLst>
                <a:gd name="T0" fmla="*/ 0 w 33"/>
                <a:gd name="T1" fmla="*/ 0 h 23"/>
                <a:gd name="T2" fmla="*/ 33 w 33"/>
                <a:gd name="T3" fmla="*/ 0 h 23"/>
                <a:gd name="T4" fmla="*/ 33 w 33"/>
                <a:gd name="T5" fmla="*/ 23 h 23"/>
                <a:gd name="T6" fmla="*/ 0 w 33"/>
                <a:gd name="T7" fmla="*/ 23 h 23"/>
                <a:gd name="T8" fmla="*/ 0 w 33"/>
                <a:gd name="T9" fmla="*/ 0 h 23"/>
                <a:gd name="T10" fmla="*/ 0 w 33"/>
                <a:gd name="T11" fmla="*/ 0 h 23"/>
                <a:gd name="T12" fmla="*/ 31 w 33"/>
                <a:gd name="T13" fmla="*/ 0 h 23"/>
                <a:gd name="T14" fmla="*/ 31 w 33"/>
                <a:gd name="T15" fmla="*/ 22 h 23"/>
                <a:gd name="T16" fmla="*/ 0 w 33"/>
                <a:gd name="T17" fmla="*/ 22 h 23"/>
                <a:gd name="T18" fmla="*/ 0 w 33"/>
                <a:gd name="T1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23">
                  <a:moveTo>
                    <a:pt x="0" y="0"/>
                  </a:moveTo>
                  <a:lnTo>
                    <a:pt x="33" y="0"/>
                  </a:lnTo>
                  <a:lnTo>
                    <a:pt x="33" y="23"/>
                  </a:lnTo>
                  <a:lnTo>
                    <a:pt x="0" y="23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31" y="0"/>
                  </a:lnTo>
                  <a:lnTo>
                    <a:pt x="31" y="22"/>
                  </a:lnTo>
                  <a:lnTo>
                    <a:pt x="0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669" name="Freeform 845"/>
            <p:cNvSpPr>
              <a:spLocks noEditPoints="1"/>
            </p:cNvSpPr>
            <p:nvPr/>
          </p:nvSpPr>
          <p:spPr bwMode="auto">
            <a:xfrm>
              <a:off x="3273" y="3470"/>
              <a:ext cx="31" cy="22"/>
            </a:xfrm>
            <a:custGeom>
              <a:avLst/>
              <a:gdLst>
                <a:gd name="T0" fmla="*/ 0 w 31"/>
                <a:gd name="T1" fmla="*/ 0 h 22"/>
                <a:gd name="T2" fmla="*/ 31 w 31"/>
                <a:gd name="T3" fmla="*/ 0 h 22"/>
                <a:gd name="T4" fmla="*/ 31 w 31"/>
                <a:gd name="T5" fmla="*/ 22 h 22"/>
                <a:gd name="T6" fmla="*/ 0 w 31"/>
                <a:gd name="T7" fmla="*/ 22 h 22"/>
                <a:gd name="T8" fmla="*/ 0 w 31"/>
                <a:gd name="T9" fmla="*/ 0 h 22"/>
                <a:gd name="T10" fmla="*/ 0 w 31"/>
                <a:gd name="T11" fmla="*/ 0 h 22"/>
                <a:gd name="T12" fmla="*/ 29 w 31"/>
                <a:gd name="T13" fmla="*/ 0 h 22"/>
                <a:gd name="T14" fmla="*/ 29 w 31"/>
                <a:gd name="T15" fmla="*/ 20 h 22"/>
                <a:gd name="T16" fmla="*/ 0 w 31"/>
                <a:gd name="T17" fmla="*/ 20 h 22"/>
                <a:gd name="T18" fmla="*/ 0 w 31"/>
                <a:gd name="T1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22">
                  <a:moveTo>
                    <a:pt x="0" y="0"/>
                  </a:moveTo>
                  <a:lnTo>
                    <a:pt x="31" y="0"/>
                  </a:lnTo>
                  <a:lnTo>
                    <a:pt x="31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9" y="0"/>
                  </a:lnTo>
                  <a:lnTo>
                    <a:pt x="29" y="20"/>
                  </a:lnTo>
                  <a:lnTo>
                    <a:pt x="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670" name="Freeform 846"/>
            <p:cNvSpPr>
              <a:spLocks noEditPoints="1"/>
            </p:cNvSpPr>
            <p:nvPr/>
          </p:nvSpPr>
          <p:spPr bwMode="auto">
            <a:xfrm>
              <a:off x="3273" y="3470"/>
              <a:ext cx="29" cy="20"/>
            </a:xfrm>
            <a:custGeom>
              <a:avLst/>
              <a:gdLst>
                <a:gd name="T0" fmla="*/ 0 w 29"/>
                <a:gd name="T1" fmla="*/ 0 h 20"/>
                <a:gd name="T2" fmla="*/ 29 w 29"/>
                <a:gd name="T3" fmla="*/ 0 h 20"/>
                <a:gd name="T4" fmla="*/ 29 w 29"/>
                <a:gd name="T5" fmla="*/ 20 h 20"/>
                <a:gd name="T6" fmla="*/ 0 w 29"/>
                <a:gd name="T7" fmla="*/ 20 h 20"/>
                <a:gd name="T8" fmla="*/ 0 w 29"/>
                <a:gd name="T9" fmla="*/ 0 h 20"/>
                <a:gd name="T10" fmla="*/ 0 w 29"/>
                <a:gd name="T11" fmla="*/ 0 h 20"/>
                <a:gd name="T12" fmla="*/ 27 w 29"/>
                <a:gd name="T13" fmla="*/ 0 h 20"/>
                <a:gd name="T14" fmla="*/ 27 w 29"/>
                <a:gd name="T15" fmla="*/ 19 h 20"/>
                <a:gd name="T16" fmla="*/ 0 w 29"/>
                <a:gd name="T17" fmla="*/ 19 h 20"/>
                <a:gd name="T18" fmla="*/ 0 w 29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20">
                  <a:moveTo>
                    <a:pt x="0" y="0"/>
                  </a:moveTo>
                  <a:lnTo>
                    <a:pt x="29" y="0"/>
                  </a:lnTo>
                  <a:lnTo>
                    <a:pt x="29" y="20"/>
                  </a:lnTo>
                  <a:lnTo>
                    <a:pt x="0" y="2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7" y="0"/>
                  </a:lnTo>
                  <a:lnTo>
                    <a:pt x="27" y="19"/>
                  </a:lnTo>
                  <a:lnTo>
                    <a:pt x="0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671" name="Freeform 847"/>
            <p:cNvSpPr>
              <a:spLocks noEditPoints="1"/>
            </p:cNvSpPr>
            <p:nvPr/>
          </p:nvSpPr>
          <p:spPr bwMode="auto">
            <a:xfrm>
              <a:off x="3273" y="3470"/>
              <a:ext cx="27" cy="19"/>
            </a:xfrm>
            <a:custGeom>
              <a:avLst/>
              <a:gdLst>
                <a:gd name="T0" fmla="*/ 0 w 27"/>
                <a:gd name="T1" fmla="*/ 0 h 19"/>
                <a:gd name="T2" fmla="*/ 27 w 27"/>
                <a:gd name="T3" fmla="*/ 0 h 19"/>
                <a:gd name="T4" fmla="*/ 27 w 27"/>
                <a:gd name="T5" fmla="*/ 19 h 19"/>
                <a:gd name="T6" fmla="*/ 0 w 27"/>
                <a:gd name="T7" fmla="*/ 19 h 19"/>
                <a:gd name="T8" fmla="*/ 0 w 27"/>
                <a:gd name="T9" fmla="*/ 0 h 19"/>
                <a:gd name="T10" fmla="*/ 0 w 27"/>
                <a:gd name="T11" fmla="*/ 0 h 19"/>
                <a:gd name="T12" fmla="*/ 25 w 27"/>
                <a:gd name="T13" fmla="*/ 0 h 19"/>
                <a:gd name="T14" fmla="*/ 25 w 27"/>
                <a:gd name="T15" fmla="*/ 18 h 19"/>
                <a:gd name="T16" fmla="*/ 0 w 27"/>
                <a:gd name="T17" fmla="*/ 18 h 19"/>
                <a:gd name="T18" fmla="*/ 0 w 27"/>
                <a:gd name="T1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19">
                  <a:moveTo>
                    <a:pt x="0" y="0"/>
                  </a:moveTo>
                  <a:lnTo>
                    <a:pt x="27" y="0"/>
                  </a:lnTo>
                  <a:lnTo>
                    <a:pt x="27" y="19"/>
                  </a:lnTo>
                  <a:lnTo>
                    <a:pt x="0" y="19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5" y="0"/>
                  </a:lnTo>
                  <a:lnTo>
                    <a:pt x="25" y="18"/>
                  </a:lnTo>
                  <a:lnTo>
                    <a:pt x="0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672" name="Freeform 848"/>
            <p:cNvSpPr>
              <a:spLocks noEditPoints="1"/>
            </p:cNvSpPr>
            <p:nvPr/>
          </p:nvSpPr>
          <p:spPr bwMode="auto">
            <a:xfrm>
              <a:off x="3273" y="3470"/>
              <a:ext cx="25" cy="18"/>
            </a:xfrm>
            <a:custGeom>
              <a:avLst/>
              <a:gdLst>
                <a:gd name="T0" fmla="*/ 0 w 25"/>
                <a:gd name="T1" fmla="*/ 0 h 18"/>
                <a:gd name="T2" fmla="*/ 25 w 25"/>
                <a:gd name="T3" fmla="*/ 0 h 18"/>
                <a:gd name="T4" fmla="*/ 25 w 25"/>
                <a:gd name="T5" fmla="*/ 18 h 18"/>
                <a:gd name="T6" fmla="*/ 0 w 25"/>
                <a:gd name="T7" fmla="*/ 18 h 18"/>
                <a:gd name="T8" fmla="*/ 0 w 25"/>
                <a:gd name="T9" fmla="*/ 0 h 18"/>
                <a:gd name="T10" fmla="*/ 0 w 25"/>
                <a:gd name="T11" fmla="*/ 0 h 18"/>
                <a:gd name="T12" fmla="*/ 23 w 25"/>
                <a:gd name="T13" fmla="*/ 0 h 18"/>
                <a:gd name="T14" fmla="*/ 23 w 25"/>
                <a:gd name="T15" fmla="*/ 17 h 18"/>
                <a:gd name="T16" fmla="*/ 0 w 25"/>
                <a:gd name="T17" fmla="*/ 17 h 18"/>
                <a:gd name="T18" fmla="*/ 0 w 25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18">
                  <a:moveTo>
                    <a:pt x="0" y="0"/>
                  </a:moveTo>
                  <a:lnTo>
                    <a:pt x="25" y="0"/>
                  </a:lnTo>
                  <a:lnTo>
                    <a:pt x="25" y="18"/>
                  </a:lnTo>
                  <a:lnTo>
                    <a:pt x="0" y="18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3" y="0"/>
                  </a:lnTo>
                  <a:lnTo>
                    <a:pt x="23" y="17"/>
                  </a:lnTo>
                  <a:lnTo>
                    <a:pt x="0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673" name="Freeform 849"/>
            <p:cNvSpPr>
              <a:spLocks noEditPoints="1"/>
            </p:cNvSpPr>
            <p:nvPr/>
          </p:nvSpPr>
          <p:spPr bwMode="auto">
            <a:xfrm>
              <a:off x="3273" y="3470"/>
              <a:ext cx="23" cy="17"/>
            </a:xfrm>
            <a:custGeom>
              <a:avLst/>
              <a:gdLst>
                <a:gd name="T0" fmla="*/ 0 w 23"/>
                <a:gd name="T1" fmla="*/ 0 h 17"/>
                <a:gd name="T2" fmla="*/ 23 w 23"/>
                <a:gd name="T3" fmla="*/ 0 h 17"/>
                <a:gd name="T4" fmla="*/ 23 w 23"/>
                <a:gd name="T5" fmla="*/ 17 h 17"/>
                <a:gd name="T6" fmla="*/ 0 w 23"/>
                <a:gd name="T7" fmla="*/ 17 h 17"/>
                <a:gd name="T8" fmla="*/ 0 w 23"/>
                <a:gd name="T9" fmla="*/ 0 h 17"/>
                <a:gd name="T10" fmla="*/ 0 w 23"/>
                <a:gd name="T11" fmla="*/ 0 h 17"/>
                <a:gd name="T12" fmla="*/ 21 w 23"/>
                <a:gd name="T13" fmla="*/ 0 h 17"/>
                <a:gd name="T14" fmla="*/ 21 w 23"/>
                <a:gd name="T15" fmla="*/ 15 h 17"/>
                <a:gd name="T16" fmla="*/ 0 w 23"/>
                <a:gd name="T17" fmla="*/ 15 h 17"/>
                <a:gd name="T18" fmla="*/ 0 w 23"/>
                <a:gd name="T1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17">
                  <a:moveTo>
                    <a:pt x="0" y="0"/>
                  </a:moveTo>
                  <a:lnTo>
                    <a:pt x="23" y="0"/>
                  </a:lnTo>
                  <a:lnTo>
                    <a:pt x="23" y="17"/>
                  </a:lnTo>
                  <a:lnTo>
                    <a:pt x="0" y="17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1" y="0"/>
                  </a:lnTo>
                  <a:lnTo>
                    <a:pt x="21" y="15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674" name="Freeform 850"/>
            <p:cNvSpPr>
              <a:spLocks noEditPoints="1"/>
            </p:cNvSpPr>
            <p:nvPr/>
          </p:nvSpPr>
          <p:spPr bwMode="auto">
            <a:xfrm>
              <a:off x="3273" y="3470"/>
              <a:ext cx="21" cy="15"/>
            </a:xfrm>
            <a:custGeom>
              <a:avLst/>
              <a:gdLst>
                <a:gd name="T0" fmla="*/ 0 w 21"/>
                <a:gd name="T1" fmla="*/ 0 h 15"/>
                <a:gd name="T2" fmla="*/ 21 w 21"/>
                <a:gd name="T3" fmla="*/ 0 h 15"/>
                <a:gd name="T4" fmla="*/ 21 w 21"/>
                <a:gd name="T5" fmla="*/ 15 h 15"/>
                <a:gd name="T6" fmla="*/ 0 w 21"/>
                <a:gd name="T7" fmla="*/ 15 h 15"/>
                <a:gd name="T8" fmla="*/ 0 w 21"/>
                <a:gd name="T9" fmla="*/ 0 h 15"/>
                <a:gd name="T10" fmla="*/ 0 w 21"/>
                <a:gd name="T11" fmla="*/ 0 h 15"/>
                <a:gd name="T12" fmla="*/ 19 w 21"/>
                <a:gd name="T13" fmla="*/ 0 h 15"/>
                <a:gd name="T14" fmla="*/ 19 w 21"/>
                <a:gd name="T15" fmla="*/ 14 h 15"/>
                <a:gd name="T16" fmla="*/ 0 w 21"/>
                <a:gd name="T17" fmla="*/ 14 h 15"/>
                <a:gd name="T18" fmla="*/ 0 w 21"/>
                <a:gd name="T1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15">
                  <a:moveTo>
                    <a:pt x="0" y="0"/>
                  </a:moveTo>
                  <a:lnTo>
                    <a:pt x="21" y="0"/>
                  </a:lnTo>
                  <a:lnTo>
                    <a:pt x="21" y="15"/>
                  </a:lnTo>
                  <a:lnTo>
                    <a:pt x="0" y="15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9" y="0"/>
                  </a:lnTo>
                  <a:lnTo>
                    <a:pt x="19" y="14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675" name="Freeform 851"/>
            <p:cNvSpPr>
              <a:spLocks noEditPoints="1"/>
            </p:cNvSpPr>
            <p:nvPr/>
          </p:nvSpPr>
          <p:spPr bwMode="auto">
            <a:xfrm>
              <a:off x="3273" y="3470"/>
              <a:ext cx="19" cy="14"/>
            </a:xfrm>
            <a:custGeom>
              <a:avLst/>
              <a:gdLst>
                <a:gd name="T0" fmla="*/ 0 w 19"/>
                <a:gd name="T1" fmla="*/ 0 h 14"/>
                <a:gd name="T2" fmla="*/ 19 w 19"/>
                <a:gd name="T3" fmla="*/ 0 h 14"/>
                <a:gd name="T4" fmla="*/ 19 w 19"/>
                <a:gd name="T5" fmla="*/ 14 h 14"/>
                <a:gd name="T6" fmla="*/ 0 w 19"/>
                <a:gd name="T7" fmla="*/ 14 h 14"/>
                <a:gd name="T8" fmla="*/ 0 w 19"/>
                <a:gd name="T9" fmla="*/ 0 h 14"/>
                <a:gd name="T10" fmla="*/ 0 w 19"/>
                <a:gd name="T11" fmla="*/ 0 h 14"/>
                <a:gd name="T12" fmla="*/ 18 w 19"/>
                <a:gd name="T13" fmla="*/ 0 h 14"/>
                <a:gd name="T14" fmla="*/ 18 w 19"/>
                <a:gd name="T15" fmla="*/ 13 h 14"/>
                <a:gd name="T16" fmla="*/ 0 w 19"/>
                <a:gd name="T17" fmla="*/ 13 h 14"/>
                <a:gd name="T18" fmla="*/ 0 w 19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4">
                  <a:moveTo>
                    <a:pt x="0" y="0"/>
                  </a:moveTo>
                  <a:lnTo>
                    <a:pt x="19" y="0"/>
                  </a:lnTo>
                  <a:lnTo>
                    <a:pt x="19" y="14"/>
                  </a:lnTo>
                  <a:lnTo>
                    <a:pt x="0" y="14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8" y="0"/>
                  </a:lnTo>
                  <a:lnTo>
                    <a:pt x="18" y="13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676" name="Freeform 852"/>
            <p:cNvSpPr>
              <a:spLocks noEditPoints="1"/>
            </p:cNvSpPr>
            <p:nvPr/>
          </p:nvSpPr>
          <p:spPr bwMode="auto">
            <a:xfrm>
              <a:off x="3273" y="3470"/>
              <a:ext cx="18" cy="13"/>
            </a:xfrm>
            <a:custGeom>
              <a:avLst/>
              <a:gdLst>
                <a:gd name="T0" fmla="*/ 0 w 18"/>
                <a:gd name="T1" fmla="*/ 0 h 13"/>
                <a:gd name="T2" fmla="*/ 18 w 18"/>
                <a:gd name="T3" fmla="*/ 0 h 13"/>
                <a:gd name="T4" fmla="*/ 18 w 18"/>
                <a:gd name="T5" fmla="*/ 13 h 13"/>
                <a:gd name="T6" fmla="*/ 0 w 18"/>
                <a:gd name="T7" fmla="*/ 13 h 13"/>
                <a:gd name="T8" fmla="*/ 0 w 18"/>
                <a:gd name="T9" fmla="*/ 0 h 13"/>
                <a:gd name="T10" fmla="*/ 0 w 18"/>
                <a:gd name="T11" fmla="*/ 0 h 13"/>
                <a:gd name="T12" fmla="*/ 16 w 18"/>
                <a:gd name="T13" fmla="*/ 0 h 13"/>
                <a:gd name="T14" fmla="*/ 16 w 18"/>
                <a:gd name="T15" fmla="*/ 12 h 13"/>
                <a:gd name="T16" fmla="*/ 0 w 18"/>
                <a:gd name="T17" fmla="*/ 12 h 13"/>
                <a:gd name="T18" fmla="*/ 0 w 18"/>
                <a:gd name="T1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3">
                  <a:moveTo>
                    <a:pt x="0" y="0"/>
                  </a:moveTo>
                  <a:lnTo>
                    <a:pt x="18" y="0"/>
                  </a:lnTo>
                  <a:lnTo>
                    <a:pt x="18" y="13"/>
                  </a:lnTo>
                  <a:lnTo>
                    <a:pt x="0" y="13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6" y="0"/>
                  </a:lnTo>
                  <a:lnTo>
                    <a:pt x="16" y="12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677" name="Freeform 853"/>
            <p:cNvSpPr>
              <a:spLocks noEditPoints="1"/>
            </p:cNvSpPr>
            <p:nvPr/>
          </p:nvSpPr>
          <p:spPr bwMode="auto">
            <a:xfrm>
              <a:off x="3273" y="3470"/>
              <a:ext cx="16" cy="12"/>
            </a:xfrm>
            <a:custGeom>
              <a:avLst/>
              <a:gdLst>
                <a:gd name="T0" fmla="*/ 0 w 16"/>
                <a:gd name="T1" fmla="*/ 0 h 12"/>
                <a:gd name="T2" fmla="*/ 16 w 16"/>
                <a:gd name="T3" fmla="*/ 0 h 12"/>
                <a:gd name="T4" fmla="*/ 16 w 16"/>
                <a:gd name="T5" fmla="*/ 12 h 12"/>
                <a:gd name="T6" fmla="*/ 0 w 16"/>
                <a:gd name="T7" fmla="*/ 12 h 12"/>
                <a:gd name="T8" fmla="*/ 0 w 16"/>
                <a:gd name="T9" fmla="*/ 0 h 12"/>
                <a:gd name="T10" fmla="*/ 0 w 16"/>
                <a:gd name="T11" fmla="*/ 0 h 12"/>
                <a:gd name="T12" fmla="*/ 14 w 16"/>
                <a:gd name="T13" fmla="*/ 0 h 12"/>
                <a:gd name="T14" fmla="*/ 14 w 16"/>
                <a:gd name="T15" fmla="*/ 11 h 12"/>
                <a:gd name="T16" fmla="*/ 0 w 16"/>
                <a:gd name="T17" fmla="*/ 11 h 12"/>
                <a:gd name="T18" fmla="*/ 0 w 16"/>
                <a:gd name="T1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2">
                  <a:moveTo>
                    <a:pt x="0" y="0"/>
                  </a:moveTo>
                  <a:lnTo>
                    <a:pt x="16" y="0"/>
                  </a:lnTo>
                  <a:lnTo>
                    <a:pt x="16" y="12"/>
                  </a:lnTo>
                  <a:lnTo>
                    <a:pt x="0" y="12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4" y="0"/>
                  </a:lnTo>
                  <a:lnTo>
                    <a:pt x="14" y="11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678" name="Freeform 854"/>
            <p:cNvSpPr>
              <a:spLocks noEditPoints="1"/>
            </p:cNvSpPr>
            <p:nvPr/>
          </p:nvSpPr>
          <p:spPr bwMode="auto">
            <a:xfrm>
              <a:off x="3273" y="3470"/>
              <a:ext cx="14" cy="11"/>
            </a:xfrm>
            <a:custGeom>
              <a:avLst/>
              <a:gdLst>
                <a:gd name="T0" fmla="*/ 0 w 14"/>
                <a:gd name="T1" fmla="*/ 0 h 11"/>
                <a:gd name="T2" fmla="*/ 14 w 14"/>
                <a:gd name="T3" fmla="*/ 0 h 11"/>
                <a:gd name="T4" fmla="*/ 14 w 14"/>
                <a:gd name="T5" fmla="*/ 11 h 11"/>
                <a:gd name="T6" fmla="*/ 0 w 14"/>
                <a:gd name="T7" fmla="*/ 11 h 11"/>
                <a:gd name="T8" fmla="*/ 0 w 14"/>
                <a:gd name="T9" fmla="*/ 0 h 11"/>
                <a:gd name="T10" fmla="*/ 0 w 14"/>
                <a:gd name="T11" fmla="*/ 0 h 11"/>
                <a:gd name="T12" fmla="*/ 12 w 14"/>
                <a:gd name="T13" fmla="*/ 0 h 11"/>
                <a:gd name="T14" fmla="*/ 12 w 14"/>
                <a:gd name="T15" fmla="*/ 9 h 11"/>
                <a:gd name="T16" fmla="*/ 0 w 14"/>
                <a:gd name="T17" fmla="*/ 9 h 11"/>
                <a:gd name="T18" fmla="*/ 0 w 14"/>
                <a:gd name="T1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">
                  <a:moveTo>
                    <a:pt x="0" y="0"/>
                  </a:moveTo>
                  <a:lnTo>
                    <a:pt x="14" y="0"/>
                  </a:lnTo>
                  <a:lnTo>
                    <a:pt x="14" y="11"/>
                  </a:lnTo>
                  <a:lnTo>
                    <a:pt x="0" y="11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2" y="0"/>
                  </a:ln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679" name="Freeform 855"/>
            <p:cNvSpPr>
              <a:spLocks noEditPoints="1"/>
            </p:cNvSpPr>
            <p:nvPr/>
          </p:nvSpPr>
          <p:spPr bwMode="auto">
            <a:xfrm>
              <a:off x="3273" y="3470"/>
              <a:ext cx="12" cy="9"/>
            </a:xfrm>
            <a:custGeom>
              <a:avLst/>
              <a:gdLst>
                <a:gd name="T0" fmla="*/ 0 w 12"/>
                <a:gd name="T1" fmla="*/ 0 h 9"/>
                <a:gd name="T2" fmla="*/ 12 w 12"/>
                <a:gd name="T3" fmla="*/ 0 h 9"/>
                <a:gd name="T4" fmla="*/ 12 w 12"/>
                <a:gd name="T5" fmla="*/ 9 h 9"/>
                <a:gd name="T6" fmla="*/ 0 w 12"/>
                <a:gd name="T7" fmla="*/ 9 h 9"/>
                <a:gd name="T8" fmla="*/ 0 w 12"/>
                <a:gd name="T9" fmla="*/ 0 h 9"/>
                <a:gd name="T10" fmla="*/ 0 w 12"/>
                <a:gd name="T11" fmla="*/ 0 h 9"/>
                <a:gd name="T12" fmla="*/ 11 w 12"/>
                <a:gd name="T13" fmla="*/ 0 h 9"/>
                <a:gd name="T14" fmla="*/ 11 w 12"/>
                <a:gd name="T15" fmla="*/ 8 h 9"/>
                <a:gd name="T16" fmla="*/ 0 w 12"/>
                <a:gd name="T17" fmla="*/ 8 h 9"/>
                <a:gd name="T18" fmla="*/ 0 w 12"/>
                <a:gd name="T1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9">
                  <a:moveTo>
                    <a:pt x="0" y="0"/>
                  </a:moveTo>
                  <a:lnTo>
                    <a:pt x="12" y="0"/>
                  </a:ln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1" y="0"/>
                  </a:lnTo>
                  <a:lnTo>
                    <a:pt x="11" y="8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680" name="Freeform 856"/>
            <p:cNvSpPr>
              <a:spLocks noEditPoints="1"/>
            </p:cNvSpPr>
            <p:nvPr/>
          </p:nvSpPr>
          <p:spPr bwMode="auto">
            <a:xfrm>
              <a:off x="3273" y="3470"/>
              <a:ext cx="11" cy="8"/>
            </a:xfrm>
            <a:custGeom>
              <a:avLst/>
              <a:gdLst>
                <a:gd name="T0" fmla="*/ 0 w 11"/>
                <a:gd name="T1" fmla="*/ 0 h 8"/>
                <a:gd name="T2" fmla="*/ 11 w 11"/>
                <a:gd name="T3" fmla="*/ 0 h 8"/>
                <a:gd name="T4" fmla="*/ 11 w 11"/>
                <a:gd name="T5" fmla="*/ 8 h 8"/>
                <a:gd name="T6" fmla="*/ 0 w 11"/>
                <a:gd name="T7" fmla="*/ 8 h 8"/>
                <a:gd name="T8" fmla="*/ 0 w 11"/>
                <a:gd name="T9" fmla="*/ 0 h 8"/>
                <a:gd name="T10" fmla="*/ 0 w 11"/>
                <a:gd name="T11" fmla="*/ 0 h 8"/>
                <a:gd name="T12" fmla="*/ 9 w 11"/>
                <a:gd name="T13" fmla="*/ 0 h 8"/>
                <a:gd name="T14" fmla="*/ 9 w 11"/>
                <a:gd name="T15" fmla="*/ 7 h 8"/>
                <a:gd name="T16" fmla="*/ 0 w 11"/>
                <a:gd name="T17" fmla="*/ 7 h 8"/>
                <a:gd name="T18" fmla="*/ 0 w 11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lnTo>
                    <a:pt x="11" y="0"/>
                  </a:lnTo>
                  <a:lnTo>
                    <a:pt x="11" y="8"/>
                  </a:lnTo>
                  <a:lnTo>
                    <a:pt x="0" y="8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9" y="0"/>
                  </a:lnTo>
                  <a:lnTo>
                    <a:pt x="9" y="7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681" name="Freeform 857"/>
            <p:cNvSpPr>
              <a:spLocks noEditPoints="1"/>
            </p:cNvSpPr>
            <p:nvPr/>
          </p:nvSpPr>
          <p:spPr bwMode="auto">
            <a:xfrm>
              <a:off x="3273" y="3470"/>
              <a:ext cx="9" cy="7"/>
            </a:xfrm>
            <a:custGeom>
              <a:avLst/>
              <a:gdLst>
                <a:gd name="T0" fmla="*/ 0 w 9"/>
                <a:gd name="T1" fmla="*/ 0 h 7"/>
                <a:gd name="T2" fmla="*/ 9 w 9"/>
                <a:gd name="T3" fmla="*/ 0 h 7"/>
                <a:gd name="T4" fmla="*/ 9 w 9"/>
                <a:gd name="T5" fmla="*/ 7 h 7"/>
                <a:gd name="T6" fmla="*/ 0 w 9"/>
                <a:gd name="T7" fmla="*/ 7 h 7"/>
                <a:gd name="T8" fmla="*/ 0 w 9"/>
                <a:gd name="T9" fmla="*/ 0 h 7"/>
                <a:gd name="T10" fmla="*/ 0 w 9"/>
                <a:gd name="T11" fmla="*/ 0 h 7"/>
                <a:gd name="T12" fmla="*/ 7 w 9"/>
                <a:gd name="T13" fmla="*/ 0 h 7"/>
                <a:gd name="T14" fmla="*/ 7 w 9"/>
                <a:gd name="T15" fmla="*/ 6 h 7"/>
                <a:gd name="T16" fmla="*/ 0 w 9"/>
                <a:gd name="T17" fmla="*/ 6 h 7"/>
                <a:gd name="T18" fmla="*/ 0 w 9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7">
                  <a:moveTo>
                    <a:pt x="0" y="0"/>
                  </a:moveTo>
                  <a:lnTo>
                    <a:pt x="9" y="0"/>
                  </a:lnTo>
                  <a:lnTo>
                    <a:pt x="9" y="7"/>
                  </a:lnTo>
                  <a:lnTo>
                    <a:pt x="0" y="7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7" y="0"/>
                  </a:lnTo>
                  <a:lnTo>
                    <a:pt x="7" y="6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682" name="Freeform 858"/>
            <p:cNvSpPr>
              <a:spLocks noEditPoints="1"/>
            </p:cNvSpPr>
            <p:nvPr/>
          </p:nvSpPr>
          <p:spPr bwMode="auto">
            <a:xfrm>
              <a:off x="3273" y="3470"/>
              <a:ext cx="7" cy="6"/>
            </a:xfrm>
            <a:custGeom>
              <a:avLst/>
              <a:gdLst>
                <a:gd name="T0" fmla="*/ 0 w 7"/>
                <a:gd name="T1" fmla="*/ 0 h 6"/>
                <a:gd name="T2" fmla="*/ 7 w 7"/>
                <a:gd name="T3" fmla="*/ 0 h 6"/>
                <a:gd name="T4" fmla="*/ 7 w 7"/>
                <a:gd name="T5" fmla="*/ 6 h 6"/>
                <a:gd name="T6" fmla="*/ 0 w 7"/>
                <a:gd name="T7" fmla="*/ 6 h 6"/>
                <a:gd name="T8" fmla="*/ 0 w 7"/>
                <a:gd name="T9" fmla="*/ 0 h 6"/>
                <a:gd name="T10" fmla="*/ 0 w 7"/>
                <a:gd name="T11" fmla="*/ 0 h 6"/>
                <a:gd name="T12" fmla="*/ 5 w 7"/>
                <a:gd name="T13" fmla="*/ 0 h 6"/>
                <a:gd name="T14" fmla="*/ 5 w 7"/>
                <a:gd name="T15" fmla="*/ 5 h 6"/>
                <a:gd name="T16" fmla="*/ 0 w 7"/>
                <a:gd name="T17" fmla="*/ 5 h 6"/>
                <a:gd name="T18" fmla="*/ 0 w 7"/>
                <a:gd name="T1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6">
                  <a:moveTo>
                    <a:pt x="0" y="0"/>
                  </a:moveTo>
                  <a:lnTo>
                    <a:pt x="7" y="0"/>
                  </a:lnTo>
                  <a:lnTo>
                    <a:pt x="7" y="6"/>
                  </a:lnTo>
                  <a:lnTo>
                    <a:pt x="0" y="6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683" name="Freeform 859"/>
            <p:cNvSpPr>
              <a:spLocks noEditPoints="1"/>
            </p:cNvSpPr>
            <p:nvPr/>
          </p:nvSpPr>
          <p:spPr bwMode="auto">
            <a:xfrm>
              <a:off x="3273" y="3470"/>
              <a:ext cx="5" cy="5"/>
            </a:xfrm>
            <a:custGeom>
              <a:avLst/>
              <a:gdLst>
                <a:gd name="T0" fmla="*/ 0 w 5"/>
                <a:gd name="T1" fmla="*/ 0 h 5"/>
                <a:gd name="T2" fmla="*/ 5 w 5"/>
                <a:gd name="T3" fmla="*/ 0 h 5"/>
                <a:gd name="T4" fmla="*/ 5 w 5"/>
                <a:gd name="T5" fmla="*/ 5 h 5"/>
                <a:gd name="T6" fmla="*/ 0 w 5"/>
                <a:gd name="T7" fmla="*/ 5 h 5"/>
                <a:gd name="T8" fmla="*/ 0 w 5"/>
                <a:gd name="T9" fmla="*/ 0 h 5"/>
                <a:gd name="T10" fmla="*/ 0 w 5"/>
                <a:gd name="T11" fmla="*/ 0 h 5"/>
                <a:gd name="T12" fmla="*/ 4 w 5"/>
                <a:gd name="T13" fmla="*/ 0 h 5"/>
                <a:gd name="T14" fmla="*/ 4 w 5"/>
                <a:gd name="T15" fmla="*/ 3 h 5"/>
                <a:gd name="T16" fmla="*/ 0 w 5"/>
                <a:gd name="T17" fmla="*/ 3 h 5"/>
                <a:gd name="T18" fmla="*/ 0 w 5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4" y="0"/>
                  </a:lnTo>
                  <a:lnTo>
                    <a:pt x="4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684" name="Freeform 860"/>
            <p:cNvSpPr>
              <a:spLocks noEditPoints="1"/>
            </p:cNvSpPr>
            <p:nvPr/>
          </p:nvSpPr>
          <p:spPr bwMode="auto">
            <a:xfrm>
              <a:off x="3273" y="3470"/>
              <a:ext cx="4" cy="3"/>
            </a:xfrm>
            <a:custGeom>
              <a:avLst/>
              <a:gdLst>
                <a:gd name="T0" fmla="*/ 0 w 4"/>
                <a:gd name="T1" fmla="*/ 0 h 3"/>
                <a:gd name="T2" fmla="*/ 4 w 4"/>
                <a:gd name="T3" fmla="*/ 0 h 3"/>
                <a:gd name="T4" fmla="*/ 4 w 4"/>
                <a:gd name="T5" fmla="*/ 3 h 3"/>
                <a:gd name="T6" fmla="*/ 0 w 4"/>
                <a:gd name="T7" fmla="*/ 3 h 3"/>
                <a:gd name="T8" fmla="*/ 0 w 4"/>
                <a:gd name="T9" fmla="*/ 0 h 3"/>
                <a:gd name="T10" fmla="*/ 0 w 4"/>
                <a:gd name="T11" fmla="*/ 0 h 3"/>
                <a:gd name="T12" fmla="*/ 2 w 4"/>
                <a:gd name="T13" fmla="*/ 0 h 3"/>
                <a:gd name="T14" fmla="*/ 2 w 4"/>
                <a:gd name="T15" fmla="*/ 2 h 3"/>
                <a:gd name="T16" fmla="*/ 0 w 4"/>
                <a:gd name="T17" fmla="*/ 2 h 3"/>
                <a:gd name="T18" fmla="*/ 0 w 4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lnTo>
                    <a:pt x="4" y="0"/>
                  </a:lnTo>
                  <a:lnTo>
                    <a:pt x="4" y="3"/>
                  </a:lnTo>
                  <a:lnTo>
                    <a:pt x="0" y="3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685" name="Freeform 861"/>
            <p:cNvSpPr>
              <a:spLocks noEditPoints="1"/>
            </p:cNvSpPr>
            <p:nvPr/>
          </p:nvSpPr>
          <p:spPr bwMode="auto">
            <a:xfrm>
              <a:off x="3273" y="3470"/>
              <a:ext cx="2" cy="2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0 h 2"/>
                <a:gd name="T4" fmla="*/ 2 w 2"/>
                <a:gd name="T5" fmla="*/ 2 h 2"/>
                <a:gd name="T6" fmla="*/ 0 w 2"/>
                <a:gd name="T7" fmla="*/ 2 h 2"/>
                <a:gd name="T8" fmla="*/ 0 w 2"/>
                <a:gd name="T9" fmla="*/ 0 h 2"/>
                <a:gd name="T10" fmla="*/ 0 w 2"/>
                <a:gd name="T11" fmla="*/ 0 h 2"/>
                <a:gd name="T12" fmla="*/ 0 w 2"/>
                <a:gd name="T13" fmla="*/ 0 h 2"/>
                <a:gd name="T14" fmla="*/ 0 w 2"/>
                <a:gd name="T15" fmla="*/ 0 h 2"/>
                <a:gd name="T16" fmla="*/ 0 w 2"/>
                <a:gd name="T17" fmla="*/ 0 h 2"/>
                <a:gd name="T18" fmla="*/ 0 w 2"/>
                <a:gd name="T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686" name="Freeform 862"/>
            <p:cNvSpPr>
              <a:spLocks noEditPoints="1"/>
            </p:cNvSpPr>
            <p:nvPr/>
          </p:nvSpPr>
          <p:spPr bwMode="auto">
            <a:xfrm>
              <a:off x="3273" y="3470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687" name="Freeform 863"/>
            <p:cNvSpPr>
              <a:spLocks noEditPoints="1"/>
            </p:cNvSpPr>
            <p:nvPr/>
          </p:nvSpPr>
          <p:spPr bwMode="auto">
            <a:xfrm>
              <a:off x="3263" y="3462"/>
              <a:ext cx="152" cy="112"/>
            </a:xfrm>
            <a:custGeom>
              <a:avLst/>
              <a:gdLst>
                <a:gd name="T0" fmla="*/ 0 w 152"/>
                <a:gd name="T1" fmla="*/ 0 h 112"/>
                <a:gd name="T2" fmla="*/ 152 w 152"/>
                <a:gd name="T3" fmla="*/ 0 h 112"/>
                <a:gd name="T4" fmla="*/ 152 w 152"/>
                <a:gd name="T5" fmla="*/ 112 h 112"/>
                <a:gd name="T6" fmla="*/ 0 w 152"/>
                <a:gd name="T7" fmla="*/ 112 h 112"/>
                <a:gd name="T8" fmla="*/ 0 w 152"/>
                <a:gd name="T9" fmla="*/ 0 h 112"/>
                <a:gd name="T10" fmla="*/ 3 w 152"/>
                <a:gd name="T11" fmla="*/ 1 h 112"/>
                <a:gd name="T12" fmla="*/ 152 w 152"/>
                <a:gd name="T13" fmla="*/ 1 h 112"/>
                <a:gd name="T14" fmla="*/ 152 w 152"/>
                <a:gd name="T15" fmla="*/ 112 h 112"/>
                <a:gd name="T16" fmla="*/ 3 w 152"/>
                <a:gd name="T17" fmla="*/ 112 h 112"/>
                <a:gd name="T18" fmla="*/ 3 w 152"/>
                <a:gd name="T19" fmla="*/ 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2" h="112">
                  <a:moveTo>
                    <a:pt x="0" y="0"/>
                  </a:moveTo>
                  <a:lnTo>
                    <a:pt x="152" y="0"/>
                  </a:lnTo>
                  <a:lnTo>
                    <a:pt x="152" y="112"/>
                  </a:lnTo>
                  <a:lnTo>
                    <a:pt x="0" y="112"/>
                  </a:lnTo>
                  <a:lnTo>
                    <a:pt x="0" y="0"/>
                  </a:lnTo>
                  <a:close/>
                  <a:moveTo>
                    <a:pt x="3" y="1"/>
                  </a:moveTo>
                  <a:lnTo>
                    <a:pt x="152" y="1"/>
                  </a:lnTo>
                  <a:lnTo>
                    <a:pt x="152" y="112"/>
                  </a:lnTo>
                  <a:lnTo>
                    <a:pt x="3" y="112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688" name="Freeform 864"/>
            <p:cNvSpPr>
              <a:spLocks noEditPoints="1"/>
            </p:cNvSpPr>
            <p:nvPr/>
          </p:nvSpPr>
          <p:spPr bwMode="auto">
            <a:xfrm>
              <a:off x="3266" y="3463"/>
              <a:ext cx="149" cy="111"/>
            </a:xfrm>
            <a:custGeom>
              <a:avLst/>
              <a:gdLst>
                <a:gd name="T0" fmla="*/ 0 w 149"/>
                <a:gd name="T1" fmla="*/ 0 h 111"/>
                <a:gd name="T2" fmla="*/ 149 w 149"/>
                <a:gd name="T3" fmla="*/ 0 h 111"/>
                <a:gd name="T4" fmla="*/ 149 w 149"/>
                <a:gd name="T5" fmla="*/ 111 h 111"/>
                <a:gd name="T6" fmla="*/ 0 w 149"/>
                <a:gd name="T7" fmla="*/ 111 h 111"/>
                <a:gd name="T8" fmla="*/ 0 w 149"/>
                <a:gd name="T9" fmla="*/ 0 h 111"/>
                <a:gd name="T10" fmla="*/ 2 w 149"/>
                <a:gd name="T11" fmla="*/ 2 h 111"/>
                <a:gd name="T12" fmla="*/ 149 w 149"/>
                <a:gd name="T13" fmla="*/ 2 h 111"/>
                <a:gd name="T14" fmla="*/ 149 w 149"/>
                <a:gd name="T15" fmla="*/ 111 h 111"/>
                <a:gd name="T16" fmla="*/ 2 w 149"/>
                <a:gd name="T17" fmla="*/ 111 h 111"/>
                <a:gd name="T18" fmla="*/ 2 w 149"/>
                <a:gd name="T19" fmla="*/ 2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" h="111">
                  <a:moveTo>
                    <a:pt x="0" y="0"/>
                  </a:moveTo>
                  <a:lnTo>
                    <a:pt x="149" y="0"/>
                  </a:lnTo>
                  <a:lnTo>
                    <a:pt x="149" y="111"/>
                  </a:lnTo>
                  <a:lnTo>
                    <a:pt x="0" y="111"/>
                  </a:lnTo>
                  <a:lnTo>
                    <a:pt x="0" y="0"/>
                  </a:lnTo>
                  <a:close/>
                  <a:moveTo>
                    <a:pt x="2" y="2"/>
                  </a:moveTo>
                  <a:lnTo>
                    <a:pt x="149" y="2"/>
                  </a:lnTo>
                  <a:lnTo>
                    <a:pt x="149" y="111"/>
                  </a:lnTo>
                  <a:lnTo>
                    <a:pt x="2" y="111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9B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689" name="Freeform 865"/>
            <p:cNvSpPr>
              <a:spLocks noEditPoints="1"/>
            </p:cNvSpPr>
            <p:nvPr/>
          </p:nvSpPr>
          <p:spPr bwMode="auto">
            <a:xfrm>
              <a:off x="3268" y="3465"/>
              <a:ext cx="147" cy="109"/>
            </a:xfrm>
            <a:custGeom>
              <a:avLst/>
              <a:gdLst>
                <a:gd name="T0" fmla="*/ 0 w 147"/>
                <a:gd name="T1" fmla="*/ 0 h 109"/>
                <a:gd name="T2" fmla="*/ 147 w 147"/>
                <a:gd name="T3" fmla="*/ 0 h 109"/>
                <a:gd name="T4" fmla="*/ 147 w 147"/>
                <a:gd name="T5" fmla="*/ 109 h 109"/>
                <a:gd name="T6" fmla="*/ 0 w 147"/>
                <a:gd name="T7" fmla="*/ 109 h 109"/>
                <a:gd name="T8" fmla="*/ 0 w 147"/>
                <a:gd name="T9" fmla="*/ 0 h 109"/>
                <a:gd name="T10" fmla="*/ 2 w 147"/>
                <a:gd name="T11" fmla="*/ 2 h 109"/>
                <a:gd name="T12" fmla="*/ 147 w 147"/>
                <a:gd name="T13" fmla="*/ 2 h 109"/>
                <a:gd name="T14" fmla="*/ 147 w 147"/>
                <a:gd name="T15" fmla="*/ 109 h 109"/>
                <a:gd name="T16" fmla="*/ 2 w 147"/>
                <a:gd name="T17" fmla="*/ 109 h 109"/>
                <a:gd name="T18" fmla="*/ 2 w 147"/>
                <a:gd name="T19" fmla="*/ 2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7" h="109">
                  <a:moveTo>
                    <a:pt x="0" y="0"/>
                  </a:moveTo>
                  <a:lnTo>
                    <a:pt x="147" y="0"/>
                  </a:lnTo>
                  <a:lnTo>
                    <a:pt x="147" y="109"/>
                  </a:lnTo>
                  <a:lnTo>
                    <a:pt x="0" y="109"/>
                  </a:lnTo>
                  <a:lnTo>
                    <a:pt x="0" y="0"/>
                  </a:lnTo>
                  <a:close/>
                  <a:moveTo>
                    <a:pt x="2" y="2"/>
                  </a:moveTo>
                  <a:lnTo>
                    <a:pt x="147" y="2"/>
                  </a:lnTo>
                  <a:lnTo>
                    <a:pt x="147" y="109"/>
                  </a:lnTo>
                  <a:lnTo>
                    <a:pt x="2" y="109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690" name="Freeform 866"/>
            <p:cNvSpPr>
              <a:spLocks noEditPoints="1"/>
            </p:cNvSpPr>
            <p:nvPr/>
          </p:nvSpPr>
          <p:spPr bwMode="auto">
            <a:xfrm>
              <a:off x="3270" y="3467"/>
              <a:ext cx="145" cy="107"/>
            </a:xfrm>
            <a:custGeom>
              <a:avLst/>
              <a:gdLst>
                <a:gd name="T0" fmla="*/ 0 w 145"/>
                <a:gd name="T1" fmla="*/ 0 h 107"/>
                <a:gd name="T2" fmla="*/ 145 w 145"/>
                <a:gd name="T3" fmla="*/ 0 h 107"/>
                <a:gd name="T4" fmla="*/ 145 w 145"/>
                <a:gd name="T5" fmla="*/ 107 h 107"/>
                <a:gd name="T6" fmla="*/ 0 w 145"/>
                <a:gd name="T7" fmla="*/ 107 h 107"/>
                <a:gd name="T8" fmla="*/ 0 w 145"/>
                <a:gd name="T9" fmla="*/ 0 h 107"/>
                <a:gd name="T10" fmla="*/ 1 w 145"/>
                <a:gd name="T11" fmla="*/ 1 h 107"/>
                <a:gd name="T12" fmla="*/ 145 w 145"/>
                <a:gd name="T13" fmla="*/ 1 h 107"/>
                <a:gd name="T14" fmla="*/ 145 w 145"/>
                <a:gd name="T15" fmla="*/ 107 h 107"/>
                <a:gd name="T16" fmla="*/ 1 w 145"/>
                <a:gd name="T17" fmla="*/ 107 h 107"/>
                <a:gd name="T18" fmla="*/ 1 w 145"/>
                <a:gd name="T19" fmla="*/ 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5" h="107">
                  <a:moveTo>
                    <a:pt x="0" y="0"/>
                  </a:moveTo>
                  <a:lnTo>
                    <a:pt x="145" y="0"/>
                  </a:lnTo>
                  <a:lnTo>
                    <a:pt x="145" y="107"/>
                  </a:lnTo>
                  <a:lnTo>
                    <a:pt x="0" y="107"/>
                  </a:lnTo>
                  <a:lnTo>
                    <a:pt x="0" y="0"/>
                  </a:lnTo>
                  <a:close/>
                  <a:moveTo>
                    <a:pt x="1" y="1"/>
                  </a:moveTo>
                  <a:lnTo>
                    <a:pt x="145" y="1"/>
                  </a:lnTo>
                  <a:lnTo>
                    <a:pt x="145" y="107"/>
                  </a:lnTo>
                  <a:lnTo>
                    <a:pt x="1" y="10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D9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691" name="Freeform 867"/>
            <p:cNvSpPr>
              <a:spLocks noEditPoints="1"/>
            </p:cNvSpPr>
            <p:nvPr/>
          </p:nvSpPr>
          <p:spPr bwMode="auto">
            <a:xfrm>
              <a:off x="3271" y="3468"/>
              <a:ext cx="144" cy="106"/>
            </a:xfrm>
            <a:custGeom>
              <a:avLst/>
              <a:gdLst>
                <a:gd name="T0" fmla="*/ 0 w 144"/>
                <a:gd name="T1" fmla="*/ 0 h 106"/>
                <a:gd name="T2" fmla="*/ 144 w 144"/>
                <a:gd name="T3" fmla="*/ 0 h 106"/>
                <a:gd name="T4" fmla="*/ 144 w 144"/>
                <a:gd name="T5" fmla="*/ 106 h 106"/>
                <a:gd name="T6" fmla="*/ 0 w 144"/>
                <a:gd name="T7" fmla="*/ 106 h 106"/>
                <a:gd name="T8" fmla="*/ 0 w 144"/>
                <a:gd name="T9" fmla="*/ 0 h 106"/>
                <a:gd name="T10" fmla="*/ 3 w 144"/>
                <a:gd name="T11" fmla="*/ 1 h 106"/>
                <a:gd name="T12" fmla="*/ 144 w 144"/>
                <a:gd name="T13" fmla="*/ 1 h 106"/>
                <a:gd name="T14" fmla="*/ 144 w 144"/>
                <a:gd name="T15" fmla="*/ 106 h 106"/>
                <a:gd name="T16" fmla="*/ 3 w 144"/>
                <a:gd name="T17" fmla="*/ 106 h 106"/>
                <a:gd name="T18" fmla="*/ 3 w 144"/>
                <a:gd name="T19" fmla="*/ 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4" h="106">
                  <a:moveTo>
                    <a:pt x="0" y="0"/>
                  </a:moveTo>
                  <a:lnTo>
                    <a:pt x="144" y="0"/>
                  </a:lnTo>
                  <a:lnTo>
                    <a:pt x="144" y="106"/>
                  </a:lnTo>
                  <a:lnTo>
                    <a:pt x="0" y="106"/>
                  </a:lnTo>
                  <a:lnTo>
                    <a:pt x="0" y="0"/>
                  </a:lnTo>
                  <a:close/>
                  <a:moveTo>
                    <a:pt x="3" y="1"/>
                  </a:moveTo>
                  <a:lnTo>
                    <a:pt x="144" y="1"/>
                  </a:lnTo>
                  <a:lnTo>
                    <a:pt x="144" y="106"/>
                  </a:lnTo>
                  <a:lnTo>
                    <a:pt x="3" y="106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692" name="Freeform 868"/>
            <p:cNvSpPr>
              <a:spLocks noEditPoints="1"/>
            </p:cNvSpPr>
            <p:nvPr/>
          </p:nvSpPr>
          <p:spPr bwMode="auto">
            <a:xfrm>
              <a:off x="3274" y="3469"/>
              <a:ext cx="141" cy="105"/>
            </a:xfrm>
            <a:custGeom>
              <a:avLst/>
              <a:gdLst>
                <a:gd name="T0" fmla="*/ 0 w 141"/>
                <a:gd name="T1" fmla="*/ 0 h 105"/>
                <a:gd name="T2" fmla="*/ 141 w 141"/>
                <a:gd name="T3" fmla="*/ 0 h 105"/>
                <a:gd name="T4" fmla="*/ 141 w 141"/>
                <a:gd name="T5" fmla="*/ 105 h 105"/>
                <a:gd name="T6" fmla="*/ 0 w 141"/>
                <a:gd name="T7" fmla="*/ 105 h 105"/>
                <a:gd name="T8" fmla="*/ 0 w 141"/>
                <a:gd name="T9" fmla="*/ 0 h 105"/>
                <a:gd name="T10" fmla="*/ 2 w 141"/>
                <a:gd name="T11" fmla="*/ 2 h 105"/>
                <a:gd name="T12" fmla="*/ 141 w 141"/>
                <a:gd name="T13" fmla="*/ 2 h 105"/>
                <a:gd name="T14" fmla="*/ 141 w 141"/>
                <a:gd name="T15" fmla="*/ 105 h 105"/>
                <a:gd name="T16" fmla="*/ 2 w 141"/>
                <a:gd name="T17" fmla="*/ 105 h 105"/>
                <a:gd name="T18" fmla="*/ 2 w 141"/>
                <a:gd name="T19" fmla="*/ 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1" h="105">
                  <a:moveTo>
                    <a:pt x="0" y="0"/>
                  </a:moveTo>
                  <a:lnTo>
                    <a:pt x="141" y="0"/>
                  </a:lnTo>
                  <a:lnTo>
                    <a:pt x="141" y="105"/>
                  </a:lnTo>
                  <a:lnTo>
                    <a:pt x="0" y="105"/>
                  </a:lnTo>
                  <a:lnTo>
                    <a:pt x="0" y="0"/>
                  </a:lnTo>
                  <a:close/>
                  <a:moveTo>
                    <a:pt x="2" y="2"/>
                  </a:moveTo>
                  <a:lnTo>
                    <a:pt x="141" y="2"/>
                  </a:lnTo>
                  <a:lnTo>
                    <a:pt x="141" y="105"/>
                  </a:lnTo>
                  <a:lnTo>
                    <a:pt x="2" y="105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693" name="Freeform 869"/>
            <p:cNvSpPr>
              <a:spLocks noEditPoints="1"/>
            </p:cNvSpPr>
            <p:nvPr/>
          </p:nvSpPr>
          <p:spPr bwMode="auto">
            <a:xfrm>
              <a:off x="3276" y="3471"/>
              <a:ext cx="139" cy="103"/>
            </a:xfrm>
            <a:custGeom>
              <a:avLst/>
              <a:gdLst>
                <a:gd name="T0" fmla="*/ 0 w 139"/>
                <a:gd name="T1" fmla="*/ 0 h 103"/>
                <a:gd name="T2" fmla="*/ 139 w 139"/>
                <a:gd name="T3" fmla="*/ 0 h 103"/>
                <a:gd name="T4" fmla="*/ 139 w 139"/>
                <a:gd name="T5" fmla="*/ 103 h 103"/>
                <a:gd name="T6" fmla="*/ 0 w 139"/>
                <a:gd name="T7" fmla="*/ 103 h 103"/>
                <a:gd name="T8" fmla="*/ 0 w 139"/>
                <a:gd name="T9" fmla="*/ 0 h 103"/>
                <a:gd name="T10" fmla="*/ 1 w 139"/>
                <a:gd name="T11" fmla="*/ 2 h 103"/>
                <a:gd name="T12" fmla="*/ 139 w 139"/>
                <a:gd name="T13" fmla="*/ 2 h 103"/>
                <a:gd name="T14" fmla="*/ 139 w 139"/>
                <a:gd name="T15" fmla="*/ 103 h 103"/>
                <a:gd name="T16" fmla="*/ 1 w 139"/>
                <a:gd name="T17" fmla="*/ 103 h 103"/>
                <a:gd name="T18" fmla="*/ 1 w 139"/>
                <a:gd name="T19" fmla="*/ 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03">
                  <a:moveTo>
                    <a:pt x="0" y="0"/>
                  </a:moveTo>
                  <a:lnTo>
                    <a:pt x="139" y="0"/>
                  </a:lnTo>
                  <a:lnTo>
                    <a:pt x="139" y="103"/>
                  </a:lnTo>
                  <a:lnTo>
                    <a:pt x="0" y="103"/>
                  </a:lnTo>
                  <a:lnTo>
                    <a:pt x="0" y="0"/>
                  </a:lnTo>
                  <a:close/>
                  <a:moveTo>
                    <a:pt x="1" y="2"/>
                  </a:moveTo>
                  <a:lnTo>
                    <a:pt x="139" y="2"/>
                  </a:lnTo>
                  <a:lnTo>
                    <a:pt x="139" y="103"/>
                  </a:lnTo>
                  <a:lnTo>
                    <a:pt x="1" y="103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694" name="Freeform 870"/>
            <p:cNvSpPr>
              <a:spLocks noEditPoints="1"/>
            </p:cNvSpPr>
            <p:nvPr/>
          </p:nvSpPr>
          <p:spPr bwMode="auto">
            <a:xfrm>
              <a:off x="3277" y="3473"/>
              <a:ext cx="138" cy="101"/>
            </a:xfrm>
            <a:custGeom>
              <a:avLst/>
              <a:gdLst>
                <a:gd name="T0" fmla="*/ 0 w 138"/>
                <a:gd name="T1" fmla="*/ 0 h 101"/>
                <a:gd name="T2" fmla="*/ 138 w 138"/>
                <a:gd name="T3" fmla="*/ 0 h 101"/>
                <a:gd name="T4" fmla="*/ 138 w 138"/>
                <a:gd name="T5" fmla="*/ 101 h 101"/>
                <a:gd name="T6" fmla="*/ 0 w 138"/>
                <a:gd name="T7" fmla="*/ 101 h 101"/>
                <a:gd name="T8" fmla="*/ 0 w 138"/>
                <a:gd name="T9" fmla="*/ 0 h 101"/>
                <a:gd name="T10" fmla="*/ 2 w 138"/>
                <a:gd name="T11" fmla="*/ 1 h 101"/>
                <a:gd name="T12" fmla="*/ 138 w 138"/>
                <a:gd name="T13" fmla="*/ 1 h 101"/>
                <a:gd name="T14" fmla="*/ 138 w 138"/>
                <a:gd name="T15" fmla="*/ 101 h 101"/>
                <a:gd name="T16" fmla="*/ 2 w 138"/>
                <a:gd name="T17" fmla="*/ 101 h 101"/>
                <a:gd name="T18" fmla="*/ 2 w 138"/>
                <a:gd name="T19" fmla="*/ 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8" h="101">
                  <a:moveTo>
                    <a:pt x="0" y="0"/>
                  </a:moveTo>
                  <a:lnTo>
                    <a:pt x="138" y="0"/>
                  </a:lnTo>
                  <a:lnTo>
                    <a:pt x="138" y="101"/>
                  </a:lnTo>
                  <a:lnTo>
                    <a:pt x="0" y="101"/>
                  </a:lnTo>
                  <a:lnTo>
                    <a:pt x="0" y="0"/>
                  </a:lnTo>
                  <a:close/>
                  <a:moveTo>
                    <a:pt x="2" y="1"/>
                  </a:moveTo>
                  <a:lnTo>
                    <a:pt x="138" y="1"/>
                  </a:lnTo>
                  <a:lnTo>
                    <a:pt x="138" y="101"/>
                  </a:lnTo>
                  <a:lnTo>
                    <a:pt x="2" y="101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695" name="Freeform 871"/>
            <p:cNvSpPr>
              <a:spLocks noEditPoints="1"/>
            </p:cNvSpPr>
            <p:nvPr/>
          </p:nvSpPr>
          <p:spPr bwMode="auto">
            <a:xfrm>
              <a:off x="3279" y="3474"/>
              <a:ext cx="136" cy="100"/>
            </a:xfrm>
            <a:custGeom>
              <a:avLst/>
              <a:gdLst>
                <a:gd name="T0" fmla="*/ 0 w 136"/>
                <a:gd name="T1" fmla="*/ 0 h 100"/>
                <a:gd name="T2" fmla="*/ 136 w 136"/>
                <a:gd name="T3" fmla="*/ 0 h 100"/>
                <a:gd name="T4" fmla="*/ 136 w 136"/>
                <a:gd name="T5" fmla="*/ 100 h 100"/>
                <a:gd name="T6" fmla="*/ 0 w 136"/>
                <a:gd name="T7" fmla="*/ 100 h 100"/>
                <a:gd name="T8" fmla="*/ 0 w 136"/>
                <a:gd name="T9" fmla="*/ 0 h 100"/>
                <a:gd name="T10" fmla="*/ 3 w 136"/>
                <a:gd name="T11" fmla="*/ 2 h 100"/>
                <a:gd name="T12" fmla="*/ 136 w 136"/>
                <a:gd name="T13" fmla="*/ 2 h 100"/>
                <a:gd name="T14" fmla="*/ 136 w 136"/>
                <a:gd name="T15" fmla="*/ 100 h 100"/>
                <a:gd name="T16" fmla="*/ 3 w 136"/>
                <a:gd name="T17" fmla="*/ 100 h 100"/>
                <a:gd name="T18" fmla="*/ 3 w 136"/>
                <a:gd name="T19" fmla="*/ 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6" h="100">
                  <a:moveTo>
                    <a:pt x="0" y="0"/>
                  </a:moveTo>
                  <a:lnTo>
                    <a:pt x="136" y="0"/>
                  </a:lnTo>
                  <a:lnTo>
                    <a:pt x="136" y="100"/>
                  </a:lnTo>
                  <a:lnTo>
                    <a:pt x="0" y="100"/>
                  </a:lnTo>
                  <a:lnTo>
                    <a:pt x="0" y="0"/>
                  </a:lnTo>
                  <a:close/>
                  <a:moveTo>
                    <a:pt x="3" y="2"/>
                  </a:moveTo>
                  <a:lnTo>
                    <a:pt x="136" y="2"/>
                  </a:lnTo>
                  <a:lnTo>
                    <a:pt x="136" y="100"/>
                  </a:lnTo>
                  <a:lnTo>
                    <a:pt x="3" y="100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A2A2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696" name="Freeform 872"/>
            <p:cNvSpPr>
              <a:spLocks noEditPoints="1"/>
            </p:cNvSpPr>
            <p:nvPr/>
          </p:nvSpPr>
          <p:spPr bwMode="auto">
            <a:xfrm>
              <a:off x="3282" y="3476"/>
              <a:ext cx="133" cy="98"/>
            </a:xfrm>
            <a:custGeom>
              <a:avLst/>
              <a:gdLst>
                <a:gd name="T0" fmla="*/ 0 w 133"/>
                <a:gd name="T1" fmla="*/ 0 h 98"/>
                <a:gd name="T2" fmla="*/ 133 w 133"/>
                <a:gd name="T3" fmla="*/ 0 h 98"/>
                <a:gd name="T4" fmla="*/ 133 w 133"/>
                <a:gd name="T5" fmla="*/ 98 h 98"/>
                <a:gd name="T6" fmla="*/ 0 w 133"/>
                <a:gd name="T7" fmla="*/ 98 h 98"/>
                <a:gd name="T8" fmla="*/ 0 w 133"/>
                <a:gd name="T9" fmla="*/ 0 h 98"/>
                <a:gd name="T10" fmla="*/ 2 w 133"/>
                <a:gd name="T11" fmla="*/ 1 h 98"/>
                <a:gd name="T12" fmla="*/ 133 w 133"/>
                <a:gd name="T13" fmla="*/ 1 h 98"/>
                <a:gd name="T14" fmla="*/ 133 w 133"/>
                <a:gd name="T15" fmla="*/ 98 h 98"/>
                <a:gd name="T16" fmla="*/ 2 w 133"/>
                <a:gd name="T17" fmla="*/ 98 h 98"/>
                <a:gd name="T18" fmla="*/ 2 w 133"/>
                <a:gd name="T19" fmla="*/ 1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98">
                  <a:moveTo>
                    <a:pt x="0" y="0"/>
                  </a:moveTo>
                  <a:lnTo>
                    <a:pt x="133" y="0"/>
                  </a:lnTo>
                  <a:lnTo>
                    <a:pt x="133" y="98"/>
                  </a:lnTo>
                  <a:lnTo>
                    <a:pt x="0" y="98"/>
                  </a:lnTo>
                  <a:lnTo>
                    <a:pt x="0" y="0"/>
                  </a:lnTo>
                  <a:close/>
                  <a:moveTo>
                    <a:pt x="2" y="1"/>
                  </a:moveTo>
                  <a:lnTo>
                    <a:pt x="133" y="1"/>
                  </a:lnTo>
                  <a:lnTo>
                    <a:pt x="133" y="98"/>
                  </a:lnTo>
                  <a:lnTo>
                    <a:pt x="2" y="98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697" name="Freeform 873"/>
            <p:cNvSpPr>
              <a:spLocks noEditPoints="1"/>
            </p:cNvSpPr>
            <p:nvPr/>
          </p:nvSpPr>
          <p:spPr bwMode="auto">
            <a:xfrm>
              <a:off x="3284" y="3477"/>
              <a:ext cx="131" cy="97"/>
            </a:xfrm>
            <a:custGeom>
              <a:avLst/>
              <a:gdLst>
                <a:gd name="T0" fmla="*/ 0 w 131"/>
                <a:gd name="T1" fmla="*/ 0 h 97"/>
                <a:gd name="T2" fmla="*/ 131 w 131"/>
                <a:gd name="T3" fmla="*/ 0 h 97"/>
                <a:gd name="T4" fmla="*/ 131 w 131"/>
                <a:gd name="T5" fmla="*/ 97 h 97"/>
                <a:gd name="T6" fmla="*/ 0 w 131"/>
                <a:gd name="T7" fmla="*/ 97 h 97"/>
                <a:gd name="T8" fmla="*/ 0 w 131"/>
                <a:gd name="T9" fmla="*/ 0 h 97"/>
                <a:gd name="T10" fmla="*/ 1 w 131"/>
                <a:gd name="T11" fmla="*/ 1 h 97"/>
                <a:gd name="T12" fmla="*/ 131 w 131"/>
                <a:gd name="T13" fmla="*/ 1 h 97"/>
                <a:gd name="T14" fmla="*/ 131 w 131"/>
                <a:gd name="T15" fmla="*/ 97 h 97"/>
                <a:gd name="T16" fmla="*/ 1 w 131"/>
                <a:gd name="T17" fmla="*/ 97 h 97"/>
                <a:gd name="T18" fmla="*/ 1 w 131"/>
                <a:gd name="T19" fmla="*/ 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7">
                  <a:moveTo>
                    <a:pt x="0" y="0"/>
                  </a:moveTo>
                  <a:lnTo>
                    <a:pt x="131" y="0"/>
                  </a:lnTo>
                  <a:lnTo>
                    <a:pt x="131" y="97"/>
                  </a:lnTo>
                  <a:lnTo>
                    <a:pt x="0" y="97"/>
                  </a:lnTo>
                  <a:lnTo>
                    <a:pt x="0" y="0"/>
                  </a:lnTo>
                  <a:close/>
                  <a:moveTo>
                    <a:pt x="1" y="1"/>
                  </a:moveTo>
                  <a:lnTo>
                    <a:pt x="131" y="1"/>
                  </a:lnTo>
                  <a:lnTo>
                    <a:pt x="131" y="97"/>
                  </a:lnTo>
                  <a:lnTo>
                    <a:pt x="1" y="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4A4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698" name="Freeform 874"/>
            <p:cNvSpPr>
              <a:spLocks noEditPoints="1"/>
            </p:cNvSpPr>
            <p:nvPr/>
          </p:nvSpPr>
          <p:spPr bwMode="auto">
            <a:xfrm>
              <a:off x="3285" y="3478"/>
              <a:ext cx="130" cy="96"/>
            </a:xfrm>
            <a:custGeom>
              <a:avLst/>
              <a:gdLst>
                <a:gd name="T0" fmla="*/ 0 w 130"/>
                <a:gd name="T1" fmla="*/ 0 h 96"/>
                <a:gd name="T2" fmla="*/ 130 w 130"/>
                <a:gd name="T3" fmla="*/ 0 h 96"/>
                <a:gd name="T4" fmla="*/ 130 w 130"/>
                <a:gd name="T5" fmla="*/ 96 h 96"/>
                <a:gd name="T6" fmla="*/ 0 w 130"/>
                <a:gd name="T7" fmla="*/ 96 h 96"/>
                <a:gd name="T8" fmla="*/ 0 w 130"/>
                <a:gd name="T9" fmla="*/ 0 h 96"/>
                <a:gd name="T10" fmla="*/ 3 w 130"/>
                <a:gd name="T11" fmla="*/ 2 h 96"/>
                <a:gd name="T12" fmla="*/ 130 w 130"/>
                <a:gd name="T13" fmla="*/ 2 h 96"/>
                <a:gd name="T14" fmla="*/ 130 w 130"/>
                <a:gd name="T15" fmla="*/ 96 h 96"/>
                <a:gd name="T16" fmla="*/ 3 w 130"/>
                <a:gd name="T17" fmla="*/ 96 h 96"/>
                <a:gd name="T18" fmla="*/ 3 w 130"/>
                <a:gd name="T19" fmla="*/ 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0" h="96">
                  <a:moveTo>
                    <a:pt x="0" y="0"/>
                  </a:moveTo>
                  <a:lnTo>
                    <a:pt x="130" y="0"/>
                  </a:lnTo>
                  <a:lnTo>
                    <a:pt x="130" y="96"/>
                  </a:lnTo>
                  <a:lnTo>
                    <a:pt x="0" y="96"/>
                  </a:lnTo>
                  <a:lnTo>
                    <a:pt x="0" y="0"/>
                  </a:lnTo>
                  <a:close/>
                  <a:moveTo>
                    <a:pt x="3" y="2"/>
                  </a:moveTo>
                  <a:lnTo>
                    <a:pt x="130" y="2"/>
                  </a:lnTo>
                  <a:lnTo>
                    <a:pt x="130" y="96"/>
                  </a:lnTo>
                  <a:lnTo>
                    <a:pt x="3" y="96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699" name="Freeform 875"/>
            <p:cNvSpPr>
              <a:spLocks noEditPoints="1"/>
            </p:cNvSpPr>
            <p:nvPr/>
          </p:nvSpPr>
          <p:spPr bwMode="auto">
            <a:xfrm>
              <a:off x="3288" y="3480"/>
              <a:ext cx="127" cy="94"/>
            </a:xfrm>
            <a:custGeom>
              <a:avLst/>
              <a:gdLst>
                <a:gd name="T0" fmla="*/ 0 w 127"/>
                <a:gd name="T1" fmla="*/ 0 h 94"/>
                <a:gd name="T2" fmla="*/ 127 w 127"/>
                <a:gd name="T3" fmla="*/ 0 h 94"/>
                <a:gd name="T4" fmla="*/ 127 w 127"/>
                <a:gd name="T5" fmla="*/ 94 h 94"/>
                <a:gd name="T6" fmla="*/ 0 w 127"/>
                <a:gd name="T7" fmla="*/ 94 h 94"/>
                <a:gd name="T8" fmla="*/ 0 w 127"/>
                <a:gd name="T9" fmla="*/ 0 h 94"/>
                <a:gd name="T10" fmla="*/ 2 w 127"/>
                <a:gd name="T11" fmla="*/ 2 h 94"/>
                <a:gd name="T12" fmla="*/ 127 w 127"/>
                <a:gd name="T13" fmla="*/ 2 h 94"/>
                <a:gd name="T14" fmla="*/ 127 w 127"/>
                <a:gd name="T15" fmla="*/ 94 h 94"/>
                <a:gd name="T16" fmla="*/ 2 w 127"/>
                <a:gd name="T17" fmla="*/ 94 h 94"/>
                <a:gd name="T18" fmla="*/ 2 w 127"/>
                <a:gd name="T19" fmla="*/ 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94">
                  <a:moveTo>
                    <a:pt x="0" y="0"/>
                  </a:moveTo>
                  <a:lnTo>
                    <a:pt x="127" y="0"/>
                  </a:lnTo>
                  <a:lnTo>
                    <a:pt x="127" y="94"/>
                  </a:lnTo>
                  <a:lnTo>
                    <a:pt x="0" y="94"/>
                  </a:lnTo>
                  <a:lnTo>
                    <a:pt x="0" y="0"/>
                  </a:lnTo>
                  <a:close/>
                  <a:moveTo>
                    <a:pt x="2" y="2"/>
                  </a:moveTo>
                  <a:lnTo>
                    <a:pt x="127" y="2"/>
                  </a:lnTo>
                  <a:lnTo>
                    <a:pt x="127" y="94"/>
                  </a:lnTo>
                  <a:lnTo>
                    <a:pt x="2" y="94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A7A7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700" name="Freeform 876"/>
            <p:cNvSpPr>
              <a:spLocks noEditPoints="1"/>
            </p:cNvSpPr>
            <p:nvPr/>
          </p:nvSpPr>
          <p:spPr bwMode="auto">
            <a:xfrm>
              <a:off x="3290" y="3482"/>
              <a:ext cx="125" cy="92"/>
            </a:xfrm>
            <a:custGeom>
              <a:avLst/>
              <a:gdLst>
                <a:gd name="T0" fmla="*/ 0 w 125"/>
                <a:gd name="T1" fmla="*/ 0 h 92"/>
                <a:gd name="T2" fmla="*/ 125 w 125"/>
                <a:gd name="T3" fmla="*/ 0 h 92"/>
                <a:gd name="T4" fmla="*/ 125 w 125"/>
                <a:gd name="T5" fmla="*/ 92 h 92"/>
                <a:gd name="T6" fmla="*/ 0 w 125"/>
                <a:gd name="T7" fmla="*/ 92 h 92"/>
                <a:gd name="T8" fmla="*/ 0 w 125"/>
                <a:gd name="T9" fmla="*/ 0 h 92"/>
                <a:gd name="T10" fmla="*/ 2 w 125"/>
                <a:gd name="T11" fmla="*/ 0 h 92"/>
                <a:gd name="T12" fmla="*/ 125 w 125"/>
                <a:gd name="T13" fmla="*/ 0 h 92"/>
                <a:gd name="T14" fmla="*/ 125 w 125"/>
                <a:gd name="T15" fmla="*/ 92 h 92"/>
                <a:gd name="T16" fmla="*/ 2 w 125"/>
                <a:gd name="T17" fmla="*/ 92 h 92"/>
                <a:gd name="T18" fmla="*/ 2 w 125"/>
                <a:gd name="T1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" h="92">
                  <a:moveTo>
                    <a:pt x="0" y="0"/>
                  </a:moveTo>
                  <a:lnTo>
                    <a:pt x="125" y="0"/>
                  </a:lnTo>
                  <a:lnTo>
                    <a:pt x="125" y="92"/>
                  </a:lnTo>
                  <a:lnTo>
                    <a:pt x="0" y="92"/>
                  </a:lnTo>
                  <a:lnTo>
                    <a:pt x="0" y="0"/>
                  </a:lnTo>
                  <a:close/>
                  <a:moveTo>
                    <a:pt x="2" y="0"/>
                  </a:moveTo>
                  <a:lnTo>
                    <a:pt x="125" y="0"/>
                  </a:lnTo>
                  <a:lnTo>
                    <a:pt x="125" y="92"/>
                  </a:lnTo>
                  <a:lnTo>
                    <a:pt x="2" y="9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701" name="Freeform 877"/>
            <p:cNvSpPr>
              <a:spLocks noEditPoints="1"/>
            </p:cNvSpPr>
            <p:nvPr/>
          </p:nvSpPr>
          <p:spPr bwMode="auto">
            <a:xfrm>
              <a:off x="3292" y="3482"/>
              <a:ext cx="123" cy="92"/>
            </a:xfrm>
            <a:custGeom>
              <a:avLst/>
              <a:gdLst>
                <a:gd name="T0" fmla="*/ 0 w 123"/>
                <a:gd name="T1" fmla="*/ 0 h 92"/>
                <a:gd name="T2" fmla="*/ 123 w 123"/>
                <a:gd name="T3" fmla="*/ 0 h 92"/>
                <a:gd name="T4" fmla="*/ 123 w 123"/>
                <a:gd name="T5" fmla="*/ 92 h 92"/>
                <a:gd name="T6" fmla="*/ 0 w 123"/>
                <a:gd name="T7" fmla="*/ 92 h 92"/>
                <a:gd name="T8" fmla="*/ 0 w 123"/>
                <a:gd name="T9" fmla="*/ 0 h 92"/>
                <a:gd name="T10" fmla="*/ 1 w 123"/>
                <a:gd name="T11" fmla="*/ 2 h 92"/>
                <a:gd name="T12" fmla="*/ 123 w 123"/>
                <a:gd name="T13" fmla="*/ 2 h 92"/>
                <a:gd name="T14" fmla="*/ 123 w 123"/>
                <a:gd name="T15" fmla="*/ 92 h 92"/>
                <a:gd name="T16" fmla="*/ 1 w 123"/>
                <a:gd name="T17" fmla="*/ 92 h 92"/>
                <a:gd name="T18" fmla="*/ 1 w 123"/>
                <a:gd name="T19" fmla="*/ 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92">
                  <a:moveTo>
                    <a:pt x="0" y="0"/>
                  </a:moveTo>
                  <a:lnTo>
                    <a:pt x="123" y="0"/>
                  </a:lnTo>
                  <a:lnTo>
                    <a:pt x="123" y="92"/>
                  </a:lnTo>
                  <a:lnTo>
                    <a:pt x="0" y="92"/>
                  </a:lnTo>
                  <a:lnTo>
                    <a:pt x="0" y="0"/>
                  </a:lnTo>
                  <a:close/>
                  <a:moveTo>
                    <a:pt x="1" y="2"/>
                  </a:moveTo>
                  <a:lnTo>
                    <a:pt x="123" y="2"/>
                  </a:lnTo>
                  <a:lnTo>
                    <a:pt x="123" y="92"/>
                  </a:lnTo>
                  <a:lnTo>
                    <a:pt x="1" y="92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A9A9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702" name="Freeform 878"/>
            <p:cNvSpPr>
              <a:spLocks noEditPoints="1"/>
            </p:cNvSpPr>
            <p:nvPr/>
          </p:nvSpPr>
          <p:spPr bwMode="auto">
            <a:xfrm>
              <a:off x="3293" y="3484"/>
              <a:ext cx="122" cy="90"/>
            </a:xfrm>
            <a:custGeom>
              <a:avLst/>
              <a:gdLst>
                <a:gd name="T0" fmla="*/ 0 w 122"/>
                <a:gd name="T1" fmla="*/ 0 h 90"/>
                <a:gd name="T2" fmla="*/ 122 w 122"/>
                <a:gd name="T3" fmla="*/ 0 h 90"/>
                <a:gd name="T4" fmla="*/ 122 w 122"/>
                <a:gd name="T5" fmla="*/ 90 h 90"/>
                <a:gd name="T6" fmla="*/ 0 w 122"/>
                <a:gd name="T7" fmla="*/ 90 h 90"/>
                <a:gd name="T8" fmla="*/ 0 w 122"/>
                <a:gd name="T9" fmla="*/ 0 h 90"/>
                <a:gd name="T10" fmla="*/ 3 w 122"/>
                <a:gd name="T11" fmla="*/ 2 h 90"/>
                <a:gd name="T12" fmla="*/ 122 w 122"/>
                <a:gd name="T13" fmla="*/ 2 h 90"/>
                <a:gd name="T14" fmla="*/ 122 w 122"/>
                <a:gd name="T15" fmla="*/ 90 h 90"/>
                <a:gd name="T16" fmla="*/ 3 w 122"/>
                <a:gd name="T17" fmla="*/ 90 h 90"/>
                <a:gd name="T18" fmla="*/ 3 w 122"/>
                <a:gd name="T19" fmla="*/ 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90">
                  <a:moveTo>
                    <a:pt x="0" y="0"/>
                  </a:moveTo>
                  <a:lnTo>
                    <a:pt x="122" y="0"/>
                  </a:lnTo>
                  <a:lnTo>
                    <a:pt x="122" y="90"/>
                  </a:lnTo>
                  <a:lnTo>
                    <a:pt x="0" y="90"/>
                  </a:lnTo>
                  <a:lnTo>
                    <a:pt x="0" y="0"/>
                  </a:lnTo>
                  <a:close/>
                  <a:moveTo>
                    <a:pt x="3" y="2"/>
                  </a:moveTo>
                  <a:lnTo>
                    <a:pt x="122" y="2"/>
                  </a:lnTo>
                  <a:lnTo>
                    <a:pt x="122" y="90"/>
                  </a:lnTo>
                  <a:lnTo>
                    <a:pt x="3" y="90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703" name="Freeform 879"/>
            <p:cNvSpPr>
              <a:spLocks noEditPoints="1"/>
            </p:cNvSpPr>
            <p:nvPr/>
          </p:nvSpPr>
          <p:spPr bwMode="auto">
            <a:xfrm>
              <a:off x="3296" y="3486"/>
              <a:ext cx="119" cy="88"/>
            </a:xfrm>
            <a:custGeom>
              <a:avLst/>
              <a:gdLst>
                <a:gd name="T0" fmla="*/ 0 w 119"/>
                <a:gd name="T1" fmla="*/ 0 h 88"/>
                <a:gd name="T2" fmla="*/ 119 w 119"/>
                <a:gd name="T3" fmla="*/ 0 h 88"/>
                <a:gd name="T4" fmla="*/ 119 w 119"/>
                <a:gd name="T5" fmla="*/ 88 h 88"/>
                <a:gd name="T6" fmla="*/ 0 w 119"/>
                <a:gd name="T7" fmla="*/ 88 h 88"/>
                <a:gd name="T8" fmla="*/ 0 w 119"/>
                <a:gd name="T9" fmla="*/ 0 h 88"/>
                <a:gd name="T10" fmla="*/ 2 w 119"/>
                <a:gd name="T11" fmla="*/ 1 h 88"/>
                <a:gd name="T12" fmla="*/ 119 w 119"/>
                <a:gd name="T13" fmla="*/ 1 h 88"/>
                <a:gd name="T14" fmla="*/ 119 w 119"/>
                <a:gd name="T15" fmla="*/ 88 h 88"/>
                <a:gd name="T16" fmla="*/ 2 w 119"/>
                <a:gd name="T17" fmla="*/ 88 h 88"/>
                <a:gd name="T18" fmla="*/ 2 w 119"/>
                <a:gd name="T19" fmla="*/ 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9" h="88">
                  <a:moveTo>
                    <a:pt x="0" y="0"/>
                  </a:moveTo>
                  <a:lnTo>
                    <a:pt x="119" y="0"/>
                  </a:lnTo>
                  <a:lnTo>
                    <a:pt x="119" y="88"/>
                  </a:lnTo>
                  <a:lnTo>
                    <a:pt x="0" y="88"/>
                  </a:lnTo>
                  <a:lnTo>
                    <a:pt x="0" y="0"/>
                  </a:lnTo>
                  <a:close/>
                  <a:moveTo>
                    <a:pt x="2" y="1"/>
                  </a:moveTo>
                  <a:lnTo>
                    <a:pt x="119" y="1"/>
                  </a:lnTo>
                  <a:lnTo>
                    <a:pt x="119" y="88"/>
                  </a:lnTo>
                  <a:lnTo>
                    <a:pt x="2" y="88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ACAC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704" name="Freeform 880"/>
            <p:cNvSpPr>
              <a:spLocks noEditPoints="1"/>
            </p:cNvSpPr>
            <p:nvPr/>
          </p:nvSpPr>
          <p:spPr bwMode="auto">
            <a:xfrm>
              <a:off x="3298" y="3487"/>
              <a:ext cx="117" cy="87"/>
            </a:xfrm>
            <a:custGeom>
              <a:avLst/>
              <a:gdLst>
                <a:gd name="T0" fmla="*/ 0 w 117"/>
                <a:gd name="T1" fmla="*/ 0 h 87"/>
                <a:gd name="T2" fmla="*/ 117 w 117"/>
                <a:gd name="T3" fmla="*/ 0 h 87"/>
                <a:gd name="T4" fmla="*/ 117 w 117"/>
                <a:gd name="T5" fmla="*/ 87 h 87"/>
                <a:gd name="T6" fmla="*/ 0 w 117"/>
                <a:gd name="T7" fmla="*/ 87 h 87"/>
                <a:gd name="T8" fmla="*/ 0 w 117"/>
                <a:gd name="T9" fmla="*/ 0 h 87"/>
                <a:gd name="T10" fmla="*/ 1 w 117"/>
                <a:gd name="T11" fmla="*/ 2 h 87"/>
                <a:gd name="T12" fmla="*/ 117 w 117"/>
                <a:gd name="T13" fmla="*/ 2 h 87"/>
                <a:gd name="T14" fmla="*/ 117 w 117"/>
                <a:gd name="T15" fmla="*/ 87 h 87"/>
                <a:gd name="T16" fmla="*/ 1 w 117"/>
                <a:gd name="T17" fmla="*/ 87 h 87"/>
                <a:gd name="T18" fmla="*/ 1 w 117"/>
                <a:gd name="T19" fmla="*/ 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" h="87">
                  <a:moveTo>
                    <a:pt x="0" y="0"/>
                  </a:moveTo>
                  <a:lnTo>
                    <a:pt x="117" y="0"/>
                  </a:lnTo>
                  <a:lnTo>
                    <a:pt x="117" y="87"/>
                  </a:lnTo>
                  <a:lnTo>
                    <a:pt x="0" y="87"/>
                  </a:lnTo>
                  <a:lnTo>
                    <a:pt x="0" y="0"/>
                  </a:lnTo>
                  <a:close/>
                  <a:moveTo>
                    <a:pt x="1" y="2"/>
                  </a:moveTo>
                  <a:lnTo>
                    <a:pt x="117" y="2"/>
                  </a:lnTo>
                  <a:lnTo>
                    <a:pt x="117" y="87"/>
                  </a:lnTo>
                  <a:lnTo>
                    <a:pt x="1" y="87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705" name="Freeform 881"/>
            <p:cNvSpPr>
              <a:spLocks noEditPoints="1"/>
            </p:cNvSpPr>
            <p:nvPr/>
          </p:nvSpPr>
          <p:spPr bwMode="auto">
            <a:xfrm>
              <a:off x="3299" y="3489"/>
              <a:ext cx="116" cy="85"/>
            </a:xfrm>
            <a:custGeom>
              <a:avLst/>
              <a:gdLst>
                <a:gd name="T0" fmla="*/ 0 w 116"/>
                <a:gd name="T1" fmla="*/ 0 h 85"/>
                <a:gd name="T2" fmla="*/ 116 w 116"/>
                <a:gd name="T3" fmla="*/ 0 h 85"/>
                <a:gd name="T4" fmla="*/ 116 w 116"/>
                <a:gd name="T5" fmla="*/ 85 h 85"/>
                <a:gd name="T6" fmla="*/ 0 w 116"/>
                <a:gd name="T7" fmla="*/ 85 h 85"/>
                <a:gd name="T8" fmla="*/ 0 w 116"/>
                <a:gd name="T9" fmla="*/ 0 h 85"/>
                <a:gd name="T10" fmla="*/ 3 w 116"/>
                <a:gd name="T11" fmla="*/ 1 h 85"/>
                <a:gd name="T12" fmla="*/ 116 w 116"/>
                <a:gd name="T13" fmla="*/ 1 h 85"/>
                <a:gd name="T14" fmla="*/ 116 w 116"/>
                <a:gd name="T15" fmla="*/ 85 h 85"/>
                <a:gd name="T16" fmla="*/ 3 w 116"/>
                <a:gd name="T17" fmla="*/ 85 h 85"/>
                <a:gd name="T18" fmla="*/ 3 w 116"/>
                <a:gd name="T19" fmla="*/ 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85">
                  <a:moveTo>
                    <a:pt x="0" y="0"/>
                  </a:moveTo>
                  <a:lnTo>
                    <a:pt x="116" y="0"/>
                  </a:lnTo>
                  <a:lnTo>
                    <a:pt x="116" y="85"/>
                  </a:lnTo>
                  <a:lnTo>
                    <a:pt x="0" y="85"/>
                  </a:lnTo>
                  <a:lnTo>
                    <a:pt x="0" y="0"/>
                  </a:lnTo>
                  <a:close/>
                  <a:moveTo>
                    <a:pt x="3" y="1"/>
                  </a:moveTo>
                  <a:lnTo>
                    <a:pt x="116" y="1"/>
                  </a:lnTo>
                  <a:lnTo>
                    <a:pt x="116" y="85"/>
                  </a:lnTo>
                  <a:lnTo>
                    <a:pt x="3" y="85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706" name="Freeform 882"/>
            <p:cNvSpPr>
              <a:spLocks noEditPoints="1"/>
            </p:cNvSpPr>
            <p:nvPr/>
          </p:nvSpPr>
          <p:spPr bwMode="auto">
            <a:xfrm>
              <a:off x="3302" y="3490"/>
              <a:ext cx="113" cy="84"/>
            </a:xfrm>
            <a:custGeom>
              <a:avLst/>
              <a:gdLst>
                <a:gd name="T0" fmla="*/ 0 w 113"/>
                <a:gd name="T1" fmla="*/ 0 h 84"/>
                <a:gd name="T2" fmla="*/ 113 w 113"/>
                <a:gd name="T3" fmla="*/ 0 h 84"/>
                <a:gd name="T4" fmla="*/ 113 w 113"/>
                <a:gd name="T5" fmla="*/ 84 h 84"/>
                <a:gd name="T6" fmla="*/ 0 w 113"/>
                <a:gd name="T7" fmla="*/ 84 h 84"/>
                <a:gd name="T8" fmla="*/ 0 w 113"/>
                <a:gd name="T9" fmla="*/ 0 h 84"/>
                <a:gd name="T10" fmla="*/ 2 w 113"/>
                <a:gd name="T11" fmla="*/ 2 h 84"/>
                <a:gd name="T12" fmla="*/ 113 w 113"/>
                <a:gd name="T13" fmla="*/ 2 h 84"/>
                <a:gd name="T14" fmla="*/ 113 w 113"/>
                <a:gd name="T15" fmla="*/ 84 h 84"/>
                <a:gd name="T16" fmla="*/ 2 w 113"/>
                <a:gd name="T17" fmla="*/ 84 h 84"/>
                <a:gd name="T18" fmla="*/ 2 w 113"/>
                <a:gd name="T19" fmla="*/ 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84">
                  <a:moveTo>
                    <a:pt x="0" y="0"/>
                  </a:moveTo>
                  <a:lnTo>
                    <a:pt x="113" y="0"/>
                  </a:lnTo>
                  <a:lnTo>
                    <a:pt x="113" y="84"/>
                  </a:lnTo>
                  <a:lnTo>
                    <a:pt x="0" y="84"/>
                  </a:lnTo>
                  <a:lnTo>
                    <a:pt x="0" y="0"/>
                  </a:lnTo>
                  <a:close/>
                  <a:moveTo>
                    <a:pt x="2" y="2"/>
                  </a:moveTo>
                  <a:lnTo>
                    <a:pt x="113" y="2"/>
                  </a:lnTo>
                  <a:lnTo>
                    <a:pt x="113" y="84"/>
                  </a:lnTo>
                  <a:lnTo>
                    <a:pt x="2" y="84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707" name="Freeform 883"/>
            <p:cNvSpPr>
              <a:spLocks noEditPoints="1"/>
            </p:cNvSpPr>
            <p:nvPr/>
          </p:nvSpPr>
          <p:spPr bwMode="auto">
            <a:xfrm>
              <a:off x="3304" y="3492"/>
              <a:ext cx="111" cy="82"/>
            </a:xfrm>
            <a:custGeom>
              <a:avLst/>
              <a:gdLst>
                <a:gd name="T0" fmla="*/ 0 w 111"/>
                <a:gd name="T1" fmla="*/ 0 h 82"/>
                <a:gd name="T2" fmla="*/ 111 w 111"/>
                <a:gd name="T3" fmla="*/ 0 h 82"/>
                <a:gd name="T4" fmla="*/ 111 w 111"/>
                <a:gd name="T5" fmla="*/ 82 h 82"/>
                <a:gd name="T6" fmla="*/ 0 w 111"/>
                <a:gd name="T7" fmla="*/ 82 h 82"/>
                <a:gd name="T8" fmla="*/ 0 w 111"/>
                <a:gd name="T9" fmla="*/ 0 h 82"/>
                <a:gd name="T10" fmla="*/ 2 w 111"/>
                <a:gd name="T11" fmla="*/ 1 h 82"/>
                <a:gd name="T12" fmla="*/ 111 w 111"/>
                <a:gd name="T13" fmla="*/ 1 h 82"/>
                <a:gd name="T14" fmla="*/ 111 w 111"/>
                <a:gd name="T15" fmla="*/ 82 h 82"/>
                <a:gd name="T16" fmla="*/ 2 w 111"/>
                <a:gd name="T17" fmla="*/ 82 h 82"/>
                <a:gd name="T18" fmla="*/ 2 w 111"/>
                <a:gd name="T19" fmla="*/ 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82">
                  <a:moveTo>
                    <a:pt x="0" y="0"/>
                  </a:moveTo>
                  <a:lnTo>
                    <a:pt x="111" y="0"/>
                  </a:lnTo>
                  <a:lnTo>
                    <a:pt x="111" y="82"/>
                  </a:lnTo>
                  <a:lnTo>
                    <a:pt x="0" y="82"/>
                  </a:lnTo>
                  <a:lnTo>
                    <a:pt x="0" y="0"/>
                  </a:lnTo>
                  <a:close/>
                  <a:moveTo>
                    <a:pt x="2" y="1"/>
                  </a:moveTo>
                  <a:lnTo>
                    <a:pt x="111" y="1"/>
                  </a:lnTo>
                  <a:lnTo>
                    <a:pt x="111" y="82"/>
                  </a:lnTo>
                  <a:lnTo>
                    <a:pt x="2" y="82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708" name="Freeform 884"/>
            <p:cNvSpPr>
              <a:spLocks noEditPoints="1"/>
            </p:cNvSpPr>
            <p:nvPr/>
          </p:nvSpPr>
          <p:spPr bwMode="auto">
            <a:xfrm>
              <a:off x="3306" y="3493"/>
              <a:ext cx="109" cy="81"/>
            </a:xfrm>
            <a:custGeom>
              <a:avLst/>
              <a:gdLst>
                <a:gd name="T0" fmla="*/ 0 w 109"/>
                <a:gd name="T1" fmla="*/ 0 h 81"/>
                <a:gd name="T2" fmla="*/ 109 w 109"/>
                <a:gd name="T3" fmla="*/ 0 h 81"/>
                <a:gd name="T4" fmla="*/ 109 w 109"/>
                <a:gd name="T5" fmla="*/ 81 h 81"/>
                <a:gd name="T6" fmla="*/ 0 w 109"/>
                <a:gd name="T7" fmla="*/ 81 h 81"/>
                <a:gd name="T8" fmla="*/ 0 w 109"/>
                <a:gd name="T9" fmla="*/ 0 h 81"/>
                <a:gd name="T10" fmla="*/ 1 w 109"/>
                <a:gd name="T11" fmla="*/ 2 h 81"/>
                <a:gd name="T12" fmla="*/ 109 w 109"/>
                <a:gd name="T13" fmla="*/ 2 h 81"/>
                <a:gd name="T14" fmla="*/ 109 w 109"/>
                <a:gd name="T15" fmla="*/ 81 h 81"/>
                <a:gd name="T16" fmla="*/ 1 w 109"/>
                <a:gd name="T17" fmla="*/ 81 h 81"/>
                <a:gd name="T18" fmla="*/ 1 w 109"/>
                <a:gd name="T19" fmla="*/ 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81">
                  <a:moveTo>
                    <a:pt x="0" y="0"/>
                  </a:moveTo>
                  <a:lnTo>
                    <a:pt x="109" y="0"/>
                  </a:lnTo>
                  <a:lnTo>
                    <a:pt x="109" y="81"/>
                  </a:lnTo>
                  <a:lnTo>
                    <a:pt x="0" y="81"/>
                  </a:lnTo>
                  <a:lnTo>
                    <a:pt x="0" y="0"/>
                  </a:lnTo>
                  <a:close/>
                  <a:moveTo>
                    <a:pt x="1" y="2"/>
                  </a:moveTo>
                  <a:lnTo>
                    <a:pt x="109" y="2"/>
                  </a:lnTo>
                  <a:lnTo>
                    <a:pt x="109" y="81"/>
                  </a:lnTo>
                  <a:lnTo>
                    <a:pt x="1" y="81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709" name="Freeform 885"/>
            <p:cNvSpPr>
              <a:spLocks noEditPoints="1"/>
            </p:cNvSpPr>
            <p:nvPr/>
          </p:nvSpPr>
          <p:spPr bwMode="auto">
            <a:xfrm>
              <a:off x="3307" y="3495"/>
              <a:ext cx="108" cy="79"/>
            </a:xfrm>
            <a:custGeom>
              <a:avLst/>
              <a:gdLst>
                <a:gd name="T0" fmla="*/ 0 w 108"/>
                <a:gd name="T1" fmla="*/ 0 h 79"/>
                <a:gd name="T2" fmla="*/ 108 w 108"/>
                <a:gd name="T3" fmla="*/ 0 h 79"/>
                <a:gd name="T4" fmla="*/ 108 w 108"/>
                <a:gd name="T5" fmla="*/ 79 h 79"/>
                <a:gd name="T6" fmla="*/ 0 w 108"/>
                <a:gd name="T7" fmla="*/ 79 h 79"/>
                <a:gd name="T8" fmla="*/ 0 w 108"/>
                <a:gd name="T9" fmla="*/ 0 h 79"/>
                <a:gd name="T10" fmla="*/ 3 w 108"/>
                <a:gd name="T11" fmla="*/ 1 h 79"/>
                <a:gd name="T12" fmla="*/ 108 w 108"/>
                <a:gd name="T13" fmla="*/ 1 h 79"/>
                <a:gd name="T14" fmla="*/ 108 w 108"/>
                <a:gd name="T15" fmla="*/ 79 h 79"/>
                <a:gd name="T16" fmla="*/ 3 w 108"/>
                <a:gd name="T17" fmla="*/ 79 h 79"/>
                <a:gd name="T18" fmla="*/ 3 w 108"/>
                <a:gd name="T19" fmla="*/ 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79">
                  <a:moveTo>
                    <a:pt x="0" y="0"/>
                  </a:moveTo>
                  <a:lnTo>
                    <a:pt x="108" y="0"/>
                  </a:lnTo>
                  <a:lnTo>
                    <a:pt x="108" y="79"/>
                  </a:lnTo>
                  <a:lnTo>
                    <a:pt x="0" y="79"/>
                  </a:lnTo>
                  <a:lnTo>
                    <a:pt x="0" y="0"/>
                  </a:lnTo>
                  <a:close/>
                  <a:moveTo>
                    <a:pt x="3" y="1"/>
                  </a:moveTo>
                  <a:lnTo>
                    <a:pt x="108" y="1"/>
                  </a:lnTo>
                  <a:lnTo>
                    <a:pt x="108" y="79"/>
                  </a:lnTo>
                  <a:lnTo>
                    <a:pt x="3" y="79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710" name="Freeform 886"/>
            <p:cNvSpPr>
              <a:spLocks noEditPoints="1"/>
            </p:cNvSpPr>
            <p:nvPr/>
          </p:nvSpPr>
          <p:spPr bwMode="auto">
            <a:xfrm>
              <a:off x="3310" y="3496"/>
              <a:ext cx="105" cy="78"/>
            </a:xfrm>
            <a:custGeom>
              <a:avLst/>
              <a:gdLst>
                <a:gd name="T0" fmla="*/ 0 w 105"/>
                <a:gd name="T1" fmla="*/ 0 h 78"/>
                <a:gd name="T2" fmla="*/ 105 w 105"/>
                <a:gd name="T3" fmla="*/ 0 h 78"/>
                <a:gd name="T4" fmla="*/ 105 w 105"/>
                <a:gd name="T5" fmla="*/ 78 h 78"/>
                <a:gd name="T6" fmla="*/ 0 w 105"/>
                <a:gd name="T7" fmla="*/ 78 h 78"/>
                <a:gd name="T8" fmla="*/ 0 w 105"/>
                <a:gd name="T9" fmla="*/ 0 h 78"/>
                <a:gd name="T10" fmla="*/ 2 w 105"/>
                <a:gd name="T11" fmla="*/ 1 h 78"/>
                <a:gd name="T12" fmla="*/ 105 w 105"/>
                <a:gd name="T13" fmla="*/ 1 h 78"/>
                <a:gd name="T14" fmla="*/ 105 w 105"/>
                <a:gd name="T15" fmla="*/ 78 h 78"/>
                <a:gd name="T16" fmla="*/ 2 w 105"/>
                <a:gd name="T17" fmla="*/ 78 h 78"/>
                <a:gd name="T18" fmla="*/ 2 w 105"/>
                <a:gd name="T19" fmla="*/ 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5" h="78">
                  <a:moveTo>
                    <a:pt x="0" y="0"/>
                  </a:moveTo>
                  <a:lnTo>
                    <a:pt x="105" y="0"/>
                  </a:lnTo>
                  <a:lnTo>
                    <a:pt x="105" y="78"/>
                  </a:lnTo>
                  <a:lnTo>
                    <a:pt x="0" y="78"/>
                  </a:lnTo>
                  <a:lnTo>
                    <a:pt x="0" y="0"/>
                  </a:lnTo>
                  <a:close/>
                  <a:moveTo>
                    <a:pt x="2" y="1"/>
                  </a:moveTo>
                  <a:lnTo>
                    <a:pt x="105" y="1"/>
                  </a:lnTo>
                  <a:lnTo>
                    <a:pt x="105" y="78"/>
                  </a:lnTo>
                  <a:lnTo>
                    <a:pt x="2" y="78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711" name="Freeform 887"/>
            <p:cNvSpPr>
              <a:spLocks noEditPoints="1"/>
            </p:cNvSpPr>
            <p:nvPr/>
          </p:nvSpPr>
          <p:spPr bwMode="auto">
            <a:xfrm>
              <a:off x="3312" y="3497"/>
              <a:ext cx="103" cy="77"/>
            </a:xfrm>
            <a:custGeom>
              <a:avLst/>
              <a:gdLst>
                <a:gd name="T0" fmla="*/ 0 w 103"/>
                <a:gd name="T1" fmla="*/ 0 h 77"/>
                <a:gd name="T2" fmla="*/ 103 w 103"/>
                <a:gd name="T3" fmla="*/ 0 h 77"/>
                <a:gd name="T4" fmla="*/ 103 w 103"/>
                <a:gd name="T5" fmla="*/ 77 h 77"/>
                <a:gd name="T6" fmla="*/ 0 w 103"/>
                <a:gd name="T7" fmla="*/ 77 h 77"/>
                <a:gd name="T8" fmla="*/ 0 w 103"/>
                <a:gd name="T9" fmla="*/ 0 h 77"/>
                <a:gd name="T10" fmla="*/ 1 w 103"/>
                <a:gd name="T11" fmla="*/ 2 h 77"/>
                <a:gd name="T12" fmla="*/ 103 w 103"/>
                <a:gd name="T13" fmla="*/ 2 h 77"/>
                <a:gd name="T14" fmla="*/ 103 w 103"/>
                <a:gd name="T15" fmla="*/ 77 h 77"/>
                <a:gd name="T16" fmla="*/ 1 w 103"/>
                <a:gd name="T17" fmla="*/ 77 h 77"/>
                <a:gd name="T18" fmla="*/ 1 w 103"/>
                <a:gd name="T19" fmla="*/ 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" h="77">
                  <a:moveTo>
                    <a:pt x="0" y="0"/>
                  </a:moveTo>
                  <a:lnTo>
                    <a:pt x="103" y="0"/>
                  </a:lnTo>
                  <a:lnTo>
                    <a:pt x="103" y="77"/>
                  </a:lnTo>
                  <a:lnTo>
                    <a:pt x="0" y="77"/>
                  </a:lnTo>
                  <a:lnTo>
                    <a:pt x="0" y="0"/>
                  </a:lnTo>
                  <a:close/>
                  <a:moveTo>
                    <a:pt x="1" y="2"/>
                  </a:moveTo>
                  <a:lnTo>
                    <a:pt x="103" y="2"/>
                  </a:lnTo>
                  <a:lnTo>
                    <a:pt x="103" y="77"/>
                  </a:lnTo>
                  <a:lnTo>
                    <a:pt x="1" y="77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712" name="Freeform 888"/>
            <p:cNvSpPr>
              <a:spLocks noEditPoints="1"/>
            </p:cNvSpPr>
            <p:nvPr/>
          </p:nvSpPr>
          <p:spPr bwMode="auto">
            <a:xfrm>
              <a:off x="3313" y="3499"/>
              <a:ext cx="102" cy="75"/>
            </a:xfrm>
            <a:custGeom>
              <a:avLst/>
              <a:gdLst>
                <a:gd name="T0" fmla="*/ 0 w 102"/>
                <a:gd name="T1" fmla="*/ 0 h 75"/>
                <a:gd name="T2" fmla="*/ 102 w 102"/>
                <a:gd name="T3" fmla="*/ 0 h 75"/>
                <a:gd name="T4" fmla="*/ 102 w 102"/>
                <a:gd name="T5" fmla="*/ 75 h 75"/>
                <a:gd name="T6" fmla="*/ 0 w 102"/>
                <a:gd name="T7" fmla="*/ 75 h 75"/>
                <a:gd name="T8" fmla="*/ 0 w 102"/>
                <a:gd name="T9" fmla="*/ 0 h 75"/>
                <a:gd name="T10" fmla="*/ 2 w 102"/>
                <a:gd name="T11" fmla="*/ 2 h 75"/>
                <a:gd name="T12" fmla="*/ 102 w 102"/>
                <a:gd name="T13" fmla="*/ 2 h 75"/>
                <a:gd name="T14" fmla="*/ 102 w 102"/>
                <a:gd name="T15" fmla="*/ 75 h 75"/>
                <a:gd name="T16" fmla="*/ 2 w 102"/>
                <a:gd name="T17" fmla="*/ 75 h 75"/>
                <a:gd name="T18" fmla="*/ 2 w 102"/>
                <a:gd name="T19" fmla="*/ 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75">
                  <a:moveTo>
                    <a:pt x="0" y="0"/>
                  </a:moveTo>
                  <a:lnTo>
                    <a:pt x="102" y="0"/>
                  </a:lnTo>
                  <a:lnTo>
                    <a:pt x="102" y="75"/>
                  </a:lnTo>
                  <a:lnTo>
                    <a:pt x="0" y="75"/>
                  </a:lnTo>
                  <a:lnTo>
                    <a:pt x="0" y="0"/>
                  </a:lnTo>
                  <a:close/>
                  <a:moveTo>
                    <a:pt x="2" y="2"/>
                  </a:moveTo>
                  <a:lnTo>
                    <a:pt x="102" y="2"/>
                  </a:lnTo>
                  <a:lnTo>
                    <a:pt x="102" y="75"/>
                  </a:lnTo>
                  <a:lnTo>
                    <a:pt x="2" y="75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B9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713" name="Freeform 889"/>
            <p:cNvSpPr>
              <a:spLocks noEditPoints="1"/>
            </p:cNvSpPr>
            <p:nvPr/>
          </p:nvSpPr>
          <p:spPr bwMode="auto">
            <a:xfrm>
              <a:off x="3315" y="3501"/>
              <a:ext cx="100" cy="73"/>
            </a:xfrm>
            <a:custGeom>
              <a:avLst/>
              <a:gdLst>
                <a:gd name="T0" fmla="*/ 0 w 100"/>
                <a:gd name="T1" fmla="*/ 0 h 73"/>
                <a:gd name="T2" fmla="*/ 100 w 100"/>
                <a:gd name="T3" fmla="*/ 0 h 73"/>
                <a:gd name="T4" fmla="*/ 100 w 100"/>
                <a:gd name="T5" fmla="*/ 73 h 73"/>
                <a:gd name="T6" fmla="*/ 0 w 100"/>
                <a:gd name="T7" fmla="*/ 73 h 73"/>
                <a:gd name="T8" fmla="*/ 0 w 100"/>
                <a:gd name="T9" fmla="*/ 0 h 73"/>
                <a:gd name="T10" fmla="*/ 3 w 100"/>
                <a:gd name="T11" fmla="*/ 1 h 73"/>
                <a:gd name="T12" fmla="*/ 100 w 100"/>
                <a:gd name="T13" fmla="*/ 1 h 73"/>
                <a:gd name="T14" fmla="*/ 100 w 100"/>
                <a:gd name="T15" fmla="*/ 73 h 73"/>
                <a:gd name="T16" fmla="*/ 3 w 100"/>
                <a:gd name="T17" fmla="*/ 73 h 73"/>
                <a:gd name="T18" fmla="*/ 3 w 100"/>
                <a:gd name="T19" fmla="*/ 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73">
                  <a:moveTo>
                    <a:pt x="0" y="0"/>
                  </a:moveTo>
                  <a:lnTo>
                    <a:pt x="100" y="0"/>
                  </a:lnTo>
                  <a:lnTo>
                    <a:pt x="100" y="73"/>
                  </a:lnTo>
                  <a:lnTo>
                    <a:pt x="0" y="73"/>
                  </a:lnTo>
                  <a:lnTo>
                    <a:pt x="0" y="0"/>
                  </a:lnTo>
                  <a:close/>
                  <a:moveTo>
                    <a:pt x="3" y="1"/>
                  </a:moveTo>
                  <a:lnTo>
                    <a:pt x="100" y="1"/>
                  </a:lnTo>
                  <a:lnTo>
                    <a:pt x="100" y="73"/>
                  </a:lnTo>
                  <a:lnTo>
                    <a:pt x="3" y="73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714" name="Freeform 890"/>
            <p:cNvSpPr>
              <a:spLocks noEditPoints="1"/>
            </p:cNvSpPr>
            <p:nvPr/>
          </p:nvSpPr>
          <p:spPr bwMode="auto">
            <a:xfrm>
              <a:off x="3318" y="3502"/>
              <a:ext cx="97" cy="72"/>
            </a:xfrm>
            <a:custGeom>
              <a:avLst/>
              <a:gdLst>
                <a:gd name="T0" fmla="*/ 0 w 97"/>
                <a:gd name="T1" fmla="*/ 0 h 72"/>
                <a:gd name="T2" fmla="*/ 97 w 97"/>
                <a:gd name="T3" fmla="*/ 0 h 72"/>
                <a:gd name="T4" fmla="*/ 97 w 97"/>
                <a:gd name="T5" fmla="*/ 72 h 72"/>
                <a:gd name="T6" fmla="*/ 0 w 97"/>
                <a:gd name="T7" fmla="*/ 72 h 72"/>
                <a:gd name="T8" fmla="*/ 0 w 97"/>
                <a:gd name="T9" fmla="*/ 0 h 72"/>
                <a:gd name="T10" fmla="*/ 2 w 97"/>
                <a:gd name="T11" fmla="*/ 1 h 72"/>
                <a:gd name="T12" fmla="*/ 97 w 97"/>
                <a:gd name="T13" fmla="*/ 1 h 72"/>
                <a:gd name="T14" fmla="*/ 97 w 97"/>
                <a:gd name="T15" fmla="*/ 72 h 72"/>
                <a:gd name="T16" fmla="*/ 2 w 97"/>
                <a:gd name="T17" fmla="*/ 72 h 72"/>
                <a:gd name="T18" fmla="*/ 2 w 97"/>
                <a:gd name="T19" fmla="*/ 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72">
                  <a:moveTo>
                    <a:pt x="0" y="0"/>
                  </a:moveTo>
                  <a:lnTo>
                    <a:pt x="97" y="0"/>
                  </a:lnTo>
                  <a:lnTo>
                    <a:pt x="97" y="72"/>
                  </a:lnTo>
                  <a:lnTo>
                    <a:pt x="0" y="72"/>
                  </a:lnTo>
                  <a:lnTo>
                    <a:pt x="0" y="0"/>
                  </a:lnTo>
                  <a:close/>
                  <a:moveTo>
                    <a:pt x="2" y="1"/>
                  </a:moveTo>
                  <a:lnTo>
                    <a:pt x="97" y="1"/>
                  </a:lnTo>
                  <a:lnTo>
                    <a:pt x="97" y="72"/>
                  </a:lnTo>
                  <a:lnTo>
                    <a:pt x="2" y="72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715" name="Freeform 891"/>
            <p:cNvSpPr>
              <a:spLocks noEditPoints="1"/>
            </p:cNvSpPr>
            <p:nvPr/>
          </p:nvSpPr>
          <p:spPr bwMode="auto">
            <a:xfrm>
              <a:off x="3320" y="3503"/>
              <a:ext cx="95" cy="71"/>
            </a:xfrm>
            <a:custGeom>
              <a:avLst/>
              <a:gdLst>
                <a:gd name="T0" fmla="*/ 0 w 95"/>
                <a:gd name="T1" fmla="*/ 0 h 71"/>
                <a:gd name="T2" fmla="*/ 95 w 95"/>
                <a:gd name="T3" fmla="*/ 0 h 71"/>
                <a:gd name="T4" fmla="*/ 95 w 95"/>
                <a:gd name="T5" fmla="*/ 71 h 71"/>
                <a:gd name="T6" fmla="*/ 0 w 95"/>
                <a:gd name="T7" fmla="*/ 71 h 71"/>
                <a:gd name="T8" fmla="*/ 0 w 95"/>
                <a:gd name="T9" fmla="*/ 0 h 71"/>
                <a:gd name="T10" fmla="*/ 1 w 95"/>
                <a:gd name="T11" fmla="*/ 2 h 71"/>
                <a:gd name="T12" fmla="*/ 95 w 95"/>
                <a:gd name="T13" fmla="*/ 2 h 71"/>
                <a:gd name="T14" fmla="*/ 95 w 95"/>
                <a:gd name="T15" fmla="*/ 71 h 71"/>
                <a:gd name="T16" fmla="*/ 1 w 95"/>
                <a:gd name="T17" fmla="*/ 71 h 71"/>
                <a:gd name="T18" fmla="*/ 1 w 95"/>
                <a:gd name="T19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71">
                  <a:moveTo>
                    <a:pt x="0" y="0"/>
                  </a:moveTo>
                  <a:lnTo>
                    <a:pt x="95" y="0"/>
                  </a:lnTo>
                  <a:lnTo>
                    <a:pt x="95" y="71"/>
                  </a:lnTo>
                  <a:lnTo>
                    <a:pt x="0" y="71"/>
                  </a:lnTo>
                  <a:lnTo>
                    <a:pt x="0" y="0"/>
                  </a:lnTo>
                  <a:close/>
                  <a:moveTo>
                    <a:pt x="1" y="2"/>
                  </a:moveTo>
                  <a:lnTo>
                    <a:pt x="95" y="2"/>
                  </a:lnTo>
                  <a:lnTo>
                    <a:pt x="95" y="71"/>
                  </a:lnTo>
                  <a:lnTo>
                    <a:pt x="1" y="71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716" name="Freeform 892"/>
            <p:cNvSpPr>
              <a:spLocks noEditPoints="1"/>
            </p:cNvSpPr>
            <p:nvPr/>
          </p:nvSpPr>
          <p:spPr bwMode="auto">
            <a:xfrm>
              <a:off x="3321" y="3505"/>
              <a:ext cx="94" cy="69"/>
            </a:xfrm>
            <a:custGeom>
              <a:avLst/>
              <a:gdLst>
                <a:gd name="T0" fmla="*/ 0 w 94"/>
                <a:gd name="T1" fmla="*/ 0 h 69"/>
                <a:gd name="T2" fmla="*/ 94 w 94"/>
                <a:gd name="T3" fmla="*/ 0 h 69"/>
                <a:gd name="T4" fmla="*/ 94 w 94"/>
                <a:gd name="T5" fmla="*/ 69 h 69"/>
                <a:gd name="T6" fmla="*/ 0 w 94"/>
                <a:gd name="T7" fmla="*/ 69 h 69"/>
                <a:gd name="T8" fmla="*/ 0 w 94"/>
                <a:gd name="T9" fmla="*/ 0 h 69"/>
                <a:gd name="T10" fmla="*/ 3 w 94"/>
                <a:gd name="T11" fmla="*/ 1 h 69"/>
                <a:gd name="T12" fmla="*/ 94 w 94"/>
                <a:gd name="T13" fmla="*/ 1 h 69"/>
                <a:gd name="T14" fmla="*/ 94 w 94"/>
                <a:gd name="T15" fmla="*/ 69 h 69"/>
                <a:gd name="T16" fmla="*/ 3 w 94"/>
                <a:gd name="T17" fmla="*/ 69 h 69"/>
                <a:gd name="T18" fmla="*/ 3 w 94"/>
                <a:gd name="T19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69">
                  <a:moveTo>
                    <a:pt x="0" y="0"/>
                  </a:moveTo>
                  <a:lnTo>
                    <a:pt x="94" y="0"/>
                  </a:lnTo>
                  <a:lnTo>
                    <a:pt x="94" y="69"/>
                  </a:lnTo>
                  <a:lnTo>
                    <a:pt x="0" y="69"/>
                  </a:lnTo>
                  <a:lnTo>
                    <a:pt x="0" y="0"/>
                  </a:lnTo>
                  <a:close/>
                  <a:moveTo>
                    <a:pt x="3" y="1"/>
                  </a:moveTo>
                  <a:lnTo>
                    <a:pt x="94" y="1"/>
                  </a:lnTo>
                  <a:lnTo>
                    <a:pt x="94" y="69"/>
                  </a:lnTo>
                  <a:lnTo>
                    <a:pt x="3" y="69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717" name="Freeform 893"/>
            <p:cNvSpPr>
              <a:spLocks noEditPoints="1"/>
            </p:cNvSpPr>
            <p:nvPr/>
          </p:nvSpPr>
          <p:spPr bwMode="auto">
            <a:xfrm>
              <a:off x="3324" y="3506"/>
              <a:ext cx="91" cy="68"/>
            </a:xfrm>
            <a:custGeom>
              <a:avLst/>
              <a:gdLst>
                <a:gd name="T0" fmla="*/ 0 w 91"/>
                <a:gd name="T1" fmla="*/ 0 h 68"/>
                <a:gd name="T2" fmla="*/ 91 w 91"/>
                <a:gd name="T3" fmla="*/ 0 h 68"/>
                <a:gd name="T4" fmla="*/ 91 w 91"/>
                <a:gd name="T5" fmla="*/ 68 h 68"/>
                <a:gd name="T6" fmla="*/ 0 w 91"/>
                <a:gd name="T7" fmla="*/ 68 h 68"/>
                <a:gd name="T8" fmla="*/ 0 w 91"/>
                <a:gd name="T9" fmla="*/ 0 h 68"/>
                <a:gd name="T10" fmla="*/ 2 w 91"/>
                <a:gd name="T11" fmla="*/ 2 h 68"/>
                <a:gd name="T12" fmla="*/ 91 w 91"/>
                <a:gd name="T13" fmla="*/ 2 h 68"/>
                <a:gd name="T14" fmla="*/ 91 w 91"/>
                <a:gd name="T15" fmla="*/ 68 h 68"/>
                <a:gd name="T16" fmla="*/ 2 w 91"/>
                <a:gd name="T17" fmla="*/ 68 h 68"/>
                <a:gd name="T18" fmla="*/ 2 w 91"/>
                <a:gd name="T19" fmla="*/ 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68">
                  <a:moveTo>
                    <a:pt x="0" y="0"/>
                  </a:moveTo>
                  <a:lnTo>
                    <a:pt x="91" y="0"/>
                  </a:lnTo>
                  <a:lnTo>
                    <a:pt x="91" y="68"/>
                  </a:lnTo>
                  <a:lnTo>
                    <a:pt x="0" y="68"/>
                  </a:lnTo>
                  <a:lnTo>
                    <a:pt x="0" y="0"/>
                  </a:lnTo>
                  <a:close/>
                  <a:moveTo>
                    <a:pt x="2" y="2"/>
                  </a:moveTo>
                  <a:lnTo>
                    <a:pt x="91" y="2"/>
                  </a:lnTo>
                  <a:lnTo>
                    <a:pt x="91" y="68"/>
                  </a:lnTo>
                  <a:lnTo>
                    <a:pt x="2" y="68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718" name="Freeform 894"/>
            <p:cNvSpPr>
              <a:spLocks noEditPoints="1"/>
            </p:cNvSpPr>
            <p:nvPr/>
          </p:nvSpPr>
          <p:spPr bwMode="auto">
            <a:xfrm>
              <a:off x="3326" y="3508"/>
              <a:ext cx="89" cy="66"/>
            </a:xfrm>
            <a:custGeom>
              <a:avLst/>
              <a:gdLst>
                <a:gd name="T0" fmla="*/ 0 w 89"/>
                <a:gd name="T1" fmla="*/ 0 h 66"/>
                <a:gd name="T2" fmla="*/ 89 w 89"/>
                <a:gd name="T3" fmla="*/ 0 h 66"/>
                <a:gd name="T4" fmla="*/ 89 w 89"/>
                <a:gd name="T5" fmla="*/ 66 h 66"/>
                <a:gd name="T6" fmla="*/ 0 w 89"/>
                <a:gd name="T7" fmla="*/ 66 h 66"/>
                <a:gd name="T8" fmla="*/ 0 w 89"/>
                <a:gd name="T9" fmla="*/ 0 h 66"/>
                <a:gd name="T10" fmla="*/ 2 w 89"/>
                <a:gd name="T11" fmla="*/ 2 h 66"/>
                <a:gd name="T12" fmla="*/ 89 w 89"/>
                <a:gd name="T13" fmla="*/ 2 h 66"/>
                <a:gd name="T14" fmla="*/ 89 w 89"/>
                <a:gd name="T15" fmla="*/ 66 h 66"/>
                <a:gd name="T16" fmla="*/ 2 w 89"/>
                <a:gd name="T17" fmla="*/ 66 h 66"/>
                <a:gd name="T18" fmla="*/ 2 w 89"/>
                <a:gd name="T19" fmla="*/ 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66">
                  <a:moveTo>
                    <a:pt x="0" y="0"/>
                  </a:moveTo>
                  <a:lnTo>
                    <a:pt x="89" y="0"/>
                  </a:lnTo>
                  <a:lnTo>
                    <a:pt x="89" y="66"/>
                  </a:lnTo>
                  <a:lnTo>
                    <a:pt x="0" y="66"/>
                  </a:lnTo>
                  <a:lnTo>
                    <a:pt x="0" y="0"/>
                  </a:lnTo>
                  <a:close/>
                  <a:moveTo>
                    <a:pt x="2" y="2"/>
                  </a:moveTo>
                  <a:lnTo>
                    <a:pt x="89" y="2"/>
                  </a:lnTo>
                  <a:lnTo>
                    <a:pt x="89" y="66"/>
                  </a:lnTo>
                  <a:lnTo>
                    <a:pt x="2" y="66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C3C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719" name="Freeform 895"/>
            <p:cNvSpPr>
              <a:spLocks noEditPoints="1"/>
            </p:cNvSpPr>
            <p:nvPr/>
          </p:nvSpPr>
          <p:spPr bwMode="auto">
            <a:xfrm>
              <a:off x="3328" y="3510"/>
              <a:ext cx="87" cy="64"/>
            </a:xfrm>
            <a:custGeom>
              <a:avLst/>
              <a:gdLst>
                <a:gd name="T0" fmla="*/ 0 w 87"/>
                <a:gd name="T1" fmla="*/ 0 h 64"/>
                <a:gd name="T2" fmla="*/ 87 w 87"/>
                <a:gd name="T3" fmla="*/ 0 h 64"/>
                <a:gd name="T4" fmla="*/ 87 w 87"/>
                <a:gd name="T5" fmla="*/ 64 h 64"/>
                <a:gd name="T6" fmla="*/ 0 w 87"/>
                <a:gd name="T7" fmla="*/ 64 h 64"/>
                <a:gd name="T8" fmla="*/ 0 w 87"/>
                <a:gd name="T9" fmla="*/ 0 h 64"/>
                <a:gd name="T10" fmla="*/ 1 w 87"/>
                <a:gd name="T11" fmla="*/ 0 h 64"/>
                <a:gd name="T12" fmla="*/ 87 w 87"/>
                <a:gd name="T13" fmla="*/ 0 h 64"/>
                <a:gd name="T14" fmla="*/ 87 w 87"/>
                <a:gd name="T15" fmla="*/ 64 h 64"/>
                <a:gd name="T16" fmla="*/ 1 w 87"/>
                <a:gd name="T17" fmla="*/ 64 h 64"/>
                <a:gd name="T18" fmla="*/ 1 w 87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7" h="64">
                  <a:moveTo>
                    <a:pt x="0" y="0"/>
                  </a:moveTo>
                  <a:lnTo>
                    <a:pt x="87" y="0"/>
                  </a:lnTo>
                  <a:lnTo>
                    <a:pt x="87" y="64"/>
                  </a:lnTo>
                  <a:lnTo>
                    <a:pt x="0" y="64"/>
                  </a:lnTo>
                  <a:lnTo>
                    <a:pt x="0" y="0"/>
                  </a:lnTo>
                  <a:close/>
                  <a:moveTo>
                    <a:pt x="1" y="0"/>
                  </a:moveTo>
                  <a:lnTo>
                    <a:pt x="87" y="0"/>
                  </a:lnTo>
                  <a:lnTo>
                    <a:pt x="87" y="64"/>
                  </a:lnTo>
                  <a:lnTo>
                    <a:pt x="1" y="6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5C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720" name="Freeform 896"/>
            <p:cNvSpPr>
              <a:spLocks noEditPoints="1"/>
            </p:cNvSpPr>
            <p:nvPr/>
          </p:nvSpPr>
          <p:spPr bwMode="auto">
            <a:xfrm>
              <a:off x="3329" y="3510"/>
              <a:ext cx="86" cy="64"/>
            </a:xfrm>
            <a:custGeom>
              <a:avLst/>
              <a:gdLst>
                <a:gd name="T0" fmla="*/ 0 w 86"/>
                <a:gd name="T1" fmla="*/ 0 h 64"/>
                <a:gd name="T2" fmla="*/ 86 w 86"/>
                <a:gd name="T3" fmla="*/ 0 h 64"/>
                <a:gd name="T4" fmla="*/ 86 w 86"/>
                <a:gd name="T5" fmla="*/ 64 h 64"/>
                <a:gd name="T6" fmla="*/ 0 w 86"/>
                <a:gd name="T7" fmla="*/ 64 h 64"/>
                <a:gd name="T8" fmla="*/ 0 w 86"/>
                <a:gd name="T9" fmla="*/ 0 h 64"/>
                <a:gd name="T10" fmla="*/ 3 w 86"/>
                <a:gd name="T11" fmla="*/ 2 h 64"/>
                <a:gd name="T12" fmla="*/ 86 w 86"/>
                <a:gd name="T13" fmla="*/ 2 h 64"/>
                <a:gd name="T14" fmla="*/ 86 w 86"/>
                <a:gd name="T15" fmla="*/ 64 h 64"/>
                <a:gd name="T16" fmla="*/ 3 w 86"/>
                <a:gd name="T17" fmla="*/ 64 h 64"/>
                <a:gd name="T18" fmla="*/ 3 w 86"/>
                <a:gd name="T19" fmla="*/ 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64">
                  <a:moveTo>
                    <a:pt x="0" y="0"/>
                  </a:moveTo>
                  <a:lnTo>
                    <a:pt x="86" y="0"/>
                  </a:lnTo>
                  <a:lnTo>
                    <a:pt x="86" y="64"/>
                  </a:lnTo>
                  <a:lnTo>
                    <a:pt x="0" y="64"/>
                  </a:lnTo>
                  <a:lnTo>
                    <a:pt x="0" y="0"/>
                  </a:lnTo>
                  <a:close/>
                  <a:moveTo>
                    <a:pt x="3" y="2"/>
                  </a:moveTo>
                  <a:lnTo>
                    <a:pt x="86" y="2"/>
                  </a:lnTo>
                  <a:lnTo>
                    <a:pt x="86" y="64"/>
                  </a:lnTo>
                  <a:lnTo>
                    <a:pt x="3" y="64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721" name="Freeform 897"/>
            <p:cNvSpPr>
              <a:spLocks noEditPoints="1"/>
            </p:cNvSpPr>
            <p:nvPr/>
          </p:nvSpPr>
          <p:spPr bwMode="auto">
            <a:xfrm>
              <a:off x="3332" y="3512"/>
              <a:ext cx="83" cy="62"/>
            </a:xfrm>
            <a:custGeom>
              <a:avLst/>
              <a:gdLst>
                <a:gd name="T0" fmla="*/ 0 w 83"/>
                <a:gd name="T1" fmla="*/ 0 h 62"/>
                <a:gd name="T2" fmla="*/ 83 w 83"/>
                <a:gd name="T3" fmla="*/ 0 h 62"/>
                <a:gd name="T4" fmla="*/ 83 w 83"/>
                <a:gd name="T5" fmla="*/ 62 h 62"/>
                <a:gd name="T6" fmla="*/ 0 w 83"/>
                <a:gd name="T7" fmla="*/ 62 h 62"/>
                <a:gd name="T8" fmla="*/ 0 w 83"/>
                <a:gd name="T9" fmla="*/ 0 h 62"/>
                <a:gd name="T10" fmla="*/ 2 w 83"/>
                <a:gd name="T11" fmla="*/ 2 h 62"/>
                <a:gd name="T12" fmla="*/ 83 w 83"/>
                <a:gd name="T13" fmla="*/ 2 h 62"/>
                <a:gd name="T14" fmla="*/ 83 w 83"/>
                <a:gd name="T15" fmla="*/ 62 h 62"/>
                <a:gd name="T16" fmla="*/ 2 w 83"/>
                <a:gd name="T17" fmla="*/ 62 h 62"/>
                <a:gd name="T18" fmla="*/ 2 w 83"/>
                <a:gd name="T19" fmla="*/ 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62">
                  <a:moveTo>
                    <a:pt x="0" y="0"/>
                  </a:moveTo>
                  <a:lnTo>
                    <a:pt x="83" y="0"/>
                  </a:lnTo>
                  <a:lnTo>
                    <a:pt x="83" y="62"/>
                  </a:lnTo>
                  <a:lnTo>
                    <a:pt x="0" y="62"/>
                  </a:lnTo>
                  <a:lnTo>
                    <a:pt x="0" y="0"/>
                  </a:lnTo>
                  <a:close/>
                  <a:moveTo>
                    <a:pt x="2" y="2"/>
                  </a:moveTo>
                  <a:lnTo>
                    <a:pt x="83" y="2"/>
                  </a:lnTo>
                  <a:lnTo>
                    <a:pt x="83" y="62"/>
                  </a:lnTo>
                  <a:lnTo>
                    <a:pt x="2" y="6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722" name="Freeform 898"/>
            <p:cNvSpPr>
              <a:spLocks noEditPoints="1"/>
            </p:cNvSpPr>
            <p:nvPr/>
          </p:nvSpPr>
          <p:spPr bwMode="auto">
            <a:xfrm>
              <a:off x="3334" y="3514"/>
              <a:ext cx="81" cy="60"/>
            </a:xfrm>
            <a:custGeom>
              <a:avLst/>
              <a:gdLst>
                <a:gd name="T0" fmla="*/ 0 w 81"/>
                <a:gd name="T1" fmla="*/ 0 h 60"/>
                <a:gd name="T2" fmla="*/ 81 w 81"/>
                <a:gd name="T3" fmla="*/ 0 h 60"/>
                <a:gd name="T4" fmla="*/ 81 w 81"/>
                <a:gd name="T5" fmla="*/ 60 h 60"/>
                <a:gd name="T6" fmla="*/ 0 w 81"/>
                <a:gd name="T7" fmla="*/ 60 h 60"/>
                <a:gd name="T8" fmla="*/ 0 w 81"/>
                <a:gd name="T9" fmla="*/ 0 h 60"/>
                <a:gd name="T10" fmla="*/ 1 w 81"/>
                <a:gd name="T11" fmla="*/ 2 h 60"/>
                <a:gd name="T12" fmla="*/ 81 w 81"/>
                <a:gd name="T13" fmla="*/ 2 h 60"/>
                <a:gd name="T14" fmla="*/ 81 w 81"/>
                <a:gd name="T15" fmla="*/ 60 h 60"/>
                <a:gd name="T16" fmla="*/ 1 w 81"/>
                <a:gd name="T17" fmla="*/ 60 h 60"/>
                <a:gd name="T18" fmla="*/ 1 w 81"/>
                <a:gd name="T19" fmla="*/ 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60">
                  <a:moveTo>
                    <a:pt x="0" y="0"/>
                  </a:moveTo>
                  <a:lnTo>
                    <a:pt x="81" y="0"/>
                  </a:lnTo>
                  <a:lnTo>
                    <a:pt x="81" y="60"/>
                  </a:lnTo>
                  <a:lnTo>
                    <a:pt x="0" y="60"/>
                  </a:lnTo>
                  <a:lnTo>
                    <a:pt x="0" y="0"/>
                  </a:lnTo>
                  <a:close/>
                  <a:moveTo>
                    <a:pt x="1" y="2"/>
                  </a:moveTo>
                  <a:lnTo>
                    <a:pt x="81" y="2"/>
                  </a:lnTo>
                  <a:lnTo>
                    <a:pt x="81" y="60"/>
                  </a:lnTo>
                  <a:lnTo>
                    <a:pt x="1" y="60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723" name="Freeform 899"/>
            <p:cNvSpPr>
              <a:spLocks noEditPoints="1"/>
            </p:cNvSpPr>
            <p:nvPr/>
          </p:nvSpPr>
          <p:spPr bwMode="auto">
            <a:xfrm>
              <a:off x="3335" y="3516"/>
              <a:ext cx="80" cy="58"/>
            </a:xfrm>
            <a:custGeom>
              <a:avLst/>
              <a:gdLst>
                <a:gd name="T0" fmla="*/ 0 w 80"/>
                <a:gd name="T1" fmla="*/ 0 h 58"/>
                <a:gd name="T2" fmla="*/ 80 w 80"/>
                <a:gd name="T3" fmla="*/ 0 h 58"/>
                <a:gd name="T4" fmla="*/ 80 w 80"/>
                <a:gd name="T5" fmla="*/ 58 h 58"/>
                <a:gd name="T6" fmla="*/ 0 w 80"/>
                <a:gd name="T7" fmla="*/ 58 h 58"/>
                <a:gd name="T8" fmla="*/ 0 w 80"/>
                <a:gd name="T9" fmla="*/ 0 h 58"/>
                <a:gd name="T10" fmla="*/ 2 w 80"/>
                <a:gd name="T11" fmla="*/ 0 h 58"/>
                <a:gd name="T12" fmla="*/ 80 w 80"/>
                <a:gd name="T13" fmla="*/ 0 h 58"/>
                <a:gd name="T14" fmla="*/ 80 w 80"/>
                <a:gd name="T15" fmla="*/ 58 h 58"/>
                <a:gd name="T16" fmla="*/ 2 w 80"/>
                <a:gd name="T17" fmla="*/ 58 h 58"/>
                <a:gd name="T18" fmla="*/ 2 w 80"/>
                <a:gd name="T1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58">
                  <a:moveTo>
                    <a:pt x="0" y="0"/>
                  </a:moveTo>
                  <a:lnTo>
                    <a:pt x="80" y="0"/>
                  </a:lnTo>
                  <a:lnTo>
                    <a:pt x="80" y="58"/>
                  </a:lnTo>
                  <a:lnTo>
                    <a:pt x="0" y="58"/>
                  </a:lnTo>
                  <a:lnTo>
                    <a:pt x="0" y="0"/>
                  </a:lnTo>
                  <a:close/>
                  <a:moveTo>
                    <a:pt x="2" y="0"/>
                  </a:moveTo>
                  <a:lnTo>
                    <a:pt x="80" y="0"/>
                  </a:lnTo>
                  <a:lnTo>
                    <a:pt x="80" y="58"/>
                  </a:lnTo>
                  <a:lnTo>
                    <a:pt x="2" y="5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724" name="Freeform 900"/>
            <p:cNvSpPr>
              <a:spLocks noEditPoints="1"/>
            </p:cNvSpPr>
            <p:nvPr/>
          </p:nvSpPr>
          <p:spPr bwMode="auto">
            <a:xfrm>
              <a:off x="3337" y="3516"/>
              <a:ext cx="78" cy="58"/>
            </a:xfrm>
            <a:custGeom>
              <a:avLst/>
              <a:gdLst>
                <a:gd name="T0" fmla="*/ 0 w 78"/>
                <a:gd name="T1" fmla="*/ 0 h 58"/>
                <a:gd name="T2" fmla="*/ 78 w 78"/>
                <a:gd name="T3" fmla="*/ 0 h 58"/>
                <a:gd name="T4" fmla="*/ 78 w 78"/>
                <a:gd name="T5" fmla="*/ 58 h 58"/>
                <a:gd name="T6" fmla="*/ 0 w 78"/>
                <a:gd name="T7" fmla="*/ 58 h 58"/>
                <a:gd name="T8" fmla="*/ 0 w 78"/>
                <a:gd name="T9" fmla="*/ 0 h 58"/>
                <a:gd name="T10" fmla="*/ 3 w 78"/>
                <a:gd name="T11" fmla="*/ 2 h 58"/>
                <a:gd name="T12" fmla="*/ 78 w 78"/>
                <a:gd name="T13" fmla="*/ 2 h 58"/>
                <a:gd name="T14" fmla="*/ 78 w 78"/>
                <a:gd name="T15" fmla="*/ 58 h 58"/>
                <a:gd name="T16" fmla="*/ 3 w 78"/>
                <a:gd name="T17" fmla="*/ 58 h 58"/>
                <a:gd name="T18" fmla="*/ 3 w 78"/>
                <a:gd name="T19" fmla="*/ 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" h="58">
                  <a:moveTo>
                    <a:pt x="0" y="0"/>
                  </a:moveTo>
                  <a:lnTo>
                    <a:pt x="78" y="0"/>
                  </a:lnTo>
                  <a:lnTo>
                    <a:pt x="78" y="58"/>
                  </a:lnTo>
                  <a:lnTo>
                    <a:pt x="0" y="58"/>
                  </a:lnTo>
                  <a:lnTo>
                    <a:pt x="0" y="0"/>
                  </a:lnTo>
                  <a:close/>
                  <a:moveTo>
                    <a:pt x="3" y="2"/>
                  </a:moveTo>
                  <a:lnTo>
                    <a:pt x="78" y="2"/>
                  </a:lnTo>
                  <a:lnTo>
                    <a:pt x="78" y="58"/>
                  </a:lnTo>
                  <a:lnTo>
                    <a:pt x="3" y="58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725" name="Freeform 901"/>
            <p:cNvSpPr>
              <a:spLocks noEditPoints="1"/>
            </p:cNvSpPr>
            <p:nvPr/>
          </p:nvSpPr>
          <p:spPr bwMode="auto">
            <a:xfrm>
              <a:off x="3340" y="3518"/>
              <a:ext cx="75" cy="56"/>
            </a:xfrm>
            <a:custGeom>
              <a:avLst/>
              <a:gdLst>
                <a:gd name="T0" fmla="*/ 0 w 75"/>
                <a:gd name="T1" fmla="*/ 0 h 56"/>
                <a:gd name="T2" fmla="*/ 75 w 75"/>
                <a:gd name="T3" fmla="*/ 0 h 56"/>
                <a:gd name="T4" fmla="*/ 75 w 75"/>
                <a:gd name="T5" fmla="*/ 56 h 56"/>
                <a:gd name="T6" fmla="*/ 0 w 75"/>
                <a:gd name="T7" fmla="*/ 56 h 56"/>
                <a:gd name="T8" fmla="*/ 0 w 75"/>
                <a:gd name="T9" fmla="*/ 0 h 56"/>
                <a:gd name="T10" fmla="*/ 2 w 75"/>
                <a:gd name="T11" fmla="*/ 2 h 56"/>
                <a:gd name="T12" fmla="*/ 75 w 75"/>
                <a:gd name="T13" fmla="*/ 2 h 56"/>
                <a:gd name="T14" fmla="*/ 75 w 75"/>
                <a:gd name="T15" fmla="*/ 56 h 56"/>
                <a:gd name="T16" fmla="*/ 2 w 75"/>
                <a:gd name="T17" fmla="*/ 56 h 56"/>
                <a:gd name="T18" fmla="*/ 2 w 75"/>
                <a:gd name="T19" fmla="*/ 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56">
                  <a:moveTo>
                    <a:pt x="0" y="0"/>
                  </a:moveTo>
                  <a:lnTo>
                    <a:pt x="75" y="0"/>
                  </a:lnTo>
                  <a:lnTo>
                    <a:pt x="75" y="56"/>
                  </a:lnTo>
                  <a:lnTo>
                    <a:pt x="0" y="56"/>
                  </a:lnTo>
                  <a:lnTo>
                    <a:pt x="0" y="0"/>
                  </a:lnTo>
                  <a:close/>
                  <a:moveTo>
                    <a:pt x="2" y="2"/>
                  </a:moveTo>
                  <a:lnTo>
                    <a:pt x="75" y="2"/>
                  </a:lnTo>
                  <a:lnTo>
                    <a:pt x="75" y="56"/>
                  </a:lnTo>
                  <a:lnTo>
                    <a:pt x="2" y="56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726" name="Freeform 902"/>
            <p:cNvSpPr>
              <a:spLocks noEditPoints="1"/>
            </p:cNvSpPr>
            <p:nvPr/>
          </p:nvSpPr>
          <p:spPr bwMode="auto">
            <a:xfrm>
              <a:off x="3342" y="3520"/>
              <a:ext cx="73" cy="54"/>
            </a:xfrm>
            <a:custGeom>
              <a:avLst/>
              <a:gdLst>
                <a:gd name="T0" fmla="*/ 0 w 73"/>
                <a:gd name="T1" fmla="*/ 0 h 54"/>
                <a:gd name="T2" fmla="*/ 73 w 73"/>
                <a:gd name="T3" fmla="*/ 0 h 54"/>
                <a:gd name="T4" fmla="*/ 73 w 73"/>
                <a:gd name="T5" fmla="*/ 54 h 54"/>
                <a:gd name="T6" fmla="*/ 0 w 73"/>
                <a:gd name="T7" fmla="*/ 54 h 54"/>
                <a:gd name="T8" fmla="*/ 0 w 73"/>
                <a:gd name="T9" fmla="*/ 0 h 54"/>
                <a:gd name="T10" fmla="*/ 1 w 73"/>
                <a:gd name="T11" fmla="*/ 1 h 54"/>
                <a:gd name="T12" fmla="*/ 73 w 73"/>
                <a:gd name="T13" fmla="*/ 1 h 54"/>
                <a:gd name="T14" fmla="*/ 73 w 73"/>
                <a:gd name="T15" fmla="*/ 54 h 54"/>
                <a:gd name="T16" fmla="*/ 1 w 73"/>
                <a:gd name="T17" fmla="*/ 54 h 54"/>
                <a:gd name="T18" fmla="*/ 1 w 73"/>
                <a:gd name="T19" fmla="*/ 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54">
                  <a:moveTo>
                    <a:pt x="0" y="0"/>
                  </a:moveTo>
                  <a:lnTo>
                    <a:pt x="73" y="0"/>
                  </a:lnTo>
                  <a:lnTo>
                    <a:pt x="73" y="54"/>
                  </a:lnTo>
                  <a:lnTo>
                    <a:pt x="0" y="54"/>
                  </a:lnTo>
                  <a:lnTo>
                    <a:pt x="0" y="0"/>
                  </a:lnTo>
                  <a:close/>
                  <a:moveTo>
                    <a:pt x="1" y="1"/>
                  </a:moveTo>
                  <a:lnTo>
                    <a:pt x="73" y="1"/>
                  </a:lnTo>
                  <a:lnTo>
                    <a:pt x="73" y="54"/>
                  </a:lnTo>
                  <a:lnTo>
                    <a:pt x="1" y="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0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727" name="Freeform 903"/>
            <p:cNvSpPr>
              <a:spLocks noEditPoints="1"/>
            </p:cNvSpPr>
            <p:nvPr/>
          </p:nvSpPr>
          <p:spPr bwMode="auto">
            <a:xfrm>
              <a:off x="3343" y="3521"/>
              <a:ext cx="72" cy="53"/>
            </a:xfrm>
            <a:custGeom>
              <a:avLst/>
              <a:gdLst>
                <a:gd name="T0" fmla="*/ 0 w 72"/>
                <a:gd name="T1" fmla="*/ 0 h 53"/>
                <a:gd name="T2" fmla="*/ 72 w 72"/>
                <a:gd name="T3" fmla="*/ 0 h 53"/>
                <a:gd name="T4" fmla="*/ 72 w 72"/>
                <a:gd name="T5" fmla="*/ 53 h 53"/>
                <a:gd name="T6" fmla="*/ 0 w 72"/>
                <a:gd name="T7" fmla="*/ 53 h 53"/>
                <a:gd name="T8" fmla="*/ 0 w 72"/>
                <a:gd name="T9" fmla="*/ 0 h 53"/>
                <a:gd name="T10" fmla="*/ 3 w 72"/>
                <a:gd name="T11" fmla="*/ 2 h 53"/>
                <a:gd name="T12" fmla="*/ 72 w 72"/>
                <a:gd name="T13" fmla="*/ 2 h 53"/>
                <a:gd name="T14" fmla="*/ 72 w 72"/>
                <a:gd name="T15" fmla="*/ 53 h 53"/>
                <a:gd name="T16" fmla="*/ 3 w 72"/>
                <a:gd name="T17" fmla="*/ 53 h 53"/>
                <a:gd name="T18" fmla="*/ 3 w 72"/>
                <a:gd name="T19" fmla="*/ 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53">
                  <a:moveTo>
                    <a:pt x="0" y="0"/>
                  </a:moveTo>
                  <a:lnTo>
                    <a:pt x="72" y="0"/>
                  </a:lnTo>
                  <a:lnTo>
                    <a:pt x="72" y="53"/>
                  </a:lnTo>
                  <a:lnTo>
                    <a:pt x="0" y="53"/>
                  </a:lnTo>
                  <a:lnTo>
                    <a:pt x="0" y="0"/>
                  </a:lnTo>
                  <a:close/>
                  <a:moveTo>
                    <a:pt x="3" y="2"/>
                  </a:moveTo>
                  <a:lnTo>
                    <a:pt x="72" y="2"/>
                  </a:lnTo>
                  <a:lnTo>
                    <a:pt x="72" y="53"/>
                  </a:lnTo>
                  <a:lnTo>
                    <a:pt x="3" y="53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728" name="Freeform 904"/>
            <p:cNvSpPr>
              <a:spLocks noEditPoints="1"/>
            </p:cNvSpPr>
            <p:nvPr/>
          </p:nvSpPr>
          <p:spPr bwMode="auto">
            <a:xfrm>
              <a:off x="3346" y="3523"/>
              <a:ext cx="69" cy="51"/>
            </a:xfrm>
            <a:custGeom>
              <a:avLst/>
              <a:gdLst>
                <a:gd name="T0" fmla="*/ 0 w 69"/>
                <a:gd name="T1" fmla="*/ 0 h 51"/>
                <a:gd name="T2" fmla="*/ 69 w 69"/>
                <a:gd name="T3" fmla="*/ 0 h 51"/>
                <a:gd name="T4" fmla="*/ 69 w 69"/>
                <a:gd name="T5" fmla="*/ 51 h 51"/>
                <a:gd name="T6" fmla="*/ 0 w 69"/>
                <a:gd name="T7" fmla="*/ 51 h 51"/>
                <a:gd name="T8" fmla="*/ 0 w 69"/>
                <a:gd name="T9" fmla="*/ 0 h 51"/>
                <a:gd name="T10" fmla="*/ 2 w 69"/>
                <a:gd name="T11" fmla="*/ 1 h 51"/>
                <a:gd name="T12" fmla="*/ 69 w 69"/>
                <a:gd name="T13" fmla="*/ 1 h 51"/>
                <a:gd name="T14" fmla="*/ 69 w 69"/>
                <a:gd name="T15" fmla="*/ 51 h 51"/>
                <a:gd name="T16" fmla="*/ 2 w 69"/>
                <a:gd name="T17" fmla="*/ 51 h 51"/>
                <a:gd name="T18" fmla="*/ 2 w 69"/>
                <a:gd name="T19" fmla="*/ 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51">
                  <a:moveTo>
                    <a:pt x="0" y="0"/>
                  </a:moveTo>
                  <a:lnTo>
                    <a:pt x="69" y="0"/>
                  </a:lnTo>
                  <a:lnTo>
                    <a:pt x="69" y="51"/>
                  </a:lnTo>
                  <a:lnTo>
                    <a:pt x="0" y="51"/>
                  </a:lnTo>
                  <a:lnTo>
                    <a:pt x="0" y="0"/>
                  </a:lnTo>
                  <a:close/>
                  <a:moveTo>
                    <a:pt x="2" y="1"/>
                  </a:moveTo>
                  <a:lnTo>
                    <a:pt x="69" y="1"/>
                  </a:lnTo>
                  <a:lnTo>
                    <a:pt x="69" y="51"/>
                  </a:lnTo>
                  <a:lnTo>
                    <a:pt x="2" y="51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729" name="Freeform 905"/>
            <p:cNvSpPr>
              <a:spLocks noEditPoints="1"/>
            </p:cNvSpPr>
            <p:nvPr/>
          </p:nvSpPr>
          <p:spPr bwMode="auto">
            <a:xfrm>
              <a:off x="3348" y="3524"/>
              <a:ext cx="67" cy="50"/>
            </a:xfrm>
            <a:custGeom>
              <a:avLst/>
              <a:gdLst>
                <a:gd name="T0" fmla="*/ 0 w 67"/>
                <a:gd name="T1" fmla="*/ 0 h 50"/>
                <a:gd name="T2" fmla="*/ 67 w 67"/>
                <a:gd name="T3" fmla="*/ 0 h 50"/>
                <a:gd name="T4" fmla="*/ 67 w 67"/>
                <a:gd name="T5" fmla="*/ 50 h 50"/>
                <a:gd name="T6" fmla="*/ 0 w 67"/>
                <a:gd name="T7" fmla="*/ 50 h 50"/>
                <a:gd name="T8" fmla="*/ 0 w 67"/>
                <a:gd name="T9" fmla="*/ 0 h 50"/>
                <a:gd name="T10" fmla="*/ 1 w 67"/>
                <a:gd name="T11" fmla="*/ 1 h 50"/>
                <a:gd name="T12" fmla="*/ 67 w 67"/>
                <a:gd name="T13" fmla="*/ 1 h 50"/>
                <a:gd name="T14" fmla="*/ 67 w 67"/>
                <a:gd name="T15" fmla="*/ 50 h 50"/>
                <a:gd name="T16" fmla="*/ 1 w 67"/>
                <a:gd name="T17" fmla="*/ 50 h 50"/>
                <a:gd name="T18" fmla="*/ 1 w 67"/>
                <a:gd name="T19" fmla="*/ 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" h="50">
                  <a:moveTo>
                    <a:pt x="0" y="0"/>
                  </a:moveTo>
                  <a:lnTo>
                    <a:pt x="67" y="0"/>
                  </a:lnTo>
                  <a:lnTo>
                    <a:pt x="67" y="50"/>
                  </a:lnTo>
                  <a:lnTo>
                    <a:pt x="0" y="50"/>
                  </a:lnTo>
                  <a:lnTo>
                    <a:pt x="0" y="0"/>
                  </a:lnTo>
                  <a:close/>
                  <a:moveTo>
                    <a:pt x="1" y="1"/>
                  </a:moveTo>
                  <a:lnTo>
                    <a:pt x="67" y="1"/>
                  </a:lnTo>
                  <a:lnTo>
                    <a:pt x="67" y="50"/>
                  </a:lnTo>
                  <a:lnTo>
                    <a:pt x="1" y="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730" name="Freeform 906"/>
            <p:cNvSpPr>
              <a:spLocks noEditPoints="1"/>
            </p:cNvSpPr>
            <p:nvPr/>
          </p:nvSpPr>
          <p:spPr bwMode="auto">
            <a:xfrm>
              <a:off x="3349" y="3525"/>
              <a:ext cx="66" cy="49"/>
            </a:xfrm>
            <a:custGeom>
              <a:avLst/>
              <a:gdLst>
                <a:gd name="T0" fmla="*/ 0 w 66"/>
                <a:gd name="T1" fmla="*/ 0 h 49"/>
                <a:gd name="T2" fmla="*/ 66 w 66"/>
                <a:gd name="T3" fmla="*/ 0 h 49"/>
                <a:gd name="T4" fmla="*/ 66 w 66"/>
                <a:gd name="T5" fmla="*/ 49 h 49"/>
                <a:gd name="T6" fmla="*/ 0 w 66"/>
                <a:gd name="T7" fmla="*/ 49 h 49"/>
                <a:gd name="T8" fmla="*/ 0 w 66"/>
                <a:gd name="T9" fmla="*/ 0 h 49"/>
                <a:gd name="T10" fmla="*/ 2 w 66"/>
                <a:gd name="T11" fmla="*/ 2 h 49"/>
                <a:gd name="T12" fmla="*/ 66 w 66"/>
                <a:gd name="T13" fmla="*/ 2 h 49"/>
                <a:gd name="T14" fmla="*/ 66 w 66"/>
                <a:gd name="T15" fmla="*/ 49 h 49"/>
                <a:gd name="T16" fmla="*/ 2 w 66"/>
                <a:gd name="T17" fmla="*/ 49 h 49"/>
                <a:gd name="T18" fmla="*/ 2 w 66"/>
                <a:gd name="T19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49">
                  <a:moveTo>
                    <a:pt x="0" y="0"/>
                  </a:moveTo>
                  <a:lnTo>
                    <a:pt x="66" y="0"/>
                  </a:lnTo>
                  <a:lnTo>
                    <a:pt x="66" y="49"/>
                  </a:lnTo>
                  <a:lnTo>
                    <a:pt x="0" y="49"/>
                  </a:lnTo>
                  <a:lnTo>
                    <a:pt x="0" y="0"/>
                  </a:lnTo>
                  <a:close/>
                  <a:moveTo>
                    <a:pt x="2" y="2"/>
                  </a:moveTo>
                  <a:lnTo>
                    <a:pt x="66" y="2"/>
                  </a:lnTo>
                  <a:lnTo>
                    <a:pt x="66" y="49"/>
                  </a:lnTo>
                  <a:lnTo>
                    <a:pt x="2" y="49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731" name="Freeform 907"/>
            <p:cNvSpPr>
              <a:spLocks noEditPoints="1"/>
            </p:cNvSpPr>
            <p:nvPr/>
          </p:nvSpPr>
          <p:spPr bwMode="auto">
            <a:xfrm>
              <a:off x="3351" y="3527"/>
              <a:ext cx="64" cy="47"/>
            </a:xfrm>
            <a:custGeom>
              <a:avLst/>
              <a:gdLst>
                <a:gd name="T0" fmla="*/ 0 w 64"/>
                <a:gd name="T1" fmla="*/ 0 h 47"/>
                <a:gd name="T2" fmla="*/ 64 w 64"/>
                <a:gd name="T3" fmla="*/ 0 h 47"/>
                <a:gd name="T4" fmla="*/ 64 w 64"/>
                <a:gd name="T5" fmla="*/ 47 h 47"/>
                <a:gd name="T6" fmla="*/ 0 w 64"/>
                <a:gd name="T7" fmla="*/ 47 h 47"/>
                <a:gd name="T8" fmla="*/ 0 w 64"/>
                <a:gd name="T9" fmla="*/ 0 h 47"/>
                <a:gd name="T10" fmla="*/ 3 w 64"/>
                <a:gd name="T11" fmla="*/ 2 h 47"/>
                <a:gd name="T12" fmla="*/ 64 w 64"/>
                <a:gd name="T13" fmla="*/ 2 h 47"/>
                <a:gd name="T14" fmla="*/ 64 w 64"/>
                <a:gd name="T15" fmla="*/ 47 h 47"/>
                <a:gd name="T16" fmla="*/ 3 w 64"/>
                <a:gd name="T17" fmla="*/ 47 h 47"/>
                <a:gd name="T18" fmla="*/ 3 w 64"/>
                <a:gd name="T19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47">
                  <a:moveTo>
                    <a:pt x="0" y="0"/>
                  </a:moveTo>
                  <a:lnTo>
                    <a:pt x="64" y="0"/>
                  </a:lnTo>
                  <a:lnTo>
                    <a:pt x="64" y="47"/>
                  </a:lnTo>
                  <a:lnTo>
                    <a:pt x="0" y="47"/>
                  </a:lnTo>
                  <a:lnTo>
                    <a:pt x="0" y="0"/>
                  </a:lnTo>
                  <a:close/>
                  <a:moveTo>
                    <a:pt x="3" y="2"/>
                  </a:moveTo>
                  <a:lnTo>
                    <a:pt x="64" y="2"/>
                  </a:lnTo>
                  <a:lnTo>
                    <a:pt x="64" y="47"/>
                  </a:lnTo>
                  <a:lnTo>
                    <a:pt x="3" y="47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732" name="Freeform 908"/>
            <p:cNvSpPr>
              <a:spLocks noEditPoints="1"/>
            </p:cNvSpPr>
            <p:nvPr/>
          </p:nvSpPr>
          <p:spPr bwMode="auto">
            <a:xfrm>
              <a:off x="3354" y="3529"/>
              <a:ext cx="61" cy="45"/>
            </a:xfrm>
            <a:custGeom>
              <a:avLst/>
              <a:gdLst>
                <a:gd name="T0" fmla="*/ 0 w 61"/>
                <a:gd name="T1" fmla="*/ 0 h 45"/>
                <a:gd name="T2" fmla="*/ 61 w 61"/>
                <a:gd name="T3" fmla="*/ 0 h 45"/>
                <a:gd name="T4" fmla="*/ 61 w 61"/>
                <a:gd name="T5" fmla="*/ 45 h 45"/>
                <a:gd name="T6" fmla="*/ 0 w 61"/>
                <a:gd name="T7" fmla="*/ 45 h 45"/>
                <a:gd name="T8" fmla="*/ 0 w 61"/>
                <a:gd name="T9" fmla="*/ 0 h 45"/>
                <a:gd name="T10" fmla="*/ 2 w 61"/>
                <a:gd name="T11" fmla="*/ 1 h 45"/>
                <a:gd name="T12" fmla="*/ 61 w 61"/>
                <a:gd name="T13" fmla="*/ 1 h 45"/>
                <a:gd name="T14" fmla="*/ 61 w 61"/>
                <a:gd name="T15" fmla="*/ 45 h 45"/>
                <a:gd name="T16" fmla="*/ 2 w 61"/>
                <a:gd name="T17" fmla="*/ 45 h 45"/>
                <a:gd name="T18" fmla="*/ 2 w 61"/>
                <a:gd name="T19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45">
                  <a:moveTo>
                    <a:pt x="0" y="0"/>
                  </a:moveTo>
                  <a:lnTo>
                    <a:pt x="61" y="0"/>
                  </a:lnTo>
                  <a:lnTo>
                    <a:pt x="61" y="45"/>
                  </a:lnTo>
                  <a:lnTo>
                    <a:pt x="0" y="45"/>
                  </a:lnTo>
                  <a:lnTo>
                    <a:pt x="0" y="0"/>
                  </a:lnTo>
                  <a:close/>
                  <a:moveTo>
                    <a:pt x="2" y="1"/>
                  </a:moveTo>
                  <a:lnTo>
                    <a:pt x="61" y="1"/>
                  </a:lnTo>
                  <a:lnTo>
                    <a:pt x="61" y="45"/>
                  </a:lnTo>
                  <a:lnTo>
                    <a:pt x="2" y="45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733" name="Freeform 909"/>
            <p:cNvSpPr>
              <a:spLocks noEditPoints="1"/>
            </p:cNvSpPr>
            <p:nvPr/>
          </p:nvSpPr>
          <p:spPr bwMode="auto">
            <a:xfrm>
              <a:off x="3356" y="3530"/>
              <a:ext cx="59" cy="44"/>
            </a:xfrm>
            <a:custGeom>
              <a:avLst/>
              <a:gdLst>
                <a:gd name="T0" fmla="*/ 0 w 59"/>
                <a:gd name="T1" fmla="*/ 0 h 44"/>
                <a:gd name="T2" fmla="*/ 59 w 59"/>
                <a:gd name="T3" fmla="*/ 0 h 44"/>
                <a:gd name="T4" fmla="*/ 59 w 59"/>
                <a:gd name="T5" fmla="*/ 44 h 44"/>
                <a:gd name="T6" fmla="*/ 0 w 59"/>
                <a:gd name="T7" fmla="*/ 44 h 44"/>
                <a:gd name="T8" fmla="*/ 0 w 59"/>
                <a:gd name="T9" fmla="*/ 0 h 44"/>
                <a:gd name="T10" fmla="*/ 1 w 59"/>
                <a:gd name="T11" fmla="*/ 1 h 44"/>
                <a:gd name="T12" fmla="*/ 59 w 59"/>
                <a:gd name="T13" fmla="*/ 1 h 44"/>
                <a:gd name="T14" fmla="*/ 59 w 59"/>
                <a:gd name="T15" fmla="*/ 44 h 44"/>
                <a:gd name="T16" fmla="*/ 1 w 59"/>
                <a:gd name="T17" fmla="*/ 44 h 44"/>
                <a:gd name="T18" fmla="*/ 1 w 59"/>
                <a:gd name="T19" fmla="*/ 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44">
                  <a:moveTo>
                    <a:pt x="0" y="0"/>
                  </a:moveTo>
                  <a:lnTo>
                    <a:pt x="59" y="0"/>
                  </a:lnTo>
                  <a:lnTo>
                    <a:pt x="59" y="44"/>
                  </a:lnTo>
                  <a:lnTo>
                    <a:pt x="0" y="44"/>
                  </a:lnTo>
                  <a:lnTo>
                    <a:pt x="0" y="0"/>
                  </a:lnTo>
                  <a:close/>
                  <a:moveTo>
                    <a:pt x="1" y="1"/>
                  </a:moveTo>
                  <a:lnTo>
                    <a:pt x="59" y="1"/>
                  </a:lnTo>
                  <a:lnTo>
                    <a:pt x="59" y="44"/>
                  </a:lnTo>
                  <a:lnTo>
                    <a:pt x="1" y="4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734" name="Freeform 910"/>
            <p:cNvSpPr>
              <a:spLocks noEditPoints="1"/>
            </p:cNvSpPr>
            <p:nvPr/>
          </p:nvSpPr>
          <p:spPr bwMode="auto">
            <a:xfrm>
              <a:off x="3357" y="3531"/>
              <a:ext cx="58" cy="43"/>
            </a:xfrm>
            <a:custGeom>
              <a:avLst/>
              <a:gdLst>
                <a:gd name="T0" fmla="*/ 0 w 58"/>
                <a:gd name="T1" fmla="*/ 0 h 43"/>
                <a:gd name="T2" fmla="*/ 58 w 58"/>
                <a:gd name="T3" fmla="*/ 0 h 43"/>
                <a:gd name="T4" fmla="*/ 58 w 58"/>
                <a:gd name="T5" fmla="*/ 43 h 43"/>
                <a:gd name="T6" fmla="*/ 0 w 58"/>
                <a:gd name="T7" fmla="*/ 43 h 43"/>
                <a:gd name="T8" fmla="*/ 0 w 58"/>
                <a:gd name="T9" fmla="*/ 0 h 43"/>
                <a:gd name="T10" fmla="*/ 2 w 58"/>
                <a:gd name="T11" fmla="*/ 2 h 43"/>
                <a:gd name="T12" fmla="*/ 58 w 58"/>
                <a:gd name="T13" fmla="*/ 2 h 43"/>
                <a:gd name="T14" fmla="*/ 58 w 58"/>
                <a:gd name="T15" fmla="*/ 43 h 43"/>
                <a:gd name="T16" fmla="*/ 2 w 58"/>
                <a:gd name="T17" fmla="*/ 43 h 43"/>
                <a:gd name="T18" fmla="*/ 2 w 58"/>
                <a:gd name="T19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43">
                  <a:moveTo>
                    <a:pt x="0" y="0"/>
                  </a:moveTo>
                  <a:lnTo>
                    <a:pt x="58" y="0"/>
                  </a:lnTo>
                  <a:lnTo>
                    <a:pt x="58" y="43"/>
                  </a:lnTo>
                  <a:lnTo>
                    <a:pt x="0" y="43"/>
                  </a:lnTo>
                  <a:lnTo>
                    <a:pt x="0" y="0"/>
                  </a:lnTo>
                  <a:close/>
                  <a:moveTo>
                    <a:pt x="2" y="2"/>
                  </a:moveTo>
                  <a:lnTo>
                    <a:pt x="58" y="2"/>
                  </a:lnTo>
                  <a:lnTo>
                    <a:pt x="58" y="43"/>
                  </a:lnTo>
                  <a:lnTo>
                    <a:pt x="2" y="43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735" name="Freeform 911"/>
            <p:cNvSpPr>
              <a:spLocks noEditPoints="1"/>
            </p:cNvSpPr>
            <p:nvPr/>
          </p:nvSpPr>
          <p:spPr bwMode="auto">
            <a:xfrm>
              <a:off x="3359" y="3533"/>
              <a:ext cx="56" cy="41"/>
            </a:xfrm>
            <a:custGeom>
              <a:avLst/>
              <a:gdLst>
                <a:gd name="T0" fmla="*/ 0 w 56"/>
                <a:gd name="T1" fmla="*/ 0 h 41"/>
                <a:gd name="T2" fmla="*/ 56 w 56"/>
                <a:gd name="T3" fmla="*/ 0 h 41"/>
                <a:gd name="T4" fmla="*/ 56 w 56"/>
                <a:gd name="T5" fmla="*/ 41 h 41"/>
                <a:gd name="T6" fmla="*/ 0 w 56"/>
                <a:gd name="T7" fmla="*/ 41 h 41"/>
                <a:gd name="T8" fmla="*/ 0 w 56"/>
                <a:gd name="T9" fmla="*/ 0 h 41"/>
                <a:gd name="T10" fmla="*/ 3 w 56"/>
                <a:gd name="T11" fmla="*/ 2 h 41"/>
                <a:gd name="T12" fmla="*/ 56 w 56"/>
                <a:gd name="T13" fmla="*/ 2 h 41"/>
                <a:gd name="T14" fmla="*/ 56 w 56"/>
                <a:gd name="T15" fmla="*/ 41 h 41"/>
                <a:gd name="T16" fmla="*/ 3 w 56"/>
                <a:gd name="T17" fmla="*/ 41 h 41"/>
                <a:gd name="T18" fmla="*/ 3 w 56"/>
                <a:gd name="T19" fmla="*/ 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41">
                  <a:moveTo>
                    <a:pt x="0" y="0"/>
                  </a:moveTo>
                  <a:lnTo>
                    <a:pt x="56" y="0"/>
                  </a:lnTo>
                  <a:lnTo>
                    <a:pt x="56" y="41"/>
                  </a:lnTo>
                  <a:lnTo>
                    <a:pt x="0" y="41"/>
                  </a:lnTo>
                  <a:lnTo>
                    <a:pt x="0" y="0"/>
                  </a:lnTo>
                  <a:close/>
                  <a:moveTo>
                    <a:pt x="3" y="2"/>
                  </a:moveTo>
                  <a:lnTo>
                    <a:pt x="56" y="2"/>
                  </a:lnTo>
                  <a:lnTo>
                    <a:pt x="56" y="41"/>
                  </a:lnTo>
                  <a:lnTo>
                    <a:pt x="3" y="41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736" name="Freeform 912"/>
            <p:cNvSpPr>
              <a:spLocks noEditPoints="1"/>
            </p:cNvSpPr>
            <p:nvPr/>
          </p:nvSpPr>
          <p:spPr bwMode="auto">
            <a:xfrm>
              <a:off x="3362" y="3535"/>
              <a:ext cx="53" cy="39"/>
            </a:xfrm>
            <a:custGeom>
              <a:avLst/>
              <a:gdLst>
                <a:gd name="T0" fmla="*/ 0 w 53"/>
                <a:gd name="T1" fmla="*/ 0 h 39"/>
                <a:gd name="T2" fmla="*/ 53 w 53"/>
                <a:gd name="T3" fmla="*/ 0 h 39"/>
                <a:gd name="T4" fmla="*/ 53 w 53"/>
                <a:gd name="T5" fmla="*/ 39 h 39"/>
                <a:gd name="T6" fmla="*/ 0 w 53"/>
                <a:gd name="T7" fmla="*/ 39 h 39"/>
                <a:gd name="T8" fmla="*/ 0 w 53"/>
                <a:gd name="T9" fmla="*/ 0 h 39"/>
                <a:gd name="T10" fmla="*/ 2 w 53"/>
                <a:gd name="T11" fmla="*/ 1 h 39"/>
                <a:gd name="T12" fmla="*/ 53 w 53"/>
                <a:gd name="T13" fmla="*/ 1 h 39"/>
                <a:gd name="T14" fmla="*/ 53 w 53"/>
                <a:gd name="T15" fmla="*/ 39 h 39"/>
                <a:gd name="T16" fmla="*/ 2 w 53"/>
                <a:gd name="T17" fmla="*/ 39 h 39"/>
                <a:gd name="T18" fmla="*/ 2 w 53"/>
                <a:gd name="T1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39">
                  <a:moveTo>
                    <a:pt x="0" y="0"/>
                  </a:moveTo>
                  <a:lnTo>
                    <a:pt x="53" y="0"/>
                  </a:lnTo>
                  <a:lnTo>
                    <a:pt x="53" y="39"/>
                  </a:lnTo>
                  <a:lnTo>
                    <a:pt x="0" y="39"/>
                  </a:lnTo>
                  <a:lnTo>
                    <a:pt x="0" y="0"/>
                  </a:lnTo>
                  <a:close/>
                  <a:moveTo>
                    <a:pt x="2" y="1"/>
                  </a:moveTo>
                  <a:lnTo>
                    <a:pt x="53" y="1"/>
                  </a:lnTo>
                  <a:lnTo>
                    <a:pt x="53" y="39"/>
                  </a:lnTo>
                  <a:lnTo>
                    <a:pt x="2" y="39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737" name="Freeform 913"/>
            <p:cNvSpPr>
              <a:spLocks noEditPoints="1"/>
            </p:cNvSpPr>
            <p:nvPr/>
          </p:nvSpPr>
          <p:spPr bwMode="auto">
            <a:xfrm>
              <a:off x="3364" y="3536"/>
              <a:ext cx="51" cy="38"/>
            </a:xfrm>
            <a:custGeom>
              <a:avLst/>
              <a:gdLst>
                <a:gd name="T0" fmla="*/ 0 w 51"/>
                <a:gd name="T1" fmla="*/ 0 h 38"/>
                <a:gd name="T2" fmla="*/ 51 w 51"/>
                <a:gd name="T3" fmla="*/ 0 h 38"/>
                <a:gd name="T4" fmla="*/ 51 w 51"/>
                <a:gd name="T5" fmla="*/ 38 h 38"/>
                <a:gd name="T6" fmla="*/ 0 w 51"/>
                <a:gd name="T7" fmla="*/ 38 h 38"/>
                <a:gd name="T8" fmla="*/ 0 w 51"/>
                <a:gd name="T9" fmla="*/ 0 h 38"/>
                <a:gd name="T10" fmla="*/ 1 w 51"/>
                <a:gd name="T11" fmla="*/ 1 h 38"/>
                <a:gd name="T12" fmla="*/ 51 w 51"/>
                <a:gd name="T13" fmla="*/ 1 h 38"/>
                <a:gd name="T14" fmla="*/ 51 w 51"/>
                <a:gd name="T15" fmla="*/ 38 h 38"/>
                <a:gd name="T16" fmla="*/ 1 w 51"/>
                <a:gd name="T17" fmla="*/ 38 h 38"/>
                <a:gd name="T18" fmla="*/ 1 w 51"/>
                <a:gd name="T1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38">
                  <a:moveTo>
                    <a:pt x="0" y="0"/>
                  </a:moveTo>
                  <a:lnTo>
                    <a:pt x="51" y="0"/>
                  </a:lnTo>
                  <a:lnTo>
                    <a:pt x="51" y="38"/>
                  </a:lnTo>
                  <a:lnTo>
                    <a:pt x="0" y="38"/>
                  </a:lnTo>
                  <a:lnTo>
                    <a:pt x="0" y="0"/>
                  </a:lnTo>
                  <a:close/>
                  <a:moveTo>
                    <a:pt x="1" y="1"/>
                  </a:moveTo>
                  <a:lnTo>
                    <a:pt x="51" y="1"/>
                  </a:lnTo>
                  <a:lnTo>
                    <a:pt x="51" y="38"/>
                  </a:lnTo>
                  <a:lnTo>
                    <a:pt x="1" y="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738" name="Freeform 914"/>
            <p:cNvSpPr>
              <a:spLocks noEditPoints="1"/>
            </p:cNvSpPr>
            <p:nvPr/>
          </p:nvSpPr>
          <p:spPr bwMode="auto">
            <a:xfrm>
              <a:off x="3365" y="3537"/>
              <a:ext cx="50" cy="37"/>
            </a:xfrm>
            <a:custGeom>
              <a:avLst/>
              <a:gdLst>
                <a:gd name="T0" fmla="*/ 0 w 50"/>
                <a:gd name="T1" fmla="*/ 0 h 37"/>
                <a:gd name="T2" fmla="*/ 50 w 50"/>
                <a:gd name="T3" fmla="*/ 0 h 37"/>
                <a:gd name="T4" fmla="*/ 50 w 50"/>
                <a:gd name="T5" fmla="*/ 37 h 37"/>
                <a:gd name="T6" fmla="*/ 0 w 50"/>
                <a:gd name="T7" fmla="*/ 37 h 37"/>
                <a:gd name="T8" fmla="*/ 0 w 50"/>
                <a:gd name="T9" fmla="*/ 0 h 37"/>
                <a:gd name="T10" fmla="*/ 3 w 50"/>
                <a:gd name="T11" fmla="*/ 2 h 37"/>
                <a:gd name="T12" fmla="*/ 50 w 50"/>
                <a:gd name="T13" fmla="*/ 2 h 37"/>
                <a:gd name="T14" fmla="*/ 50 w 50"/>
                <a:gd name="T15" fmla="*/ 37 h 37"/>
                <a:gd name="T16" fmla="*/ 3 w 50"/>
                <a:gd name="T17" fmla="*/ 37 h 37"/>
                <a:gd name="T18" fmla="*/ 3 w 50"/>
                <a:gd name="T1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37">
                  <a:moveTo>
                    <a:pt x="0" y="0"/>
                  </a:moveTo>
                  <a:lnTo>
                    <a:pt x="50" y="0"/>
                  </a:lnTo>
                  <a:lnTo>
                    <a:pt x="50" y="37"/>
                  </a:lnTo>
                  <a:lnTo>
                    <a:pt x="0" y="37"/>
                  </a:lnTo>
                  <a:lnTo>
                    <a:pt x="0" y="0"/>
                  </a:lnTo>
                  <a:close/>
                  <a:moveTo>
                    <a:pt x="3" y="2"/>
                  </a:moveTo>
                  <a:lnTo>
                    <a:pt x="50" y="2"/>
                  </a:lnTo>
                  <a:lnTo>
                    <a:pt x="50" y="37"/>
                  </a:lnTo>
                  <a:lnTo>
                    <a:pt x="3" y="37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739" name="Freeform 915"/>
            <p:cNvSpPr>
              <a:spLocks noEditPoints="1"/>
            </p:cNvSpPr>
            <p:nvPr/>
          </p:nvSpPr>
          <p:spPr bwMode="auto">
            <a:xfrm>
              <a:off x="3368" y="3539"/>
              <a:ext cx="47" cy="35"/>
            </a:xfrm>
            <a:custGeom>
              <a:avLst/>
              <a:gdLst>
                <a:gd name="T0" fmla="*/ 0 w 47"/>
                <a:gd name="T1" fmla="*/ 0 h 35"/>
                <a:gd name="T2" fmla="*/ 47 w 47"/>
                <a:gd name="T3" fmla="*/ 0 h 35"/>
                <a:gd name="T4" fmla="*/ 47 w 47"/>
                <a:gd name="T5" fmla="*/ 35 h 35"/>
                <a:gd name="T6" fmla="*/ 0 w 47"/>
                <a:gd name="T7" fmla="*/ 35 h 35"/>
                <a:gd name="T8" fmla="*/ 0 w 47"/>
                <a:gd name="T9" fmla="*/ 0 h 35"/>
                <a:gd name="T10" fmla="*/ 2 w 47"/>
                <a:gd name="T11" fmla="*/ 1 h 35"/>
                <a:gd name="T12" fmla="*/ 47 w 47"/>
                <a:gd name="T13" fmla="*/ 1 h 35"/>
                <a:gd name="T14" fmla="*/ 47 w 47"/>
                <a:gd name="T15" fmla="*/ 35 h 35"/>
                <a:gd name="T16" fmla="*/ 2 w 47"/>
                <a:gd name="T17" fmla="*/ 35 h 35"/>
                <a:gd name="T18" fmla="*/ 2 w 47"/>
                <a:gd name="T19" fmla="*/ 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35">
                  <a:moveTo>
                    <a:pt x="0" y="0"/>
                  </a:moveTo>
                  <a:lnTo>
                    <a:pt x="47" y="0"/>
                  </a:lnTo>
                  <a:lnTo>
                    <a:pt x="47" y="35"/>
                  </a:lnTo>
                  <a:lnTo>
                    <a:pt x="0" y="35"/>
                  </a:lnTo>
                  <a:lnTo>
                    <a:pt x="0" y="0"/>
                  </a:lnTo>
                  <a:close/>
                  <a:moveTo>
                    <a:pt x="2" y="1"/>
                  </a:moveTo>
                  <a:lnTo>
                    <a:pt x="47" y="1"/>
                  </a:lnTo>
                  <a:lnTo>
                    <a:pt x="47" y="35"/>
                  </a:lnTo>
                  <a:lnTo>
                    <a:pt x="2" y="35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740" name="Freeform 916"/>
            <p:cNvSpPr>
              <a:spLocks noEditPoints="1"/>
            </p:cNvSpPr>
            <p:nvPr/>
          </p:nvSpPr>
          <p:spPr bwMode="auto">
            <a:xfrm>
              <a:off x="3370" y="3540"/>
              <a:ext cx="45" cy="34"/>
            </a:xfrm>
            <a:custGeom>
              <a:avLst/>
              <a:gdLst>
                <a:gd name="T0" fmla="*/ 0 w 45"/>
                <a:gd name="T1" fmla="*/ 0 h 34"/>
                <a:gd name="T2" fmla="*/ 45 w 45"/>
                <a:gd name="T3" fmla="*/ 0 h 34"/>
                <a:gd name="T4" fmla="*/ 45 w 45"/>
                <a:gd name="T5" fmla="*/ 34 h 34"/>
                <a:gd name="T6" fmla="*/ 0 w 45"/>
                <a:gd name="T7" fmla="*/ 34 h 34"/>
                <a:gd name="T8" fmla="*/ 0 w 45"/>
                <a:gd name="T9" fmla="*/ 0 h 34"/>
                <a:gd name="T10" fmla="*/ 1 w 45"/>
                <a:gd name="T11" fmla="*/ 2 h 34"/>
                <a:gd name="T12" fmla="*/ 45 w 45"/>
                <a:gd name="T13" fmla="*/ 2 h 34"/>
                <a:gd name="T14" fmla="*/ 45 w 45"/>
                <a:gd name="T15" fmla="*/ 34 h 34"/>
                <a:gd name="T16" fmla="*/ 1 w 45"/>
                <a:gd name="T17" fmla="*/ 34 h 34"/>
                <a:gd name="T18" fmla="*/ 1 w 45"/>
                <a:gd name="T19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34">
                  <a:moveTo>
                    <a:pt x="0" y="0"/>
                  </a:moveTo>
                  <a:lnTo>
                    <a:pt x="45" y="0"/>
                  </a:lnTo>
                  <a:lnTo>
                    <a:pt x="45" y="34"/>
                  </a:lnTo>
                  <a:lnTo>
                    <a:pt x="0" y="34"/>
                  </a:lnTo>
                  <a:lnTo>
                    <a:pt x="0" y="0"/>
                  </a:lnTo>
                  <a:close/>
                  <a:moveTo>
                    <a:pt x="1" y="2"/>
                  </a:moveTo>
                  <a:lnTo>
                    <a:pt x="45" y="2"/>
                  </a:lnTo>
                  <a:lnTo>
                    <a:pt x="45" y="34"/>
                  </a:lnTo>
                  <a:lnTo>
                    <a:pt x="1" y="34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741" name="Freeform 917"/>
            <p:cNvSpPr>
              <a:spLocks noEditPoints="1"/>
            </p:cNvSpPr>
            <p:nvPr/>
          </p:nvSpPr>
          <p:spPr bwMode="auto">
            <a:xfrm>
              <a:off x="3371" y="3542"/>
              <a:ext cx="44" cy="32"/>
            </a:xfrm>
            <a:custGeom>
              <a:avLst/>
              <a:gdLst>
                <a:gd name="T0" fmla="*/ 0 w 44"/>
                <a:gd name="T1" fmla="*/ 0 h 32"/>
                <a:gd name="T2" fmla="*/ 44 w 44"/>
                <a:gd name="T3" fmla="*/ 0 h 32"/>
                <a:gd name="T4" fmla="*/ 44 w 44"/>
                <a:gd name="T5" fmla="*/ 32 h 32"/>
                <a:gd name="T6" fmla="*/ 0 w 44"/>
                <a:gd name="T7" fmla="*/ 32 h 32"/>
                <a:gd name="T8" fmla="*/ 0 w 44"/>
                <a:gd name="T9" fmla="*/ 0 h 32"/>
                <a:gd name="T10" fmla="*/ 2 w 44"/>
                <a:gd name="T11" fmla="*/ 1 h 32"/>
                <a:gd name="T12" fmla="*/ 44 w 44"/>
                <a:gd name="T13" fmla="*/ 1 h 32"/>
                <a:gd name="T14" fmla="*/ 44 w 44"/>
                <a:gd name="T15" fmla="*/ 32 h 32"/>
                <a:gd name="T16" fmla="*/ 2 w 44"/>
                <a:gd name="T17" fmla="*/ 32 h 32"/>
                <a:gd name="T18" fmla="*/ 2 w 44"/>
                <a:gd name="T19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32">
                  <a:moveTo>
                    <a:pt x="0" y="0"/>
                  </a:moveTo>
                  <a:lnTo>
                    <a:pt x="44" y="0"/>
                  </a:lnTo>
                  <a:lnTo>
                    <a:pt x="44" y="32"/>
                  </a:lnTo>
                  <a:lnTo>
                    <a:pt x="0" y="32"/>
                  </a:lnTo>
                  <a:lnTo>
                    <a:pt x="0" y="0"/>
                  </a:lnTo>
                  <a:close/>
                  <a:moveTo>
                    <a:pt x="2" y="1"/>
                  </a:moveTo>
                  <a:lnTo>
                    <a:pt x="44" y="1"/>
                  </a:lnTo>
                  <a:lnTo>
                    <a:pt x="44" y="32"/>
                  </a:lnTo>
                  <a:lnTo>
                    <a:pt x="2" y="32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742" name="Freeform 918"/>
            <p:cNvSpPr>
              <a:spLocks noEditPoints="1"/>
            </p:cNvSpPr>
            <p:nvPr/>
          </p:nvSpPr>
          <p:spPr bwMode="auto">
            <a:xfrm>
              <a:off x="3373" y="3543"/>
              <a:ext cx="42" cy="31"/>
            </a:xfrm>
            <a:custGeom>
              <a:avLst/>
              <a:gdLst>
                <a:gd name="T0" fmla="*/ 0 w 42"/>
                <a:gd name="T1" fmla="*/ 0 h 31"/>
                <a:gd name="T2" fmla="*/ 42 w 42"/>
                <a:gd name="T3" fmla="*/ 0 h 31"/>
                <a:gd name="T4" fmla="*/ 42 w 42"/>
                <a:gd name="T5" fmla="*/ 31 h 31"/>
                <a:gd name="T6" fmla="*/ 0 w 42"/>
                <a:gd name="T7" fmla="*/ 31 h 31"/>
                <a:gd name="T8" fmla="*/ 0 w 42"/>
                <a:gd name="T9" fmla="*/ 0 h 31"/>
                <a:gd name="T10" fmla="*/ 3 w 42"/>
                <a:gd name="T11" fmla="*/ 1 h 31"/>
                <a:gd name="T12" fmla="*/ 42 w 42"/>
                <a:gd name="T13" fmla="*/ 1 h 31"/>
                <a:gd name="T14" fmla="*/ 42 w 42"/>
                <a:gd name="T15" fmla="*/ 31 h 31"/>
                <a:gd name="T16" fmla="*/ 3 w 42"/>
                <a:gd name="T17" fmla="*/ 31 h 31"/>
                <a:gd name="T18" fmla="*/ 3 w 42"/>
                <a:gd name="T19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31">
                  <a:moveTo>
                    <a:pt x="0" y="0"/>
                  </a:moveTo>
                  <a:lnTo>
                    <a:pt x="42" y="0"/>
                  </a:lnTo>
                  <a:lnTo>
                    <a:pt x="42" y="31"/>
                  </a:lnTo>
                  <a:lnTo>
                    <a:pt x="0" y="31"/>
                  </a:lnTo>
                  <a:lnTo>
                    <a:pt x="0" y="0"/>
                  </a:lnTo>
                  <a:close/>
                  <a:moveTo>
                    <a:pt x="3" y="1"/>
                  </a:moveTo>
                  <a:lnTo>
                    <a:pt x="42" y="1"/>
                  </a:lnTo>
                  <a:lnTo>
                    <a:pt x="42" y="31"/>
                  </a:lnTo>
                  <a:lnTo>
                    <a:pt x="3" y="31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743" name="Freeform 919"/>
            <p:cNvSpPr>
              <a:spLocks noEditPoints="1"/>
            </p:cNvSpPr>
            <p:nvPr/>
          </p:nvSpPr>
          <p:spPr bwMode="auto">
            <a:xfrm>
              <a:off x="3376" y="3544"/>
              <a:ext cx="39" cy="30"/>
            </a:xfrm>
            <a:custGeom>
              <a:avLst/>
              <a:gdLst>
                <a:gd name="T0" fmla="*/ 0 w 39"/>
                <a:gd name="T1" fmla="*/ 0 h 30"/>
                <a:gd name="T2" fmla="*/ 39 w 39"/>
                <a:gd name="T3" fmla="*/ 0 h 30"/>
                <a:gd name="T4" fmla="*/ 39 w 39"/>
                <a:gd name="T5" fmla="*/ 30 h 30"/>
                <a:gd name="T6" fmla="*/ 0 w 39"/>
                <a:gd name="T7" fmla="*/ 30 h 30"/>
                <a:gd name="T8" fmla="*/ 0 w 39"/>
                <a:gd name="T9" fmla="*/ 0 h 30"/>
                <a:gd name="T10" fmla="*/ 2 w 39"/>
                <a:gd name="T11" fmla="*/ 2 h 30"/>
                <a:gd name="T12" fmla="*/ 39 w 39"/>
                <a:gd name="T13" fmla="*/ 2 h 30"/>
                <a:gd name="T14" fmla="*/ 39 w 39"/>
                <a:gd name="T15" fmla="*/ 30 h 30"/>
                <a:gd name="T16" fmla="*/ 2 w 39"/>
                <a:gd name="T17" fmla="*/ 30 h 30"/>
                <a:gd name="T18" fmla="*/ 2 w 39"/>
                <a:gd name="T19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0">
                  <a:moveTo>
                    <a:pt x="0" y="0"/>
                  </a:moveTo>
                  <a:lnTo>
                    <a:pt x="39" y="0"/>
                  </a:lnTo>
                  <a:lnTo>
                    <a:pt x="39" y="30"/>
                  </a:lnTo>
                  <a:lnTo>
                    <a:pt x="0" y="30"/>
                  </a:lnTo>
                  <a:lnTo>
                    <a:pt x="0" y="0"/>
                  </a:lnTo>
                  <a:close/>
                  <a:moveTo>
                    <a:pt x="2" y="2"/>
                  </a:moveTo>
                  <a:lnTo>
                    <a:pt x="39" y="2"/>
                  </a:lnTo>
                  <a:lnTo>
                    <a:pt x="39" y="30"/>
                  </a:lnTo>
                  <a:lnTo>
                    <a:pt x="2" y="30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744" name="Freeform 920"/>
            <p:cNvSpPr>
              <a:spLocks noEditPoints="1"/>
            </p:cNvSpPr>
            <p:nvPr/>
          </p:nvSpPr>
          <p:spPr bwMode="auto">
            <a:xfrm>
              <a:off x="3378" y="3546"/>
              <a:ext cx="37" cy="28"/>
            </a:xfrm>
            <a:custGeom>
              <a:avLst/>
              <a:gdLst>
                <a:gd name="T0" fmla="*/ 0 w 37"/>
                <a:gd name="T1" fmla="*/ 0 h 28"/>
                <a:gd name="T2" fmla="*/ 37 w 37"/>
                <a:gd name="T3" fmla="*/ 0 h 28"/>
                <a:gd name="T4" fmla="*/ 37 w 37"/>
                <a:gd name="T5" fmla="*/ 28 h 28"/>
                <a:gd name="T6" fmla="*/ 0 w 37"/>
                <a:gd name="T7" fmla="*/ 28 h 28"/>
                <a:gd name="T8" fmla="*/ 0 w 37"/>
                <a:gd name="T9" fmla="*/ 0 h 28"/>
                <a:gd name="T10" fmla="*/ 1 w 37"/>
                <a:gd name="T11" fmla="*/ 2 h 28"/>
                <a:gd name="T12" fmla="*/ 37 w 37"/>
                <a:gd name="T13" fmla="*/ 2 h 28"/>
                <a:gd name="T14" fmla="*/ 37 w 37"/>
                <a:gd name="T15" fmla="*/ 28 h 28"/>
                <a:gd name="T16" fmla="*/ 1 w 37"/>
                <a:gd name="T17" fmla="*/ 28 h 28"/>
                <a:gd name="T18" fmla="*/ 1 w 37"/>
                <a:gd name="T19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28">
                  <a:moveTo>
                    <a:pt x="0" y="0"/>
                  </a:moveTo>
                  <a:lnTo>
                    <a:pt x="37" y="0"/>
                  </a:lnTo>
                  <a:lnTo>
                    <a:pt x="37" y="28"/>
                  </a:lnTo>
                  <a:lnTo>
                    <a:pt x="0" y="28"/>
                  </a:lnTo>
                  <a:lnTo>
                    <a:pt x="0" y="0"/>
                  </a:lnTo>
                  <a:close/>
                  <a:moveTo>
                    <a:pt x="1" y="2"/>
                  </a:moveTo>
                  <a:lnTo>
                    <a:pt x="37" y="2"/>
                  </a:lnTo>
                  <a:lnTo>
                    <a:pt x="37" y="28"/>
                  </a:lnTo>
                  <a:lnTo>
                    <a:pt x="1" y="28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745" name="Freeform 921"/>
            <p:cNvSpPr>
              <a:spLocks noEditPoints="1"/>
            </p:cNvSpPr>
            <p:nvPr/>
          </p:nvSpPr>
          <p:spPr bwMode="auto">
            <a:xfrm>
              <a:off x="3379" y="3548"/>
              <a:ext cx="36" cy="26"/>
            </a:xfrm>
            <a:custGeom>
              <a:avLst/>
              <a:gdLst>
                <a:gd name="T0" fmla="*/ 0 w 36"/>
                <a:gd name="T1" fmla="*/ 0 h 26"/>
                <a:gd name="T2" fmla="*/ 36 w 36"/>
                <a:gd name="T3" fmla="*/ 0 h 26"/>
                <a:gd name="T4" fmla="*/ 36 w 36"/>
                <a:gd name="T5" fmla="*/ 26 h 26"/>
                <a:gd name="T6" fmla="*/ 0 w 36"/>
                <a:gd name="T7" fmla="*/ 26 h 26"/>
                <a:gd name="T8" fmla="*/ 0 w 36"/>
                <a:gd name="T9" fmla="*/ 0 h 26"/>
                <a:gd name="T10" fmla="*/ 2 w 36"/>
                <a:gd name="T11" fmla="*/ 1 h 26"/>
                <a:gd name="T12" fmla="*/ 36 w 36"/>
                <a:gd name="T13" fmla="*/ 1 h 26"/>
                <a:gd name="T14" fmla="*/ 36 w 36"/>
                <a:gd name="T15" fmla="*/ 26 h 26"/>
                <a:gd name="T16" fmla="*/ 2 w 36"/>
                <a:gd name="T17" fmla="*/ 26 h 26"/>
                <a:gd name="T18" fmla="*/ 2 w 36"/>
                <a:gd name="T19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26">
                  <a:moveTo>
                    <a:pt x="0" y="0"/>
                  </a:moveTo>
                  <a:lnTo>
                    <a:pt x="36" y="0"/>
                  </a:lnTo>
                  <a:lnTo>
                    <a:pt x="36" y="26"/>
                  </a:lnTo>
                  <a:lnTo>
                    <a:pt x="0" y="26"/>
                  </a:lnTo>
                  <a:lnTo>
                    <a:pt x="0" y="0"/>
                  </a:lnTo>
                  <a:close/>
                  <a:moveTo>
                    <a:pt x="2" y="1"/>
                  </a:moveTo>
                  <a:lnTo>
                    <a:pt x="36" y="1"/>
                  </a:lnTo>
                  <a:lnTo>
                    <a:pt x="36" y="26"/>
                  </a:lnTo>
                  <a:lnTo>
                    <a:pt x="2" y="26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746" name="Freeform 922"/>
            <p:cNvSpPr>
              <a:spLocks noEditPoints="1"/>
            </p:cNvSpPr>
            <p:nvPr/>
          </p:nvSpPr>
          <p:spPr bwMode="auto">
            <a:xfrm>
              <a:off x="3381" y="3549"/>
              <a:ext cx="34" cy="25"/>
            </a:xfrm>
            <a:custGeom>
              <a:avLst/>
              <a:gdLst>
                <a:gd name="T0" fmla="*/ 0 w 34"/>
                <a:gd name="T1" fmla="*/ 0 h 25"/>
                <a:gd name="T2" fmla="*/ 34 w 34"/>
                <a:gd name="T3" fmla="*/ 0 h 25"/>
                <a:gd name="T4" fmla="*/ 34 w 34"/>
                <a:gd name="T5" fmla="*/ 25 h 25"/>
                <a:gd name="T6" fmla="*/ 0 w 34"/>
                <a:gd name="T7" fmla="*/ 25 h 25"/>
                <a:gd name="T8" fmla="*/ 0 w 34"/>
                <a:gd name="T9" fmla="*/ 0 h 25"/>
                <a:gd name="T10" fmla="*/ 3 w 34"/>
                <a:gd name="T11" fmla="*/ 1 h 25"/>
                <a:gd name="T12" fmla="*/ 34 w 34"/>
                <a:gd name="T13" fmla="*/ 1 h 25"/>
                <a:gd name="T14" fmla="*/ 34 w 34"/>
                <a:gd name="T15" fmla="*/ 25 h 25"/>
                <a:gd name="T16" fmla="*/ 3 w 34"/>
                <a:gd name="T17" fmla="*/ 25 h 25"/>
                <a:gd name="T18" fmla="*/ 3 w 34"/>
                <a:gd name="T19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25">
                  <a:moveTo>
                    <a:pt x="0" y="0"/>
                  </a:moveTo>
                  <a:lnTo>
                    <a:pt x="34" y="0"/>
                  </a:lnTo>
                  <a:lnTo>
                    <a:pt x="34" y="25"/>
                  </a:lnTo>
                  <a:lnTo>
                    <a:pt x="0" y="25"/>
                  </a:lnTo>
                  <a:lnTo>
                    <a:pt x="0" y="0"/>
                  </a:lnTo>
                  <a:close/>
                  <a:moveTo>
                    <a:pt x="3" y="1"/>
                  </a:moveTo>
                  <a:lnTo>
                    <a:pt x="34" y="1"/>
                  </a:lnTo>
                  <a:lnTo>
                    <a:pt x="34" y="25"/>
                  </a:lnTo>
                  <a:lnTo>
                    <a:pt x="3" y="25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747" name="Freeform 923"/>
            <p:cNvSpPr>
              <a:spLocks noEditPoints="1"/>
            </p:cNvSpPr>
            <p:nvPr/>
          </p:nvSpPr>
          <p:spPr bwMode="auto">
            <a:xfrm>
              <a:off x="3384" y="3550"/>
              <a:ext cx="31" cy="24"/>
            </a:xfrm>
            <a:custGeom>
              <a:avLst/>
              <a:gdLst>
                <a:gd name="T0" fmla="*/ 0 w 31"/>
                <a:gd name="T1" fmla="*/ 0 h 24"/>
                <a:gd name="T2" fmla="*/ 31 w 31"/>
                <a:gd name="T3" fmla="*/ 0 h 24"/>
                <a:gd name="T4" fmla="*/ 31 w 31"/>
                <a:gd name="T5" fmla="*/ 24 h 24"/>
                <a:gd name="T6" fmla="*/ 0 w 31"/>
                <a:gd name="T7" fmla="*/ 24 h 24"/>
                <a:gd name="T8" fmla="*/ 0 w 31"/>
                <a:gd name="T9" fmla="*/ 0 h 24"/>
                <a:gd name="T10" fmla="*/ 1 w 31"/>
                <a:gd name="T11" fmla="*/ 2 h 24"/>
                <a:gd name="T12" fmla="*/ 31 w 31"/>
                <a:gd name="T13" fmla="*/ 2 h 24"/>
                <a:gd name="T14" fmla="*/ 31 w 31"/>
                <a:gd name="T15" fmla="*/ 24 h 24"/>
                <a:gd name="T16" fmla="*/ 1 w 31"/>
                <a:gd name="T17" fmla="*/ 24 h 24"/>
                <a:gd name="T18" fmla="*/ 1 w 31"/>
                <a:gd name="T19" fmla="*/ 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24">
                  <a:moveTo>
                    <a:pt x="0" y="0"/>
                  </a:moveTo>
                  <a:lnTo>
                    <a:pt x="31" y="0"/>
                  </a:lnTo>
                  <a:lnTo>
                    <a:pt x="31" y="24"/>
                  </a:lnTo>
                  <a:lnTo>
                    <a:pt x="0" y="24"/>
                  </a:lnTo>
                  <a:lnTo>
                    <a:pt x="0" y="0"/>
                  </a:lnTo>
                  <a:close/>
                  <a:moveTo>
                    <a:pt x="1" y="2"/>
                  </a:moveTo>
                  <a:lnTo>
                    <a:pt x="31" y="2"/>
                  </a:lnTo>
                  <a:lnTo>
                    <a:pt x="31" y="24"/>
                  </a:lnTo>
                  <a:lnTo>
                    <a:pt x="1" y="24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748" name="Freeform 924"/>
            <p:cNvSpPr>
              <a:spLocks noEditPoints="1"/>
            </p:cNvSpPr>
            <p:nvPr/>
          </p:nvSpPr>
          <p:spPr bwMode="auto">
            <a:xfrm>
              <a:off x="3385" y="3552"/>
              <a:ext cx="30" cy="22"/>
            </a:xfrm>
            <a:custGeom>
              <a:avLst/>
              <a:gdLst>
                <a:gd name="T0" fmla="*/ 0 w 30"/>
                <a:gd name="T1" fmla="*/ 0 h 22"/>
                <a:gd name="T2" fmla="*/ 30 w 30"/>
                <a:gd name="T3" fmla="*/ 0 h 22"/>
                <a:gd name="T4" fmla="*/ 30 w 30"/>
                <a:gd name="T5" fmla="*/ 22 h 22"/>
                <a:gd name="T6" fmla="*/ 0 w 30"/>
                <a:gd name="T7" fmla="*/ 22 h 22"/>
                <a:gd name="T8" fmla="*/ 0 w 30"/>
                <a:gd name="T9" fmla="*/ 0 h 22"/>
                <a:gd name="T10" fmla="*/ 2 w 30"/>
                <a:gd name="T11" fmla="*/ 2 h 22"/>
                <a:gd name="T12" fmla="*/ 30 w 30"/>
                <a:gd name="T13" fmla="*/ 2 h 22"/>
                <a:gd name="T14" fmla="*/ 30 w 30"/>
                <a:gd name="T15" fmla="*/ 22 h 22"/>
                <a:gd name="T16" fmla="*/ 2 w 30"/>
                <a:gd name="T17" fmla="*/ 22 h 22"/>
                <a:gd name="T18" fmla="*/ 2 w 30"/>
                <a:gd name="T19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22">
                  <a:moveTo>
                    <a:pt x="0" y="0"/>
                  </a:moveTo>
                  <a:lnTo>
                    <a:pt x="30" y="0"/>
                  </a:lnTo>
                  <a:lnTo>
                    <a:pt x="30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2" y="2"/>
                  </a:moveTo>
                  <a:lnTo>
                    <a:pt x="30" y="2"/>
                  </a:lnTo>
                  <a:lnTo>
                    <a:pt x="30" y="22"/>
                  </a:lnTo>
                  <a:lnTo>
                    <a:pt x="2" y="2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749" name="Freeform 925"/>
            <p:cNvSpPr>
              <a:spLocks noEditPoints="1"/>
            </p:cNvSpPr>
            <p:nvPr/>
          </p:nvSpPr>
          <p:spPr bwMode="auto">
            <a:xfrm>
              <a:off x="3387" y="3554"/>
              <a:ext cx="28" cy="20"/>
            </a:xfrm>
            <a:custGeom>
              <a:avLst/>
              <a:gdLst>
                <a:gd name="T0" fmla="*/ 0 w 28"/>
                <a:gd name="T1" fmla="*/ 0 h 20"/>
                <a:gd name="T2" fmla="*/ 28 w 28"/>
                <a:gd name="T3" fmla="*/ 0 h 20"/>
                <a:gd name="T4" fmla="*/ 28 w 28"/>
                <a:gd name="T5" fmla="*/ 20 h 20"/>
                <a:gd name="T6" fmla="*/ 0 w 28"/>
                <a:gd name="T7" fmla="*/ 20 h 20"/>
                <a:gd name="T8" fmla="*/ 0 w 28"/>
                <a:gd name="T9" fmla="*/ 0 h 20"/>
                <a:gd name="T10" fmla="*/ 3 w 28"/>
                <a:gd name="T11" fmla="*/ 1 h 20"/>
                <a:gd name="T12" fmla="*/ 28 w 28"/>
                <a:gd name="T13" fmla="*/ 1 h 20"/>
                <a:gd name="T14" fmla="*/ 28 w 28"/>
                <a:gd name="T15" fmla="*/ 20 h 20"/>
                <a:gd name="T16" fmla="*/ 3 w 28"/>
                <a:gd name="T17" fmla="*/ 20 h 20"/>
                <a:gd name="T18" fmla="*/ 3 w 28"/>
                <a:gd name="T19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0">
                  <a:moveTo>
                    <a:pt x="0" y="0"/>
                  </a:moveTo>
                  <a:lnTo>
                    <a:pt x="28" y="0"/>
                  </a:lnTo>
                  <a:lnTo>
                    <a:pt x="28" y="20"/>
                  </a:lnTo>
                  <a:lnTo>
                    <a:pt x="0" y="20"/>
                  </a:lnTo>
                  <a:lnTo>
                    <a:pt x="0" y="0"/>
                  </a:lnTo>
                  <a:close/>
                  <a:moveTo>
                    <a:pt x="3" y="1"/>
                  </a:moveTo>
                  <a:lnTo>
                    <a:pt x="28" y="1"/>
                  </a:lnTo>
                  <a:lnTo>
                    <a:pt x="28" y="20"/>
                  </a:lnTo>
                  <a:lnTo>
                    <a:pt x="3" y="2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750" name="Freeform 926"/>
            <p:cNvSpPr>
              <a:spLocks noEditPoints="1"/>
            </p:cNvSpPr>
            <p:nvPr/>
          </p:nvSpPr>
          <p:spPr bwMode="auto">
            <a:xfrm>
              <a:off x="3390" y="3555"/>
              <a:ext cx="25" cy="19"/>
            </a:xfrm>
            <a:custGeom>
              <a:avLst/>
              <a:gdLst>
                <a:gd name="T0" fmla="*/ 0 w 25"/>
                <a:gd name="T1" fmla="*/ 0 h 19"/>
                <a:gd name="T2" fmla="*/ 25 w 25"/>
                <a:gd name="T3" fmla="*/ 0 h 19"/>
                <a:gd name="T4" fmla="*/ 25 w 25"/>
                <a:gd name="T5" fmla="*/ 19 h 19"/>
                <a:gd name="T6" fmla="*/ 0 w 25"/>
                <a:gd name="T7" fmla="*/ 19 h 19"/>
                <a:gd name="T8" fmla="*/ 0 w 25"/>
                <a:gd name="T9" fmla="*/ 0 h 19"/>
                <a:gd name="T10" fmla="*/ 2 w 25"/>
                <a:gd name="T11" fmla="*/ 2 h 19"/>
                <a:gd name="T12" fmla="*/ 25 w 25"/>
                <a:gd name="T13" fmla="*/ 2 h 19"/>
                <a:gd name="T14" fmla="*/ 25 w 25"/>
                <a:gd name="T15" fmla="*/ 19 h 19"/>
                <a:gd name="T16" fmla="*/ 2 w 25"/>
                <a:gd name="T17" fmla="*/ 19 h 19"/>
                <a:gd name="T18" fmla="*/ 2 w 25"/>
                <a:gd name="T19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19">
                  <a:moveTo>
                    <a:pt x="0" y="0"/>
                  </a:moveTo>
                  <a:lnTo>
                    <a:pt x="25" y="0"/>
                  </a:lnTo>
                  <a:lnTo>
                    <a:pt x="25" y="19"/>
                  </a:lnTo>
                  <a:lnTo>
                    <a:pt x="0" y="19"/>
                  </a:lnTo>
                  <a:lnTo>
                    <a:pt x="0" y="0"/>
                  </a:lnTo>
                  <a:close/>
                  <a:moveTo>
                    <a:pt x="2" y="2"/>
                  </a:moveTo>
                  <a:lnTo>
                    <a:pt x="25" y="2"/>
                  </a:lnTo>
                  <a:lnTo>
                    <a:pt x="25" y="19"/>
                  </a:lnTo>
                  <a:lnTo>
                    <a:pt x="2" y="19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751" name="Freeform 927"/>
            <p:cNvSpPr>
              <a:spLocks noEditPoints="1"/>
            </p:cNvSpPr>
            <p:nvPr/>
          </p:nvSpPr>
          <p:spPr bwMode="auto">
            <a:xfrm>
              <a:off x="3392" y="3557"/>
              <a:ext cx="23" cy="17"/>
            </a:xfrm>
            <a:custGeom>
              <a:avLst/>
              <a:gdLst>
                <a:gd name="T0" fmla="*/ 0 w 23"/>
                <a:gd name="T1" fmla="*/ 0 h 17"/>
                <a:gd name="T2" fmla="*/ 23 w 23"/>
                <a:gd name="T3" fmla="*/ 0 h 17"/>
                <a:gd name="T4" fmla="*/ 23 w 23"/>
                <a:gd name="T5" fmla="*/ 17 h 17"/>
                <a:gd name="T6" fmla="*/ 0 w 23"/>
                <a:gd name="T7" fmla="*/ 17 h 17"/>
                <a:gd name="T8" fmla="*/ 0 w 23"/>
                <a:gd name="T9" fmla="*/ 0 h 17"/>
                <a:gd name="T10" fmla="*/ 1 w 23"/>
                <a:gd name="T11" fmla="*/ 1 h 17"/>
                <a:gd name="T12" fmla="*/ 23 w 23"/>
                <a:gd name="T13" fmla="*/ 1 h 17"/>
                <a:gd name="T14" fmla="*/ 23 w 23"/>
                <a:gd name="T15" fmla="*/ 17 h 17"/>
                <a:gd name="T16" fmla="*/ 1 w 23"/>
                <a:gd name="T17" fmla="*/ 17 h 17"/>
                <a:gd name="T18" fmla="*/ 1 w 23"/>
                <a:gd name="T19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17">
                  <a:moveTo>
                    <a:pt x="0" y="0"/>
                  </a:moveTo>
                  <a:lnTo>
                    <a:pt x="23" y="0"/>
                  </a:lnTo>
                  <a:lnTo>
                    <a:pt x="23" y="17"/>
                  </a:lnTo>
                  <a:lnTo>
                    <a:pt x="0" y="17"/>
                  </a:lnTo>
                  <a:lnTo>
                    <a:pt x="0" y="0"/>
                  </a:lnTo>
                  <a:close/>
                  <a:moveTo>
                    <a:pt x="1" y="1"/>
                  </a:moveTo>
                  <a:lnTo>
                    <a:pt x="23" y="1"/>
                  </a:lnTo>
                  <a:lnTo>
                    <a:pt x="23" y="17"/>
                  </a:lnTo>
                  <a:lnTo>
                    <a:pt x="1" y="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752" name="Freeform 928"/>
            <p:cNvSpPr>
              <a:spLocks noEditPoints="1"/>
            </p:cNvSpPr>
            <p:nvPr/>
          </p:nvSpPr>
          <p:spPr bwMode="auto">
            <a:xfrm>
              <a:off x="3393" y="3558"/>
              <a:ext cx="22" cy="16"/>
            </a:xfrm>
            <a:custGeom>
              <a:avLst/>
              <a:gdLst>
                <a:gd name="T0" fmla="*/ 0 w 22"/>
                <a:gd name="T1" fmla="*/ 0 h 16"/>
                <a:gd name="T2" fmla="*/ 22 w 22"/>
                <a:gd name="T3" fmla="*/ 0 h 16"/>
                <a:gd name="T4" fmla="*/ 22 w 22"/>
                <a:gd name="T5" fmla="*/ 16 h 16"/>
                <a:gd name="T6" fmla="*/ 0 w 22"/>
                <a:gd name="T7" fmla="*/ 16 h 16"/>
                <a:gd name="T8" fmla="*/ 0 w 22"/>
                <a:gd name="T9" fmla="*/ 0 h 16"/>
                <a:gd name="T10" fmla="*/ 2 w 22"/>
                <a:gd name="T11" fmla="*/ 1 h 16"/>
                <a:gd name="T12" fmla="*/ 22 w 22"/>
                <a:gd name="T13" fmla="*/ 1 h 16"/>
                <a:gd name="T14" fmla="*/ 22 w 22"/>
                <a:gd name="T15" fmla="*/ 16 h 16"/>
                <a:gd name="T16" fmla="*/ 2 w 22"/>
                <a:gd name="T17" fmla="*/ 16 h 16"/>
                <a:gd name="T18" fmla="*/ 2 w 22"/>
                <a:gd name="T1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16">
                  <a:moveTo>
                    <a:pt x="0" y="0"/>
                  </a:moveTo>
                  <a:lnTo>
                    <a:pt x="22" y="0"/>
                  </a:lnTo>
                  <a:lnTo>
                    <a:pt x="22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2" y="1"/>
                  </a:moveTo>
                  <a:lnTo>
                    <a:pt x="22" y="1"/>
                  </a:lnTo>
                  <a:lnTo>
                    <a:pt x="22" y="16"/>
                  </a:lnTo>
                  <a:lnTo>
                    <a:pt x="2" y="16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753" name="Freeform 929"/>
            <p:cNvSpPr>
              <a:spLocks noEditPoints="1"/>
            </p:cNvSpPr>
            <p:nvPr/>
          </p:nvSpPr>
          <p:spPr bwMode="auto">
            <a:xfrm>
              <a:off x="3395" y="3559"/>
              <a:ext cx="20" cy="15"/>
            </a:xfrm>
            <a:custGeom>
              <a:avLst/>
              <a:gdLst>
                <a:gd name="T0" fmla="*/ 0 w 20"/>
                <a:gd name="T1" fmla="*/ 0 h 15"/>
                <a:gd name="T2" fmla="*/ 20 w 20"/>
                <a:gd name="T3" fmla="*/ 0 h 15"/>
                <a:gd name="T4" fmla="*/ 20 w 20"/>
                <a:gd name="T5" fmla="*/ 15 h 15"/>
                <a:gd name="T6" fmla="*/ 0 w 20"/>
                <a:gd name="T7" fmla="*/ 15 h 15"/>
                <a:gd name="T8" fmla="*/ 0 w 20"/>
                <a:gd name="T9" fmla="*/ 0 h 15"/>
                <a:gd name="T10" fmla="*/ 3 w 20"/>
                <a:gd name="T11" fmla="*/ 2 h 15"/>
                <a:gd name="T12" fmla="*/ 20 w 20"/>
                <a:gd name="T13" fmla="*/ 2 h 15"/>
                <a:gd name="T14" fmla="*/ 20 w 20"/>
                <a:gd name="T15" fmla="*/ 15 h 15"/>
                <a:gd name="T16" fmla="*/ 3 w 20"/>
                <a:gd name="T17" fmla="*/ 15 h 15"/>
                <a:gd name="T18" fmla="*/ 3 w 20"/>
                <a:gd name="T19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">
                  <a:moveTo>
                    <a:pt x="0" y="0"/>
                  </a:moveTo>
                  <a:lnTo>
                    <a:pt x="20" y="0"/>
                  </a:lnTo>
                  <a:lnTo>
                    <a:pt x="20" y="15"/>
                  </a:lnTo>
                  <a:lnTo>
                    <a:pt x="0" y="15"/>
                  </a:lnTo>
                  <a:lnTo>
                    <a:pt x="0" y="0"/>
                  </a:lnTo>
                  <a:close/>
                  <a:moveTo>
                    <a:pt x="3" y="2"/>
                  </a:moveTo>
                  <a:lnTo>
                    <a:pt x="20" y="2"/>
                  </a:lnTo>
                  <a:lnTo>
                    <a:pt x="20" y="15"/>
                  </a:lnTo>
                  <a:lnTo>
                    <a:pt x="3" y="15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754" name="Freeform 930"/>
            <p:cNvSpPr>
              <a:spLocks noEditPoints="1"/>
            </p:cNvSpPr>
            <p:nvPr/>
          </p:nvSpPr>
          <p:spPr bwMode="auto">
            <a:xfrm>
              <a:off x="3398" y="3561"/>
              <a:ext cx="17" cy="13"/>
            </a:xfrm>
            <a:custGeom>
              <a:avLst/>
              <a:gdLst>
                <a:gd name="T0" fmla="*/ 0 w 17"/>
                <a:gd name="T1" fmla="*/ 0 h 13"/>
                <a:gd name="T2" fmla="*/ 17 w 17"/>
                <a:gd name="T3" fmla="*/ 0 h 13"/>
                <a:gd name="T4" fmla="*/ 17 w 17"/>
                <a:gd name="T5" fmla="*/ 13 h 13"/>
                <a:gd name="T6" fmla="*/ 0 w 17"/>
                <a:gd name="T7" fmla="*/ 13 h 13"/>
                <a:gd name="T8" fmla="*/ 0 w 17"/>
                <a:gd name="T9" fmla="*/ 0 h 13"/>
                <a:gd name="T10" fmla="*/ 2 w 17"/>
                <a:gd name="T11" fmla="*/ 2 h 13"/>
                <a:gd name="T12" fmla="*/ 17 w 17"/>
                <a:gd name="T13" fmla="*/ 2 h 13"/>
                <a:gd name="T14" fmla="*/ 17 w 17"/>
                <a:gd name="T15" fmla="*/ 13 h 13"/>
                <a:gd name="T16" fmla="*/ 2 w 17"/>
                <a:gd name="T17" fmla="*/ 13 h 13"/>
                <a:gd name="T18" fmla="*/ 2 w 17"/>
                <a:gd name="T19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3">
                  <a:moveTo>
                    <a:pt x="0" y="0"/>
                  </a:moveTo>
                  <a:lnTo>
                    <a:pt x="17" y="0"/>
                  </a:lnTo>
                  <a:lnTo>
                    <a:pt x="17" y="13"/>
                  </a:lnTo>
                  <a:lnTo>
                    <a:pt x="0" y="13"/>
                  </a:lnTo>
                  <a:lnTo>
                    <a:pt x="0" y="0"/>
                  </a:lnTo>
                  <a:close/>
                  <a:moveTo>
                    <a:pt x="2" y="2"/>
                  </a:moveTo>
                  <a:lnTo>
                    <a:pt x="17" y="2"/>
                  </a:lnTo>
                  <a:lnTo>
                    <a:pt x="17" y="13"/>
                  </a:lnTo>
                  <a:lnTo>
                    <a:pt x="2" y="13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755" name="Freeform 931"/>
            <p:cNvSpPr>
              <a:spLocks noEditPoints="1"/>
            </p:cNvSpPr>
            <p:nvPr/>
          </p:nvSpPr>
          <p:spPr bwMode="auto">
            <a:xfrm>
              <a:off x="3400" y="3563"/>
              <a:ext cx="15" cy="11"/>
            </a:xfrm>
            <a:custGeom>
              <a:avLst/>
              <a:gdLst>
                <a:gd name="T0" fmla="*/ 0 w 15"/>
                <a:gd name="T1" fmla="*/ 0 h 11"/>
                <a:gd name="T2" fmla="*/ 15 w 15"/>
                <a:gd name="T3" fmla="*/ 0 h 11"/>
                <a:gd name="T4" fmla="*/ 15 w 15"/>
                <a:gd name="T5" fmla="*/ 11 h 11"/>
                <a:gd name="T6" fmla="*/ 0 w 15"/>
                <a:gd name="T7" fmla="*/ 11 h 11"/>
                <a:gd name="T8" fmla="*/ 0 w 15"/>
                <a:gd name="T9" fmla="*/ 0 h 11"/>
                <a:gd name="T10" fmla="*/ 1 w 15"/>
                <a:gd name="T11" fmla="*/ 1 h 11"/>
                <a:gd name="T12" fmla="*/ 15 w 15"/>
                <a:gd name="T13" fmla="*/ 1 h 11"/>
                <a:gd name="T14" fmla="*/ 15 w 15"/>
                <a:gd name="T15" fmla="*/ 11 h 11"/>
                <a:gd name="T16" fmla="*/ 1 w 15"/>
                <a:gd name="T17" fmla="*/ 11 h 11"/>
                <a:gd name="T18" fmla="*/ 1 w 15"/>
                <a:gd name="T1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11">
                  <a:moveTo>
                    <a:pt x="0" y="0"/>
                  </a:moveTo>
                  <a:lnTo>
                    <a:pt x="15" y="0"/>
                  </a:lnTo>
                  <a:lnTo>
                    <a:pt x="15" y="11"/>
                  </a:lnTo>
                  <a:lnTo>
                    <a:pt x="0" y="11"/>
                  </a:lnTo>
                  <a:lnTo>
                    <a:pt x="0" y="0"/>
                  </a:lnTo>
                  <a:close/>
                  <a:moveTo>
                    <a:pt x="1" y="1"/>
                  </a:moveTo>
                  <a:lnTo>
                    <a:pt x="15" y="1"/>
                  </a:lnTo>
                  <a:lnTo>
                    <a:pt x="15" y="11"/>
                  </a:lnTo>
                  <a:lnTo>
                    <a:pt x="1" y="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756" name="Freeform 932"/>
            <p:cNvSpPr>
              <a:spLocks noEditPoints="1"/>
            </p:cNvSpPr>
            <p:nvPr/>
          </p:nvSpPr>
          <p:spPr bwMode="auto">
            <a:xfrm>
              <a:off x="3401" y="3564"/>
              <a:ext cx="14" cy="10"/>
            </a:xfrm>
            <a:custGeom>
              <a:avLst/>
              <a:gdLst>
                <a:gd name="T0" fmla="*/ 0 w 14"/>
                <a:gd name="T1" fmla="*/ 0 h 10"/>
                <a:gd name="T2" fmla="*/ 14 w 14"/>
                <a:gd name="T3" fmla="*/ 0 h 10"/>
                <a:gd name="T4" fmla="*/ 14 w 14"/>
                <a:gd name="T5" fmla="*/ 10 h 10"/>
                <a:gd name="T6" fmla="*/ 0 w 14"/>
                <a:gd name="T7" fmla="*/ 10 h 10"/>
                <a:gd name="T8" fmla="*/ 0 w 14"/>
                <a:gd name="T9" fmla="*/ 0 h 10"/>
                <a:gd name="T10" fmla="*/ 2 w 14"/>
                <a:gd name="T11" fmla="*/ 1 h 10"/>
                <a:gd name="T12" fmla="*/ 14 w 14"/>
                <a:gd name="T13" fmla="*/ 1 h 10"/>
                <a:gd name="T14" fmla="*/ 14 w 14"/>
                <a:gd name="T15" fmla="*/ 10 h 10"/>
                <a:gd name="T16" fmla="*/ 2 w 14"/>
                <a:gd name="T17" fmla="*/ 10 h 10"/>
                <a:gd name="T18" fmla="*/ 2 w 14"/>
                <a:gd name="T1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0">
                  <a:moveTo>
                    <a:pt x="0" y="0"/>
                  </a:moveTo>
                  <a:lnTo>
                    <a:pt x="14" y="0"/>
                  </a:lnTo>
                  <a:lnTo>
                    <a:pt x="14" y="10"/>
                  </a:lnTo>
                  <a:lnTo>
                    <a:pt x="0" y="10"/>
                  </a:lnTo>
                  <a:lnTo>
                    <a:pt x="0" y="0"/>
                  </a:lnTo>
                  <a:close/>
                  <a:moveTo>
                    <a:pt x="2" y="1"/>
                  </a:moveTo>
                  <a:lnTo>
                    <a:pt x="14" y="1"/>
                  </a:lnTo>
                  <a:lnTo>
                    <a:pt x="14" y="10"/>
                  </a:lnTo>
                  <a:lnTo>
                    <a:pt x="2" y="1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757" name="Freeform 933"/>
            <p:cNvSpPr>
              <a:spLocks noEditPoints="1"/>
            </p:cNvSpPr>
            <p:nvPr/>
          </p:nvSpPr>
          <p:spPr bwMode="auto">
            <a:xfrm>
              <a:off x="3403" y="3565"/>
              <a:ext cx="12" cy="9"/>
            </a:xfrm>
            <a:custGeom>
              <a:avLst/>
              <a:gdLst>
                <a:gd name="T0" fmla="*/ 0 w 12"/>
                <a:gd name="T1" fmla="*/ 0 h 9"/>
                <a:gd name="T2" fmla="*/ 12 w 12"/>
                <a:gd name="T3" fmla="*/ 0 h 9"/>
                <a:gd name="T4" fmla="*/ 12 w 12"/>
                <a:gd name="T5" fmla="*/ 9 h 9"/>
                <a:gd name="T6" fmla="*/ 0 w 12"/>
                <a:gd name="T7" fmla="*/ 9 h 9"/>
                <a:gd name="T8" fmla="*/ 0 w 12"/>
                <a:gd name="T9" fmla="*/ 0 h 9"/>
                <a:gd name="T10" fmla="*/ 3 w 12"/>
                <a:gd name="T11" fmla="*/ 2 h 9"/>
                <a:gd name="T12" fmla="*/ 12 w 12"/>
                <a:gd name="T13" fmla="*/ 2 h 9"/>
                <a:gd name="T14" fmla="*/ 12 w 12"/>
                <a:gd name="T15" fmla="*/ 9 h 9"/>
                <a:gd name="T16" fmla="*/ 3 w 12"/>
                <a:gd name="T17" fmla="*/ 9 h 9"/>
                <a:gd name="T18" fmla="*/ 3 w 12"/>
                <a:gd name="T19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9">
                  <a:moveTo>
                    <a:pt x="0" y="0"/>
                  </a:moveTo>
                  <a:lnTo>
                    <a:pt x="12" y="0"/>
                  </a:lnTo>
                  <a:lnTo>
                    <a:pt x="12" y="9"/>
                  </a:lnTo>
                  <a:lnTo>
                    <a:pt x="0" y="9"/>
                  </a:lnTo>
                  <a:lnTo>
                    <a:pt x="0" y="0"/>
                  </a:lnTo>
                  <a:close/>
                  <a:moveTo>
                    <a:pt x="3" y="2"/>
                  </a:moveTo>
                  <a:lnTo>
                    <a:pt x="12" y="2"/>
                  </a:lnTo>
                  <a:lnTo>
                    <a:pt x="12" y="9"/>
                  </a:lnTo>
                  <a:lnTo>
                    <a:pt x="3" y="9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758" name="Freeform 934"/>
            <p:cNvSpPr>
              <a:spLocks noEditPoints="1"/>
            </p:cNvSpPr>
            <p:nvPr/>
          </p:nvSpPr>
          <p:spPr bwMode="auto">
            <a:xfrm>
              <a:off x="3406" y="3567"/>
              <a:ext cx="9" cy="7"/>
            </a:xfrm>
            <a:custGeom>
              <a:avLst/>
              <a:gdLst>
                <a:gd name="T0" fmla="*/ 0 w 9"/>
                <a:gd name="T1" fmla="*/ 0 h 7"/>
                <a:gd name="T2" fmla="*/ 9 w 9"/>
                <a:gd name="T3" fmla="*/ 0 h 7"/>
                <a:gd name="T4" fmla="*/ 9 w 9"/>
                <a:gd name="T5" fmla="*/ 7 h 7"/>
                <a:gd name="T6" fmla="*/ 0 w 9"/>
                <a:gd name="T7" fmla="*/ 7 h 7"/>
                <a:gd name="T8" fmla="*/ 0 w 9"/>
                <a:gd name="T9" fmla="*/ 0 h 7"/>
                <a:gd name="T10" fmla="*/ 1 w 9"/>
                <a:gd name="T11" fmla="*/ 1 h 7"/>
                <a:gd name="T12" fmla="*/ 9 w 9"/>
                <a:gd name="T13" fmla="*/ 1 h 7"/>
                <a:gd name="T14" fmla="*/ 9 w 9"/>
                <a:gd name="T15" fmla="*/ 7 h 7"/>
                <a:gd name="T16" fmla="*/ 1 w 9"/>
                <a:gd name="T17" fmla="*/ 7 h 7"/>
                <a:gd name="T18" fmla="*/ 1 w 9"/>
                <a:gd name="T1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7">
                  <a:moveTo>
                    <a:pt x="0" y="0"/>
                  </a:moveTo>
                  <a:lnTo>
                    <a:pt x="9" y="0"/>
                  </a:lnTo>
                  <a:lnTo>
                    <a:pt x="9" y="7"/>
                  </a:lnTo>
                  <a:lnTo>
                    <a:pt x="0" y="7"/>
                  </a:lnTo>
                  <a:lnTo>
                    <a:pt x="0" y="0"/>
                  </a:lnTo>
                  <a:close/>
                  <a:moveTo>
                    <a:pt x="1" y="1"/>
                  </a:moveTo>
                  <a:lnTo>
                    <a:pt x="9" y="1"/>
                  </a:lnTo>
                  <a:lnTo>
                    <a:pt x="9" y="7"/>
                  </a:lnTo>
                  <a:lnTo>
                    <a:pt x="1" y="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759" name="Freeform 935"/>
            <p:cNvSpPr>
              <a:spLocks noEditPoints="1"/>
            </p:cNvSpPr>
            <p:nvPr/>
          </p:nvSpPr>
          <p:spPr bwMode="auto">
            <a:xfrm>
              <a:off x="3407" y="3568"/>
              <a:ext cx="8" cy="6"/>
            </a:xfrm>
            <a:custGeom>
              <a:avLst/>
              <a:gdLst>
                <a:gd name="T0" fmla="*/ 0 w 8"/>
                <a:gd name="T1" fmla="*/ 0 h 6"/>
                <a:gd name="T2" fmla="*/ 8 w 8"/>
                <a:gd name="T3" fmla="*/ 0 h 6"/>
                <a:gd name="T4" fmla="*/ 8 w 8"/>
                <a:gd name="T5" fmla="*/ 6 h 6"/>
                <a:gd name="T6" fmla="*/ 0 w 8"/>
                <a:gd name="T7" fmla="*/ 6 h 6"/>
                <a:gd name="T8" fmla="*/ 0 w 8"/>
                <a:gd name="T9" fmla="*/ 0 h 6"/>
                <a:gd name="T10" fmla="*/ 2 w 8"/>
                <a:gd name="T11" fmla="*/ 2 h 6"/>
                <a:gd name="T12" fmla="*/ 8 w 8"/>
                <a:gd name="T13" fmla="*/ 2 h 6"/>
                <a:gd name="T14" fmla="*/ 8 w 8"/>
                <a:gd name="T15" fmla="*/ 6 h 6"/>
                <a:gd name="T16" fmla="*/ 2 w 8"/>
                <a:gd name="T17" fmla="*/ 6 h 6"/>
                <a:gd name="T18" fmla="*/ 2 w 8"/>
                <a:gd name="T1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6">
                  <a:moveTo>
                    <a:pt x="0" y="0"/>
                  </a:moveTo>
                  <a:lnTo>
                    <a:pt x="8" y="0"/>
                  </a:lnTo>
                  <a:lnTo>
                    <a:pt x="8" y="6"/>
                  </a:lnTo>
                  <a:lnTo>
                    <a:pt x="0" y="6"/>
                  </a:lnTo>
                  <a:lnTo>
                    <a:pt x="0" y="0"/>
                  </a:lnTo>
                  <a:close/>
                  <a:moveTo>
                    <a:pt x="2" y="2"/>
                  </a:moveTo>
                  <a:lnTo>
                    <a:pt x="8" y="2"/>
                  </a:lnTo>
                  <a:lnTo>
                    <a:pt x="8" y="6"/>
                  </a:lnTo>
                  <a:lnTo>
                    <a:pt x="2" y="6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760" name="Freeform 936"/>
            <p:cNvSpPr>
              <a:spLocks noEditPoints="1"/>
            </p:cNvSpPr>
            <p:nvPr/>
          </p:nvSpPr>
          <p:spPr bwMode="auto">
            <a:xfrm>
              <a:off x="3409" y="3570"/>
              <a:ext cx="6" cy="4"/>
            </a:xfrm>
            <a:custGeom>
              <a:avLst/>
              <a:gdLst>
                <a:gd name="T0" fmla="*/ 0 w 6"/>
                <a:gd name="T1" fmla="*/ 0 h 4"/>
                <a:gd name="T2" fmla="*/ 6 w 6"/>
                <a:gd name="T3" fmla="*/ 0 h 4"/>
                <a:gd name="T4" fmla="*/ 6 w 6"/>
                <a:gd name="T5" fmla="*/ 4 h 4"/>
                <a:gd name="T6" fmla="*/ 0 w 6"/>
                <a:gd name="T7" fmla="*/ 4 h 4"/>
                <a:gd name="T8" fmla="*/ 0 w 6"/>
                <a:gd name="T9" fmla="*/ 0 h 4"/>
                <a:gd name="T10" fmla="*/ 3 w 6"/>
                <a:gd name="T11" fmla="*/ 1 h 4"/>
                <a:gd name="T12" fmla="*/ 6 w 6"/>
                <a:gd name="T13" fmla="*/ 1 h 4"/>
                <a:gd name="T14" fmla="*/ 6 w 6"/>
                <a:gd name="T15" fmla="*/ 4 h 4"/>
                <a:gd name="T16" fmla="*/ 3 w 6"/>
                <a:gd name="T17" fmla="*/ 4 h 4"/>
                <a:gd name="T18" fmla="*/ 3 w 6"/>
                <a:gd name="T1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6" y="0"/>
                  </a:lnTo>
                  <a:lnTo>
                    <a:pt x="6" y="4"/>
                  </a:lnTo>
                  <a:lnTo>
                    <a:pt x="0" y="4"/>
                  </a:lnTo>
                  <a:lnTo>
                    <a:pt x="0" y="0"/>
                  </a:lnTo>
                  <a:close/>
                  <a:moveTo>
                    <a:pt x="3" y="1"/>
                  </a:moveTo>
                  <a:lnTo>
                    <a:pt x="6" y="1"/>
                  </a:lnTo>
                  <a:lnTo>
                    <a:pt x="6" y="4"/>
                  </a:lnTo>
                  <a:lnTo>
                    <a:pt x="3" y="4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761" name="Freeform 937"/>
            <p:cNvSpPr>
              <a:spLocks noEditPoints="1"/>
            </p:cNvSpPr>
            <p:nvPr/>
          </p:nvSpPr>
          <p:spPr bwMode="auto">
            <a:xfrm>
              <a:off x="3412" y="3571"/>
              <a:ext cx="3" cy="3"/>
            </a:xfrm>
            <a:custGeom>
              <a:avLst/>
              <a:gdLst>
                <a:gd name="T0" fmla="*/ 0 w 3"/>
                <a:gd name="T1" fmla="*/ 0 h 3"/>
                <a:gd name="T2" fmla="*/ 3 w 3"/>
                <a:gd name="T3" fmla="*/ 0 h 3"/>
                <a:gd name="T4" fmla="*/ 3 w 3"/>
                <a:gd name="T5" fmla="*/ 3 h 3"/>
                <a:gd name="T6" fmla="*/ 0 w 3"/>
                <a:gd name="T7" fmla="*/ 3 h 3"/>
                <a:gd name="T8" fmla="*/ 0 w 3"/>
                <a:gd name="T9" fmla="*/ 0 h 3"/>
                <a:gd name="T10" fmla="*/ 2 w 3"/>
                <a:gd name="T11" fmla="*/ 1 h 3"/>
                <a:gd name="T12" fmla="*/ 3 w 3"/>
                <a:gd name="T13" fmla="*/ 1 h 3"/>
                <a:gd name="T14" fmla="*/ 3 w 3"/>
                <a:gd name="T15" fmla="*/ 3 h 3"/>
                <a:gd name="T16" fmla="*/ 2 w 3"/>
                <a:gd name="T17" fmla="*/ 3 h 3"/>
                <a:gd name="T18" fmla="*/ 2 w 3"/>
                <a:gd name="T1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3" y="0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0"/>
                  </a:lnTo>
                  <a:close/>
                  <a:moveTo>
                    <a:pt x="2" y="1"/>
                  </a:moveTo>
                  <a:lnTo>
                    <a:pt x="3" y="1"/>
                  </a:lnTo>
                  <a:lnTo>
                    <a:pt x="3" y="3"/>
                  </a:lnTo>
                  <a:lnTo>
                    <a:pt x="2" y="3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762" name="Freeform 938"/>
            <p:cNvSpPr>
              <a:spLocks noEditPoints="1"/>
            </p:cNvSpPr>
            <p:nvPr/>
          </p:nvSpPr>
          <p:spPr bwMode="auto">
            <a:xfrm>
              <a:off x="3414" y="3572"/>
              <a:ext cx="1" cy="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0 h 2"/>
                <a:gd name="T4" fmla="*/ 1 w 1"/>
                <a:gd name="T5" fmla="*/ 2 h 2"/>
                <a:gd name="T6" fmla="*/ 0 w 1"/>
                <a:gd name="T7" fmla="*/ 2 h 2"/>
                <a:gd name="T8" fmla="*/ 0 w 1"/>
                <a:gd name="T9" fmla="*/ 0 h 2"/>
                <a:gd name="T10" fmla="*/ 1 w 1"/>
                <a:gd name="T11" fmla="*/ 2 h 2"/>
                <a:gd name="T12" fmla="*/ 1 w 1"/>
                <a:gd name="T13" fmla="*/ 2 h 2"/>
                <a:gd name="T14" fmla="*/ 1 w 1"/>
                <a:gd name="T15" fmla="*/ 2 h 2"/>
                <a:gd name="T16" fmla="*/ 1 w 1"/>
                <a:gd name="T17" fmla="*/ 2 h 2"/>
                <a:gd name="T18" fmla="*/ 1 w 1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0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" y="2"/>
                  </a:move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763" name="Line 939"/>
            <p:cNvSpPr>
              <a:spLocks noChangeShapeType="1"/>
            </p:cNvSpPr>
            <p:nvPr/>
          </p:nvSpPr>
          <p:spPr bwMode="auto">
            <a:xfrm>
              <a:off x="3298" y="3588"/>
              <a:ext cx="1" cy="1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764" name="Line 940"/>
            <p:cNvSpPr>
              <a:spLocks noChangeShapeType="1"/>
            </p:cNvSpPr>
            <p:nvPr/>
          </p:nvSpPr>
          <p:spPr bwMode="auto">
            <a:xfrm>
              <a:off x="3274" y="3588"/>
              <a:ext cx="1" cy="1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765" name="Line 941"/>
            <p:cNvSpPr>
              <a:spLocks noChangeShapeType="1"/>
            </p:cNvSpPr>
            <p:nvPr/>
          </p:nvSpPr>
          <p:spPr bwMode="auto">
            <a:xfrm>
              <a:off x="3246" y="3588"/>
              <a:ext cx="187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766" name="Freeform 942"/>
            <p:cNvSpPr>
              <a:spLocks noEditPoints="1"/>
            </p:cNvSpPr>
            <p:nvPr/>
          </p:nvSpPr>
          <p:spPr bwMode="auto">
            <a:xfrm>
              <a:off x="3388" y="3623"/>
              <a:ext cx="24" cy="8"/>
            </a:xfrm>
            <a:custGeom>
              <a:avLst/>
              <a:gdLst>
                <a:gd name="T0" fmla="*/ 0 w 24"/>
                <a:gd name="T1" fmla="*/ 0 h 8"/>
                <a:gd name="T2" fmla="*/ 24 w 24"/>
                <a:gd name="T3" fmla="*/ 0 h 8"/>
                <a:gd name="T4" fmla="*/ 24 w 24"/>
                <a:gd name="T5" fmla="*/ 8 h 8"/>
                <a:gd name="T6" fmla="*/ 0 w 24"/>
                <a:gd name="T7" fmla="*/ 8 h 8"/>
                <a:gd name="T8" fmla="*/ 0 w 24"/>
                <a:gd name="T9" fmla="*/ 0 h 8"/>
                <a:gd name="T10" fmla="*/ 0 w 24"/>
                <a:gd name="T11" fmla="*/ 0 h 8"/>
                <a:gd name="T12" fmla="*/ 24 w 24"/>
                <a:gd name="T13" fmla="*/ 0 h 8"/>
                <a:gd name="T14" fmla="*/ 24 w 24"/>
                <a:gd name="T15" fmla="*/ 7 h 8"/>
                <a:gd name="T16" fmla="*/ 0 w 24"/>
                <a:gd name="T17" fmla="*/ 7 h 8"/>
                <a:gd name="T18" fmla="*/ 0 w 24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8">
                  <a:moveTo>
                    <a:pt x="0" y="0"/>
                  </a:moveTo>
                  <a:lnTo>
                    <a:pt x="24" y="0"/>
                  </a:lnTo>
                  <a:lnTo>
                    <a:pt x="24" y="8"/>
                  </a:lnTo>
                  <a:lnTo>
                    <a:pt x="0" y="8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4" y="0"/>
                  </a:lnTo>
                  <a:lnTo>
                    <a:pt x="24" y="7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767" name="Freeform 943"/>
            <p:cNvSpPr>
              <a:spLocks noEditPoints="1"/>
            </p:cNvSpPr>
            <p:nvPr/>
          </p:nvSpPr>
          <p:spPr bwMode="auto">
            <a:xfrm>
              <a:off x="3388" y="3623"/>
              <a:ext cx="24" cy="7"/>
            </a:xfrm>
            <a:custGeom>
              <a:avLst/>
              <a:gdLst>
                <a:gd name="T0" fmla="*/ 0 w 24"/>
                <a:gd name="T1" fmla="*/ 0 h 7"/>
                <a:gd name="T2" fmla="*/ 24 w 24"/>
                <a:gd name="T3" fmla="*/ 0 h 7"/>
                <a:gd name="T4" fmla="*/ 24 w 24"/>
                <a:gd name="T5" fmla="*/ 7 h 7"/>
                <a:gd name="T6" fmla="*/ 0 w 24"/>
                <a:gd name="T7" fmla="*/ 7 h 7"/>
                <a:gd name="T8" fmla="*/ 0 w 24"/>
                <a:gd name="T9" fmla="*/ 0 h 7"/>
                <a:gd name="T10" fmla="*/ 0 w 24"/>
                <a:gd name="T11" fmla="*/ 0 h 7"/>
                <a:gd name="T12" fmla="*/ 24 w 24"/>
                <a:gd name="T13" fmla="*/ 0 h 7"/>
                <a:gd name="T14" fmla="*/ 24 w 24"/>
                <a:gd name="T15" fmla="*/ 5 h 7"/>
                <a:gd name="T16" fmla="*/ 0 w 24"/>
                <a:gd name="T17" fmla="*/ 5 h 7"/>
                <a:gd name="T18" fmla="*/ 0 w 24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7">
                  <a:moveTo>
                    <a:pt x="0" y="0"/>
                  </a:moveTo>
                  <a:lnTo>
                    <a:pt x="24" y="0"/>
                  </a:lnTo>
                  <a:lnTo>
                    <a:pt x="24" y="7"/>
                  </a:lnTo>
                  <a:lnTo>
                    <a:pt x="0" y="7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4" y="0"/>
                  </a:lnTo>
                  <a:lnTo>
                    <a:pt x="24" y="5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768" name="Freeform 944"/>
            <p:cNvSpPr>
              <a:spLocks noEditPoints="1"/>
            </p:cNvSpPr>
            <p:nvPr/>
          </p:nvSpPr>
          <p:spPr bwMode="auto">
            <a:xfrm>
              <a:off x="3388" y="3623"/>
              <a:ext cx="24" cy="5"/>
            </a:xfrm>
            <a:custGeom>
              <a:avLst/>
              <a:gdLst>
                <a:gd name="T0" fmla="*/ 0 w 24"/>
                <a:gd name="T1" fmla="*/ 0 h 5"/>
                <a:gd name="T2" fmla="*/ 24 w 24"/>
                <a:gd name="T3" fmla="*/ 0 h 5"/>
                <a:gd name="T4" fmla="*/ 24 w 24"/>
                <a:gd name="T5" fmla="*/ 5 h 5"/>
                <a:gd name="T6" fmla="*/ 0 w 24"/>
                <a:gd name="T7" fmla="*/ 5 h 5"/>
                <a:gd name="T8" fmla="*/ 0 w 24"/>
                <a:gd name="T9" fmla="*/ 0 h 5"/>
                <a:gd name="T10" fmla="*/ 0 w 24"/>
                <a:gd name="T11" fmla="*/ 0 h 5"/>
                <a:gd name="T12" fmla="*/ 24 w 24"/>
                <a:gd name="T13" fmla="*/ 0 h 5"/>
                <a:gd name="T14" fmla="*/ 24 w 24"/>
                <a:gd name="T15" fmla="*/ 3 h 5"/>
                <a:gd name="T16" fmla="*/ 0 w 24"/>
                <a:gd name="T17" fmla="*/ 3 h 5"/>
                <a:gd name="T18" fmla="*/ 0 w 24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5">
                  <a:moveTo>
                    <a:pt x="0" y="0"/>
                  </a:moveTo>
                  <a:lnTo>
                    <a:pt x="24" y="0"/>
                  </a:lnTo>
                  <a:lnTo>
                    <a:pt x="24" y="5"/>
                  </a:lnTo>
                  <a:lnTo>
                    <a:pt x="0" y="5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4" y="0"/>
                  </a:lnTo>
                  <a:lnTo>
                    <a:pt x="24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769" name="Freeform 945"/>
            <p:cNvSpPr>
              <a:spLocks noEditPoints="1"/>
            </p:cNvSpPr>
            <p:nvPr/>
          </p:nvSpPr>
          <p:spPr bwMode="auto">
            <a:xfrm>
              <a:off x="3388" y="3623"/>
              <a:ext cx="24" cy="3"/>
            </a:xfrm>
            <a:custGeom>
              <a:avLst/>
              <a:gdLst>
                <a:gd name="T0" fmla="*/ 0 w 24"/>
                <a:gd name="T1" fmla="*/ 0 h 3"/>
                <a:gd name="T2" fmla="*/ 24 w 24"/>
                <a:gd name="T3" fmla="*/ 0 h 3"/>
                <a:gd name="T4" fmla="*/ 24 w 24"/>
                <a:gd name="T5" fmla="*/ 3 h 3"/>
                <a:gd name="T6" fmla="*/ 0 w 24"/>
                <a:gd name="T7" fmla="*/ 3 h 3"/>
                <a:gd name="T8" fmla="*/ 0 w 24"/>
                <a:gd name="T9" fmla="*/ 0 h 3"/>
                <a:gd name="T10" fmla="*/ 0 w 24"/>
                <a:gd name="T11" fmla="*/ 0 h 3"/>
                <a:gd name="T12" fmla="*/ 24 w 24"/>
                <a:gd name="T13" fmla="*/ 0 h 3"/>
                <a:gd name="T14" fmla="*/ 24 w 24"/>
                <a:gd name="T15" fmla="*/ 2 h 3"/>
                <a:gd name="T16" fmla="*/ 0 w 24"/>
                <a:gd name="T17" fmla="*/ 2 h 3"/>
                <a:gd name="T18" fmla="*/ 0 w 24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">
                  <a:moveTo>
                    <a:pt x="0" y="0"/>
                  </a:moveTo>
                  <a:lnTo>
                    <a:pt x="24" y="0"/>
                  </a:lnTo>
                  <a:lnTo>
                    <a:pt x="24" y="3"/>
                  </a:lnTo>
                  <a:lnTo>
                    <a:pt x="0" y="3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4" y="0"/>
                  </a:lnTo>
                  <a:lnTo>
                    <a:pt x="24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770" name="Freeform 946"/>
            <p:cNvSpPr>
              <a:spLocks noEditPoints="1"/>
            </p:cNvSpPr>
            <p:nvPr/>
          </p:nvSpPr>
          <p:spPr bwMode="auto">
            <a:xfrm>
              <a:off x="3388" y="3623"/>
              <a:ext cx="24" cy="2"/>
            </a:xfrm>
            <a:custGeom>
              <a:avLst/>
              <a:gdLst>
                <a:gd name="T0" fmla="*/ 0 w 24"/>
                <a:gd name="T1" fmla="*/ 0 h 2"/>
                <a:gd name="T2" fmla="*/ 24 w 24"/>
                <a:gd name="T3" fmla="*/ 0 h 2"/>
                <a:gd name="T4" fmla="*/ 24 w 24"/>
                <a:gd name="T5" fmla="*/ 2 h 2"/>
                <a:gd name="T6" fmla="*/ 0 w 24"/>
                <a:gd name="T7" fmla="*/ 2 h 2"/>
                <a:gd name="T8" fmla="*/ 0 w 24"/>
                <a:gd name="T9" fmla="*/ 0 h 2"/>
                <a:gd name="T10" fmla="*/ 0 w 24"/>
                <a:gd name="T11" fmla="*/ 0 h 2"/>
                <a:gd name="T12" fmla="*/ 24 w 24"/>
                <a:gd name="T13" fmla="*/ 0 h 2"/>
                <a:gd name="T14" fmla="*/ 24 w 24"/>
                <a:gd name="T15" fmla="*/ 0 h 2"/>
                <a:gd name="T16" fmla="*/ 0 w 24"/>
                <a:gd name="T17" fmla="*/ 0 h 2"/>
                <a:gd name="T18" fmla="*/ 0 w 24"/>
                <a:gd name="T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">
                  <a:moveTo>
                    <a:pt x="0" y="0"/>
                  </a:moveTo>
                  <a:lnTo>
                    <a:pt x="24" y="0"/>
                  </a:lnTo>
                  <a:lnTo>
                    <a:pt x="24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771" name="Freeform 947"/>
            <p:cNvSpPr>
              <a:spLocks noEditPoints="1"/>
            </p:cNvSpPr>
            <p:nvPr/>
          </p:nvSpPr>
          <p:spPr bwMode="auto">
            <a:xfrm>
              <a:off x="3388" y="3623"/>
              <a:ext cx="24" cy="1"/>
            </a:xfrm>
            <a:custGeom>
              <a:avLst/>
              <a:gdLst>
                <a:gd name="T0" fmla="*/ 0 w 24"/>
                <a:gd name="T1" fmla="*/ 24 w 24"/>
                <a:gd name="T2" fmla="*/ 24 w 24"/>
                <a:gd name="T3" fmla="*/ 0 w 24"/>
                <a:gd name="T4" fmla="*/ 0 w 24"/>
                <a:gd name="T5" fmla="*/ 0 w 24"/>
                <a:gd name="T6" fmla="*/ 24 w 24"/>
                <a:gd name="T7" fmla="*/ 24 w 24"/>
                <a:gd name="T8" fmla="*/ 0 w 24"/>
                <a:gd name="T9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772" name="Rectangle 948"/>
            <p:cNvSpPr>
              <a:spLocks noChangeArrowheads="1"/>
            </p:cNvSpPr>
            <p:nvPr/>
          </p:nvSpPr>
          <p:spPr bwMode="auto">
            <a:xfrm>
              <a:off x="3367" y="3625"/>
              <a:ext cx="5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773" name="Freeform 949"/>
            <p:cNvSpPr>
              <a:spLocks noEditPoints="1"/>
            </p:cNvSpPr>
            <p:nvPr/>
          </p:nvSpPr>
          <p:spPr bwMode="auto">
            <a:xfrm>
              <a:off x="3223" y="3618"/>
              <a:ext cx="29" cy="14"/>
            </a:xfrm>
            <a:custGeom>
              <a:avLst/>
              <a:gdLst>
                <a:gd name="T0" fmla="*/ 0 w 29"/>
                <a:gd name="T1" fmla="*/ 0 h 14"/>
                <a:gd name="T2" fmla="*/ 29 w 29"/>
                <a:gd name="T3" fmla="*/ 0 h 14"/>
                <a:gd name="T4" fmla="*/ 29 w 29"/>
                <a:gd name="T5" fmla="*/ 14 h 14"/>
                <a:gd name="T6" fmla="*/ 0 w 29"/>
                <a:gd name="T7" fmla="*/ 14 h 14"/>
                <a:gd name="T8" fmla="*/ 0 w 29"/>
                <a:gd name="T9" fmla="*/ 0 h 14"/>
                <a:gd name="T10" fmla="*/ 2 w 29"/>
                <a:gd name="T11" fmla="*/ 0 h 14"/>
                <a:gd name="T12" fmla="*/ 27 w 29"/>
                <a:gd name="T13" fmla="*/ 0 h 14"/>
                <a:gd name="T14" fmla="*/ 27 w 29"/>
                <a:gd name="T15" fmla="*/ 14 h 14"/>
                <a:gd name="T16" fmla="*/ 2 w 29"/>
                <a:gd name="T17" fmla="*/ 14 h 14"/>
                <a:gd name="T18" fmla="*/ 2 w 29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14">
                  <a:moveTo>
                    <a:pt x="0" y="0"/>
                  </a:moveTo>
                  <a:lnTo>
                    <a:pt x="29" y="0"/>
                  </a:lnTo>
                  <a:lnTo>
                    <a:pt x="29" y="14"/>
                  </a:lnTo>
                  <a:lnTo>
                    <a:pt x="0" y="14"/>
                  </a:lnTo>
                  <a:lnTo>
                    <a:pt x="0" y="0"/>
                  </a:lnTo>
                  <a:close/>
                  <a:moveTo>
                    <a:pt x="2" y="0"/>
                  </a:moveTo>
                  <a:lnTo>
                    <a:pt x="27" y="0"/>
                  </a:lnTo>
                  <a:lnTo>
                    <a:pt x="27" y="14"/>
                  </a:lnTo>
                  <a:lnTo>
                    <a:pt x="2" y="1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774" name="Freeform 950"/>
            <p:cNvSpPr>
              <a:spLocks noEditPoints="1"/>
            </p:cNvSpPr>
            <p:nvPr/>
          </p:nvSpPr>
          <p:spPr bwMode="auto">
            <a:xfrm>
              <a:off x="3225" y="3618"/>
              <a:ext cx="25" cy="14"/>
            </a:xfrm>
            <a:custGeom>
              <a:avLst/>
              <a:gdLst>
                <a:gd name="T0" fmla="*/ 0 w 25"/>
                <a:gd name="T1" fmla="*/ 0 h 14"/>
                <a:gd name="T2" fmla="*/ 25 w 25"/>
                <a:gd name="T3" fmla="*/ 0 h 14"/>
                <a:gd name="T4" fmla="*/ 25 w 25"/>
                <a:gd name="T5" fmla="*/ 14 h 14"/>
                <a:gd name="T6" fmla="*/ 0 w 25"/>
                <a:gd name="T7" fmla="*/ 14 h 14"/>
                <a:gd name="T8" fmla="*/ 0 w 25"/>
                <a:gd name="T9" fmla="*/ 0 h 14"/>
                <a:gd name="T10" fmla="*/ 2 w 25"/>
                <a:gd name="T11" fmla="*/ 0 h 14"/>
                <a:gd name="T12" fmla="*/ 24 w 25"/>
                <a:gd name="T13" fmla="*/ 0 h 14"/>
                <a:gd name="T14" fmla="*/ 24 w 25"/>
                <a:gd name="T15" fmla="*/ 14 h 14"/>
                <a:gd name="T16" fmla="*/ 2 w 25"/>
                <a:gd name="T17" fmla="*/ 14 h 14"/>
                <a:gd name="T18" fmla="*/ 2 w 25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14">
                  <a:moveTo>
                    <a:pt x="0" y="0"/>
                  </a:moveTo>
                  <a:lnTo>
                    <a:pt x="25" y="0"/>
                  </a:lnTo>
                  <a:lnTo>
                    <a:pt x="25" y="14"/>
                  </a:lnTo>
                  <a:lnTo>
                    <a:pt x="0" y="14"/>
                  </a:lnTo>
                  <a:lnTo>
                    <a:pt x="0" y="0"/>
                  </a:lnTo>
                  <a:close/>
                  <a:moveTo>
                    <a:pt x="2" y="0"/>
                  </a:moveTo>
                  <a:lnTo>
                    <a:pt x="24" y="0"/>
                  </a:lnTo>
                  <a:lnTo>
                    <a:pt x="24" y="14"/>
                  </a:lnTo>
                  <a:lnTo>
                    <a:pt x="2" y="1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A7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775" name="Freeform 951"/>
            <p:cNvSpPr>
              <a:spLocks noEditPoints="1"/>
            </p:cNvSpPr>
            <p:nvPr/>
          </p:nvSpPr>
          <p:spPr bwMode="auto">
            <a:xfrm>
              <a:off x="3227" y="3618"/>
              <a:ext cx="22" cy="14"/>
            </a:xfrm>
            <a:custGeom>
              <a:avLst/>
              <a:gdLst>
                <a:gd name="T0" fmla="*/ 0 w 22"/>
                <a:gd name="T1" fmla="*/ 0 h 14"/>
                <a:gd name="T2" fmla="*/ 22 w 22"/>
                <a:gd name="T3" fmla="*/ 0 h 14"/>
                <a:gd name="T4" fmla="*/ 22 w 22"/>
                <a:gd name="T5" fmla="*/ 14 h 14"/>
                <a:gd name="T6" fmla="*/ 0 w 22"/>
                <a:gd name="T7" fmla="*/ 14 h 14"/>
                <a:gd name="T8" fmla="*/ 0 w 22"/>
                <a:gd name="T9" fmla="*/ 0 h 14"/>
                <a:gd name="T10" fmla="*/ 1 w 22"/>
                <a:gd name="T11" fmla="*/ 0 h 14"/>
                <a:gd name="T12" fmla="*/ 20 w 22"/>
                <a:gd name="T13" fmla="*/ 0 h 14"/>
                <a:gd name="T14" fmla="*/ 20 w 22"/>
                <a:gd name="T15" fmla="*/ 14 h 14"/>
                <a:gd name="T16" fmla="*/ 1 w 22"/>
                <a:gd name="T17" fmla="*/ 14 h 14"/>
                <a:gd name="T18" fmla="*/ 1 w 22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14">
                  <a:moveTo>
                    <a:pt x="0" y="0"/>
                  </a:moveTo>
                  <a:lnTo>
                    <a:pt x="22" y="0"/>
                  </a:lnTo>
                  <a:lnTo>
                    <a:pt x="22" y="14"/>
                  </a:lnTo>
                  <a:lnTo>
                    <a:pt x="0" y="14"/>
                  </a:lnTo>
                  <a:lnTo>
                    <a:pt x="0" y="0"/>
                  </a:lnTo>
                  <a:close/>
                  <a:moveTo>
                    <a:pt x="1" y="0"/>
                  </a:moveTo>
                  <a:lnTo>
                    <a:pt x="20" y="0"/>
                  </a:lnTo>
                  <a:lnTo>
                    <a:pt x="20" y="14"/>
                  </a:lnTo>
                  <a:lnTo>
                    <a:pt x="1" y="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08D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776" name="Freeform 952"/>
            <p:cNvSpPr>
              <a:spLocks noEditPoints="1"/>
            </p:cNvSpPr>
            <p:nvPr/>
          </p:nvSpPr>
          <p:spPr bwMode="auto">
            <a:xfrm>
              <a:off x="3228" y="3618"/>
              <a:ext cx="19" cy="14"/>
            </a:xfrm>
            <a:custGeom>
              <a:avLst/>
              <a:gdLst>
                <a:gd name="T0" fmla="*/ 0 w 19"/>
                <a:gd name="T1" fmla="*/ 0 h 14"/>
                <a:gd name="T2" fmla="*/ 19 w 19"/>
                <a:gd name="T3" fmla="*/ 0 h 14"/>
                <a:gd name="T4" fmla="*/ 19 w 19"/>
                <a:gd name="T5" fmla="*/ 14 h 14"/>
                <a:gd name="T6" fmla="*/ 0 w 19"/>
                <a:gd name="T7" fmla="*/ 14 h 14"/>
                <a:gd name="T8" fmla="*/ 0 w 19"/>
                <a:gd name="T9" fmla="*/ 0 h 14"/>
                <a:gd name="T10" fmla="*/ 2 w 19"/>
                <a:gd name="T11" fmla="*/ 0 h 14"/>
                <a:gd name="T12" fmla="*/ 17 w 19"/>
                <a:gd name="T13" fmla="*/ 0 h 14"/>
                <a:gd name="T14" fmla="*/ 17 w 19"/>
                <a:gd name="T15" fmla="*/ 14 h 14"/>
                <a:gd name="T16" fmla="*/ 2 w 19"/>
                <a:gd name="T17" fmla="*/ 14 h 14"/>
                <a:gd name="T18" fmla="*/ 2 w 19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4">
                  <a:moveTo>
                    <a:pt x="0" y="0"/>
                  </a:moveTo>
                  <a:lnTo>
                    <a:pt x="19" y="0"/>
                  </a:lnTo>
                  <a:lnTo>
                    <a:pt x="19" y="14"/>
                  </a:lnTo>
                  <a:lnTo>
                    <a:pt x="0" y="14"/>
                  </a:lnTo>
                  <a:lnTo>
                    <a:pt x="0" y="0"/>
                  </a:lnTo>
                  <a:close/>
                  <a:moveTo>
                    <a:pt x="2" y="0"/>
                  </a:moveTo>
                  <a:lnTo>
                    <a:pt x="17" y="0"/>
                  </a:lnTo>
                  <a:lnTo>
                    <a:pt x="17" y="14"/>
                  </a:lnTo>
                  <a:lnTo>
                    <a:pt x="2" y="1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B6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777" name="Freeform 953"/>
            <p:cNvSpPr>
              <a:spLocks noEditPoints="1"/>
            </p:cNvSpPr>
            <p:nvPr/>
          </p:nvSpPr>
          <p:spPr bwMode="auto">
            <a:xfrm>
              <a:off x="3230" y="3618"/>
              <a:ext cx="15" cy="14"/>
            </a:xfrm>
            <a:custGeom>
              <a:avLst/>
              <a:gdLst>
                <a:gd name="T0" fmla="*/ 0 w 15"/>
                <a:gd name="T1" fmla="*/ 0 h 14"/>
                <a:gd name="T2" fmla="*/ 15 w 15"/>
                <a:gd name="T3" fmla="*/ 0 h 14"/>
                <a:gd name="T4" fmla="*/ 15 w 15"/>
                <a:gd name="T5" fmla="*/ 14 h 14"/>
                <a:gd name="T6" fmla="*/ 0 w 15"/>
                <a:gd name="T7" fmla="*/ 14 h 14"/>
                <a:gd name="T8" fmla="*/ 0 w 15"/>
                <a:gd name="T9" fmla="*/ 0 h 14"/>
                <a:gd name="T10" fmla="*/ 2 w 15"/>
                <a:gd name="T11" fmla="*/ 0 h 14"/>
                <a:gd name="T12" fmla="*/ 13 w 15"/>
                <a:gd name="T13" fmla="*/ 0 h 14"/>
                <a:gd name="T14" fmla="*/ 13 w 15"/>
                <a:gd name="T15" fmla="*/ 14 h 14"/>
                <a:gd name="T16" fmla="*/ 2 w 15"/>
                <a:gd name="T17" fmla="*/ 14 h 14"/>
                <a:gd name="T18" fmla="*/ 2 w 15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14">
                  <a:moveTo>
                    <a:pt x="0" y="0"/>
                  </a:moveTo>
                  <a:lnTo>
                    <a:pt x="15" y="0"/>
                  </a:lnTo>
                  <a:lnTo>
                    <a:pt x="15" y="14"/>
                  </a:lnTo>
                  <a:lnTo>
                    <a:pt x="0" y="14"/>
                  </a:lnTo>
                  <a:lnTo>
                    <a:pt x="0" y="0"/>
                  </a:lnTo>
                  <a:close/>
                  <a:moveTo>
                    <a:pt x="2" y="0"/>
                  </a:moveTo>
                  <a:lnTo>
                    <a:pt x="13" y="0"/>
                  </a:lnTo>
                  <a:lnTo>
                    <a:pt x="13" y="14"/>
                  </a:lnTo>
                  <a:lnTo>
                    <a:pt x="2" y="1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E7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778" name="Freeform 954"/>
            <p:cNvSpPr>
              <a:spLocks noEditPoints="1"/>
            </p:cNvSpPr>
            <p:nvPr/>
          </p:nvSpPr>
          <p:spPr bwMode="auto">
            <a:xfrm>
              <a:off x="3232" y="3618"/>
              <a:ext cx="11" cy="14"/>
            </a:xfrm>
            <a:custGeom>
              <a:avLst/>
              <a:gdLst>
                <a:gd name="T0" fmla="*/ 0 w 11"/>
                <a:gd name="T1" fmla="*/ 0 h 14"/>
                <a:gd name="T2" fmla="*/ 11 w 11"/>
                <a:gd name="T3" fmla="*/ 0 h 14"/>
                <a:gd name="T4" fmla="*/ 11 w 11"/>
                <a:gd name="T5" fmla="*/ 14 h 14"/>
                <a:gd name="T6" fmla="*/ 0 w 11"/>
                <a:gd name="T7" fmla="*/ 14 h 14"/>
                <a:gd name="T8" fmla="*/ 0 w 11"/>
                <a:gd name="T9" fmla="*/ 0 h 14"/>
                <a:gd name="T10" fmla="*/ 2 w 11"/>
                <a:gd name="T11" fmla="*/ 0 h 14"/>
                <a:gd name="T12" fmla="*/ 9 w 11"/>
                <a:gd name="T13" fmla="*/ 0 h 14"/>
                <a:gd name="T14" fmla="*/ 9 w 11"/>
                <a:gd name="T15" fmla="*/ 14 h 14"/>
                <a:gd name="T16" fmla="*/ 2 w 11"/>
                <a:gd name="T17" fmla="*/ 14 h 14"/>
                <a:gd name="T18" fmla="*/ 2 w 11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4">
                  <a:moveTo>
                    <a:pt x="0" y="0"/>
                  </a:moveTo>
                  <a:lnTo>
                    <a:pt x="11" y="0"/>
                  </a:lnTo>
                  <a:lnTo>
                    <a:pt x="11" y="14"/>
                  </a:lnTo>
                  <a:lnTo>
                    <a:pt x="0" y="14"/>
                  </a:lnTo>
                  <a:lnTo>
                    <a:pt x="0" y="0"/>
                  </a:lnTo>
                  <a:close/>
                  <a:moveTo>
                    <a:pt x="2" y="0"/>
                  </a:moveTo>
                  <a:lnTo>
                    <a:pt x="9" y="0"/>
                  </a:lnTo>
                  <a:lnTo>
                    <a:pt x="9" y="14"/>
                  </a:lnTo>
                  <a:lnTo>
                    <a:pt x="2" y="1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0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779" name="Freeform 955"/>
            <p:cNvSpPr>
              <a:spLocks noEditPoints="1"/>
            </p:cNvSpPr>
            <p:nvPr/>
          </p:nvSpPr>
          <p:spPr bwMode="auto">
            <a:xfrm>
              <a:off x="3234" y="3618"/>
              <a:ext cx="7" cy="14"/>
            </a:xfrm>
            <a:custGeom>
              <a:avLst/>
              <a:gdLst>
                <a:gd name="T0" fmla="*/ 0 w 7"/>
                <a:gd name="T1" fmla="*/ 0 h 14"/>
                <a:gd name="T2" fmla="*/ 7 w 7"/>
                <a:gd name="T3" fmla="*/ 0 h 14"/>
                <a:gd name="T4" fmla="*/ 7 w 7"/>
                <a:gd name="T5" fmla="*/ 14 h 14"/>
                <a:gd name="T6" fmla="*/ 0 w 7"/>
                <a:gd name="T7" fmla="*/ 14 h 14"/>
                <a:gd name="T8" fmla="*/ 0 w 7"/>
                <a:gd name="T9" fmla="*/ 0 h 14"/>
                <a:gd name="T10" fmla="*/ 1 w 7"/>
                <a:gd name="T11" fmla="*/ 0 h 14"/>
                <a:gd name="T12" fmla="*/ 5 w 7"/>
                <a:gd name="T13" fmla="*/ 0 h 14"/>
                <a:gd name="T14" fmla="*/ 5 w 7"/>
                <a:gd name="T15" fmla="*/ 14 h 14"/>
                <a:gd name="T16" fmla="*/ 1 w 7"/>
                <a:gd name="T17" fmla="*/ 14 h 14"/>
                <a:gd name="T18" fmla="*/ 1 w 7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14">
                  <a:moveTo>
                    <a:pt x="0" y="0"/>
                  </a:moveTo>
                  <a:lnTo>
                    <a:pt x="7" y="0"/>
                  </a:lnTo>
                  <a:lnTo>
                    <a:pt x="7" y="14"/>
                  </a:lnTo>
                  <a:lnTo>
                    <a:pt x="0" y="14"/>
                  </a:lnTo>
                  <a:lnTo>
                    <a:pt x="0" y="0"/>
                  </a:lnTo>
                  <a:close/>
                  <a:moveTo>
                    <a:pt x="1" y="0"/>
                  </a:moveTo>
                  <a:lnTo>
                    <a:pt x="5" y="0"/>
                  </a:lnTo>
                  <a:lnTo>
                    <a:pt x="5" y="14"/>
                  </a:lnTo>
                  <a:lnTo>
                    <a:pt x="1" y="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71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780" name="Freeform 956"/>
            <p:cNvSpPr>
              <a:spLocks noEditPoints="1"/>
            </p:cNvSpPr>
            <p:nvPr/>
          </p:nvSpPr>
          <p:spPr bwMode="auto">
            <a:xfrm>
              <a:off x="3235" y="3618"/>
              <a:ext cx="4" cy="14"/>
            </a:xfrm>
            <a:custGeom>
              <a:avLst/>
              <a:gdLst>
                <a:gd name="T0" fmla="*/ 0 w 4"/>
                <a:gd name="T1" fmla="*/ 0 h 14"/>
                <a:gd name="T2" fmla="*/ 4 w 4"/>
                <a:gd name="T3" fmla="*/ 0 h 14"/>
                <a:gd name="T4" fmla="*/ 4 w 4"/>
                <a:gd name="T5" fmla="*/ 14 h 14"/>
                <a:gd name="T6" fmla="*/ 0 w 4"/>
                <a:gd name="T7" fmla="*/ 14 h 14"/>
                <a:gd name="T8" fmla="*/ 0 w 4"/>
                <a:gd name="T9" fmla="*/ 0 h 14"/>
                <a:gd name="T10" fmla="*/ 2 w 4"/>
                <a:gd name="T11" fmla="*/ 0 h 14"/>
                <a:gd name="T12" fmla="*/ 2 w 4"/>
                <a:gd name="T13" fmla="*/ 0 h 14"/>
                <a:gd name="T14" fmla="*/ 2 w 4"/>
                <a:gd name="T15" fmla="*/ 14 h 14"/>
                <a:gd name="T16" fmla="*/ 2 w 4"/>
                <a:gd name="T17" fmla="*/ 14 h 14"/>
                <a:gd name="T18" fmla="*/ 2 w 4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14">
                  <a:moveTo>
                    <a:pt x="0" y="0"/>
                  </a:moveTo>
                  <a:lnTo>
                    <a:pt x="4" y="0"/>
                  </a:lnTo>
                  <a:lnTo>
                    <a:pt x="4" y="14"/>
                  </a:lnTo>
                  <a:lnTo>
                    <a:pt x="0" y="14"/>
                  </a:lnTo>
                  <a:lnTo>
                    <a:pt x="0" y="0"/>
                  </a:lnTo>
                  <a:close/>
                  <a:moveTo>
                    <a:pt x="2" y="0"/>
                  </a:moveTo>
                  <a:lnTo>
                    <a:pt x="2" y="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781" name="Freeform 957"/>
            <p:cNvSpPr>
              <a:spLocks/>
            </p:cNvSpPr>
            <p:nvPr/>
          </p:nvSpPr>
          <p:spPr bwMode="auto">
            <a:xfrm>
              <a:off x="3215" y="3416"/>
              <a:ext cx="280" cy="278"/>
            </a:xfrm>
            <a:custGeom>
              <a:avLst/>
              <a:gdLst>
                <a:gd name="T0" fmla="*/ 0 w 280"/>
                <a:gd name="T1" fmla="*/ 278 h 278"/>
                <a:gd name="T2" fmla="*/ 0 w 280"/>
                <a:gd name="T3" fmla="*/ 194 h 278"/>
                <a:gd name="T4" fmla="*/ 29 w 280"/>
                <a:gd name="T5" fmla="*/ 165 h 278"/>
                <a:gd name="T6" fmla="*/ 31 w 280"/>
                <a:gd name="T7" fmla="*/ 165 h 278"/>
                <a:gd name="T8" fmla="*/ 31 w 280"/>
                <a:gd name="T9" fmla="*/ 32 h 278"/>
                <a:gd name="T10" fmla="*/ 62 w 280"/>
                <a:gd name="T11" fmla="*/ 0 h 278"/>
                <a:gd name="T12" fmla="*/ 249 w 280"/>
                <a:gd name="T13" fmla="*/ 0 h 278"/>
                <a:gd name="T14" fmla="*/ 249 w 280"/>
                <a:gd name="T15" fmla="*/ 94 h 278"/>
                <a:gd name="T16" fmla="*/ 242 w 280"/>
                <a:gd name="T17" fmla="*/ 116 h 278"/>
                <a:gd name="T18" fmla="*/ 242 w 280"/>
                <a:gd name="T19" fmla="*/ 159 h 278"/>
                <a:gd name="T20" fmla="*/ 237 w 280"/>
                <a:gd name="T21" fmla="*/ 162 h 278"/>
                <a:gd name="T22" fmla="*/ 280 w 280"/>
                <a:gd name="T23" fmla="*/ 162 h 278"/>
                <a:gd name="T24" fmla="*/ 280 w 280"/>
                <a:gd name="T25" fmla="*/ 248 h 278"/>
                <a:gd name="T26" fmla="*/ 249 w 280"/>
                <a:gd name="T27" fmla="*/ 278 h 278"/>
                <a:gd name="T28" fmla="*/ 0 w 280"/>
                <a:gd name="T29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0" h="278">
                  <a:moveTo>
                    <a:pt x="0" y="278"/>
                  </a:moveTo>
                  <a:lnTo>
                    <a:pt x="0" y="194"/>
                  </a:lnTo>
                  <a:lnTo>
                    <a:pt x="29" y="165"/>
                  </a:lnTo>
                  <a:lnTo>
                    <a:pt x="31" y="165"/>
                  </a:lnTo>
                  <a:lnTo>
                    <a:pt x="31" y="32"/>
                  </a:lnTo>
                  <a:lnTo>
                    <a:pt x="62" y="0"/>
                  </a:lnTo>
                  <a:lnTo>
                    <a:pt x="249" y="0"/>
                  </a:lnTo>
                  <a:lnTo>
                    <a:pt x="249" y="94"/>
                  </a:lnTo>
                  <a:lnTo>
                    <a:pt x="242" y="116"/>
                  </a:lnTo>
                  <a:lnTo>
                    <a:pt x="242" y="159"/>
                  </a:lnTo>
                  <a:lnTo>
                    <a:pt x="237" y="162"/>
                  </a:lnTo>
                  <a:lnTo>
                    <a:pt x="280" y="162"/>
                  </a:lnTo>
                  <a:lnTo>
                    <a:pt x="280" y="248"/>
                  </a:lnTo>
                  <a:lnTo>
                    <a:pt x="249" y="278"/>
                  </a:lnTo>
                  <a:lnTo>
                    <a:pt x="0" y="278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782" name="Freeform 958"/>
            <p:cNvSpPr>
              <a:spLocks/>
            </p:cNvSpPr>
            <p:nvPr/>
          </p:nvSpPr>
          <p:spPr bwMode="auto">
            <a:xfrm>
              <a:off x="1936" y="514"/>
              <a:ext cx="572" cy="309"/>
            </a:xfrm>
            <a:custGeom>
              <a:avLst/>
              <a:gdLst>
                <a:gd name="T0" fmla="*/ 132 w 572"/>
                <a:gd name="T1" fmla="*/ 309 h 309"/>
                <a:gd name="T2" fmla="*/ 441 w 572"/>
                <a:gd name="T3" fmla="*/ 309 h 309"/>
                <a:gd name="T4" fmla="*/ 462 w 572"/>
                <a:gd name="T5" fmla="*/ 307 h 309"/>
                <a:gd name="T6" fmla="*/ 482 w 572"/>
                <a:gd name="T7" fmla="*/ 303 h 309"/>
                <a:gd name="T8" fmla="*/ 500 w 572"/>
                <a:gd name="T9" fmla="*/ 295 h 309"/>
                <a:gd name="T10" fmla="*/ 518 w 572"/>
                <a:gd name="T11" fmla="*/ 285 h 309"/>
                <a:gd name="T12" fmla="*/ 534 w 572"/>
                <a:gd name="T13" fmla="*/ 271 h 309"/>
                <a:gd name="T14" fmla="*/ 548 w 572"/>
                <a:gd name="T15" fmla="*/ 255 h 309"/>
                <a:gd name="T16" fmla="*/ 558 w 572"/>
                <a:gd name="T17" fmla="*/ 238 h 309"/>
                <a:gd name="T18" fmla="*/ 566 w 572"/>
                <a:gd name="T19" fmla="*/ 219 h 309"/>
                <a:gd name="T20" fmla="*/ 571 w 572"/>
                <a:gd name="T21" fmla="*/ 199 h 309"/>
                <a:gd name="T22" fmla="*/ 572 w 572"/>
                <a:gd name="T23" fmla="*/ 179 h 309"/>
                <a:gd name="T24" fmla="*/ 572 w 572"/>
                <a:gd name="T25" fmla="*/ 131 h 309"/>
                <a:gd name="T26" fmla="*/ 571 w 572"/>
                <a:gd name="T27" fmla="*/ 111 h 309"/>
                <a:gd name="T28" fmla="*/ 566 w 572"/>
                <a:gd name="T29" fmla="*/ 90 h 309"/>
                <a:gd name="T30" fmla="*/ 558 w 572"/>
                <a:gd name="T31" fmla="*/ 71 h 309"/>
                <a:gd name="T32" fmla="*/ 548 w 572"/>
                <a:gd name="T33" fmla="*/ 54 h 309"/>
                <a:gd name="T34" fmla="*/ 534 w 572"/>
                <a:gd name="T35" fmla="*/ 38 h 309"/>
                <a:gd name="T36" fmla="*/ 518 w 572"/>
                <a:gd name="T37" fmla="*/ 25 h 309"/>
                <a:gd name="T38" fmla="*/ 500 w 572"/>
                <a:gd name="T39" fmla="*/ 14 h 309"/>
                <a:gd name="T40" fmla="*/ 482 w 572"/>
                <a:gd name="T41" fmla="*/ 6 h 309"/>
                <a:gd name="T42" fmla="*/ 462 w 572"/>
                <a:gd name="T43" fmla="*/ 2 h 309"/>
                <a:gd name="T44" fmla="*/ 441 w 572"/>
                <a:gd name="T45" fmla="*/ 0 h 309"/>
                <a:gd name="T46" fmla="*/ 132 w 572"/>
                <a:gd name="T47" fmla="*/ 0 h 309"/>
                <a:gd name="T48" fmla="*/ 110 w 572"/>
                <a:gd name="T49" fmla="*/ 2 h 309"/>
                <a:gd name="T50" fmla="*/ 90 w 572"/>
                <a:gd name="T51" fmla="*/ 6 h 309"/>
                <a:gd name="T52" fmla="*/ 72 w 572"/>
                <a:gd name="T53" fmla="*/ 14 h 309"/>
                <a:gd name="T54" fmla="*/ 54 w 572"/>
                <a:gd name="T55" fmla="*/ 25 h 309"/>
                <a:gd name="T56" fmla="*/ 38 w 572"/>
                <a:gd name="T57" fmla="*/ 38 h 309"/>
                <a:gd name="T58" fmla="*/ 24 w 572"/>
                <a:gd name="T59" fmla="*/ 54 h 309"/>
                <a:gd name="T60" fmla="*/ 14 w 572"/>
                <a:gd name="T61" fmla="*/ 71 h 309"/>
                <a:gd name="T62" fmla="*/ 6 w 572"/>
                <a:gd name="T63" fmla="*/ 90 h 309"/>
                <a:gd name="T64" fmla="*/ 2 w 572"/>
                <a:gd name="T65" fmla="*/ 111 h 309"/>
                <a:gd name="T66" fmla="*/ 0 w 572"/>
                <a:gd name="T67" fmla="*/ 131 h 309"/>
                <a:gd name="T68" fmla="*/ 0 w 572"/>
                <a:gd name="T69" fmla="*/ 179 h 309"/>
                <a:gd name="T70" fmla="*/ 2 w 572"/>
                <a:gd name="T71" fmla="*/ 199 h 309"/>
                <a:gd name="T72" fmla="*/ 6 w 572"/>
                <a:gd name="T73" fmla="*/ 219 h 309"/>
                <a:gd name="T74" fmla="*/ 14 w 572"/>
                <a:gd name="T75" fmla="*/ 238 h 309"/>
                <a:gd name="T76" fmla="*/ 24 w 572"/>
                <a:gd name="T77" fmla="*/ 255 h 309"/>
                <a:gd name="T78" fmla="*/ 38 w 572"/>
                <a:gd name="T79" fmla="*/ 271 h 309"/>
                <a:gd name="T80" fmla="*/ 54 w 572"/>
                <a:gd name="T81" fmla="*/ 285 h 309"/>
                <a:gd name="T82" fmla="*/ 72 w 572"/>
                <a:gd name="T83" fmla="*/ 295 h 309"/>
                <a:gd name="T84" fmla="*/ 90 w 572"/>
                <a:gd name="T85" fmla="*/ 303 h 309"/>
                <a:gd name="T86" fmla="*/ 110 w 572"/>
                <a:gd name="T87" fmla="*/ 307 h 309"/>
                <a:gd name="T88" fmla="*/ 132 w 572"/>
                <a:gd name="T89" fmla="*/ 309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72" h="309">
                  <a:moveTo>
                    <a:pt x="132" y="309"/>
                  </a:moveTo>
                  <a:lnTo>
                    <a:pt x="441" y="309"/>
                  </a:lnTo>
                  <a:lnTo>
                    <a:pt x="462" y="307"/>
                  </a:lnTo>
                  <a:lnTo>
                    <a:pt x="482" y="303"/>
                  </a:lnTo>
                  <a:lnTo>
                    <a:pt x="500" y="295"/>
                  </a:lnTo>
                  <a:lnTo>
                    <a:pt x="518" y="285"/>
                  </a:lnTo>
                  <a:lnTo>
                    <a:pt x="534" y="271"/>
                  </a:lnTo>
                  <a:lnTo>
                    <a:pt x="548" y="255"/>
                  </a:lnTo>
                  <a:lnTo>
                    <a:pt x="558" y="238"/>
                  </a:lnTo>
                  <a:lnTo>
                    <a:pt x="566" y="219"/>
                  </a:lnTo>
                  <a:lnTo>
                    <a:pt x="571" y="199"/>
                  </a:lnTo>
                  <a:lnTo>
                    <a:pt x="572" y="179"/>
                  </a:lnTo>
                  <a:lnTo>
                    <a:pt x="572" y="131"/>
                  </a:lnTo>
                  <a:lnTo>
                    <a:pt x="571" y="111"/>
                  </a:lnTo>
                  <a:lnTo>
                    <a:pt x="566" y="90"/>
                  </a:lnTo>
                  <a:lnTo>
                    <a:pt x="558" y="71"/>
                  </a:lnTo>
                  <a:lnTo>
                    <a:pt x="548" y="54"/>
                  </a:lnTo>
                  <a:lnTo>
                    <a:pt x="534" y="38"/>
                  </a:lnTo>
                  <a:lnTo>
                    <a:pt x="518" y="25"/>
                  </a:lnTo>
                  <a:lnTo>
                    <a:pt x="500" y="14"/>
                  </a:lnTo>
                  <a:lnTo>
                    <a:pt x="482" y="6"/>
                  </a:lnTo>
                  <a:lnTo>
                    <a:pt x="462" y="2"/>
                  </a:lnTo>
                  <a:lnTo>
                    <a:pt x="441" y="0"/>
                  </a:lnTo>
                  <a:lnTo>
                    <a:pt x="132" y="0"/>
                  </a:lnTo>
                  <a:lnTo>
                    <a:pt x="110" y="2"/>
                  </a:lnTo>
                  <a:lnTo>
                    <a:pt x="90" y="6"/>
                  </a:lnTo>
                  <a:lnTo>
                    <a:pt x="72" y="14"/>
                  </a:lnTo>
                  <a:lnTo>
                    <a:pt x="54" y="25"/>
                  </a:lnTo>
                  <a:lnTo>
                    <a:pt x="38" y="38"/>
                  </a:lnTo>
                  <a:lnTo>
                    <a:pt x="24" y="54"/>
                  </a:lnTo>
                  <a:lnTo>
                    <a:pt x="14" y="71"/>
                  </a:lnTo>
                  <a:lnTo>
                    <a:pt x="6" y="90"/>
                  </a:lnTo>
                  <a:lnTo>
                    <a:pt x="2" y="111"/>
                  </a:lnTo>
                  <a:lnTo>
                    <a:pt x="0" y="131"/>
                  </a:lnTo>
                  <a:lnTo>
                    <a:pt x="0" y="179"/>
                  </a:lnTo>
                  <a:lnTo>
                    <a:pt x="2" y="199"/>
                  </a:lnTo>
                  <a:lnTo>
                    <a:pt x="6" y="219"/>
                  </a:lnTo>
                  <a:lnTo>
                    <a:pt x="14" y="238"/>
                  </a:lnTo>
                  <a:lnTo>
                    <a:pt x="24" y="255"/>
                  </a:lnTo>
                  <a:lnTo>
                    <a:pt x="38" y="271"/>
                  </a:lnTo>
                  <a:lnTo>
                    <a:pt x="54" y="285"/>
                  </a:lnTo>
                  <a:lnTo>
                    <a:pt x="72" y="295"/>
                  </a:lnTo>
                  <a:lnTo>
                    <a:pt x="90" y="303"/>
                  </a:lnTo>
                  <a:lnTo>
                    <a:pt x="110" y="307"/>
                  </a:lnTo>
                  <a:lnTo>
                    <a:pt x="132" y="309"/>
                  </a:lnTo>
                  <a:close/>
                </a:path>
              </a:pathLst>
            </a:custGeom>
            <a:solidFill>
              <a:srgbClr val="E6E6E6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783" name="Rectangle 959"/>
            <p:cNvSpPr>
              <a:spLocks noChangeArrowheads="1"/>
            </p:cNvSpPr>
            <p:nvPr/>
          </p:nvSpPr>
          <p:spPr bwMode="auto">
            <a:xfrm>
              <a:off x="2004" y="565"/>
              <a:ext cx="47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Some Other</a:t>
              </a:r>
              <a:endParaRPr lang="en-US" sz="2400" b="1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784" name="Rectangle 960"/>
            <p:cNvSpPr>
              <a:spLocks noChangeArrowheads="1"/>
            </p:cNvSpPr>
            <p:nvPr/>
          </p:nvSpPr>
          <p:spPr bwMode="auto">
            <a:xfrm>
              <a:off x="2060" y="669"/>
              <a:ext cx="36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language</a:t>
              </a:r>
              <a:endParaRPr lang="en-US" sz="2400" b="1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785" name="Freeform 961"/>
            <p:cNvSpPr>
              <a:spLocks/>
            </p:cNvSpPr>
            <p:nvPr/>
          </p:nvSpPr>
          <p:spPr bwMode="auto">
            <a:xfrm>
              <a:off x="3011" y="514"/>
              <a:ext cx="572" cy="309"/>
            </a:xfrm>
            <a:custGeom>
              <a:avLst/>
              <a:gdLst>
                <a:gd name="T0" fmla="*/ 131 w 572"/>
                <a:gd name="T1" fmla="*/ 309 h 309"/>
                <a:gd name="T2" fmla="*/ 440 w 572"/>
                <a:gd name="T3" fmla="*/ 309 h 309"/>
                <a:gd name="T4" fmla="*/ 461 w 572"/>
                <a:gd name="T5" fmla="*/ 307 h 309"/>
                <a:gd name="T6" fmla="*/ 482 w 572"/>
                <a:gd name="T7" fmla="*/ 303 h 309"/>
                <a:gd name="T8" fmla="*/ 500 w 572"/>
                <a:gd name="T9" fmla="*/ 295 h 309"/>
                <a:gd name="T10" fmla="*/ 518 w 572"/>
                <a:gd name="T11" fmla="*/ 285 h 309"/>
                <a:gd name="T12" fmla="*/ 533 w 572"/>
                <a:gd name="T13" fmla="*/ 271 h 309"/>
                <a:gd name="T14" fmla="*/ 547 w 572"/>
                <a:gd name="T15" fmla="*/ 255 h 309"/>
                <a:gd name="T16" fmla="*/ 558 w 572"/>
                <a:gd name="T17" fmla="*/ 238 h 309"/>
                <a:gd name="T18" fmla="*/ 566 w 572"/>
                <a:gd name="T19" fmla="*/ 219 h 309"/>
                <a:gd name="T20" fmla="*/ 570 w 572"/>
                <a:gd name="T21" fmla="*/ 199 h 309"/>
                <a:gd name="T22" fmla="*/ 572 w 572"/>
                <a:gd name="T23" fmla="*/ 179 h 309"/>
                <a:gd name="T24" fmla="*/ 572 w 572"/>
                <a:gd name="T25" fmla="*/ 131 h 309"/>
                <a:gd name="T26" fmla="*/ 570 w 572"/>
                <a:gd name="T27" fmla="*/ 111 h 309"/>
                <a:gd name="T28" fmla="*/ 566 w 572"/>
                <a:gd name="T29" fmla="*/ 90 h 309"/>
                <a:gd name="T30" fmla="*/ 558 w 572"/>
                <a:gd name="T31" fmla="*/ 71 h 309"/>
                <a:gd name="T32" fmla="*/ 547 w 572"/>
                <a:gd name="T33" fmla="*/ 54 h 309"/>
                <a:gd name="T34" fmla="*/ 533 w 572"/>
                <a:gd name="T35" fmla="*/ 38 h 309"/>
                <a:gd name="T36" fmla="*/ 518 w 572"/>
                <a:gd name="T37" fmla="*/ 25 h 309"/>
                <a:gd name="T38" fmla="*/ 500 w 572"/>
                <a:gd name="T39" fmla="*/ 14 h 309"/>
                <a:gd name="T40" fmla="*/ 482 w 572"/>
                <a:gd name="T41" fmla="*/ 6 h 309"/>
                <a:gd name="T42" fmla="*/ 461 w 572"/>
                <a:gd name="T43" fmla="*/ 2 h 309"/>
                <a:gd name="T44" fmla="*/ 440 w 572"/>
                <a:gd name="T45" fmla="*/ 0 h 309"/>
                <a:gd name="T46" fmla="*/ 131 w 572"/>
                <a:gd name="T47" fmla="*/ 0 h 309"/>
                <a:gd name="T48" fmla="*/ 110 w 572"/>
                <a:gd name="T49" fmla="*/ 2 h 309"/>
                <a:gd name="T50" fmla="*/ 90 w 572"/>
                <a:gd name="T51" fmla="*/ 6 h 309"/>
                <a:gd name="T52" fmla="*/ 72 w 572"/>
                <a:gd name="T53" fmla="*/ 14 h 309"/>
                <a:gd name="T54" fmla="*/ 54 w 572"/>
                <a:gd name="T55" fmla="*/ 25 h 309"/>
                <a:gd name="T56" fmla="*/ 38 w 572"/>
                <a:gd name="T57" fmla="*/ 38 h 309"/>
                <a:gd name="T58" fmla="*/ 24 w 572"/>
                <a:gd name="T59" fmla="*/ 54 h 309"/>
                <a:gd name="T60" fmla="*/ 14 w 572"/>
                <a:gd name="T61" fmla="*/ 71 h 309"/>
                <a:gd name="T62" fmla="*/ 6 w 572"/>
                <a:gd name="T63" fmla="*/ 90 h 309"/>
                <a:gd name="T64" fmla="*/ 1 w 572"/>
                <a:gd name="T65" fmla="*/ 111 h 309"/>
                <a:gd name="T66" fmla="*/ 0 w 572"/>
                <a:gd name="T67" fmla="*/ 131 h 309"/>
                <a:gd name="T68" fmla="*/ 0 w 572"/>
                <a:gd name="T69" fmla="*/ 179 h 309"/>
                <a:gd name="T70" fmla="*/ 1 w 572"/>
                <a:gd name="T71" fmla="*/ 199 h 309"/>
                <a:gd name="T72" fmla="*/ 6 w 572"/>
                <a:gd name="T73" fmla="*/ 219 h 309"/>
                <a:gd name="T74" fmla="*/ 14 w 572"/>
                <a:gd name="T75" fmla="*/ 238 h 309"/>
                <a:gd name="T76" fmla="*/ 24 w 572"/>
                <a:gd name="T77" fmla="*/ 255 h 309"/>
                <a:gd name="T78" fmla="*/ 38 w 572"/>
                <a:gd name="T79" fmla="*/ 271 h 309"/>
                <a:gd name="T80" fmla="*/ 54 w 572"/>
                <a:gd name="T81" fmla="*/ 285 h 309"/>
                <a:gd name="T82" fmla="*/ 72 w 572"/>
                <a:gd name="T83" fmla="*/ 295 h 309"/>
                <a:gd name="T84" fmla="*/ 90 w 572"/>
                <a:gd name="T85" fmla="*/ 303 h 309"/>
                <a:gd name="T86" fmla="*/ 110 w 572"/>
                <a:gd name="T87" fmla="*/ 307 h 309"/>
                <a:gd name="T88" fmla="*/ 131 w 572"/>
                <a:gd name="T89" fmla="*/ 309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72" h="309">
                  <a:moveTo>
                    <a:pt x="131" y="309"/>
                  </a:moveTo>
                  <a:lnTo>
                    <a:pt x="440" y="309"/>
                  </a:lnTo>
                  <a:lnTo>
                    <a:pt x="461" y="307"/>
                  </a:lnTo>
                  <a:lnTo>
                    <a:pt x="482" y="303"/>
                  </a:lnTo>
                  <a:lnTo>
                    <a:pt x="500" y="295"/>
                  </a:lnTo>
                  <a:lnTo>
                    <a:pt x="518" y="285"/>
                  </a:lnTo>
                  <a:lnTo>
                    <a:pt x="533" y="271"/>
                  </a:lnTo>
                  <a:lnTo>
                    <a:pt x="547" y="255"/>
                  </a:lnTo>
                  <a:lnTo>
                    <a:pt x="558" y="238"/>
                  </a:lnTo>
                  <a:lnTo>
                    <a:pt x="566" y="219"/>
                  </a:lnTo>
                  <a:lnTo>
                    <a:pt x="570" y="199"/>
                  </a:lnTo>
                  <a:lnTo>
                    <a:pt x="572" y="179"/>
                  </a:lnTo>
                  <a:lnTo>
                    <a:pt x="572" y="131"/>
                  </a:lnTo>
                  <a:lnTo>
                    <a:pt x="570" y="111"/>
                  </a:lnTo>
                  <a:lnTo>
                    <a:pt x="566" y="90"/>
                  </a:lnTo>
                  <a:lnTo>
                    <a:pt x="558" y="71"/>
                  </a:lnTo>
                  <a:lnTo>
                    <a:pt x="547" y="54"/>
                  </a:lnTo>
                  <a:lnTo>
                    <a:pt x="533" y="38"/>
                  </a:lnTo>
                  <a:lnTo>
                    <a:pt x="518" y="25"/>
                  </a:lnTo>
                  <a:lnTo>
                    <a:pt x="500" y="14"/>
                  </a:lnTo>
                  <a:lnTo>
                    <a:pt x="482" y="6"/>
                  </a:lnTo>
                  <a:lnTo>
                    <a:pt x="461" y="2"/>
                  </a:lnTo>
                  <a:lnTo>
                    <a:pt x="440" y="0"/>
                  </a:lnTo>
                  <a:lnTo>
                    <a:pt x="131" y="0"/>
                  </a:lnTo>
                  <a:lnTo>
                    <a:pt x="110" y="2"/>
                  </a:lnTo>
                  <a:lnTo>
                    <a:pt x="90" y="6"/>
                  </a:lnTo>
                  <a:lnTo>
                    <a:pt x="72" y="14"/>
                  </a:lnTo>
                  <a:lnTo>
                    <a:pt x="54" y="25"/>
                  </a:lnTo>
                  <a:lnTo>
                    <a:pt x="38" y="38"/>
                  </a:lnTo>
                  <a:lnTo>
                    <a:pt x="24" y="54"/>
                  </a:lnTo>
                  <a:lnTo>
                    <a:pt x="14" y="71"/>
                  </a:lnTo>
                  <a:lnTo>
                    <a:pt x="6" y="90"/>
                  </a:lnTo>
                  <a:lnTo>
                    <a:pt x="1" y="111"/>
                  </a:lnTo>
                  <a:lnTo>
                    <a:pt x="0" y="131"/>
                  </a:lnTo>
                  <a:lnTo>
                    <a:pt x="0" y="179"/>
                  </a:lnTo>
                  <a:lnTo>
                    <a:pt x="1" y="199"/>
                  </a:lnTo>
                  <a:lnTo>
                    <a:pt x="6" y="219"/>
                  </a:lnTo>
                  <a:lnTo>
                    <a:pt x="14" y="238"/>
                  </a:lnTo>
                  <a:lnTo>
                    <a:pt x="24" y="255"/>
                  </a:lnTo>
                  <a:lnTo>
                    <a:pt x="38" y="271"/>
                  </a:lnTo>
                  <a:lnTo>
                    <a:pt x="54" y="285"/>
                  </a:lnTo>
                  <a:lnTo>
                    <a:pt x="72" y="295"/>
                  </a:lnTo>
                  <a:lnTo>
                    <a:pt x="90" y="303"/>
                  </a:lnTo>
                  <a:lnTo>
                    <a:pt x="110" y="307"/>
                  </a:lnTo>
                  <a:lnTo>
                    <a:pt x="131" y="309"/>
                  </a:lnTo>
                  <a:close/>
                </a:path>
              </a:pathLst>
            </a:custGeom>
            <a:solidFill>
              <a:srgbClr val="E6E6E6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786" name="Rectangle 962"/>
            <p:cNvSpPr>
              <a:spLocks noChangeArrowheads="1"/>
            </p:cNvSpPr>
            <p:nvPr/>
          </p:nvSpPr>
          <p:spPr bwMode="auto">
            <a:xfrm>
              <a:off x="3208" y="543"/>
              <a:ext cx="23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00" b="1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Jack</a:t>
              </a:r>
              <a:endParaRPr lang="en-US" sz="2400" b="1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787" name="Rectangle 963"/>
            <p:cNvSpPr>
              <a:spLocks noChangeArrowheads="1"/>
            </p:cNvSpPr>
            <p:nvPr/>
          </p:nvSpPr>
          <p:spPr bwMode="auto">
            <a:xfrm>
              <a:off x="3097" y="665"/>
              <a:ext cx="45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00" b="1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language</a:t>
              </a:r>
              <a:endParaRPr lang="en-US" sz="2400" b="1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788" name="Line 964"/>
            <p:cNvSpPr>
              <a:spLocks noChangeShapeType="1"/>
            </p:cNvSpPr>
            <p:nvPr/>
          </p:nvSpPr>
          <p:spPr bwMode="auto">
            <a:xfrm flipH="1">
              <a:off x="2704" y="823"/>
              <a:ext cx="593" cy="72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789" name="Freeform 965"/>
            <p:cNvSpPr>
              <a:spLocks/>
            </p:cNvSpPr>
            <p:nvPr/>
          </p:nvSpPr>
          <p:spPr bwMode="auto">
            <a:xfrm>
              <a:off x="2655" y="1514"/>
              <a:ext cx="90" cy="98"/>
            </a:xfrm>
            <a:custGeom>
              <a:avLst/>
              <a:gdLst>
                <a:gd name="T0" fmla="*/ 90 w 90"/>
                <a:gd name="T1" fmla="*/ 56 h 98"/>
                <a:gd name="T2" fmla="*/ 0 w 90"/>
                <a:gd name="T3" fmla="*/ 98 h 98"/>
                <a:gd name="T4" fmla="*/ 21 w 90"/>
                <a:gd name="T5" fmla="*/ 0 h 98"/>
                <a:gd name="T6" fmla="*/ 90 w 90"/>
                <a:gd name="T7" fmla="*/ 5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98">
                  <a:moveTo>
                    <a:pt x="90" y="56"/>
                  </a:moveTo>
                  <a:lnTo>
                    <a:pt x="0" y="98"/>
                  </a:lnTo>
                  <a:lnTo>
                    <a:pt x="21" y="0"/>
                  </a:lnTo>
                  <a:lnTo>
                    <a:pt x="90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790" name="Line 966"/>
            <p:cNvSpPr>
              <a:spLocks noChangeShapeType="1"/>
            </p:cNvSpPr>
            <p:nvPr/>
          </p:nvSpPr>
          <p:spPr bwMode="auto">
            <a:xfrm>
              <a:off x="2222" y="823"/>
              <a:ext cx="12" cy="6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791" name="Freeform 967"/>
            <p:cNvSpPr>
              <a:spLocks/>
            </p:cNvSpPr>
            <p:nvPr/>
          </p:nvSpPr>
          <p:spPr bwMode="auto">
            <a:xfrm>
              <a:off x="2190" y="1498"/>
              <a:ext cx="89" cy="90"/>
            </a:xfrm>
            <a:custGeom>
              <a:avLst/>
              <a:gdLst>
                <a:gd name="T0" fmla="*/ 89 w 89"/>
                <a:gd name="T1" fmla="*/ 0 h 90"/>
                <a:gd name="T2" fmla="*/ 46 w 89"/>
                <a:gd name="T3" fmla="*/ 90 h 90"/>
                <a:gd name="T4" fmla="*/ 0 w 89"/>
                <a:gd name="T5" fmla="*/ 2 h 90"/>
                <a:gd name="T6" fmla="*/ 89 w 89"/>
                <a:gd name="T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90">
                  <a:moveTo>
                    <a:pt x="89" y="0"/>
                  </a:moveTo>
                  <a:lnTo>
                    <a:pt x="46" y="90"/>
                  </a:lnTo>
                  <a:lnTo>
                    <a:pt x="0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792" name="Line 968"/>
            <p:cNvSpPr>
              <a:spLocks noChangeShapeType="1"/>
            </p:cNvSpPr>
            <p:nvPr/>
          </p:nvSpPr>
          <p:spPr bwMode="auto">
            <a:xfrm>
              <a:off x="1172" y="814"/>
              <a:ext cx="586" cy="72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793" name="Freeform 969"/>
            <p:cNvSpPr>
              <a:spLocks/>
            </p:cNvSpPr>
            <p:nvPr/>
          </p:nvSpPr>
          <p:spPr bwMode="auto">
            <a:xfrm>
              <a:off x="1717" y="1505"/>
              <a:ext cx="91" cy="96"/>
            </a:xfrm>
            <a:custGeom>
              <a:avLst/>
              <a:gdLst>
                <a:gd name="T0" fmla="*/ 70 w 91"/>
                <a:gd name="T1" fmla="*/ 0 h 96"/>
                <a:gd name="T2" fmla="*/ 91 w 91"/>
                <a:gd name="T3" fmla="*/ 96 h 96"/>
                <a:gd name="T4" fmla="*/ 0 w 91"/>
                <a:gd name="T5" fmla="*/ 54 h 96"/>
                <a:gd name="T6" fmla="*/ 70 w 91"/>
                <a:gd name="T7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96">
                  <a:moveTo>
                    <a:pt x="70" y="0"/>
                  </a:moveTo>
                  <a:lnTo>
                    <a:pt x="91" y="96"/>
                  </a:lnTo>
                  <a:lnTo>
                    <a:pt x="0" y="54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794" name="Freeform 970"/>
            <p:cNvSpPr>
              <a:spLocks/>
            </p:cNvSpPr>
            <p:nvPr/>
          </p:nvSpPr>
          <p:spPr bwMode="auto">
            <a:xfrm>
              <a:off x="1030" y="1039"/>
              <a:ext cx="694" cy="350"/>
            </a:xfrm>
            <a:custGeom>
              <a:avLst/>
              <a:gdLst>
                <a:gd name="T0" fmla="*/ 113 w 694"/>
                <a:gd name="T1" fmla="*/ 279 h 350"/>
                <a:gd name="T2" fmla="*/ 144 w 694"/>
                <a:gd name="T3" fmla="*/ 313 h 350"/>
                <a:gd name="T4" fmla="*/ 181 w 694"/>
                <a:gd name="T5" fmla="*/ 337 h 350"/>
                <a:gd name="T6" fmla="*/ 224 w 694"/>
                <a:gd name="T7" fmla="*/ 349 h 350"/>
                <a:gd name="T8" fmla="*/ 267 w 694"/>
                <a:gd name="T9" fmla="*/ 349 h 350"/>
                <a:gd name="T10" fmla="*/ 310 w 694"/>
                <a:gd name="T11" fmla="*/ 336 h 350"/>
                <a:gd name="T12" fmla="*/ 346 w 694"/>
                <a:gd name="T13" fmla="*/ 311 h 350"/>
                <a:gd name="T14" fmla="*/ 384 w 694"/>
                <a:gd name="T15" fmla="*/ 336 h 350"/>
                <a:gd name="T16" fmla="*/ 426 w 694"/>
                <a:gd name="T17" fmla="*/ 349 h 350"/>
                <a:gd name="T18" fmla="*/ 470 w 694"/>
                <a:gd name="T19" fmla="*/ 349 h 350"/>
                <a:gd name="T20" fmla="*/ 512 w 694"/>
                <a:gd name="T21" fmla="*/ 337 h 350"/>
                <a:gd name="T22" fmla="*/ 549 w 694"/>
                <a:gd name="T23" fmla="*/ 313 h 350"/>
                <a:gd name="T24" fmla="*/ 580 w 694"/>
                <a:gd name="T25" fmla="*/ 279 h 350"/>
                <a:gd name="T26" fmla="*/ 606 w 694"/>
                <a:gd name="T27" fmla="*/ 263 h 350"/>
                <a:gd name="T28" fmla="*/ 636 w 694"/>
                <a:gd name="T29" fmla="*/ 259 h 350"/>
                <a:gd name="T30" fmla="*/ 663 w 694"/>
                <a:gd name="T31" fmla="*/ 244 h 350"/>
                <a:gd name="T32" fmla="*/ 682 w 694"/>
                <a:gd name="T33" fmla="*/ 221 h 350"/>
                <a:gd name="T34" fmla="*/ 692 w 694"/>
                <a:gd name="T35" fmla="*/ 191 h 350"/>
                <a:gd name="T36" fmla="*/ 692 w 694"/>
                <a:gd name="T37" fmla="*/ 159 h 350"/>
                <a:gd name="T38" fmla="*/ 682 w 694"/>
                <a:gd name="T39" fmla="*/ 129 h 350"/>
                <a:gd name="T40" fmla="*/ 663 w 694"/>
                <a:gd name="T41" fmla="*/ 106 h 350"/>
                <a:gd name="T42" fmla="*/ 636 w 694"/>
                <a:gd name="T43" fmla="*/ 92 h 350"/>
                <a:gd name="T44" fmla="*/ 606 w 694"/>
                <a:gd name="T45" fmla="*/ 88 h 350"/>
                <a:gd name="T46" fmla="*/ 580 w 694"/>
                <a:gd name="T47" fmla="*/ 71 h 350"/>
                <a:gd name="T48" fmla="*/ 549 w 694"/>
                <a:gd name="T49" fmla="*/ 38 h 350"/>
                <a:gd name="T50" fmla="*/ 512 w 694"/>
                <a:gd name="T51" fmla="*/ 13 h 350"/>
                <a:gd name="T52" fmla="*/ 470 w 694"/>
                <a:gd name="T53" fmla="*/ 2 h 350"/>
                <a:gd name="T54" fmla="*/ 426 w 694"/>
                <a:gd name="T55" fmla="*/ 2 h 350"/>
                <a:gd name="T56" fmla="*/ 384 w 694"/>
                <a:gd name="T57" fmla="*/ 14 h 350"/>
                <a:gd name="T58" fmla="*/ 346 w 694"/>
                <a:gd name="T59" fmla="*/ 39 h 350"/>
                <a:gd name="T60" fmla="*/ 310 w 694"/>
                <a:gd name="T61" fmla="*/ 14 h 350"/>
                <a:gd name="T62" fmla="*/ 267 w 694"/>
                <a:gd name="T63" fmla="*/ 2 h 350"/>
                <a:gd name="T64" fmla="*/ 224 w 694"/>
                <a:gd name="T65" fmla="*/ 2 h 350"/>
                <a:gd name="T66" fmla="*/ 181 w 694"/>
                <a:gd name="T67" fmla="*/ 13 h 350"/>
                <a:gd name="T68" fmla="*/ 144 w 694"/>
                <a:gd name="T69" fmla="*/ 38 h 350"/>
                <a:gd name="T70" fmla="*/ 113 w 694"/>
                <a:gd name="T71" fmla="*/ 71 h 350"/>
                <a:gd name="T72" fmla="*/ 87 w 694"/>
                <a:gd name="T73" fmla="*/ 88 h 350"/>
                <a:gd name="T74" fmla="*/ 58 w 694"/>
                <a:gd name="T75" fmla="*/ 92 h 350"/>
                <a:gd name="T76" fmla="*/ 31 w 694"/>
                <a:gd name="T77" fmla="*/ 106 h 350"/>
                <a:gd name="T78" fmla="*/ 11 w 694"/>
                <a:gd name="T79" fmla="*/ 129 h 350"/>
                <a:gd name="T80" fmla="*/ 1 w 694"/>
                <a:gd name="T81" fmla="*/ 159 h 350"/>
                <a:gd name="T82" fmla="*/ 1 w 694"/>
                <a:gd name="T83" fmla="*/ 191 h 350"/>
                <a:gd name="T84" fmla="*/ 11 w 694"/>
                <a:gd name="T85" fmla="*/ 221 h 350"/>
                <a:gd name="T86" fmla="*/ 31 w 694"/>
                <a:gd name="T87" fmla="*/ 244 h 350"/>
                <a:gd name="T88" fmla="*/ 58 w 694"/>
                <a:gd name="T89" fmla="*/ 259 h 350"/>
                <a:gd name="T90" fmla="*/ 87 w 694"/>
                <a:gd name="T91" fmla="*/ 26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94" h="350">
                  <a:moveTo>
                    <a:pt x="101" y="260"/>
                  </a:moveTo>
                  <a:lnTo>
                    <a:pt x="113" y="279"/>
                  </a:lnTo>
                  <a:lnTo>
                    <a:pt x="128" y="297"/>
                  </a:lnTo>
                  <a:lnTo>
                    <a:pt x="144" y="313"/>
                  </a:lnTo>
                  <a:lnTo>
                    <a:pt x="162" y="326"/>
                  </a:lnTo>
                  <a:lnTo>
                    <a:pt x="181" y="337"/>
                  </a:lnTo>
                  <a:lnTo>
                    <a:pt x="202" y="344"/>
                  </a:lnTo>
                  <a:lnTo>
                    <a:pt x="224" y="349"/>
                  </a:lnTo>
                  <a:lnTo>
                    <a:pt x="245" y="350"/>
                  </a:lnTo>
                  <a:lnTo>
                    <a:pt x="267" y="349"/>
                  </a:lnTo>
                  <a:lnTo>
                    <a:pt x="289" y="344"/>
                  </a:lnTo>
                  <a:lnTo>
                    <a:pt x="310" y="336"/>
                  </a:lnTo>
                  <a:lnTo>
                    <a:pt x="329" y="325"/>
                  </a:lnTo>
                  <a:lnTo>
                    <a:pt x="346" y="311"/>
                  </a:lnTo>
                  <a:lnTo>
                    <a:pt x="365" y="325"/>
                  </a:lnTo>
                  <a:lnTo>
                    <a:pt x="384" y="336"/>
                  </a:lnTo>
                  <a:lnTo>
                    <a:pt x="404" y="344"/>
                  </a:lnTo>
                  <a:lnTo>
                    <a:pt x="426" y="349"/>
                  </a:lnTo>
                  <a:lnTo>
                    <a:pt x="448" y="350"/>
                  </a:lnTo>
                  <a:lnTo>
                    <a:pt x="470" y="349"/>
                  </a:lnTo>
                  <a:lnTo>
                    <a:pt x="491" y="344"/>
                  </a:lnTo>
                  <a:lnTo>
                    <a:pt x="512" y="337"/>
                  </a:lnTo>
                  <a:lnTo>
                    <a:pt x="532" y="326"/>
                  </a:lnTo>
                  <a:lnTo>
                    <a:pt x="549" y="313"/>
                  </a:lnTo>
                  <a:lnTo>
                    <a:pt x="566" y="297"/>
                  </a:lnTo>
                  <a:lnTo>
                    <a:pt x="580" y="279"/>
                  </a:lnTo>
                  <a:lnTo>
                    <a:pt x="592" y="260"/>
                  </a:lnTo>
                  <a:lnTo>
                    <a:pt x="606" y="263"/>
                  </a:lnTo>
                  <a:lnTo>
                    <a:pt x="621" y="262"/>
                  </a:lnTo>
                  <a:lnTo>
                    <a:pt x="636" y="259"/>
                  </a:lnTo>
                  <a:lnTo>
                    <a:pt x="650" y="253"/>
                  </a:lnTo>
                  <a:lnTo>
                    <a:pt x="663" y="244"/>
                  </a:lnTo>
                  <a:lnTo>
                    <a:pt x="673" y="234"/>
                  </a:lnTo>
                  <a:lnTo>
                    <a:pt x="682" y="221"/>
                  </a:lnTo>
                  <a:lnTo>
                    <a:pt x="689" y="207"/>
                  </a:lnTo>
                  <a:lnTo>
                    <a:pt x="692" y="191"/>
                  </a:lnTo>
                  <a:lnTo>
                    <a:pt x="694" y="175"/>
                  </a:lnTo>
                  <a:lnTo>
                    <a:pt x="692" y="159"/>
                  </a:lnTo>
                  <a:lnTo>
                    <a:pt x="689" y="144"/>
                  </a:lnTo>
                  <a:lnTo>
                    <a:pt x="682" y="129"/>
                  </a:lnTo>
                  <a:lnTo>
                    <a:pt x="673" y="117"/>
                  </a:lnTo>
                  <a:lnTo>
                    <a:pt x="663" y="106"/>
                  </a:lnTo>
                  <a:lnTo>
                    <a:pt x="650" y="97"/>
                  </a:lnTo>
                  <a:lnTo>
                    <a:pt x="636" y="92"/>
                  </a:lnTo>
                  <a:lnTo>
                    <a:pt x="621" y="88"/>
                  </a:lnTo>
                  <a:lnTo>
                    <a:pt x="606" y="88"/>
                  </a:lnTo>
                  <a:lnTo>
                    <a:pt x="592" y="90"/>
                  </a:lnTo>
                  <a:lnTo>
                    <a:pt x="580" y="71"/>
                  </a:lnTo>
                  <a:lnTo>
                    <a:pt x="566" y="53"/>
                  </a:lnTo>
                  <a:lnTo>
                    <a:pt x="549" y="38"/>
                  </a:lnTo>
                  <a:lnTo>
                    <a:pt x="532" y="24"/>
                  </a:lnTo>
                  <a:lnTo>
                    <a:pt x="512" y="13"/>
                  </a:lnTo>
                  <a:lnTo>
                    <a:pt x="491" y="6"/>
                  </a:lnTo>
                  <a:lnTo>
                    <a:pt x="470" y="2"/>
                  </a:lnTo>
                  <a:lnTo>
                    <a:pt x="448" y="0"/>
                  </a:lnTo>
                  <a:lnTo>
                    <a:pt x="426" y="2"/>
                  </a:lnTo>
                  <a:lnTo>
                    <a:pt x="404" y="6"/>
                  </a:lnTo>
                  <a:lnTo>
                    <a:pt x="384" y="14"/>
                  </a:lnTo>
                  <a:lnTo>
                    <a:pt x="365" y="26"/>
                  </a:lnTo>
                  <a:lnTo>
                    <a:pt x="346" y="39"/>
                  </a:lnTo>
                  <a:lnTo>
                    <a:pt x="329" y="26"/>
                  </a:lnTo>
                  <a:lnTo>
                    <a:pt x="310" y="14"/>
                  </a:lnTo>
                  <a:lnTo>
                    <a:pt x="289" y="6"/>
                  </a:lnTo>
                  <a:lnTo>
                    <a:pt x="267" y="2"/>
                  </a:lnTo>
                  <a:lnTo>
                    <a:pt x="245" y="0"/>
                  </a:lnTo>
                  <a:lnTo>
                    <a:pt x="224" y="2"/>
                  </a:lnTo>
                  <a:lnTo>
                    <a:pt x="202" y="6"/>
                  </a:lnTo>
                  <a:lnTo>
                    <a:pt x="181" y="13"/>
                  </a:lnTo>
                  <a:lnTo>
                    <a:pt x="162" y="24"/>
                  </a:lnTo>
                  <a:lnTo>
                    <a:pt x="144" y="38"/>
                  </a:lnTo>
                  <a:lnTo>
                    <a:pt x="128" y="53"/>
                  </a:lnTo>
                  <a:lnTo>
                    <a:pt x="113" y="71"/>
                  </a:lnTo>
                  <a:lnTo>
                    <a:pt x="101" y="90"/>
                  </a:lnTo>
                  <a:lnTo>
                    <a:pt x="87" y="88"/>
                  </a:lnTo>
                  <a:lnTo>
                    <a:pt x="72" y="88"/>
                  </a:lnTo>
                  <a:lnTo>
                    <a:pt x="58" y="92"/>
                  </a:lnTo>
                  <a:lnTo>
                    <a:pt x="44" y="97"/>
                  </a:lnTo>
                  <a:lnTo>
                    <a:pt x="31" y="106"/>
                  </a:lnTo>
                  <a:lnTo>
                    <a:pt x="20" y="117"/>
                  </a:lnTo>
                  <a:lnTo>
                    <a:pt x="11" y="129"/>
                  </a:lnTo>
                  <a:lnTo>
                    <a:pt x="5" y="144"/>
                  </a:lnTo>
                  <a:lnTo>
                    <a:pt x="1" y="159"/>
                  </a:lnTo>
                  <a:lnTo>
                    <a:pt x="0" y="175"/>
                  </a:lnTo>
                  <a:lnTo>
                    <a:pt x="1" y="191"/>
                  </a:lnTo>
                  <a:lnTo>
                    <a:pt x="5" y="207"/>
                  </a:lnTo>
                  <a:lnTo>
                    <a:pt x="11" y="221"/>
                  </a:lnTo>
                  <a:lnTo>
                    <a:pt x="20" y="234"/>
                  </a:lnTo>
                  <a:lnTo>
                    <a:pt x="31" y="244"/>
                  </a:lnTo>
                  <a:lnTo>
                    <a:pt x="44" y="253"/>
                  </a:lnTo>
                  <a:lnTo>
                    <a:pt x="58" y="259"/>
                  </a:lnTo>
                  <a:lnTo>
                    <a:pt x="72" y="262"/>
                  </a:lnTo>
                  <a:lnTo>
                    <a:pt x="87" y="263"/>
                  </a:lnTo>
                  <a:lnTo>
                    <a:pt x="101" y="260"/>
                  </a:lnTo>
                  <a:close/>
                </a:path>
              </a:pathLst>
            </a:custGeom>
            <a:solidFill>
              <a:srgbClr val="FFFF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795" name="Rectangle 971"/>
            <p:cNvSpPr>
              <a:spLocks noChangeArrowheads="1"/>
            </p:cNvSpPr>
            <p:nvPr/>
          </p:nvSpPr>
          <p:spPr bwMode="auto">
            <a:xfrm>
              <a:off x="1281" y="1115"/>
              <a:ext cx="230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Some</a:t>
              </a:r>
              <a:endParaRPr lang="en-US" sz="2400" b="1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796" name="Rectangle 972"/>
            <p:cNvSpPr>
              <a:spLocks noChangeArrowheads="1"/>
            </p:cNvSpPr>
            <p:nvPr/>
          </p:nvSpPr>
          <p:spPr bwMode="auto">
            <a:xfrm>
              <a:off x="1230" y="1202"/>
              <a:ext cx="33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compiler</a:t>
              </a:r>
              <a:endParaRPr lang="en-US" sz="2400" b="1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797" name="Freeform 973"/>
            <p:cNvSpPr>
              <a:spLocks/>
            </p:cNvSpPr>
            <p:nvPr/>
          </p:nvSpPr>
          <p:spPr bwMode="auto">
            <a:xfrm>
              <a:off x="1874" y="1050"/>
              <a:ext cx="696" cy="349"/>
            </a:xfrm>
            <a:custGeom>
              <a:avLst/>
              <a:gdLst>
                <a:gd name="T0" fmla="*/ 114 w 696"/>
                <a:gd name="T1" fmla="*/ 279 h 349"/>
                <a:gd name="T2" fmla="*/ 145 w 696"/>
                <a:gd name="T3" fmla="*/ 313 h 349"/>
                <a:gd name="T4" fmla="*/ 183 w 696"/>
                <a:gd name="T5" fmla="*/ 336 h 349"/>
                <a:gd name="T6" fmla="*/ 225 w 696"/>
                <a:gd name="T7" fmla="*/ 348 h 349"/>
                <a:gd name="T8" fmla="*/ 268 w 696"/>
                <a:gd name="T9" fmla="*/ 347 h 349"/>
                <a:gd name="T10" fmla="*/ 310 w 696"/>
                <a:gd name="T11" fmla="*/ 335 h 349"/>
                <a:gd name="T12" fmla="*/ 348 w 696"/>
                <a:gd name="T13" fmla="*/ 311 h 349"/>
                <a:gd name="T14" fmla="*/ 386 w 696"/>
                <a:gd name="T15" fmla="*/ 335 h 349"/>
                <a:gd name="T16" fmla="*/ 427 w 696"/>
                <a:gd name="T17" fmla="*/ 347 h 349"/>
                <a:gd name="T18" fmla="*/ 471 w 696"/>
                <a:gd name="T19" fmla="*/ 348 h 349"/>
                <a:gd name="T20" fmla="*/ 513 w 696"/>
                <a:gd name="T21" fmla="*/ 336 h 349"/>
                <a:gd name="T22" fmla="*/ 551 w 696"/>
                <a:gd name="T23" fmla="*/ 313 h 349"/>
                <a:gd name="T24" fmla="*/ 582 w 696"/>
                <a:gd name="T25" fmla="*/ 279 h 349"/>
                <a:gd name="T26" fmla="*/ 608 w 696"/>
                <a:gd name="T27" fmla="*/ 262 h 349"/>
                <a:gd name="T28" fmla="*/ 638 w 696"/>
                <a:gd name="T29" fmla="*/ 259 h 349"/>
                <a:gd name="T30" fmla="*/ 664 w 696"/>
                <a:gd name="T31" fmla="*/ 244 h 349"/>
                <a:gd name="T32" fmla="*/ 683 w 696"/>
                <a:gd name="T33" fmla="*/ 220 h 349"/>
                <a:gd name="T34" fmla="*/ 694 w 696"/>
                <a:gd name="T35" fmla="*/ 191 h 349"/>
                <a:gd name="T36" fmla="*/ 694 w 696"/>
                <a:gd name="T37" fmla="*/ 158 h 349"/>
                <a:gd name="T38" fmla="*/ 683 w 696"/>
                <a:gd name="T39" fmla="*/ 129 h 349"/>
                <a:gd name="T40" fmla="*/ 664 w 696"/>
                <a:gd name="T41" fmla="*/ 105 h 349"/>
                <a:gd name="T42" fmla="*/ 638 w 696"/>
                <a:gd name="T43" fmla="*/ 90 h 349"/>
                <a:gd name="T44" fmla="*/ 608 w 696"/>
                <a:gd name="T45" fmla="*/ 87 h 349"/>
                <a:gd name="T46" fmla="*/ 582 w 696"/>
                <a:gd name="T47" fmla="*/ 70 h 349"/>
                <a:gd name="T48" fmla="*/ 551 w 696"/>
                <a:gd name="T49" fmla="*/ 36 h 349"/>
                <a:gd name="T50" fmla="*/ 513 w 696"/>
                <a:gd name="T51" fmla="*/ 13 h 349"/>
                <a:gd name="T52" fmla="*/ 471 w 696"/>
                <a:gd name="T53" fmla="*/ 1 h 349"/>
                <a:gd name="T54" fmla="*/ 427 w 696"/>
                <a:gd name="T55" fmla="*/ 1 h 349"/>
                <a:gd name="T56" fmla="*/ 386 w 696"/>
                <a:gd name="T57" fmla="*/ 14 h 349"/>
                <a:gd name="T58" fmla="*/ 348 w 696"/>
                <a:gd name="T59" fmla="*/ 38 h 349"/>
                <a:gd name="T60" fmla="*/ 310 w 696"/>
                <a:gd name="T61" fmla="*/ 14 h 349"/>
                <a:gd name="T62" fmla="*/ 268 w 696"/>
                <a:gd name="T63" fmla="*/ 1 h 349"/>
                <a:gd name="T64" fmla="*/ 225 w 696"/>
                <a:gd name="T65" fmla="*/ 1 h 349"/>
                <a:gd name="T66" fmla="*/ 183 w 696"/>
                <a:gd name="T67" fmla="*/ 13 h 349"/>
                <a:gd name="T68" fmla="*/ 145 w 696"/>
                <a:gd name="T69" fmla="*/ 36 h 349"/>
                <a:gd name="T70" fmla="*/ 114 w 696"/>
                <a:gd name="T71" fmla="*/ 70 h 349"/>
                <a:gd name="T72" fmla="*/ 88 w 696"/>
                <a:gd name="T73" fmla="*/ 87 h 349"/>
                <a:gd name="T74" fmla="*/ 58 w 696"/>
                <a:gd name="T75" fmla="*/ 90 h 349"/>
                <a:gd name="T76" fmla="*/ 32 w 696"/>
                <a:gd name="T77" fmla="*/ 105 h 349"/>
                <a:gd name="T78" fmla="*/ 13 w 696"/>
                <a:gd name="T79" fmla="*/ 129 h 349"/>
                <a:gd name="T80" fmla="*/ 2 w 696"/>
                <a:gd name="T81" fmla="*/ 158 h 349"/>
                <a:gd name="T82" fmla="*/ 2 w 696"/>
                <a:gd name="T83" fmla="*/ 191 h 349"/>
                <a:gd name="T84" fmla="*/ 13 w 696"/>
                <a:gd name="T85" fmla="*/ 220 h 349"/>
                <a:gd name="T86" fmla="*/ 32 w 696"/>
                <a:gd name="T87" fmla="*/ 244 h 349"/>
                <a:gd name="T88" fmla="*/ 58 w 696"/>
                <a:gd name="T89" fmla="*/ 259 h 349"/>
                <a:gd name="T90" fmla="*/ 88 w 696"/>
                <a:gd name="T91" fmla="*/ 26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96" h="349">
                  <a:moveTo>
                    <a:pt x="103" y="259"/>
                  </a:moveTo>
                  <a:lnTo>
                    <a:pt x="114" y="279"/>
                  </a:lnTo>
                  <a:lnTo>
                    <a:pt x="129" y="297"/>
                  </a:lnTo>
                  <a:lnTo>
                    <a:pt x="145" y="313"/>
                  </a:lnTo>
                  <a:lnTo>
                    <a:pt x="163" y="326"/>
                  </a:lnTo>
                  <a:lnTo>
                    <a:pt x="183" y="336"/>
                  </a:lnTo>
                  <a:lnTo>
                    <a:pt x="203" y="343"/>
                  </a:lnTo>
                  <a:lnTo>
                    <a:pt x="225" y="348"/>
                  </a:lnTo>
                  <a:lnTo>
                    <a:pt x="247" y="349"/>
                  </a:lnTo>
                  <a:lnTo>
                    <a:pt x="268" y="347"/>
                  </a:lnTo>
                  <a:lnTo>
                    <a:pt x="290" y="343"/>
                  </a:lnTo>
                  <a:lnTo>
                    <a:pt x="310" y="335"/>
                  </a:lnTo>
                  <a:lnTo>
                    <a:pt x="330" y="325"/>
                  </a:lnTo>
                  <a:lnTo>
                    <a:pt x="348" y="311"/>
                  </a:lnTo>
                  <a:lnTo>
                    <a:pt x="366" y="325"/>
                  </a:lnTo>
                  <a:lnTo>
                    <a:pt x="386" y="335"/>
                  </a:lnTo>
                  <a:lnTo>
                    <a:pt x="406" y="343"/>
                  </a:lnTo>
                  <a:lnTo>
                    <a:pt x="427" y="347"/>
                  </a:lnTo>
                  <a:lnTo>
                    <a:pt x="449" y="349"/>
                  </a:lnTo>
                  <a:lnTo>
                    <a:pt x="471" y="348"/>
                  </a:lnTo>
                  <a:lnTo>
                    <a:pt x="493" y="343"/>
                  </a:lnTo>
                  <a:lnTo>
                    <a:pt x="513" y="336"/>
                  </a:lnTo>
                  <a:lnTo>
                    <a:pt x="532" y="326"/>
                  </a:lnTo>
                  <a:lnTo>
                    <a:pt x="551" y="313"/>
                  </a:lnTo>
                  <a:lnTo>
                    <a:pt x="568" y="297"/>
                  </a:lnTo>
                  <a:lnTo>
                    <a:pt x="582" y="279"/>
                  </a:lnTo>
                  <a:lnTo>
                    <a:pt x="593" y="259"/>
                  </a:lnTo>
                  <a:lnTo>
                    <a:pt x="608" y="262"/>
                  </a:lnTo>
                  <a:lnTo>
                    <a:pt x="623" y="261"/>
                  </a:lnTo>
                  <a:lnTo>
                    <a:pt x="638" y="259"/>
                  </a:lnTo>
                  <a:lnTo>
                    <a:pt x="651" y="252"/>
                  </a:lnTo>
                  <a:lnTo>
                    <a:pt x="664" y="244"/>
                  </a:lnTo>
                  <a:lnTo>
                    <a:pt x="675" y="232"/>
                  </a:lnTo>
                  <a:lnTo>
                    <a:pt x="683" y="220"/>
                  </a:lnTo>
                  <a:lnTo>
                    <a:pt x="691" y="205"/>
                  </a:lnTo>
                  <a:lnTo>
                    <a:pt x="694" y="191"/>
                  </a:lnTo>
                  <a:lnTo>
                    <a:pt x="696" y="175"/>
                  </a:lnTo>
                  <a:lnTo>
                    <a:pt x="694" y="158"/>
                  </a:lnTo>
                  <a:lnTo>
                    <a:pt x="691" y="144"/>
                  </a:lnTo>
                  <a:lnTo>
                    <a:pt x="683" y="129"/>
                  </a:lnTo>
                  <a:lnTo>
                    <a:pt x="675" y="117"/>
                  </a:lnTo>
                  <a:lnTo>
                    <a:pt x="664" y="105"/>
                  </a:lnTo>
                  <a:lnTo>
                    <a:pt x="651" y="96"/>
                  </a:lnTo>
                  <a:lnTo>
                    <a:pt x="638" y="90"/>
                  </a:lnTo>
                  <a:lnTo>
                    <a:pt x="623" y="88"/>
                  </a:lnTo>
                  <a:lnTo>
                    <a:pt x="608" y="87"/>
                  </a:lnTo>
                  <a:lnTo>
                    <a:pt x="593" y="89"/>
                  </a:lnTo>
                  <a:lnTo>
                    <a:pt x="582" y="70"/>
                  </a:lnTo>
                  <a:lnTo>
                    <a:pt x="568" y="52"/>
                  </a:lnTo>
                  <a:lnTo>
                    <a:pt x="551" y="36"/>
                  </a:lnTo>
                  <a:lnTo>
                    <a:pt x="532" y="23"/>
                  </a:lnTo>
                  <a:lnTo>
                    <a:pt x="513" y="13"/>
                  </a:lnTo>
                  <a:lnTo>
                    <a:pt x="493" y="6"/>
                  </a:lnTo>
                  <a:lnTo>
                    <a:pt x="471" y="1"/>
                  </a:lnTo>
                  <a:lnTo>
                    <a:pt x="449" y="0"/>
                  </a:lnTo>
                  <a:lnTo>
                    <a:pt x="427" y="1"/>
                  </a:lnTo>
                  <a:lnTo>
                    <a:pt x="406" y="6"/>
                  </a:lnTo>
                  <a:lnTo>
                    <a:pt x="386" y="14"/>
                  </a:lnTo>
                  <a:lnTo>
                    <a:pt x="366" y="24"/>
                  </a:lnTo>
                  <a:lnTo>
                    <a:pt x="348" y="38"/>
                  </a:lnTo>
                  <a:lnTo>
                    <a:pt x="330" y="24"/>
                  </a:lnTo>
                  <a:lnTo>
                    <a:pt x="310" y="14"/>
                  </a:lnTo>
                  <a:lnTo>
                    <a:pt x="290" y="6"/>
                  </a:lnTo>
                  <a:lnTo>
                    <a:pt x="268" y="1"/>
                  </a:lnTo>
                  <a:lnTo>
                    <a:pt x="247" y="0"/>
                  </a:lnTo>
                  <a:lnTo>
                    <a:pt x="225" y="1"/>
                  </a:lnTo>
                  <a:lnTo>
                    <a:pt x="203" y="6"/>
                  </a:lnTo>
                  <a:lnTo>
                    <a:pt x="183" y="13"/>
                  </a:lnTo>
                  <a:lnTo>
                    <a:pt x="163" y="23"/>
                  </a:lnTo>
                  <a:lnTo>
                    <a:pt x="145" y="36"/>
                  </a:lnTo>
                  <a:lnTo>
                    <a:pt x="129" y="52"/>
                  </a:lnTo>
                  <a:lnTo>
                    <a:pt x="114" y="70"/>
                  </a:lnTo>
                  <a:lnTo>
                    <a:pt x="103" y="89"/>
                  </a:lnTo>
                  <a:lnTo>
                    <a:pt x="88" y="87"/>
                  </a:lnTo>
                  <a:lnTo>
                    <a:pt x="73" y="88"/>
                  </a:lnTo>
                  <a:lnTo>
                    <a:pt x="58" y="90"/>
                  </a:lnTo>
                  <a:lnTo>
                    <a:pt x="45" y="96"/>
                  </a:lnTo>
                  <a:lnTo>
                    <a:pt x="32" y="105"/>
                  </a:lnTo>
                  <a:lnTo>
                    <a:pt x="21" y="117"/>
                  </a:lnTo>
                  <a:lnTo>
                    <a:pt x="13" y="129"/>
                  </a:lnTo>
                  <a:lnTo>
                    <a:pt x="6" y="144"/>
                  </a:lnTo>
                  <a:lnTo>
                    <a:pt x="2" y="158"/>
                  </a:lnTo>
                  <a:lnTo>
                    <a:pt x="0" y="175"/>
                  </a:lnTo>
                  <a:lnTo>
                    <a:pt x="2" y="191"/>
                  </a:lnTo>
                  <a:lnTo>
                    <a:pt x="6" y="205"/>
                  </a:lnTo>
                  <a:lnTo>
                    <a:pt x="13" y="220"/>
                  </a:lnTo>
                  <a:lnTo>
                    <a:pt x="21" y="232"/>
                  </a:lnTo>
                  <a:lnTo>
                    <a:pt x="32" y="244"/>
                  </a:lnTo>
                  <a:lnTo>
                    <a:pt x="45" y="252"/>
                  </a:lnTo>
                  <a:lnTo>
                    <a:pt x="58" y="259"/>
                  </a:lnTo>
                  <a:lnTo>
                    <a:pt x="73" y="261"/>
                  </a:lnTo>
                  <a:lnTo>
                    <a:pt x="88" y="262"/>
                  </a:lnTo>
                  <a:lnTo>
                    <a:pt x="103" y="259"/>
                  </a:lnTo>
                  <a:close/>
                </a:path>
              </a:pathLst>
            </a:custGeom>
            <a:solidFill>
              <a:srgbClr val="FFFF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798" name="Rectangle 974"/>
            <p:cNvSpPr>
              <a:spLocks noChangeArrowheads="1"/>
            </p:cNvSpPr>
            <p:nvPr/>
          </p:nvSpPr>
          <p:spPr bwMode="auto">
            <a:xfrm>
              <a:off x="2004" y="1162"/>
              <a:ext cx="47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Some Other</a:t>
              </a:r>
              <a:endParaRPr lang="en-US" sz="2400" b="1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799" name="Rectangle 975"/>
            <p:cNvSpPr>
              <a:spLocks noChangeArrowheads="1"/>
            </p:cNvSpPr>
            <p:nvPr/>
          </p:nvSpPr>
          <p:spPr bwMode="auto">
            <a:xfrm>
              <a:off x="2074" y="1249"/>
              <a:ext cx="33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compiler</a:t>
              </a:r>
              <a:endParaRPr lang="en-US" sz="2400" b="1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800" name="Freeform 976"/>
            <p:cNvSpPr>
              <a:spLocks/>
            </p:cNvSpPr>
            <p:nvPr/>
          </p:nvSpPr>
          <p:spPr bwMode="auto">
            <a:xfrm>
              <a:off x="2720" y="1039"/>
              <a:ext cx="694" cy="350"/>
            </a:xfrm>
            <a:custGeom>
              <a:avLst/>
              <a:gdLst>
                <a:gd name="T0" fmla="*/ 114 w 694"/>
                <a:gd name="T1" fmla="*/ 279 h 350"/>
                <a:gd name="T2" fmla="*/ 145 w 694"/>
                <a:gd name="T3" fmla="*/ 313 h 350"/>
                <a:gd name="T4" fmla="*/ 182 w 694"/>
                <a:gd name="T5" fmla="*/ 337 h 350"/>
                <a:gd name="T6" fmla="*/ 224 w 694"/>
                <a:gd name="T7" fmla="*/ 349 h 350"/>
                <a:gd name="T8" fmla="*/ 268 w 694"/>
                <a:gd name="T9" fmla="*/ 349 h 350"/>
                <a:gd name="T10" fmla="*/ 310 w 694"/>
                <a:gd name="T11" fmla="*/ 336 h 350"/>
                <a:gd name="T12" fmla="*/ 348 w 694"/>
                <a:gd name="T13" fmla="*/ 311 h 350"/>
                <a:gd name="T14" fmla="*/ 385 w 694"/>
                <a:gd name="T15" fmla="*/ 336 h 350"/>
                <a:gd name="T16" fmla="*/ 427 w 694"/>
                <a:gd name="T17" fmla="*/ 349 h 350"/>
                <a:gd name="T18" fmla="*/ 471 w 694"/>
                <a:gd name="T19" fmla="*/ 349 h 350"/>
                <a:gd name="T20" fmla="*/ 513 w 694"/>
                <a:gd name="T21" fmla="*/ 337 h 350"/>
                <a:gd name="T22" fmla="*/ 550 w 694"/>
                <a:gd name="T23" fmla="*/ 313 h 350"/>
                <a:gd name="T24" fmla="*/ 580 w 694"/>
                <a:gd name="T25" fmla="*/ 279 h 350"/>
                <a:gd name="T26" fmla="*/ 608 w 694"/>
                <a:gd name="T27" fmla="*/ 263 h 350"/>
                <a:gd name="T28" fmla="*/ 637 w 694"/>
                <a:gd name="T29" fmla="*/ 259 h 350"/>
                <a:gd name="T30" fmla="*/ 663 w 694"/>
                <a:gd name="T31" fmla="*/ 244 h 350"/>
                <a:gd name="T32" fmla="*/ 683 w 694"/>
                <a:gd name="T33" fmla="*/ 221 h 350"/>
                <a:gd name="T34" fmla="*/ 694 w 694"/>
                <a:gd name="T35" fmla="*/ 191 h 350"/>
                <a:gd name="T36" fmla="*/ 694 w 694"/>
                <a:gd name="T37" fmla="*/ 159 h 350"/>
                <a:gd name="T38" fmla="*/ 683 w 694"/>
                <a:gd name="T39" fmla="*/ 129 h 350"/>
                <a:gd name="T40" fmla="*/ 663 w 694"/>
                <a:gd name="T41" fmla="*/ 106 h 350"/>
                <a:gd name="T42" fmla="*/ 637 w 694"/>
                <a:gd name="T43" fmla="*/ 92 h 350"/>
                <a:gd name="T44" fmla="*/ 608 w 694"/>
                <a:gd name="T45" fmla="*/ 88 h 350"/>
                <a:gd name="T46" fmla="*/ 580 w 694"/>
                <a:gd name="T47" fmla="*/ 71 h 350"/>
                <a:gd name="T48" fmla="*/ 550 w 694"/>
                <a:gd name="T49" fmla="*/ 38 h 350"/>
                <a:gd name="T50" fmla="*/ 513 w 694"/>
                <a:gd name="T51" fmla="*/ 13 h 350"/>
                <a:gd name="T52" fmla="*/ 471 w 694"/>
                <a:gd name="T53" fmla="*/ 2 h 350"/>
                <a:gd name="T54" fmla="*/ 427 w 694"/>
                <a:gd name="T55" fmla="*/ 2 h 350"/>
                <a:gd name="T56" fmla="*/ 385 w 694"/>
                <a:gd name="T57" fmla="*/ 14 h 350"/>
                <a:gd name="T58" fmla="*/ 348 w 694"/>
                <a:gd name="T59" fmla="*/ 39 h 350"/>
                <a:gd name="T60" fmla="*/ 310 w 694"/>
                <a:gd name="T61" fmla="*/ 14 h 350"/>
                <a:gd name="T62" fmla="*/ 268 w 694"/>
                <a:gd name="T63" fmla="*/ 2 h 350"/>
                <a:gd name="T64" fmla="*/ 224 w 694"/>
                <a:gd name="T65" fmla="*/ 2 h 350"/>
                <a:gd name="T66" fmla="*/ 182 w 694"/>
                <a:gd name="T67" fmla="*/ 13 h 350"/>
                <a:gd name="T68" fmla="*/ 145 w 694"/>
                <a:gd name="T69" fmla="*/ 38 h 350"/>
                <a:gd name="T70" fmla="*/ 114 w 694"/>
                <a:gd name="T71" fmla="*/ 71 h 350"/>
                <a:gd name="T72" fmla="*/ 88 w 694"/>
                <a:gd name="T73" fmla="*/ 88 h 350"/>
                <a:gd name="T74" fmla="*/ 58 w 694"/>
                <a:gd name="T75" fmla="*/ 92 h 350"/>
                <a:gd name="T76" fmla="*/ 32 w 694"/>
                <a:gd name="T77" fmla="*/ 106 h 350"/>
                <a:gd name="T78" fmla="*/ 12 w 694"/>
                <a:gd name="T79" fmla="*/ 129 h 350"/>
                <a:gd name="T80" fmla="*/ 1 w 694"/>
                <a:gd name="T81" fmla="*/ 159 h 350"/>
                <a:gd name="T82" fmla="*/ 1 w 694"/>
                <a:gd name="T83" fmla="*/ 191 h 350"/>
                <a:gd name="T84" fmla="*/ 12 w 694"/>
                <a:gd name="T85" fmla="*/ 221 h 350"/>
                <a:gd name="T86" fmla="*/ 32 w 694"/>
                <a:gd name="T87" fmla="*/ 244 h 350"/>
                <a:gd name="T88" fmla="*/ 58 w 694"/>
                <a:gd name="T89" fmla="*/ 259 h 350"/>
                <a:gd name="T90" fmla="*/ 88 w 694"/>
                <a:gd name="T91" fmla="*/ 26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94" h="350">
                  <a:moveTo>
                    <a:pt x="102" y="260"/>
                  </a:moveTo>
                  <a:lnTo>
                    <a:pt x="114" y="279"/>
                  </a:lnTo>
                  <a:lnTo>
                    <a:pt x="128" y="297"/>
                  </a:lnTo>
                  <a:lnTo>
                    <a:pt x="145" y="313"/>
                  </a:lnTo>
                  <a:lnTo>
                    <a:pt x="162" y="326"/>
                  </a:lnTo>
                  <a:lnTo>
                    <a:pt x="182" y="337"/>
                  </a:lnTo>
                  <a:lnTo>
                    <a:pt x="203" y="344"/>
                  </a:lnTo>
                  <a:lnTo>
                    <a:pt x="224" y="349"/>
                  </a:lnTo>
                  <a:lnTo>
                    <a:pt x="246" y="350"/>
                  </a:lnTo>
                  <a:lnTo>
                    <a:pt x="268" y="349"/>
                  </a:lnTo>
                  <a:lnTo>
                    <a:pt x="290" y="344"/>
                  </a:lnTo>
                  <a:lnTo>
                    <a:pt x="310" y="336"/>
                  </a:lnTo>
                  <a:lnTo>
                    <a:pt x="329" y="325"/>
                  </a:lnTo>
                  <a:lnTo>
                    <a:pt x="348" y="311"/>
                  </a:lnTo>
                  <a:lnTo>
                    <a:pt x="365" y="325"/>
                  </a:lnTo>
                  <a:lnTo>
                    <a:pt x="385" y="336"/>
                  </a:lnTo>
                  <a:lnTo>
                    <a:pt x="406" y="344"/>
                  </a:lnTo>
                  <a:lnTo>
                    <a:pt x="427" y="349"/>
                  </a:lnTo>
                  <a:lnTo>
                    <a:pt x="449" y="350"/>
                  </a:lnTo>
                  <a:lnTo>
                    <a:pt x="471" y="349"/>
                  </a:lnTo>
                  <a:lnTo>
                    <a:pt x="492" y="344"/>
                  </a:lnTo>
                  <a:lnTo>
                    <a:pt x="513" y="337"/>
                  </a:lnTo>
                  <a:lnTo>
                    <a:pt x="532" y="326"/>
                  </a:lnTo>
                  <a:lnTo>
                    <a:pt x="550" y="313"/>
                  </a:lnTo>
                  <a:lnTo>
                    <a:pt x="566" y="297"/>
                  </a:lnTo>
                  <a:lnTo>
                    <a:pt x="580" y="279"/>
                  </a:lnTo>
                  <a:lnTo>
                    <a:pt x="593" y="260"/>
                  </a:lnTo>
                  <a:lnTo>
                    <a:pt x="608" y="263"/>
                  </a:lnTo>
                  <a:lnTo>
                    <a:pt x="622" y="262"/>
                  </a:lnTo>
                  <a:lnTo>
                    <a:pt x="637" y="259"/>
                  </a:lnTo>
                  <a:lnTo>
                    <a:pt x="651" y="253"/>
                  </a:lnTo>
                  <a:lnTo>
                    <a:pt x="663" y="244"/>
                  </a:lnTo>
                  <a:lnTo>
                    <a:pt x="674" y="234"/>
                  </a:lnTo>
                  <a:lnTo>
                    <a:pt x="683" y="221"/>
                  </a:lnTo>
                  <a:lnTo>
                    <a:pt x="689" y="207"/>
                  </a:lnTo>
                  <a:lnTo>
                    <a:pt x="694" y="191"/>
                  </a:lnTo>
                  <a:lnTo>
                    <a:pt x="694" y="175"/>
                  </a:lnTo>
                  <a:lnTo>
                    <a:pt x="694" y="159"/>
                  </a:lnTo>
                  <a:lnTo>
                    <a:pt x="689" y="144"/>
                  </a:lnTo>
                  <a:lnTo>
                    <a:pt x="683" y="129"/>
                  </a:lnTo>
                  <a:lnTo>
                    <a:pt x="674" y="117"/>
                  </a:lnTo>
                  <a:lnTo>
                    <a:pt x="663" y="106"/>
                  </a:lnTo>
                  <a:lnTo>
                    <a:pt x="651" y="97"/>
                  </a:lnTo>
                  <a:lnTo>
                    <a:pt x="637" y="92"/>
                  </a:lnTo>
                  <a:lnTo>
                    <a:pt x="622" y="88"/>
                  </a:lnTo>
                  <a:lnTo>
                    <a:pt x="608" y="88"/>
                  </a:lnTo>
                  <a:lnTo>
                    <a:pt x="593" y="90"/>
                  </a:lnTo>
                  <a:lnTo>
                    <a:pt x="580" y="71"/>
                  </a:lnTo>
                  <a:lnTo>
                    <a:pt x="566" y="53"/>
                  </a:lnTo>
                  <a:lnTo>
                    <a:pt x="550" y="38"/>
                  </a:lnTo>
                  <a:lnTo>
                    <a:pt x="532" y="24"/>
                  </a:lnTo>
                  <a:lnTo>
                    <a:pt x="513" y="13"/>
                  </a:lnTo>
                  <a:lnTo>
                    <a:pt x="492" y="6"/>
                  </a:lnTo>
                  <a:lnTo>
                    <a:pt x="471" y="2"/>
                  </a:lnTo>
                  <a:lnTo>
                    <a:pt x="449" y="0"/>
                  </a:lnTo>
                  <a:lnTo>
                    <a:pt x="427" y="2"/>
                  </a:lnTo>
                  <a:lnTo>
                    <a:pt x="406" y="6"/>
                  </a:lnTo>
                  <a:lnTo>
                    <a:pt x="385" y="14"/>
                  </a:lnTo>
                  <a:lnTo>
                    <a:pt x="365" y="26"/>
                  </a:lnTo>
                  <a:lnTo>
                    <a:pt x="348" y="39"/>
                  </a:lnTo>
                  <a:lnTo>
                    <a:pt x="329" y="26"/>
                  </a:lnTo>
                  <a:lnTo>
                    <a:pt x="310" y="14"/>
                  </a:lnTo>
                  <a:lnTo>
                    <a:pt x="290" y="6"/>
                  </a:lnTo>
                  <a:lnTo>
                    <a:pt x="268" y="2"/>
                  </a:lnTo>
                  <a:lnTo>
                    <a:pt x="246" y="0"/>
                  </a:lnTo>
                  <a:lnTo>
                    <a:pt x="224" y="2"/>
                  </a:lnTo>
                  <a:lnTo>
                    <a:pt x="203" y="6"/>
                  </a:lnTo>
                  <a:lnTo>
                    <a:pt x="182" y="13"/>
                  </a:lnTo>
                  <a:lnTo>
                    <a:pt x="162" y="24"/>
                  </a:lnTo>
                  <a:lnTo>
                    <a:pt x="145" y="38"/>
                  </a:lnTo>
                  <a:lnTo>
                    <a:pt x="128" y="53"/>
                  </a:lnTo>
                  <a:lnTo>
                    <a:pt x="114" y="71"/>
                  </a:lnTo>
                  <a:lnTo>
                    <a:pt x="102" y="90"/>
                  </a:lnTo>
                  <a:lnTo>
                    <a:pt x="88" y="88"/>
                  </a:lnTo>
                  <a:lnTo>
                    <a:pt x="73" y="88"/>
                  </a:lnTo>
                  <a:lnTo>
                    <a:pt x="58" y="92"/>
                  </a:lnTo>
                  <a:lnTo>
                    <a:pt x="44" y="97"/>
                  </a:lnTo>
                  <a:lnTo>
                    <a:pt x="32" y="106"/>
                  </a:lnTo>
                  <a:lnTo>
                    <a:pt x="21" y="117"/>
                  </a:lnTo>
                  <a:lnTo>
                    <a:pt x="12" y="129"/>
                  </a:lnTo>
                  <a:lnTo>
                    <a:pt x="5" y="144"/>
                  </a:lnTo>
                  <a:lnTo>
                    <a:pt x="1" y="159"/>
                  </a:lnTo>
                  <a:lnTo>
                    <a:pt x="0" y="175"/>
                  </a:lnTo>
                  <a:lnTo>
                    <a:pt x="1" y="191"/>
                  </a:lnTo>
                  <a:lnTo>
                    <a:pt x="5" y="207"/>
                  </a:lnTo>
                  <a:lnTo>
                    <a:pt x="12" y="221"/>
                  </a:lnTo>
                  <a:lnTo>
                    <a:pt x="21" y="234"/>
                  </a:lnTo>
                  <a:lnTo>
                    <a:pt x="32" y="244"/>
                  </a:lnTo>
                  <a:lnTo>
                    <a:pt x="44" y="253"/>
                  </a:lnTo>
                  <a:lnTo>
                    <a:pt x="58" y="259"/>
                  </a:lnTo>
                  <a:lnTo>
                    <a:pt x="73" y="262"/>
                  </a:lnTo>
                  <a:lnTo>
                    <a:pt x="88" y="263"/>
                  </a:lnTo>
                  <a:lnTo>
                    <a:pt x="102" y="260"/>
                  </a:lnTo>
                  <a:close/>
                </a:path>
              </a:pathLst>
            </a:custGeom>
            <a:solidFill>
              <a:srgbClr val="FFFF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801" name="Rectangle 977"/>
            <p:cNvSpPr>
              <a:spLocks noChangeArrowheads="1"/>
            </p:cNvSpPr>
            <p:nvPr/>
          </p:nvSpPr>
          <p:spPr bwMode="auto">
            <a:xfrm>
              <a:off x="2978" y="1094"/>
              <a:ext cx="23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00" b="1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Jack</a:t>
              </a:r>
              <a:endParaRPr lang="en-US" sz="2400" b="1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802" name="Rectangle 978"/>
            <p:cNvSpPr>
              <a:spLocks noChangeArrowheads="1"/>
            </p:cNvSpPr>
            <p:nvPr/>
          </p:nvSpPr>
          <p:spPr bwMode="auto">
            <a:xfrm>
              <a:off x="2878" y="1195"/>
              <a:ext cx="43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00" b="1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compiler</a:t>
              </a:r>
              <a:endParaRPr lang="en-US" sz="2400" b="1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803" name="Rectangle 979"/>
            <p:cNvSpPr>
              <a:spLocks noChangeArrowheads="1"/>
            </p:cNvSpPr>
            <p:nvPr/>
          </p:nvSpPr>
          <p:spPr bwMode="auto">
            <a:xfrm>
              <a:off x="2585" y="514"/>
              <a:ext cx="394" cy="1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804" name="Rectangle 980"/>
            <p:cNvSpPr>
              <a:spLocks noChangeArrowheads="1"/>
            </p:cNvSpPr>
            <p:nvPr/>
          </p:nvSpPr>
          <p:spPr bwMode="auto">
            <a:xfrm>
              <a:off x="2687" y="461"/>
              <a:ext cx="300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70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. . .</a:t>
              </a:r>
              <a:endParaRPr lang="en-US" sz="2400" b="1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805" name="Freeform 981"/>
            <p:cNvSpPr>
              <a:spLocks/>
            </p:cNvSpPr>
            <p:nvPr/>
          </p:nvSpPr>
          <p:spPr bwMode="auto">
            <a:xfrm>
              <a:off x="912" y="504"/>
              <a:ext cx="519" cy="310"/>
            </a:xfrm>
            <a:custGeom>
              <a:avLst/>
              <a:gdLst>
                <a:gd name="T0" fmla="*/ 132 w 519"/>
                <a:gd name="T1" fmla="*/ 310 h 310"/>
                <a:gd name="T2" fmla="*/ 387 w 519"/>
                <a:gd name="T3" fmla="*/ 310 h 310"/>
                <a:gd name="T4" fmla="*/ 407 w 519"/>
                <a:gd name="T5" fmla="*/ 308 h 310"/>
                <a:gd name="T6" fmla="*/ 428 w 519"/>
                <a:gd name="T7" fmla="*/ 303 h 310"/>
                <a:gd name="T8" fmla="*/ 447 w 519"/>
                <a:gd name="T9" fmla="*/ 295 h 310"/>
                <a:gd name="T10" fmla="*/ 464 w 519"/>
                <a:gd name="T11" fmla="*/ 284 h 310"/>
                <a:gd name="T12" fmla="*/ 480 w 519"/>
                <a:gd name="T13" fmla="*/ 271 h 310"/>
                <a:gd name="T14" fmla="*/ 493 w 519"/>
                <a:gd name="T15" fmla="*/ 256 h 310"/>
                <a:gd name="T16" fmla="*/ 504 w 519"/>
                <a:gd name="T17" fmla="*/ 238 h 310"/>
                <a:gd name="T18" fmla="*/ 512 w 519"/>
                <a:gd name="T19" fmla="*/ 219 h 310"/>
                <a:gd name="T20" fmla="*/ 517 w 519"/>
                <a:gd name="T21" fmla="*/ 199 h 310"/>
                <a:gd name="T22" fmla="*/ 519 w 519"/>
                <a:gd name="T23" fmla="*/ 179 h 310"/>
                <a:gd name="T24" fmla="*/ 519 w 519"/>
                <a:gd name="T25" fmla="*/ 131 h 310"/>
                <a:gd name="T26" fmla="*/ 517 w 519"/>
                <a:gd name="T27" fmla="*/ 111 h 310"/>
                <a:gd name="T28" fmla="*/ 512 w 519"/>
                <a:gd name="T29" fmla="*/ 91 h 310"/>
                <a:gd name="T30" fmla="*/ 504 w 519"/>
                <a:gd name="T31" fmla="*/ 72 h 310"/>
                <a:gd name="T32" fmla="*/ 493 w 519"/>
                <a:gd name="T33" fmla="*/ 54 h 310"/>
                <a:gd name="T34" fmla="*/ 480 w 519"/>
                <a:gd name="T35" fmla="*/ 39 h 310"/>
                <a:gd name="T36" fmla="*/ 464 w 519"/>
                <a:gd name="T37" fmla="*/ 26 h 310"/>
                <a:gd name="T38" fmla="*/ 447 w 519"/>
                <a:gd name="T39" fmla="*/ 15 h 310"/>
                <a:gd name="T40" fmla="*/ 428 w 519"/>
                <a:gd name="T41" fmla="*/ 7 h 310"/>
                <a:gd name="T42" fmla="*/ 407 w 519"/>
                <a:gd name="T43" fmla="*/ 2 h 310"/>
                <a:gd name="T44" fmla="*/ 387 w 519"/>
                <a:gd name="T45" fmla="*/ 0 h 310"/>
                <a:gd name="T46" fmla="*/ 132 w 519"/>
                <a:gd name="T47" fmla="*/ 0 h 310"/>
                <a:gd name="T48" fmla="*/ 111 w 519"/>
                <a:gd name="T49" fmla="*/ 2 h 310"/>
                <a:gd name="T50" fmla="*/ 91 w 519"/>
                <a:gd name="T51" fmla="*/ 7 h 310"/>
                <a:gd name="T52" fmla="*/ 72 w 519"/>
                <a:gd name="T53" fmla="*/ 15 h 310"/>
                <a:gd name="T54" fmla="*/ 54 w 519"/>
                <a:gd name="T55" fmla="*/ 26 h 310"/>
                <a:gd name="T56" fmla="*/ 39 w 519"/>
                <a:gd name="T57" fmla="*/ 39 h 310"/>
                <a:gd name="T58" fmla="*/ 25 w 519"/>
                <a:gd name="T59" fmla="*/ 54 h 310"/>
                <a:gd name="T60" fmla="*/ 15 w 519"/>
                <a:gd name="T61" fmla="*/ 72 h 310"/>
                <a:gd name="T62" fmla="*/ 7 w 519"/>
                <a:gd name="T63" fmla="*/ 91 h 310"/>
                <a:gd name="T64" fmla="*/ 2 w 519"/>
                <a:gd name="T65" fmla="*/ 111 h 310"/>
                <a:gd name="T66" fmla="*/ 0 w 519"/>
                <a:gd name="T67" fmla="*/ 131 h 310"/>
                <a:gd name="T68" fmla="*/ 0 w 519"/>
                <a:gd name="T69" fmla="*/ 179 h 310"/>
                <a:gd name="T70" fmla="*/ 2 w 519"/>
                <a:gd name="T71" fmla="*/ 199 h 310"/>
                <a:gd name="T72" fmla="*/ 7 w 519"/>
                <a:gd name="T73" fmla="*/ 219 h 310"/>
                <a:gd name="T74" fmla="*/ 15 w 519"/>
                <a:gd name="T75" fmla="*/ 238 h 310"/>
                <a:gd name="T76" fmla="*/ 25 w 519"/>
                <a:gd name="T77" fmla="*/ 256 h 310"/>
                <a:gd name="T78" fmla="*/ 39 w 519"/>
                <a:gd name="T79" fmla="*/ 271 h 310"/>
                <a:gd name="T80" fmla="*/ 54 w 519"/>
                <a:gd name="T81" fmla="*/ 284 h 310"/>
                <a:gd name="T82" fmla="*/ 72 w 519"/>
                <a:gd name="T83" fmla="*/ 295 h 310"/>
                <a:gd name="T84" fmla="*/ 91 w 519"/>
                <a:gd name="T85" fmla="*/ 303 h 310"/>
                <a:gd name="T86" fmla="*/ 111 w 519"/>
                <a:gd name="T87" fmla="*/ 308 h 310"/>
                <a:gd name="T88" fmla="*/ 132 w 519"/>
                <a:gd name="T89" fmla="*/ 31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9" h="310">
                  <a:moveTo>
                    <a:pt x="132" y="310"/>
                  </a:moveTo>
                  <a:lnTo>
                    <a:pt x="387" y="310"/>
                  </a:lnTo>
                  <a:lnTo>
                    <a:pt x="407" y="308"/>
                  </a:lnTo>
                  <a:lnTo>
                    <a:pt x="428" y="303"/>
                  </a:lnTo>
                  <a:lnTo>
                    <a:pt x="447" y="295"/>
                  </a:lnTo>
                  <a:lnTo>
                    <a:pt x="464" y="284"/>
                  </a:lnTo>
                  <a:lnTo>
                    <a:pt x="480" y="271"/>
                  </a:lnTo>
                  <a:lnTo>
                    <a:pt x="493" y="256"/>
                  </a:lnTo>
                  <a:lnTo>
                    <a:pt x="504" y="238"/>
                  </a:lnTo>
                  <a:lnTo>
                    <a:pt x="512" y="219"/>
                  </a:lnTo>
                  <a:lnTo>
                    <a:pt x="517" y="199"/>
                  </a:lnTo>
                  <a:lnTo>
                    <a:pt x="519" y="179"/>
                  </a:lnTo>
                  <a:lnTo>
                    <a:pt x="519" y="131"/>
                  </a:lnTo>
                  <a:lnTo>
                    <a:pt x="517" y="111"/>
                  </a:lnTo>
                  <a:lnTo>
                    <a:pt x="512" y="91"/>
                  </a:lnTo>
                  <a:lnTo>
                    <a:pt x="504" y="72"/>
                  </a:lnTo>
                  <a:lnTo>
                    <a:pt x="493" y="54"/>
                  </a:lnTo>
                  <a:lnTo>
                    <a:pt x="480" y="39"/>
                  </a:lnTo>
                  <a:lnTo>
                    <a:pt x="464" y="26"/>
                  </a:lnTo>
                  <a:lnTo>
                    <a:pt x="447" y="15"/>
                  </a:lnTo>
                  <a:lnTo>
                    <a:pt x="428" y="7"/>
                  </a:lnTo>
                  <a:lnTo>
                    <a:pt x="407" y="2"/>
                  </a:lnTo>
                  <a:lnTo>
                    <a:pt x="387" y="0"/>
                  </a:lnTo>
                  <a:lnTo>
                    <a:pt x="132" y="0"/>
                  </a:lnTo>
                  <a:lnTo>
                    <a:pt x="111" y="2"/>
                  </a:lnTo>
                  <a:lnTo>
                    <a:pt x="91" y="7"/>
                  </a:lnTo>
                  <a:lnTo>
                    <a:pt x="72" y="15"/>
                  </a:lnTo>
                  <a:lnTo>
                    <a:pt x="54" y="26"/>
                  </a:lnTo>
                  <a:lnTo>
                    <a:pt x="39" y="39"/>
                  </a:lnTo>
                  <a:lnTo>
                    <a:pt x="25" y="54"/>
                  </a:lnTo>
                  <a:lnTo>
                    <a:pt x="15" y="72"/>
                  </a:lnTo>
                  <a:lnTo>
                    <a:pt x="7" y="91"/>
                  </a:lnTo>
                  <a:lnTo>
                    <a:pt x="2" y="111"/>
                  </a:lnTo>
                  <a:lnTo>
                    <a:pt x="0" y="131"/>
                  </a:lnTo>
                  <a:lnTo>
                    <a:pt x="0" y="179"/>
                  </a:lnTo>
                  <a:lnTo>
                    <a:pt x="2" y="199"/>
                  </a:lnTo>
                  <a:lnTo>
                    <a:pt x="7" y="219"/>
                  </a:lnTo>
                  <a:lnTo>
                    <a:pt x="15" y="238"/>
                  </a:lnTo>
                  <a:lnTo>
                    <a:pt x="25" y="256"/>
                  </a:lnTo>
                  <a:lnTo>
                    <a:pt x="39" y="271"/>
                  </a:lnTo>
                  <a:lnTo>
                    <a:pt x="54" y="284"/>
                  </a:lnTo>
                  <a:lnTo>
                    <a:pt x="72" y="295"/>
                  </a:lnTo>
                  <a:lnTo>
                    <a:pt x="91" y="303"/>
                  </a:lnTo>
                  <a:lnTo>
                    <a:pt x="111" y="308"/>
                  </a:lnTo>
                  <a:lnTo>
                    <a:pt x="132" y="310"/>
                  </a:lnTo>
                  <a:close/>
                </a:path>
              </a:pathLst>
            </a:custGeom>
            <a:solidFill>
              <a:srgbClr val="E6E6E6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806" name="Rectangle 982"/>
            <p:cNvSpPr>
              <a:spLocks noChangeArrowheads="1"/>
            </p:cNvSpPr>
            <p:nvPr/>
          </p:nvSpPr>
          <p:spPr bwMode="auto">
            <a:xfrm>
              <a:off x="1076" y="555"/>
              <a:ext cx="230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Some</a:t>
              </a:r>
              <a:endParaRPr lang="en-US" sz="2400" b="1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807" name="Rectangle 983"/>
            <p:cNvSpPr>
              <a:spLocks noChangeArrowheads="1"/>
            </p:cNvSpPr>
            <p:nvPr/>
          </p:nvSpPr>
          <p:spPr bwMode="auto">
            <a:xfrm>
              <a:off x="1010" y="660"/>
              <a:ext cx="36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0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language</a:t>
              </a:r>
              <a:endParaRPr lang="en-US" sz="2400" b="1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808" name="Rectangle 984"/>
            <p:cNvSpPr>
              <a:spLocks noChangeArrowheads="1"/>
            </p:cNvSpPr>
            <p:nvPr/>
          </p:nvSpPr>
          <p:spPr bwMode="auto">
            <a:xfrm>
              <a:off x="1455" y="514"/>
              <a:ext cx="394" cy="1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809" name="Rectangle 985"/>
            <p:cNvSpPr>
              <a:spLocks noChangeArrowheads="1"/>
            </p:cNvSpPr>
            <p:nvPr/>
          </p:nvSpPr>
          <p:spPr bwMode="auto">
            <a:xfrm>
              <a:off x="1557" y="461"/>
              <a:ext cx="300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70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. . .</a:t>
              </a:r>
              <a:endParaRPr lang="en-US" sz="2400" b="1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810" name="Freeform 986"/>
            <p:cNvSpPr>
              <a:spLocks/>
            </p:cNvSpPr>
            <p:nvPr/>
          </p:nvSpPr>
          <p:spPr bwMode="auto">
            <a:xfrm>
              <a:off x="3284" y="3242"/>
              <a:ext cx="137" cy="103"/>
            </a:xfrm>
            <a:custGeom>
              <a:avLst/>
              <a:gdLst>
                <a:gd name="T0" fmla="*/ 68 w 137"/>
                <a:gd name="T1" fmla="*/ 103 h 103"/>
                <a:gd name="T2" fmla="*/ 137 w 137"/>
                <a:gd name="T3" fmla="*/ 63 h 103"/>
                <a:gd name="T4" fmla="*/ 92 w 137"/>
                <a:gd name="T5" fmla="*/ 63 h 103"/>
                <a:gd name="T6" fmla="*/ 92 w 137"/>
                <a:gd name="T7" fmla="*/ 0 h 103"/>
                <a:gd name="T8" fmla="*/ 45 w 137"/>
                <a:gd name="T9" fmla="*/ 0 h 103"/>
                <a:gd name="T10" fmla="*/ 45 w 137"/>
                <a:gd name="T11" fmla="*/ 63 h 103"/>
                <a:gd name="T12" fmla="*/ 0 w 137"/>
                <a:gd name="T13" fmla="*/ 63 h 103"/>
                <a:gd name="T14" fmla="*/ 68 w 137"/>
                <a:gd name="T15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103">
                  <a:moveTo>
                    <a:pt x="68" y="103"/>
                  </a:moveTo>
                  <a:lnTo>
                    <a:pt x="137" y="63"/>
                  </a:lnTo>
                  <a:lnTo>
                    <a:pt x="92" y="63"/>
                  </a:lnTo>
                  <a:lnTo>
                    <a:pt x="92" y="0"/>
                  </a:lnTo>
                  <a:lnTo>
                    <a:pt x="45" y="0"/>
                  </a:lnTo>
                  <a:lnTo>
                    <a:pt x="45" y="63"/>
                  </a:lnTo>
                  <a:lnTo>
                    <a:pt x="0" y="63"/>
                  </a:lnTo>
                  <a:lnTo>
                    <a:pt x="68" y="103"/>
                  </a:lnTo>
                  <a:close/>
                </a:path>
              </a:pathLst>
            </a:custGeom>
            <a:solidFill>
              <a:srgbClr val="E6E6E6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811" name="Freeform 987"/>
            <p:cNvSpPr>
              <a:spLocks/>
            </p:cNvSpPr>
            <p:nvPr/>
          </p:nvSpPr>
          <p:spPr bwMode="auto">
            <a:xfrm>
              <a:off x="4421" y="1739"/>
              <a:ext cx="116" cy="1029"/>
            </a:xfrm>
            <a:custGeom>
              <a:avLst/>
              <a:gdLst>
                <a:gd name="T0" fmla="*/ 0 w 116"/>
                <a:gd name="T1" fmla="*/ 1029 h 1029"/>
                <a:gd name="T2" fmla="*/ 50 w 116"/>
                <a:gd name="T3" fmla="*/ 1029 h 1029"/>
                <a:gd name="T4" fmla="*/ 59 w 116"/>
                <a:gd name="T5" fmla="*/ 1027 h 1029"/>
                <a:gd name="T6" fmla="*/ 69 w 116"/>
                <a:gd name="T7" fmla="*/ 1023 h 1029"/>
                <a:gd name="T8" fmla="*/ 76 w 116"/>
                <a:gd name="T9" fmla="*/ 1016 h 1029"/>
                <a:gd name="T10" fmla="*/ 81 w 116"/>
                <a:gd name="T11" fmla="*/ 1006 h 1029"/>
                <a:gd name="T12" fmla="*/ 83 w 116"/>
                <a:gd name="T13" fmla="*/ 996 h 1029"/>
                <a:gd name="T14" fmla="*/ 83 w 116"/>
                <a:gd name="T15" fmla="*/ 558 h 1029"/>
                <a:gd name="T16" fmla="*/ 84 w 116"/>
                <a:gd name="T17" fmla="*/ 548 h 1029"/>
                <a:gd name="T18" fmla="*/ 89 w 116"/>
                <a:gd name="T19" fmla="*/ 538 h 1029"/>
                <a:gd name="T20" fmla="*/ 96 w 116"/>
                <a:gd name="T21" fmla="*/ 531 h 1029"/>
                <a:gd name="T22" fmla="*/ 106 w 116"/>
                <a:gd name="T23" fmla="*/ 526 h 1029"/>
                <a:gd name="T24" fmla="*/ 116 w 116"/>
                <a:gd name="T25" fmla="*/ 525 h 1029"/>
                <a:gd name="T26" fmla="*/ 106 w 116"/>
                <a:gd name="T27" fmla="*/ 524 h 1029"/>
                <a:gd name="T28" fmla="*/ 96 w 116"/>
                <a:gd name="T29" fmla="*/ 518 h 1029"/>
                <a:gd name="T30" fmla="*/ 89 w 116"/>
                <a:gd name="T31" fmla="*/ 511 h 1029"/>
                <a:gd name="T32" fmla="*/ 84 w 116"/>
                <a:gd name="T33" fmla="*/ 502 h 1029"/>
                <a:gd name="T34" fmla="*/ 83 w 116"/>
                <a:gd name="T35" fmla="*/ 492 h 1029"/>
                <a:gd name="T36" fmla="*/ 83 w 116"/>
                <a:gd name="T37" fmla="*/ 33 h 1029"/>
                <a:gd name="T38" fmla="*/ 81 w 116"/>
                <a:gd name="T39" fmla="*/ 23 h 1029"/>
                <a:gd name="T40" fmla="*/ 76 w 116"/>
                <a:gd name="T41" fmla="*/ 14 h 1029"/>
                <a:gd name="T42" fmla="*/ 69 w 116"/>
                <a:gd name="T43" fmla="*/ 6 h 1029"/>
                <a:gd name="T44" fmla="*/ 59 w 116"/>
                <a:gd name="T45" fmla="*/ 2 h 1029"/>
                <a:gd name="T46" fmla="*/ 50 w 116"/>
                <a:gd name="T47" fmla="*/ 0 h 1029"/>
                <a:gd name="T48" fmla="*/ 0 w 116"/>
                <a:gd name="T49" fmla="*/ 0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6" h="1029">
                  <a:moveTo>
                    <a:pt x="0" y="1029"/>
                  </a:moveTo>
                  <a:lnTo>
                    <a:pt x="50" y="1029"/>
                  </a:lnTo>
                  <a:lnTo>
                    <a:pt x="59" y="1027"/>
                  </a:lnTo>
                  <a:lnTo>
                    <a:pt x="69" y="1023"/>
                  </a:lnTo>
                  <a:lnTo>
                    <a:pt x="76" y="1016"/>
                  </a:lnTo>
                  <a:lnTo>
                    <a:pt x="81" y="1006"/>
                  </a:lnTo>
                  <a:lnTo>
                    <a:pt x="83" y="996"/>
                  </a:lnTo>
                  <a:lnTo>
                    <a:pt x="83" y="558"/>
                  </a:lnTo>
                  <a:lnTo>
                    <a:pt x="84" y="548"/>
                  </a:lnTo>
                  <a:lnTo>
                    <a:pt x="89" y="538"/>
                  </a:lnTo>
                  <a:lnTo>
                    <a:pt x="96" y="531"/>
                  </a:lnTo>
                  <a:lnTo>
                    <a:pt x="106" y="526"/>
                  </a:lnTo>
                  <a:lnTo>
                    <a:pt x="116" y="525"/>
                  </a:lnTo>
                  <a:lnTo>
                    <a:pt x="106" y="524"/>
                  </a:lnTo>
                  <a:lnTo>
                    <a:pt x="96" y="518"/>
                  </a:lnTo>
                  <a:lnTo>
                    <a:pt x="89" y="511"/>
                  </a:lnTo>
                  <a:lnTo>
                    <a:pt x="84" y="502"/>
                  </a:lnTo>
                  <a:lnTo>
                    <a:pt x="83" y="492"/>
                  </a:lnTo>
                  <a:lnTo>
                    <a:pt x="83" y="33"/>
                  </a:lnTo>
                  <a:lnTo>
                    <a:pt x="81" y="23"/>
                  </a:lnTo>
                  <a:lnTo>
                    <a:pt x="76" y="14"/>
                  </a:lnTo>
                  <a:lnTo>
                    <a:pt x="69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99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812" name="Rectangle 988"/>
            <p:cNvSpPr>
              <a:spLocks noChangeArrowheads="1"/>
            </p:cNvSpPr>
            <p:nvPr/>
          </p:nvSpPr>
          <p:spPr bwMode="auto">
            <a:xfrm>
              <a:off x="4608" y="2027"/>
              <a:ext cx="425" cy="4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813" name="Freeform 989"/>
            <p:cNvSpPr>
              <a:spLocks/>
            </p:cNvSpPr>
            <p:nvPr/>
          </p:nvSpPr>
          <p:spPr bwMode="auto">
            <a:xfrm>
              <a:off x="4421" y="545"/>
              <a:ext cx="108" cy="1153"/>
            </a:xfrm>
            <a:custGeom>
              <a:avLst/>
              <a:gdLst>
                <a:gd name="T0" fmla="*/ 0 w 108"/>
                <a:gd name="T1" fmla="*/ 1153 h 1153"/>
                <a:gd name="T2" fmla="*/ 41 w 108"/>
                <a:gd name="T3" fmla="*/ 1153 h 1153"/>
                <a:gd name="T4" fmla="*/ 52 w 108"/>
                <a:gd name="T5" fmla="*/ 1151 h 1153"/>
                <a:gd name="T6" fmla="*/ 61 w 108"/>
                <a:gd name="T7" fmla="*/ 1147 h 1153"/>
                <a:gd name="T8" fmla="*/ 68 w 108"/>
                <a:gd name="T9" fmla="*/ 1139 h 1153"/>
                <a:gd name="T10" fmla="*/ 73 w 108"/>
                <a:gd name="T11" fmla="*/ 1130 h 1153"/>
                <a:gd name="T12" fmla="*/ 74 w 108"/>
                <a:gd name="T13" fmla="*/ 1120 h 1153"/>
                <a:gd name="T14" fmla="*/ 74 w 108"/>
                <a:gd name="T15" fmla="*/ 620 h 1153"/>
                <a:gd name="T16" fmla="*/ 76 w 108"/>
                <a:gd name="T17" fmla="*/ 609 h 1153"/>
                <a:gd name="T18" fmla="*/ 81 w 108"/>
                <a:gd name="T19" fmla="*/ 601 h 1153"/>
                <a:gd name="T20" fmla="*/ 88 w 108"/>
                <a:gd name="T21" fmla="*/ 593 h 1153"/>
                <a:gd name="T22" fmla="*/ 97 w 108"/>
                <a:gd name="T23" fmla="*/ 588 h 1153"/>
                <a:gd name="T24" fmla="*/ 108 w 108"/>
                <a:gd name="T25" fmla="*/ 587 h 1153"/>
                <a:gd name="T26" fmla="*/ 97 w 108"/>
                <a:gd name="T27" fmla="*/ 585 h 1153"/>
                <a:gd name="T28" fmla="*/ 88 w 108"/>
                <a:gd name="T29" fmla="*/ 581 h 1153"/>
                <a:gd name="T30" fmla="*/ 81 w 108"/>
                <a:gd name="T31" fmla="*/ 574 h 1153"/>
                <a:gd name="T32" fmla="*/ 76 w 108"/>
                <a:gd name="T33" fmla="*/ 564 h 1153"/>
                <a:gd name="T34" fmla="*/ 74 w 108"/>
                <a:gd name="T35" fmla="*/ 554 h 1153"/>
                <a:gd name="T36" fmla="*/ 74 w 108"/>
                <a:gd name="T37" fmla="*/ 33 h 1153"/>
                <a:gd name="T38" fmla="*/ 73 w 108"/>
                <a:gd name="T39" fmla="*/ 23 h 1153"/>
                <a:gd name="T40" fmla="*/ 68 w 108"/>
                <a:gd name="T41" fmla="*/ 14 h 1153"/>
                <a:gd name="T42" fmla="*/ 61 w 108"/>
                <a:gd name="T43" fmla="*/ 6 h 1153"/>
                <a:gd name="T44" fmla="*/ 52 w 108"/>
                <a:gd name="T45" fmla="*/ 2 h 1153"/>
                <a:gd name="T46" fmla="*/ 41 w 108"/>
                <a:gd name="T47" fmla="*/ 0 h 1153"/>
                <a:gd name="T48" fmla="*/ 0 w 108"/>
                <a:gd name="T49" fmla="*/ 0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" h="1153">
                  <a:moveTo>
                    <a:pt x="0" y="1153"/>
                  </a:moveTo>
                  <a:lnTo>
                    <a:pt x="41" y="1153"/>
                  </a:lnTo>
                  <a:lnTo>
                    <a:pt x="52" y="1151"/>
                  </a:lnTo>
                  <a:lnTo>
                    <a:pt x="61" y="1147"/>
                  </a:lnTo>
                  <a:lnTo>
                    <a:pt x="68" y="1139"/>
                  </a:lnTo>
                  <a:lnTo>
                    <a:pt x="73" y="1130"/>
                  </a:lnTo>
                  <a:lnTo>
                    <a:pt x="74" y="1120"/>
                  </a:lnTo>
                  <a:lnTo>
                    <a:pt x="74" y="620"/>
                  </a:lnTo>
                  <a:lnTo>
                    <a:pt x="76" y="609"/>
                  </a:lnTo>
                  <a:lnTo>
                    <a:pt x="81" y="601"/>
                  </a:lnTo>
                  <a:lnTo>
                    <a:pt x="88" y="593"/>
                  </a:lnTo>
                  <a:lnTo>
                    <a:pt x="97" y="588"/>
                  </a:lnTo>
                  <a:lnTo>
                    <a:pt x="108" y="587"/>
                  </a:lnTo>
                  <a:lnTo>
                    <a:pt x="97" y="585"/>
                  </a:lnTo>
                  <a:lnTo>
                    <a:pt x="88" y="581"/>
                  </a:lnTo>
                  <a:lnTo>
                    <a:pt x="81" y="574"/>
                  </a:lnTo>
                  <a:lnTo>
                    <a:pt x="76" y="564"/>
                  </a:lnTo>
                  <a:lnTo>
                    <a:pt x="74" y="554"/>
                  </a:lnTo>
                  <a:lnTo>
                    <a:pt x="74" y="33"/>
                  </a:lnTo>
                  <a:lnTo>
                    <a:pt x="73" y="23"/>
                  </a:lnTo>
                  <a:lnTo>
                    <a:pt x="68" y="14"/>
                  </a:lnTo>
                  <a:lnTo>
                    <a:pt x="61" y="6"/>
                  </a:lnTo>
                  <a:lnTo>
                    <a:pt x="52" y="2"/>
                  </a:lnTo>
                  <a:lnTo>
                    <a:pt x="41" y="0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814" name="Rectangle 990"/>
            <p:cNvSpPr>
              <a:spLocks noChangeArrowheads="1"/>
            </p:cNvSpPr>
            <p:nvPr/>
          </p:nvSpPr>
          <p:spPr bwMode="auto">
            <a:xfrm>
              <a:off x="4570" y="926"/>
              <a:ext cx="473" cy="30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815" name="Freeform 991"/>
            <p:cNvSpPr>
              <a:spLocks/>
            </p:cNvSpPr>
            <p:nvPr/>
          </p:nvSpPr>
          <p:spPr bwMode="auto">
            <a:xfrm>
              <a:off x="4421" y="2830"/>
              <a:ext cx="116" cy="1112"/>
            </a:xfrm>
            <a:custGeom>
              <a:avLst/>
              <a:gdLst>
                <a:gd name="T0" fmla="*/ 0 w 116"/>
                <a:gd name="T1" fmla="*/ 1112 h 1112"/>
                <a:gd name="T2" fmla="*/ 50 w 116"/>
                <a:gd name="T3" fmla="*/ 1112 h 1112"/>
                <a:gd name="T4" fmla="*/ 59 w 116"/>
                <a:gd name="T5" fmla="*/ 1110 h 1112"/>
                <a:gd name="T6" fmla="*/ 69 w 116"/>
                <a:gd name="T7" fmla="*/ 1106 h 1112"/>
                <a:gd name="T8" fmla="*/ 76 w 116"/>
                <a:gd name="T9" fmla="*/ 1098 h 1112"/>
                <a:gd name="T10" fmla="*/ 81 w 116"/>
                <a:gd name="T11" fmla="*/ 1089 h 1112"/>
                <a:gd name="T12" fmla="*/ 83 w 116"/>
                <a:gd name="T13" fmla="*/ 1079 h 1112"/>
                <a:gd name="T14" fmla="*/ 83 w 116"/>
                <a:gd name="T15" fmla="*/ 599 h 1112"/>
                <a:gd name="T16" fmla="*/ 84 w 116"/>
                <a:gd name="T17" fmla="*/ 589 h 1112"/>
                <a:gd name="T18" fmla="*/ 89 w 116"/>
                <a:gd name="T19" fmla="*/ 579 h 1112"/>
                <a:gd name="T20" fmla="*/ 96 w 116"/>
                <a:gd name="T21" fmla="*/ 572 h 1112"/>
                <a:gd name="T22" fmla="*/ 106 w 116"/>
                <a:gd name="T23" fmla="*/ 568 h 1112"/>
                <a:gd name="T24" fmla="*/ 116 w 116"/>
                <a:gd name="T25" fmla="*/ 566 h 1112"/>
                <a:gd name="T26" fmla="*/ 106 w 116"/>
                <a:gd name="T27" fmla="*/ 564 h 1112"/>
                <a:gd name="T28" fmla="*/ 96 w 116"/>
                <a:gd name="T29" fmla="*/ 560 h 1112"/>
                <a:gd name="T30" fmla="*/ 89 w 116"/>
                <a:gd name="T31" fmla="*/ 552 h 1112"/>
                <a:gd name="T32" fmla="*/ 84 w 116"/>
                <a:gd name="T33" fmla="*/ 544 h 1112"/>
                <a:gd name="T34" fmla="*/ 83 w 116"/>
                <a:gd name="T35" fmla="*/ 533 h 1112"/>
                <a:gd name="T36" fmla="*/ 83 w 116"/>
                <a:gd name="T37" fmla="*/ 33 h 1112"/>
                <a:gd name="T38" fmla="*/ 81 w 116"/>
                <a:gd name="T39" fmla="*/ 23 h 1112"/>
                <a:gd name="T40" fmla="*/ 76 w 116"/>
                <a:gd name="T41" fmla="*/ 14 h 1112"/>
                <a:gd name="T42" fmla="*/ 69 w 116"/>
                <a:gd name="T43" fmla="*/ 6 h 1112"/>
                <a:gd name="T44" fmla="*/ 59 w 116"/>
                <a:gd name="T45" fmla="*/ 2 h 1112"/>
                <a:gd name="T46" fmla="*/ 50 w 116"/>
                <a:gd name="T47" fmla="*/ 0 h 1112"/>
                <a:gd name="T48" fmla="*/ 0 w 116"/>
                <a:gd name="T49" fmla="*/ 0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6" h="1112">
                  <a:moveTo>
                    <a:pt x="0" y="1112"/>
                  </a:moveTo>
                  <a:lnTo>
                    <a:pt x="50" y="1112"/>
                  </a:lnTo>
                  <a:lnTo>
                    <a:pt x="59" y="1110"/>
                  </a:lnTo>
                  <a:lnTo>
                    <a:pt x="69" y="1106"/>
                  </a:lnTo>
                  <a:lnTo>
                    <a:pt x="76" y="1098"/>
                  </a:lnTo>
                  <a:lnTo>
                    <a:pt x="81" y="1089"/>
                  </a:lnTo>
                  <a:lnTo>
                    <a:pt x="83" y="1079"/>
                  </a:lnTo>
                  <a:lnTo>
                    <a:pt x="83" y="599"/>
                  </a:lnTo>
                  <a:lnTo>
                    <a:pt x="84" y="589"/>
                  </a:lnTo>
                  <a:lnTo>
                    <a:pt x="89" y="579"/>
                  </a:lnTo>
                  <a:lnTo>
                    <a:pt x="96" y="572"/>
                  </a:lnTo>
                  <a:lnTo>
                    <a:pt x="106" y="568"/>
                  </a:lnTo>
                  <a:lnTo>
                    <a:pt x="116" y="566"/>
                  </a:lnTo>
                  <a:lnTo>
                    <a:pt x="106" y="564"/>
                  </a:lnTo>
                  <a:lnTo>
                    <a:pt x="96" y="560"/>
                  </a:lnTo>
                  <a:lnTo>
                    <a:pt x="89" y="552"/>
                  </a:lnTo>
                  <a:lnTo>
                    <a:pt x="84" y="544"/>
                  </a:lnTo>
                  <a:lnTo>
                    <a:pt x="83" y="533"/>
                  </a:lnTo>
                  <a:lnTo>
                    <a:pt x="83" y="33"/>
                  </a:lnTo>
                  <a:lnTo>
                    <a:pt x="81" y="23"/>
                  </a:lnTo>
                  <a:lnTo>
                    <a:pt x="76" y="14"/>
                  </a:lnTo>
                  <a:lnTo>
                    <a:pt x="69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816" name="Rectangle 992"/>
            <p:cNvSpPr>
              <a:spLocks noChangeArrowheads="1"/>
            </p:cNvSpPr>
            <p:nvPr/>
          </p:nvSpPr>
          <p:spPr bwMode="auto">
            <a:xfrm>
              <a:off x="4587" y="3211"/>
              <a:ext cx="539" cy="3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 sz="2400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817" name="Rectangle 993"/>
            <p:cNvSpPr>
              <a:spLocks noChangeArrowheads="1"/>
            </p:cNvSpPr>
            <p:nvPr/>
          </p:nvSpPr>
          <p:spPr bwMode="auto">
            <a:xfrm>
              <a:off x="4628" y="3309"/>
              <a:ext cx="565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smtClean="0">
                  <a:solidFill>
                    <a:srgbClr val="000080"/>
                  </a:solidFill>
                  <a:latin typeface="Arial" pitchFamily="34" charset="0"/>
                  <a:cs typeface="Arial" pitchFamily="34" charset="0"/>
                </a:rPr>
                <a:t>Chapters 1-6</a:t>
              </a:r>
              <a:endParaRPr lang="en-US" sz="1400" b="1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2818" name="Rectangle 994"/>
            <p:cNvSpPr>
              <a:spLocks noChangeArrowheads="1"/>
            </p:cNvSpPr>
            <p:nvPr/>
          </p:nvSpPr>
          <p:spPr bwMode="auto">
            <a:xfrm>
              <a:off x="4604" y="2160"/>
              <a:ext cx="544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smtClean="0">
                  <a:solidFill>
                    <a:srgbClr val="990000"/>
                  </a:solidFill>
                  <a:latin typeface="Arial" pitchFamily="34" charset="0"/>
                  <a:cs typeface="Arial" pitchFamily="34" charset="0"/>
                </a:rPr>
                <a:t>Chapters 7-8</a:t>
              </a:r>
              <a:endParaRPr lang="en-US" sz="1400" b="1" smtClean="0">
                <a:solidFill>
                  <a:srgbClr val="990000"/>
                </a:solidFill>
                <a:latin typeface="Arial" pitchFamily="34" charset="0"/>
              </a:endParaRPr>
            </a:p>
          </p:txBody>
        </p:sp>
        <p:sp>
          <p:nvSpPr>
            <p:cNvPr id="462819" name="Rectangle 995"/>
            <p:cNvSpPr>
              <a:spLocks noChangeArrowheads="1"/>
            </p:cNvSpPr>
            <p:nvPr/>
          </p:nvSpPr>
          <p:spPr bwMode="auto">
            <a:xfrm>
              <a:off x="4604" y="1026"/>
              <a:ext cx="589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smtClean="0">
                  <a:solidFill>
                    <a:srgbClr val="000080"/>
                  </a:solidFill>
                  <a:latin typeface="Arial" pitchFamily="34" charset="0"/>
                  <a:cs typeface="Arial" pitchFamily="34" charset="0"/>
                </a:rPr>
                <a:t>Chapters 9-13</a:t>
              </a:r>
              <a:endParaRPr lang="en-US" sz="1400" b="1" smtClean="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213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5776" y="4221088"/>
            <a:ext cx="2818656" cy="2476872"/>
          </a:xfrm>
        </p:spPr>
        <p:txBody>
          <a:bodyPr/>
          <a:lstStyle/>
          <a:p>
            <a:pPr marL="0" indent="0" algn="ctr" rtl="0">
              <a:buNone/>
            </a:pPr>
            <a:r>
              <a:rPr lang="en-US" b="1" u="sng" dirty="0" smtClean="0">
                <a:latin typeface="Comic Sans MS" pitchFamily="66" charset="0"/>
              </a:rPr>
              <a:t>Foo.vm</a:t>
            </a:r>
          </a:p>
          <a:p>
            <a:pPr marL="0" indent="0" algn="l" rtl="0">
              <a:buNone/>
            </a:pPr>
            <a:r>
              <a:rPr lang="en-US" dirty="0" smtClean="0">
                <a:latin typeface="Comic Sans MS" pitchFamily="66" charset="0"/>
              </a:rPr>
              <a:t>Foo.func1</a:t>
            </a:r>
          </a:p>
          <a:p>
            <a:pPr marL="0" indent="0" algn="l" rtl="0">
              <a:buNone/>
            </a:pPr>
            <a:r>
              <a:rPr lang="en-US" dirty="0" smtClean="0">
                <a:latin typeface="Comic Sans MS" pitchFamily="66" charset="0"/>
              </a:rPr>
              <a:t>Foo.func2</a:t>
            </a:r>
          </a:p>
          <a:p>
            <a:pPr marL="0" indent="0" algn="l" rtl="0">
              <a:buNone/>
            </a:pPr>
            <a:r>
              <a:rPr lang="en-US" dirty="0" smtClean="0">
                <a:latin typeface="Comic Sans MS" pitchFamily="66" charset="0"/>
              </a:rPr>
              <a:t>Foo.func3</a:t>
            </a:r>
          </a:p>
          <a:p>
            <a:pPr marL="0" indent="0" algn="l" rtl="0">
              <a:buNone/>
            </a:pPr>
            <a:endParaRPr lang="he-IL" dirty="0">
              <a:latin typeface="Comic Sans MS" pitchFamily="66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073824" y="4408512"/>
            <a:ext cx="2818656" cy="2476872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buFont typeface="Arial" pitchFamily="34" charset="0"/>
              <a:buNone/>
            </a:pPr>
            <a:r>
              <a:rPr lang="en-US" b="1" u="sng" dirty="0" smtClean="0">
                <a:latin typeface="Comic Sans MS" pitchFamily="66" charset="0"/>
              </a:rPr>
              <a:t>Bar.vm</a:t>
            </a:r>
          </a:p>
          <a:p>
            <a:pPr marL="0" indent="0" algn="l" rtl="0">
              <a:buFont typeface="Arial" pitchFamily="34" charset="0"/>
              <a:buNone/>
            </a:pPr>
            <a:r>
              <a:rPr lang="en-US" dirty="0" smtClean="0">
                <a:latin typeface="Comic Sans MS" pitchFamily="66" charset="0"/>
              </a:rPr>
              <a:t>Bar.func1</a:t>
            </a:r>
          </a:p>
          <a:p>
            <a:pPr marL="0" indent="0" algn="l" rtl="0">
              <a:buFont typeface="Arial" pitchFamily="34" charset="0"/>
              <a:buNone/>
            </a:pPr>
            <a:r>
              <a:rPr lang="en-US" dirty="0" smtClean="0">
                <a:latin typeface="Comic Sans MS" pitchFamily="66" charset="0"/>
              </a:rPr>
              <a:t>Bar.func2</a:t>
            </a:r>
          </a:p>
          <a:p>
            <a:pPr marL="0" indent="0" algn="l" rtl="0">
              <a:buFont typeface="Arial" pitchFamily="34" charset="0"/>
              <a:buNone/>
            </a:pPr>
            <a:endParaRPr lang="he-IL" dirty="0">
              <a:latin typeface="Comic Sans MS" pitchFamily="66" charset="0"/>
            </a:endParaRPr>
          </a:p>
        </p:txBody>
      </p:sp>
      <p:sp>
        <p:nvSpPr>
          <p:cNvPr id="11" name="Right Brace 10"/>
          <p:cNvSpPr/>
          <p:nvPr/>
        </p:nvSpPr>
        <p:spPr>
          <a:xfrm rot="16200000">
            <a:off x="5220071" y="1628800"/>
            <a:ext cx="828093" cy="4428492"/>
          </a:xfrm>
          <a:prstGeom prst="rightBrace">
            <a:avLst>
              <a:gd name="adj1" fmla="val 8333"/>
              <a:gd name="adj2" fmla="val 5092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111152" y="1916832"/>
            <a:ext cx="4989240" cy="1944216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  <a:latin typeface="Comic Sans MS" pitchFamily="66" charset="0"/>
              </a:rPr>
              <a:t>VM Program : collection of one or more .</a:t>
            </a:r>
            <a:r>
              <a:rPr lang="en-US" sz="3200" dirty="0" err="1" smtClean="0">
                <a:solidFill>
                  <a:schemeClr val="accent4">
                    <a:lumMod val="75000"/>
                  </a:schemeClr>
                </a:solidFill>
                <a:latin typeface="Comic Sans MS" pitchFamily="66" charset="0"/>
              </a:rPr>
              <a:t>vm</a:t>
            </a:r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  <a:latin typeface="Comic Sans MS" pitchFamily="66" charset="0"/>
              </a:rPr>
              <a:t> files</a:t>
            </a:r>
            <a:endParaRPr lang="he-IL" sz="3200" dirty="0">
              <a:solidFill>
                <a:schemeClr val="accent4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3" name="Right Brace 12"/>
          <p:cNvSpPr/>
          <p:nvPr/>
        </p:nvSpPr>
        <p:spPr>
          <a:xfrm rot="10800000">
            <a:off x="2326421" y="4466318"/>
            <a:ext cx="279148" cy="1944216"/>
          </a:xfrm>
          <a:prstGeom prst="rightBrace">
            <a:avLst>
              <a:gd name="adj1" fmla="val 8333"/>
              <a:gd name="adj2" fmla="val 5092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73236" y="3933056"/>
            <a:ext cx="1994508" cy="2862808"/>
          </a:xfrm>
          <a:prstGeom prst="rect">
            <a:avLst/>
          </a:prstGeom>
        </p:spPr>
        <p:txBody>
          <a:bodyPr vert="horz" lIns="91440" tIns="45720" rIns="91440" bIns="45720" rtlCol="1" anchor="ctr">
            <a:normAutofit lnSpcReduction="100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  <a:latin typeface="Comic Sans MS" pitchFamily="66" charset="0"/>
              </a:rPr>
              <a:t>Class:  single .</a:t>
            </a:r>
            <a:r>
              <a:rPr lang="en-US" sz="3200" dirty="0" err="1" smtClean="0">
                <a:solidFill>
                  <a:schemeClr val="accent4">
                    <a:lumMod val="75000"/>
                  </a:schemeClr>
                </a:solidFill>
                <a:latin typeface="Comic Sans MS" pitchFamily="66" charset="0"/>
              </a:rPr>
              <a:t>vm</a:t>
            </a:r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  <a:latin typeface="Comic Sans MS" pitchFamily="66" charset="0"/>
              </a:rPr>
              <a:t> file with one or more functions</a:t>
            </a:r>
            <a:endParaRPr lang="he-IL" sz="3200" dirty="0">
              <a:solidFill>
                <a:schemeClr val="accent4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 bwMode="auto">
          <a:xfrm>
            <a:off x="179512" y="620688"/>
            <a:ext cx="8763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663300"/>
                </a:solidFill>
                <a:latin typeface="Arial" pitchFamily="34" charset="0"/>
              </a:defRPr>
            </a:lvl9pPr>
          </a:lstStyle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"/>
                <a:ea typeface="+mj-ea"/>
                <a:cs typeface="+mn-cs"/>
              </a:rPr>
              <a:t>היררכית </a:t>
            </a:r>
            <a:r>
              <a:rPr kumimoji="0" lang="he-IL" sz="4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"/>
                <a:ea typeface="+mj-ea"/>
                <a:cs typeface="+mn-cs"/>
              </a:rPr>
              <a:t>תוכנית</a:t>
            </a:r>
            <a:r>
              <a:rPr kumimoji="0" lang="he-IL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"/>
                <a:ea typeface="+mj-ea"/>
                <a:cs typeface="+mn-cs"/>
              </a:rPr>
              <a:t>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"/>
                <a:ea typeface="+mj-ea"/>
                <a:cs typeface="+mn-cs"/>
              </a:rPr>
              <a:t>VM</a:t>
            </a:r>
            <a:endParaRPr kumimoji="0" lang="he-IL" sz="4400" b="0" i="0" u="none" strike="noStrike" kern="0" cap="none" spc="0" normalizeH="0" baseline="0" noProof="0" dirty="0" smtClean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"/>
              <a:ea typeface="+mj-ea"/>
              <a:cs typeface="+mn-cs"/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5031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VM language </a:t>
            </a:r>
            <a:endParaRPr lang="en-US" sz="1400"/>
          </a:p>
        </p:txBody>
      </p:sp>
      <p:sp>
        <p:nvSpPr>
          <p:cNvPr id="465923" name="Rectangle 3"/>
          <p:cNvSpPr>
            <a:spLocks noChangeArrowheads="1"/>
          </p:cNvSpPr>
          <p:nvPr/>
        </p:nvSpPr>
        <p:spPr bwMode="auto">
          <a:xfrm>
            <a:off x="468313" y="3355975"/>
            <a:ext cx="7489825" cy="187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None/>
            </a:pPr>
            <a:r>
              <a:rPr lang="en-US" u="sng" smtClean="0">
                <a:solidFill>
                  <a:srgbClr val="000000"/>
                </a:solidFill>
              </a:rPr>
              <a:t>Our VM features a single 16-bit data type that can be used as:</a:t>
            </a:r>
          </a:p>
          <a:p>
            <a:pPr marL="742950" lvl="1" indent="-28575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l"/>
            </a:pPr>
            <a:r>
              <a:rPr lang="en-US" smtClean="0">
                <a:solidFill>
                  <a:srgbClr val="000000"/>
                </a:solidFill>
              </a:rPr>
              <a:t>Integer</a:t>
            </a:r>
          </a:p>
          <a:p>
            <a:pPr marL="742950" lvl="1" indent="-28575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l"/>
            </a:pPr>
            <a:r>
              <a:rPr lang="en-US" smtClean="0">
                <a:solidFill>
                  <a:srgbClr val="000000"/>
                </a:solidFill>
              </a:rPr>
              <a:t>Boolean</a:t>
            </a:r>
          </a:p>
          <a:p>
            <a:pPr marL="742950" lvl="1" indent="-28575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l"/>
            </a:pPr>
            <a:r>
              <a:rPr lang="en-US" smtClean="0">
                <a:solidFill>
                  <a:srgbClr val="000000"/>
                </a:solidFill>
              </a:rPr>
              <a:t>Pointer.</a:t>
            </a:r>
          </a:p>
        </p:txBody>
      </p:sp>
      <p:sp>
        <p:nvSpPr>
          <p:cNvPr id="465924" name="Rectangle 4"/>
          <p:cNvSpPr>
            <a:spLocks noChangeArrowheads="1"/>
          </p:cNvSpPr>
          <p:nvPr/>
        </p:nvSpPr>
        <p:spPr bwMode="auto">
          <a:xfrm>
            <a:off x="494837" y="1125538"/>
            <a:ext cx="8280400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None/>
            </a:pPr>
            <a:r>
              <a:rPr lang="en-US" u="sng" dirty="0" smtClean="0">
                <a:solidFill>
                  <a:srgbClr val="000000"/>
                </a:solidFill>
              </a:rPr>
              <a:t>Important:</a:t>
            </a:r>
          </a:p>
          <a:p>
            <a: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None/>
            </a:pPr>
            <a:r>
              <a:rPr lang="en-US" dirty="0" smtClean="0">
                <a:solidFill>
                  <a:srgbClr val="000000"/>
                </a:solidFill>
              </a:rPr>
              <a:t>From here till the end of this and the next lecture we describe the VM model used in the Hack-Jack platform</a:t>
            </a:r>
          </a:p>
          <a:p>
            <a: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pitchFamily="2" charset="2"/>
              <a:buNone/>
            </a:pPr>
            <a:r>
              <a:rPr lang="en-US" dirty="0" smtClean="0">
                <a:solidFill>
                  <a:srgbClr val="000000"/>
                </a:solidFill>
              </a:rPr>
              <a:t>Other VM models (like JVM/JRE and IL/CLR) are similar in spirit and different in scope and details.</a:t>
            </a:r>
          </a:p>
        </p:txBody>
      </p:sp>
    </p:spTree>
    <p:extLst>
      <p:ext uri="{BB962C8B-B14F-4D97-AF65-F5344CB8AC3E}">
        <p14:creationId xmlns:p14="http://schemas.microsoft.com/office/powerpoint/2010/main" val="420089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3" grpId="0" autoUpdateAnimBg="0"/>
      <p:bldP spid="465924" grpId="0" autoUpdateAnimBg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debarb">
  <a:themeElements>
    <a:clrScheme name="sidebarb 8">
      <a:dk1>
        <a:srgbClr val="000000"/>
      </a:dk1>
      <a:lt1>
        <a:srgbClr val="FFFFFF"/>
      </a:lt1>
      <a:dk2>
        <a:srgbClr val="000000"/>
      </a:dk2>
      <a:lt2>
        <a:srgbClr val="CECECE"/>
      </a:lt2>
      <a:accent1>
        <a:srgbClr val="DADADA"/>
      </a:accent1>
      <a:accent2>
        <a:srgbClr val="474747"/>
      </a:accent2>
      <a:accent3>
        <a:srgbClr val="FFFFFF"/>
      </a:accent3>
      <a:accent4>
        <a:srgbClr val="000000"/>
      </a:accent4>
      <a:accent5>
        <a:srgbClr val="EAEAEA"/>
      </a:accent5>
      <a:accent6>
        <a:srgbClr val="3F3F3F"/>
      </a:accent6>
      <a:hlink>
        <a:srgbClr val="000099"/>
      </a:hlink>
      <a:folHlink>
        <a:srgbClr val="000099"/>
      </a:folHlink>
    </a:clrScheme>
    <a:fontScheme name="sidebarb">
      <a:majorFont>
        <a:latin typeface="Arial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blipFill dpi="0" rotWithShape="0">
                <a:blip xmlns:r="http://schemas.openxmlformats.org/officeDocument/2006/relationships" r:embed="rId1"/>
                <a:srcRect/>
                <a:tile tx="0" ty="0" sx="100000" sy="100000" flip="none" algn="tl"/>
              </a:blip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blipFill dpi="0" rotWithShape="0">
                <a:blip xmlns:r="http://schemas.openxmlformats.org/officeDocument/2006/relationships" r:embed="rId1"/>
                <a:srcRect/>
                <a:tile tx="0" ty="0" sx="100000" sy="100000" flip="none" algn="tl"/>
              </a:blip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sidebar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debar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8">
        <a:dk1>
          <a:srgbClr val="000000"/>
        </a:dk1>
        <a:lt1>
          <a:srgbClr val="FFFFFF"/>
        </a:lt1>
        <a:dk2>
          <a:srgbClr val="000000"/>
        </a:dk2>
        <a:lt2>
          <a:srgbClr val="CECECE"/>
        </a:lt2>
        <a:accent1>
          <a:srgbClr val="DADADA"/>
        </a:accent1>
        <a:accent2>
          <a:srgbClr val="474747"/>
        </a:accent2>
        <a:accent3>
          <a:srgbClr val="FFFFFF"/>
        </a:accent3>
        <a:accent4>
          <a:srgbClr val="000000"/>
        </a:accent4>
        <a:accent5>
          <a:srgbClr val="EAEAEA"/>
        </a:accent5>
        <a:accent6>
          <a:srgbClr val="3F3F3F"/>
        </a:accent6>
        <a:hlink>
          <a:srgbClr val="0000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8199</TotalTime>
  <Words>1830</Words>
  <Application>Microsoft Office PowerPoint</Application>
  <PresentationFormat>On-screen Show (4:3)</PresentationFormat>
  <Paragraphs>394</Paragraphs>
  <Slides>26</Slides>
  <Notes>24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ערכת נושא של Office</vt:lpstr>
      <vt:lpstr>sidebarb</vt:lpstr>
      <vt:lpstr>VISIO</vt:lpstr>
      <vt:lpstr>Visio</vt:lpstr>
      <vt:lpstr>PowerPoint Presentation</vt:lpstr>
      <vt:lpstr>Where we are at:</vt:lpstr>
      <vt:lpstr>שלבי הקומפילציה</vt:lpstr>
      <vt:lpstr>תרגיל 7 –Translator</vt:lpstr>
      <vt:lpstr>Compilation models</vt:lpstr>
      <vt:lpstr>The big picture</vt:lpstr>
      <vt:lpstr>The big picture</vt:lpstr>
      <vt:lpstr>PowerPoint Presentation</vt:lpstr>
      <vt:lpstr>The VM language </vt:lpstr>
      <vt:lpstr>Lecture plan</vt:lpstr>
      <vt:lpstr>פעולות אריתמטיות \ בוליאניות</vt:lpstr>
      <vt:lpstr>פעולות אריתמטיות \ בוליאניות</vt:lpstr>
      <vt:lpstr>Stack arithmetic</vt:lpstr>
      <vt:lpstr>Memory access (first approximation)</vt:lpstr>
      <vt:lpstr>Memory access (first approximation)</vt:lpstr>
      <vt:lpstr>Evaluation of arithmetic expressions</vt:lpstr>
      <vt:lpstr>Evaluation of Boolean expressions</vt:lpstr>
      <vt:lpstr>Memory access (motivation)</vt:lpstr>
      <vt:lpstr>Memory access commands</vt:lpstr>
      <vt:lpstr>פעולות זיכרון push/pop</vt:lpstr>
      <vt:lpstr>VM implementation on the Hack platform</vt:lpstr>
      <vt:lpstr>PowerPoint Presentation</vt:lpstr>
      <vt:lpstr>PowerPoint Presentation</vt:lpstr>
      <vt:lpstr>Our VM emulator (part of the course software suite)</vt:lpstr>
      <vt:lpstr>Parser module (proposed design)</vt:lpstr>
      <vt:lpstr>CodeWriter module (proposed design)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המכללה האקדמית להנדסה ירושלים</dc:title>
  <dc:creator>Ariel</dc:creator>
  <cp:lastModifiedBy>arielgi</cp:lastModifiedBy>
  <cp:revision>101</cp:revision>
  <dcterms:created xsi:type="dcterms:W3CDTF">2012-09-21T09:48:47Z</dcterms:created>
  <dcterms:modified xsi:type="dcterms:W3CDTF">2014-12-19T09:40:18Z</dcterms:modified>
</cp:coreProperties>
</file>