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  <p:sldMasterId id="2147483684" r:id="rId2"/>
    <p:sldMasterId id="2147483696" r:id="rId3"/>
  </p:sldMasterIdLst>
  <p:notesMasterIdLst>
    <p:notesMasterId r:id="rId25"/>
  </p:notesMasterIdLst>
  <p:sldIdLst>
    <p:sldId id="258" r:id="rId4"/>
    <p:sldId id="368" r:id="rId5"/>
    <p:sldId id="371" r:id="rId6"/>
    <p:sldId id="323" r:id="rId7"/>
    <p:sldId id="325" r:id="rId8"/>
    <p:sldId id="326" r:id="rId9"/>
    <p:sldId id="327" r:id="rId10"/>
    <p:sldId id="328" r:id="rId11"/>
    <p:sldId id="366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417" autoAdjust="0"/>
    <p:restoredTop sz="93256" autoAdjust="0"/>
  </p:normalViewPr>
  <p:slideViewPr>
    <p:cSldViewPr>
      <p:cViewPr>
        <p:scale>
          <a:sx n="74" d="100"/>
          <a:sy n="74" d="100"/>
        </p:scale>
        <p:origin x="-126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0" y="4469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13" Type="http://schemas.openxmlformats.org/officeDocument/2006/relationships/slide" Target="slides/slide17.xml"/><Relationship Id="rId3" Type="http://schemas.openxmlformats.org/officeDocument/2006/relationships/slide" Target="slides/slide5.xml"/><Relationship Id="rId7" Type="http://schemas.openxmlformats.org/officeDocument/2006/relationships/slide" Target="slides/slide11.xml"/><Relationship Id="rId12" Type="http://schemas.openxmlformats.org/officeDocument/2006/relationships/slide" Target="slides/slide16.xml"/><Relationship Id="rId2" Type="http://schemas.openxmlformats.org/officeDocument/2006/relationships/slide" Target="slides/slide3.xml"/><Relationship Id="rId16" Type="http://schemas.openxmlformats.org/officeDocument/2006/relationships/slide" Target="slides/slide21.xml"/><Relationship Id="rId1" Type="http://schemas.openxmlformats.org/officeDocument/2006/relationships/slide" Target="slides/slide2.xml"/><Relationship Id="rId6" Type="http://schemas.openxmlformats.org/officeDocument/2006/relationships/slide" Target="slides/slide10.xml"/><Relationship Id="rId11" Type="http://schemas.openxmlformats.org/officeDocument/2006/relationships/slide" Target="slides/slide15.xml"/><Relationship Id="rId5" Type="http://schemas.openxmlformats.org/officeDocument/2006/relationships/slide" Target="slides/slide8.xml"/><Relationship Id="rId15" Type="http://schemas.openxmlformats.org/officeDocument/2006/relationships/slide" Target="slides/slide20.xml"/><Relationship Id="rId10" Type="http://schemas.openxmlformats.org/officeDocument/2006/relationships/slide" Target="slides/slide14.xml"/><Relationship Id="rId4" Type="http://schemas.openxmlformats.org/officeDocument/2006/relationships/slide" Target="slides/slide6.xml"/><Relationship Id="rId9" Type="http://schemas.openxmlformats.org/officeDocument/2006/relationships/slide" Target="slides/slide13.xml"/><Relationship Id="rId14" Type="http://schemas.openxmlformats.org/officeDocument/2006/relationships/slide" Target="slides/slide1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wmf"/><Relationship Id="rId4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D75501B-D5F2-4FAF-BA99-A8C4C0C59099}" type="datetimeFigureOut">
              <a:rPr lang="he-IL" smtClean="0"/>
              <a:t>כ"ד/כסלו/תשע"ה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70DAE8D-1DE1-4E15-90E7-D269C2F3CE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2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DAE8D-1DE1-4E15-90E7-D269C2F3CED4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1093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FD1F00-3F59-4C9D-B4F7-617513C7EE45}" type="slidenum">
              <a:rPr lang="he-IL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ED9254-AC5A-4FCA-88AF-52F919A4E07D}" type="slidenum">
              <a:rPr lang="he-IL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6CBEDA-1494-46D7-B618-CD53A82E3F1B}" type="slidenum">
              <a:rPr lang="he-IL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8C0F40-C12F-4601-A725-CC5F130496DB}" type="slidenum">
              <a:rPr lang="he-IL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3CE758-F032-4B9B-A897-8BABA13C50E4}" type="slidenum">
              <a:rPr lang="he-IL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9C85ED-748B-4CB5-A9DB-63D2E6B2CB4B}" type="slidenum">
              <a:rPr lang="he-IL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9F2DA8-3D2B-4942-8BE6-D8CA59A45D2F}" type="slidenum">
              <a:rPr lang="he-IL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A19AC7-7FF8-49F6-B434-01EFB531B079}" type="slidenum">
              <a:rPr lang="he-IL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895634-02C4-4285-8A75-B7E9C2DC35CE}" type="slidenum">
              <a:rPr lang="he-IL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C94426-1DD6-42C3-8AC3-8743C0E33CBC}" type="slidenum">
              <a:rPr lang="he-IL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5F40D0-AD50-47CE-9B99-B39E7F62BB37}" type="slidenum">
              <a:rPr lang="he-IL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B56EDD-BC60-400B-9AEC-2425AA36C539}" type="slidenum">
              <a:rPr lang="he-IL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691D0C-E2E4-4EC6-A7B5-44DE0F0254C9}" type="slidenum">
              <a:rPr lang="he-IL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5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035AFE-587D-4398-8267-585E0E9D7478}" type="slidenum">
              <a:rPr lang="he-IL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526CA7-DEC1-4ECB-80A7-C91C85AA81A6}" type="slidenum">
              <a:rPr lang="he-IL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5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672CDF-596D-4716-8D09-4E119855E62E}" type="slidenum">
              <a:rPr lang="he-IL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0118C2-B413-43B2-9587-B13193DECD84}" type="slidenum">
              <a:rPr lang="he-IL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2FD9E8-A9EB-442B-A2DF-24A8A6A3257F}" type="slidenum">
              <a:rPr lang="he-IL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E9AE3D-4833-469C-9B76-D9D89E2156A1}" type="slidenum">
              <a:rPr lang="he-IL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179EAF-C07C-470D-B639-0ADF886EA3B4}" type="slidenum">
              <a:rPr lang="he-IL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כ"ד/כסלו/תשע"ה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כ"ד/כסלו/תשע"ה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כ"ד/כסלו/תשע"ה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5623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8245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6531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8382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5004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7840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1678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6884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92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כ"ד/כסלו/תשע"ה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90624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3483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76200"/>
            <a:ext cx="21907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76200"/>
            <a:ext cx="64198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99545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50631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75844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29727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8382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25392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64849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06317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704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כ"ד/כסלו/תשע"ה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46595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09021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55427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76200"/>
            <a:ext cx="21907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76200"/>
            <a:ext cx="64198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922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כ"ד/כסלו/תשע"ה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כ"ד/כסלו/תשע"ה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כ"ד/כסלו/תשע"ה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כ"ד/כסלו/תשע"ה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כ"ד/כסלו/תשע"ה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כ"ד/כסלו/תשע"ה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hyperlink" Target="http://www.idc.ac.il/tecs" TargetMode="Externa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hyperlink" Target="http://www.idc.ac.il/tecs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t>כ"ד/כסלו/תשע"ה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38200"/>
            <a:ext cx="86106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152400" y="609600"/>
            <a:ext cx="876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304800" y="6567488"/>
            <a:ext cx="861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34" name="Text Box 10" descr="Bouquet"/>
          <p:cNvSpPr txBox="1">
            <a:spLocks noChangeArrowheads="1"/>
          </p:cNvSpPr>
          <p:nvPr userDrawn="1"/>
        </p:nvSpPr>
        <p:spPr bwMode="auto">
          <a:xfrm>
            <a:off x="228600" y="6613525"/>
            <a:ext cx="8686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1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000" smtClean="0">
                <a:solidFill>
                  <a:srgbClr val="000000"/>
                </a:solidFill>
                <a:latin typeface="Arial" pitchFamily="34" charset="0"/>
              </a:rPr>
              <a:t>Elements of Computing Systems, Nisan &amp; Schocken, MIT Press,  </a:t>
            </a:r>
            <a:r>
              <a:rPr lang="en-US" sz="1000" smtClean="0">
                <a:solidFill>
                  <a:srgbClr val="000099"/>
                </a:solidFill>
                <a:latin typeface="Arial" pitchFamily="34" charset="0"/>
                <a:hlinkClick r:id="rId14"/>
              </a:rPr>
              <a:t>www.idc.ac.il/tecs</a:t>
            </a:r>
            <a:r>
              <a:rPr lang="en-US" sz="1000" smtClean="0">
                <a:solidFill>
                  <a:srgbClr val="000000"/>
                </a:solidFill>
                <a:latin typeface="Arial" pitchFamily="34" charset="0"/>
              </a:rPr>
              <a:t> , Chapter 8: </a:t>
            </a:r>
            <a:r>
              <a:rPr lang="en-US" sz="1000" i="1" smtClean="0">
                <a:solidFill>
                  <a:srgbClr val="000000"/>
                </a:solidFill>
                <a:latin typeface="Arial" pitchFamily="34" charset="0"/>
              </a:rPr>
              <a:t>Virtual Machine, Part II                                   </a:t>
            </a:r>
            <a:r>
              <a:rPr lang="en-US" sz="1000" smtClean="0">
                <a:solidFill>
                  <a:srgbClr val="000000"/>
                </a:solidFill>
                <a:latin typeface="Arial" pitchFamily="34" charset="0"/>
              </a:rPr>
              <a:t>slide </a:t>
            </a:r>
            <a:fld id="{2AD2B729-61E6-4C62-90B4-17E29762EBD8}" type="slidenum">
              <a:rPr lang="he-IL" sz="10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l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r>
              <a:rPr lang="en-US" sz="1000" smtClean="0">
                <a:solidFill>
                  <a:srgbClr val="000000"/>
                </a:solidFill>
                <a:latin typeface="Arial" pitchFamily="34" charset="0"/>
              </a:rPr>
              <a:t>             </a:t>
            </a:r>
          </a:p>
        </p:txBody>
      </p:sp>
    </p:spTree>
    <p:extLst>
      <p:ext uri="{BB962C8B-B14F-4D97-AF65-F5344CB8AC3E}">
        <p14:creationId xmlns:p14="http://schemas.microsoft.com/office/powerpoint/2010/main" val="263423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60000"/>
        </a:spcBef>
        <a:spcAft>
          <a:spcPct val="0"/>
        </a:spcAft>
        <a:buClr>
          <a:srgbClr val="0066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6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75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38200"/>
            <a:ext cx="86106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152400" y="609600"/>
            <a:ext cx="876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304800" y="6567488"/>
            <a:ext cx="861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34" name="Text Box 10" descr="Bouquet"/>
          <p:cNvSpPr txBox="1">
            <a:spLocks noChangeArrowheads="1"/>
          </p:cNvSpPr>
          <p:nvPr userDrawn="1"/>
        </p:nvSpPr>
        <p:spPr bwMode="auto">
          <a:xfrm>
            <a:off x="228600" y="6613525"/>
            <a:ext cx="8686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1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000" smtClean="0">
                <a:solidFill>
                  <a:srgbClr val="000000"/>
                </a:solidFill>
                <a:latin typeface="Arial" pitchFamily="34" charset="0"/>
              </a:rPr>
              <a:t>Elements of Computing Systems, Nisan &amp; Schocken, MIT Press,  </a:t>
            </a:r>
            <a:r>
              <a:rPr lang="en-US" sz="1000" smtClean="0">
                <a:solidFill>
                  <a:srgbClr val="000099"/>
                </a:solidFill>
                <a:latin typeface="Arial" pitchFamily="34" charset="0"/>
                <a:hlinkClick r:id="rId14"/>
              </a:rPr>
              <a:t>www.idc.ac.il/tecs</a:t>
            </a:r>
            <a:r>
              <a:rPr lang="en-US" sz="1000" smtClean="0">
                <a:solidFill>
                  <a:srgbClr val="000000"/>
                </a:solidFill>
                <a:latin typeface="Arial" pitchFamily="34" charset="0"/>
              </a:rPr>
              <a:t> , Chapter 8: </a:t>
            </a:r>
            <a:r>
              <a:rPr lang="en-US" sz="1000" i="1" smtClean="0">
                <a:solidFill>
                  <a:srgbClr val="000000"/>
                </a:solidFill>
                <a:latin typeface="Arial" pitchFamily="34" charset="0"/>
              </a:rPr>
              <a:t>Virtual Machine, Part II                                   </a:t>
            </a:r>
            <a:r>
              <a:rPr lang="en-US" sz="1000" smtClean="0">
                <a:solidFill>
                  <a:srgbClr val="000000"/>
                </a:solidFill>
                <a:latin typeface="Arial" pitchFamily="34" charset="0"/>
              </a:rPr>
              <a:t>slide </a:t>
            </a:r>
            <a:fld id="{1A9129DA-2894-4B86-BB59-F332AFAAF460}" type="slidenum">
              <a:rPr lang="he-IL" sz="10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l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r>
              <a:rPr lang="en-US" sz="1000" smtClean="0">
                <a:solidFill>
                  <a:srgbClr val="000000"/>
                </a:solidFill>
                <a:latin typeface="Arial" pitchFamily="34" charset="0"/>
              </a:rPr>
              <a:t>             </a:t>
            </a:r>
          </a:p>
        </p:txBody>
      </p:sp>
    </p:spTree>
    <p:extLst>
      <p:ext uri="{BB962C8B-B14F-4D97-AF65-F5344CB8AC3E}">
        <p14:creationId xmlns:p14="http://schemas.microsoft.com/office/powerpoint/2010/main" val="65593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60000"/>
        </a:spcBef>
        <a:spcAft>
          <a:spcPct val="0"/>
        </a:spcAft>
        <a:buClr>
          <a:srgbClr val="0066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6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75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3.e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.jpe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.jpe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7.pn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79783" y="5445224"/>
            <a:ext cx="7485380" cy="1676400"/>
          </a:xfrm>
        </p:spPr>
        <p:txBody>
          <a:bodyPr/>
          <a:lstStyle/>
          <a:p>
            <a:pPr rtl="1"/>
            <a:r>
              <a:rPr lang="he-IL" sz="2400" dirty="0" smtClean="0">
                <a:solidFill>
                  <a:srgbClr val="002060"/>
                </a:solidFill>
              </a:rPr>
              <a:t>מעבדה במחשבים מחומרה לתוכנה </a:t>
            </a:r>
          </a:p>
          <a:p>
            <a:pPr rtl="1"/>
            <a:r>
              <a:rPr lang="he-IL" sz="2400" dirty="0" smtClean="0">
                <a:solidFill>
                  <a:srgbClr val="002060"/>
                </a:solidFill>
              </a:rPr>
              <a:t>קורס 10083</a:t>
            </a:r>
          </a:p>
          <a:p>
            <a:pPr rtl="1"/>
            <a:r>
              <a:rPr lang="he-IL" sz="2400" dirty="0" smtClean="0">
                <a:solidFill>
                  <a:srgbClr val="002060"/>
                </a:solidFill>
              </a:rPr>
              <a:t>אריק </a:t>
            </a:r>
            <a:r>
              <a:rPr lang="he-IL" sz="2400" dirty="0" err="1" smtClean="0">
                <a:solidFill>
                  <a:srgbClr val="002060"/>
                </a:solidFill>
              </a:rPr>
              <a:t>גיספאן</a:t>
            </a:r>
            <a:r>
              <a:rPr lang="he-IL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arikgi@post.jce.ac.il</a:t>
            </a:r>
            <a:endParaRPr lang="he-IL" sz="2400" dirty="0" smtClean="0">
              <a:solidFill>
                <a:srgbClr val="00206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-713706" y="2284142"/>
            <a:ext cx="10398274" cy="3161081"/>
          </a:xfrm>
          <a:prstGeom prst="rect">
            <a:avLst/>
          </a:prstGeom>
        </p:spPr>
        <p:txBody>
          <a:bodyPr vert="horz" lIns="104278" tIns="52139" rIns="104278" bIns="52139" rtlCol="1">
            <a:normAutofit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7500" b="1" u="sng" dirty="0" smtClean="0">
                <a:solidFill>
                  <a:schemeClr val="tx1"/>
                </a:solidFill>
              </a:rPr>
              <a:t>הרצאה </a:t>
            </a:r>
            <a:r>
              <a:rPr lang="en-US" sz="7500" b="1" u="sng" smtClean="0">
                <a:solidFill>
                  <a:schemeClr val="tx1"/>
                </a:solidFill>
              </a:rPr>
              <a:t>8</a:t>
            </a:r>
            <a:r>
              <a:rPr lang="he-IL" sz="7500" smtClean="0">
                <a:solidFill>
                  <a:schemeClr val="tx1"/>
                </a:solidFill>
              </a:rPr>
              <a:t> </a:t>
            </a:r>
            <a:endParaRPr lang="he-IL" sz="7500" dirty="0" smtClean="0">
              <a:solidFill>
                <a:schemeClr val="tx1"/>
              </a:solidFill>
            </a:endParaRPr>
          </a:p>
          <a:p>
            <a:pPr rtl="0"/>
            <a:r>
              <a:rPr lang="en-US" sz="7500" dirty="0" smtClean="0">
                <a:solidFill>
                  <a:schemeClr val="tx1"/>
                </a:solidFill>
                <a:latin typeface="Comic Sans MS" pitchFamily="66" charset="0"/>
              </a:rPr>
              <a:t>Virtual Machine II</a:t>
            </a:r>
          </a:p>
        </p:txBody>
      </p:sp>
      <p:sp>
        <p:nvSpPr>
          <p:cNvPr id="10" name="AutoShape 2" descr="תיאור: תיאור: 2011_animation"/>
          <p:cNvSpPr>
            <a:spLocks noChangeAspect="1" noChangeArrowheads="1"/>
          </p:cNvSpPr>
          <p:nvPr/>
        </p:nvSpPr>
        <p:spPr bwMode="auto">
          <a:xfrm>
            <a:off x="9739338" y="-708295"/>
            <a:ext cx="88582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6" name="Picture 5" descr="עזריאלי – מכללה אקדמית להנדסה ירושלי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389" y="1196752"/>
            <a:ext cx="4339219" cy="88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63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000"/>
              <a:t>The function-call-and-return protocol 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3276600" cy="45720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The caller’s view:</a:t>
            </a:r>
          </a:p>
        </p:txBody>
      </p:sp>
      <p:sp>
        <p:nvSpPr>
          <p:cNvPr id="529412" name="Text Box 4"/>
          <p:cNvSpPr txBox="1">
            <a:spLocks noChangeArrowheads="1"/>
          </p:cNvSpPr>
          <p:nvPr/>
        </p:nvSpPr>
        <p:spPr bwMode="auto">
          <a:xfrm>
            <a:off x="1219200" y="4400550"/>
            <a:ext cx="7620000" cy="1981200"/>
          </a:xfrm>
          <a:prstGeom prst="rect">
            <a:avLst/>
          </a:prstGeom>
          <a:solidFill>
            <a:srgbClr val="FFF2E5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65600" tIns="190800" rIns="144000" bIns="1908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400" smtClean="0">
                <a:solidFill>
                  <a:srgbClr val="000000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When I start executing</a:t>
            </a:r>
            <a:r>
              <a:rPr lang="en-US" sz="1400" smtClean="0">
                <a:solidFill>
                  <a:srgbClr val="000066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1400" smtClean="0">
                <a:solidFill>
                  <a:srgbClr val="000000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 my </a:t>
            </a:r>
            <a:r>
              <a:rPr lang="en-US" sz="1400" b="1" smtClean="0">
                <a:solidFill>
                  <a:srgbClr val="000000"/>
                </a:solidFill>
                <a:latin typeface="Comic Sans MS" pitchFamily="66" charset="0"/>
                <a:ea typeface="Arial Unicode MS" pitchFamily="34" charset="-128"/>
                <a:cs typeface="Courier New" pitchFamily="49" charset="0"/>
              </a:rPr>
              <a:t>argument</a:t>
            </a:r>
            <a:r>
              <a:rPr lang="en-US" sz="1400" smtClean="0">
                <a:solidFill>
                  <a:srgbClr val="000000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 segment has been initialized with actual argument values passed by the caller</a:t>
            </a:r>
          </a:p>
          <a:p>
            <a:pPr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400" smtClean="0">
                <a:solidFill>
                  <a:srgbClr val="000000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My </a:t>
            </a:r>
            <a:r>
              <a:rPr lang="en-US" sz="1400" b="1" smtClean="0">
                <a:solidFill>
                  <a:srgbClr val="000000"/>
                </a:solidFill>
                <a:latin typeface="Comic Sans MS" pitchFamily="66" charset="0"/>
                <a:cs typeface="Courier New" pitchFamily="49" charset="0"/>
              </a:rPr>
              <a:t>local</a:t>
            </a:r>
            <a:r>
              <a:rPr lang="en-US" sz="1400" smtClean="0">
                <a:solidFill>
                  <a:srgbClr val="000000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 variables segment has been allocated and initialized to zero</a:t>
            </a:r>
          </a:p>
          <a:p>
            <a:pPr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400" smtClean="0">
                <a:solidFill>
                  <a:srgbClr val="000000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The </a:t>
            </a:r>
            <a:r>
              <a:rPr lang="en-US" sz="1400" b="1" smtClean="0">
                <a:solidFill>
                  <a:srgbClr val="000000"/>
                </a:solidFill>
                <a:latin typeface="Comic Sans MS" pitchFamily="66" charset="0"/>
                <a:cs typeface="Courier New" pitchFamily="49" charset="0"/>
              </a:rPr>
              <a:t>static</a:t>
            </a:r>
            <a:r>
              <a:rPr lang="en-US" sz="1400" smtClean="0">
                <a:solidFill>
                  <a:srgbClr val="000000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 segment that I see has been set to the </a:t>
            </a:r>
            <a:r>
              <a:rPr lang="en-US" sz="1400" b="1" smtClean="0">
                <a:solidFill>
                  <a:srgbClr val="000000"/>
                </a:solidFill>
                <a:latin typeface="Comic Sans MS" pitchFamily="66" charset="0"/>
                <a:cs typeface="Courier New" pitchFamily="49" charset="0"/>
              </a:rPr>
              <a:t>static</a:t>
            </a:r>
            <a:r>
              <a:rPr lang="en-US" sz="1400" smtClean="0">
                <a:solidFill>
                  <a:srgbClr val="000000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 segment of the VM file to which I belong, and the working stack that I see is empty</a:t>
            </a:r>
          </a:p>
          <a:p>
            <a:pPr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400" smtClean="0">
                <a:solidFill>
                  <a:srgbClr val="000099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Before exiting the function, I must push a value onto the stack and then RETURN.</a:t>
            </a:r>
          </a:p>
        </p:txBody>
      </p:sp>
      <p:sp>
        <p:nvSpPr>
          <p:cNvPr id="529413" name="Text Box 5"/>
          <p:cNvSpPr txBox="1">
            <a:spLocks noChangeArrowheads="1"/>
          </p:cNvSpPr>
          <p:nvPr/>
        </p:nvSpPr>
        <p:spPr bwMode="auto">
          <a:xfrm>
            <a:off x="6516688" y="115888"/>
            <a:ext cx="2447925" cy="936625"/>
          </a:xfrm>
          <a:prstGeom prst="rect">
            <a:avLst/>
          </a:prstGeom>
          <a:solidFill>
            <a:srgbClr val="FFE4C9"/>
          </a:solidFill>
          <a:ln w="9525" algn="ctr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190800" rIns="0" bIns="190800" anchor="ctr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600" b="1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600" b="1" i="1" smtClean="0">
                <a:solidFill>
                  <a:srgbClr val="663300"/>
                </a:solidFill>
                <a:cs typeface="Times New Roman" pitchFamily="18" charset="0"/>
              </a:rPr>
              <a:t>g</a:t>
            </a:r>
            <a:r>
              <a:rPr lang="en-US" sz="1600" b="1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smtClean="0">
                <a:solidFill>
                  <a:srgbClr val="663300"/>
                </a:solidFill>
                <a:cs typeface="Times New Roman" pitchFamily="18" charset="0"/>
              </a:rPr>
              <a:t>nVars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600" b="1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sz="1600" b="1" i="1" smtClean="0">
                <a:solidFill>
                  <a:srgbClr val="663300"/>
                </a:solidFill>
                <a:cs typeface="Times New Roman" pitchFamily="18" charset="0"/>
              </a:rPr>
              <a:t>g</a:t>
            </a:r>
            <a:r>
              <a:rPr lang="en-US" sz="1600" b="1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smtClean="0">
                <a:solidFill>
                  <a:srgbClr val="663300"/>
                </a:solidFill>
                <a:cs typeface="Times New Roman" pitchFamily="18" charset="0"/>
              </a:rPr>
              <a:t>nArgs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600" b="1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return</a:t>
            </a:r>
          </a:p>
        </p:txBody>
      </p:sp>
      <p:sp>
        <p:nvSpPr>
          <p:cNvPr id="529414" name="Text Box 6"/>
          <p:cNvSpPr txBox="1">
            <a:spLocks noChangeArrowheads="1"/>
          </p:cNvSpPr>
          <p:nvPr/>
        </p:nvSpPr>
        <p:spPr bwMode="auto">
          <a:xfrm>
            <a:off x="304800" y="1143000"/>
            <a:ext cx="6499225" cy="2862263"/>
          </a:xfrm>
          <a:prstGeom prst="rect">
            <a:avLst/>
          </a:prstGeom>
          <a:solidFill>
            <a:srgbClr val="FFF2E5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65600" tIns="190800" rIns="144000" bIns="1908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400" smtClean="0">
                <a:solidFill>
                  <a:srgbClr val="000099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Before calling the function, I must push as many arguments as needed onto the stack  </a:t>
            </a:r>
          </a:p>
          <a:p>
            <a:pPr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400" smtClean="0">
                <a:solidFill>
                  <a:srgbClr val="000099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Next, I invoke the function using the </a:t>
            </a:r>
            <a:r>
              <a:rPr lang="en-US" sz="1600" b="1" smtClean="0">
                <a:solidFill>
                  <a:srgbClr val="6633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call</a:t>
            </a:r>
            <a:r>
              <a:rPr lang="en-US" sz="1400" smtClean="0">
                <a:solidFill>
                  <a:srgbClr val="000099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 command</a:t>
            </a:r>
          </a:p>
          <a:p>
            <a:pPr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400" smtClean="0">
                <a:solidFill>
                  <a:srgbClr val="000099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After the called function returns:</a:t>
            </a:r>
          </a:p>
          <a:p>
            <a:pPr lvl="1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Char char="q"/>
            </a:pPr>
            <a:r>
              <a:rPr lang="en-US" sz="1400" smtClean="0">
                <a:solidFill>
                  <a:srgbClr val="000000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The arguments that I pushed before the call have disappeared from the stack, and a return value (that always exists) appears at the top of the stack  </a:t>
            </a:r>
          </a:p>
          <a:p>
            <a:pPr lvl="1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Char char="q"/>
            </a:pPr>
            <a:r>
              <a:rPr lang="en-US" sz="1400" smtClean="0">
                <a:solidFill>
                  <a:srgbClr val="000000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All my memory segments (</a:t>
            </a:r>
            <a:r>
              <a:rPr lang="en-US" sz="1400" b="1" smtClean="0">
                <a:solidFill>
                  <a:srgbClr val="000000"/>
                </a:solidFill>
                <a:latin typeface="Comic Sans MS" pitchFamily="66" charset="0"/>
                <a:cs typeface="Courier New" pitchFamily="49" charset="0"/>
              </a:rPr>
              <a:t>argument</a:t>
            </a:r>
            <a:r>
              <a:rPr lang="en-US" sz="1400" smtClean="0">
                <a:solidFill>
                  <a:srgbClr val="000000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400" b="1" smtClean="0">
                <a:solidFill>
                  <a:srgbClr val="000000"/>
                </a:solidFill>
                <a:latin typeface="Comic Sans MS" pitchFamily="66" charset="0"/>
                <a:cs typeface="Courier New" pitchFamily="49" charset="0"/>
              </a:rPr>
              <a:t>local</a:t>
            </a:r>
            <a:r>
              <a:rPr lang="en-US" sz="1400" smtClean="0">
                <a:solidFill>
                  <a:srgbClr val="000000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400" b="1" smtClean="0">
                <a:solidFill>
                  <a:srgbClr val="000000"/>
                </a:solidFill>
                <a:latin typeface="Comic Sans MS" pitchFamily="66" charset="0"/>
                <a:cs typeface="Courier New" pitchFamily="49" charset="0"/>
              </a:rPr>
              <a:t>static</a:t>
            </a:r>
            <a:r>
              <a:rPr lang="en-US" sz="1400" smtClean="0">
                <a:solidFill>
                  <a:srgbClr val="000000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, …) are the same as before the call.</a:t>
            </a:r>
          </a:p>
        </p:txBody>
      </p:sp>
      <p:sp>
        <p:nvSpPr>
          <p:cNvPr id="529415" name="Rectangle 7"/>
          <p:cNvSpPr>
            <a:spLocks noChangeArrowheads="1"/>
          </p:cNvSpPr>
          <p:nvPr/>
        </p:nvSpPr>
        <p:spPr bwMode="auto">
          <a:xfrm>
            <a:off x="1066800" y="4052888"/>
            <a:ext cx="4195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sz="2000" smtClean="0">
                <a:solidFill>
                  <a:srgbClr val="000000"/>
                </a:solidFill>
              </a:rPr>
              <a:t>The callee’s view:</a:t>
            </a:r>
          </a:p>
          <a:p>
            <a: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endParaRPr lang="en-US" sz="2000" smtClean="0">
              <a:solidFill>
                <a:srgbClr val="000000"/>
              </a:solidFill>
            </a:endParaRPr>
          </a:p>
        </p:txBody>
      </p:sp>
      <p:sp>
        <p:nvSpPr>
          <p:cNvPr id="529416" name="Rectangle 8"/>
          <p:cNvSpPr>
            <a:spLocks noChangeArrowheads="1"/>
          </p:cNvSpPr>
          <p:nvPr/>
        </p:nvSpPr>
        <p:spPr bwMode="auto">
          <a:xfrm>
            <a:off x="6934200" y="1295400"/>
            <a:ext cx="201612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rtl="0" eaLnBrk="0" fontAlgn="base" hangingPunct="0"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sz="1400" smtClean="0">
                <a:solidFill>
                  <a:srgbClr val="000099"/>
                </a:solidFill>
                <a:ea typeface="Arial Unicode MS" pitchFamily="34" charset="-128"/>
                <a:cs typeface="Arial Unicode MS" pitchFamily="34" charset="-128"/>
              </a:rPr>
              <a:t>Blue = function writer’s  responsibility</a:t>
            </a:r>
          </a:p>
          <a:p>
            <a:pPr marL="342900" indent="-342900" algn="l" rtl="0" eaLnBrk="0" fontAlgn="base" hangingPunct="0"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sz="140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Black = black box magic, supplied by the VM implementation</a:t>
            </a:r>
          </a:p>
          <a:p>
            <a:pPr marL="342900" indent="-342900" algn="l" rtl="0" eaLnBrk="0" fontAlgn="base" hangingPunct="0"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sz="140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In other words, we have to worry about the “black operations” only.</a:t>
            </a:r>
          </a:p>
        </p:txBody>
      </p:sp>
    </p:spTree>
    <p:extLst>
      <p:ext uri="{BB962C8B-B14F-4D97-AF65-F5344CB8AC3E}">
        <p14:creationId xmlns:p14="http://schemas.microsoft.com/office/powerpoint/2010/main" val="73457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1" grpId="0" build="p" autoUpdateAnimBg="0"/>
      <p:bldP spid="529412" grpId="0" build="p" animBg="1" autoUpdateAnimBg="0"/>
      <p:bldP spid="529414" grpId="0" build="p" animBg="1" autoUpdateAnimBg="0"/>
      <p:bldP spid="529415" grpId="0" autoUpdateAnimBg="0"/>
      <p:bldP spid="529416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763000" cy="533400"/>
          </a:xfrm>
        </p:spPr>
        <p:txBody>
          <a:bodyPr/>
          <a:lstStyle/>
          <a:p>
            <a:r>
              <a:rPr lang="en-US" sz="1600"/>
              <a:t>VM implementation view of the function-call-and-return protocol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7862888" cy="2590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5000"/>
              </a:spcBef>
              <a:buFont typeface="Wingdings" pitchFamily="2" charset="2"/>
              <a:buNone/>
            </a:pPr>
            <a:r>
              <a:rPr lang="en-US" sz="1600" u="sng">
                <a:solidFill>
                  <a:srgbClr val="000066"/>
                </a:solidFill>
                <a:ea typeface="Arial Unicode MS" pitchFamily="34" charset="-128"/>
                <a:cs typeface="Arial Unicode MS" pitchFamily="34" charset="-128"/>
              </a:rPr>
              <a:t>When function </a:t>
            </a:r>
            <a:r>
              <a:rPr lang="en-US" sz="1600" i="1" u="sng">
                <a:solidFill>
                  <a:srgbClr val="000066"/>
                </a:solidFill>
                <a:ea typeface="Arial Unicode MS" pitchFamily="34" charset="-128"/>
                <a:cs typeface="Arial Unicode MS" pitchFamily="34" charset="-128"/>
              </a:rPr>
              <a:t>f</a:t>
            </a:r>
            <a:r>
              <a:rPr lang="en-US" sz="1600" u="sng">
                <a:solidFill>
                  <a:srgbClr val="000066"/>
                </a:solidFill>
                <a:ea typeface="Arial Unicode MS" pitchFamily="34" charset="-128"/>
                <a:cs typeface="Arial Unicode MS" pitchFamily="34" charset="-128"/>
              </a:rPr>
              <a:t> calls function </a:t>
            </a:r>
            <a:r>
              <a:rPr lang="en-US" sz="1600" i="1" u="sng">
                <a:solidFill>
                  <a:srgbClr val="000066"/>
                </a:solidFill>
                <a:ea typeface="Arial Unicode MS" pitchFamily="34" charset="-128"/>
                <a:cs typeface="Arial Unicode MS" pitchFamily="34" charset="-128"/>
              </a:rPr>
              <a:t>g</a:t>
            </a:r>
            <a:r>
              <a:rPr lang="en-US" sz="1600" u="sng">
                <a:solidFill>
                  <a:srgbClr val="000066"/>
                </a:solidFill>
                <a:ea typeface="Arial Unicode MS" pitchFamily="34" charset="-128"/>
                <a:cs typeface="Arial Unicode MS" pitchFamily="34" charset="-128"/>
              </a:rPr>
              <a:t>, I must:</a:t>
            </a:r>
          </a:p>
          <a:p>
            <a:pPr>
              <a:lnSpc>
                <a:spcPct val="80000"/>
              </a:lnSpc>
              <a:spcBef>
                <a:spcPct val="105000"/>
              </a:spcBef>
            </a:pPr>
            <a:r>
              <a:rPr lang="en-US" sz="1600">
                <a:ea typeface="Arial Unicode MS" pitchFamily="34" charset="-128"/>
                <a:cs typeface="Times New Roman" pitchFamily="18" charset="0"/>
              </a:rPr>
              <a:t>Save the return address</a:t>
            </a:r>
          </a:p>
          <a:p>
            <a:pPr>
              <a:lnSpc>
                <a:spcPct val="80000"/>
              </a:lnSpc>
              <a:spcBef>
                <a:spcPct val="105000"/>
              </a:spcBef>
            </a:pPr>
            <a:r>
              <a:rPr lang="en-US" sz="1600">
                <a:ea typeface="Arial Unicode MS" pitchFamily="34" charset="-128"/>
                <a:cs typeface="Times New Roman" pitchFamily="18" charset="0"/>
              </a:rPr>
              <a:t>Save the virtual segments of </a:t>
            </a:r>
            <a:r>
              <a:rPr lang="en-US" sz="1600" i="1">
                <a:ea typeface="Arial Unicode MS" pitchFamily="34" charset="-128"/>
                <a:cs typeface="Times New Roman" pitchFamily="18" charset="0"/>
              </a:rPr>
              <a:t>f</a:t>
            </a:r>
          </a:p>
          <a:p>
            <a:pPr>
              <a:lnSpc>
                <a:spcPct val="80000"/>
              </a:lnSpc>
              <a:spcBef>
                <a:spcPct val="105000"/>
              </a:spcBef>
            </a:pPr>
            <a:r>
              <a:rPr lang="en-US" sz="1600">
                <a:ea typeface="Arial Unicode MS" pitchFamily="34" charset="-128"/>
                <a:cs typeface="Times New Roman" pitchFamily="18" charset="0"/>
              </a:rPr>
              <a:t>Allocate, and initialize to 0, as many local variables as needed by </a:t>
            </a:r>
            <a:r>
              <a:rPr lang="en-US" sz="1600" i="1">
                <a:ea typeface="Arial Unicode MS" pitchFamily="34" charset="-128"/>
                <a:cs typeface="Times New Roman" pitchFamily="18" charset="0"/>
              </a:rPr>
              <a:t>g</a:t>
            </a:r>
          </a:p>
          <a:p>
            <a:pPr>
              <a:lnSpc>
                <a:spcPct val="80000"/>
              </a:lnSpc>
              <a:spcBef>
                <a:spcPct val="105000"/>
              </a:spcBef>
            </a:pPr>
            <a:r>
              <a:rPr lang="en-US" sz="1600">
                <a:ea typeface="Arial Unicode MS" pitchFamily="34" charset="-128"/>
                <a:cs typeface="Times New Roman" pitchFamily="18" charset="0"/>
              </a:rPr>
              <a:t>Set the local and argument segment pointers of </a:t>
            </a:r>
            <a:r>
              <a:rPr lang="en-US" sz="1600" i="1">
                <a:ea typeface="Arial Unicode MS" pitchFamily="34" charset="-128"/>
                <a:cs typeface="Times New Roman" pitchFamily="18" charset="0"/>
              </a:rPr>
              <a:t>g</a:t>
            </a:r>
          </a:p>
          <a:p>
            <a:pPr>
              <a:lnSpc>
                <a:spcPct val="80000"/>
              </a:lnSpc>
              <a:spcBef>
                <a:spcPct val="105000"/>
              </a:spcBef>
            </a:pPr>
            <a:r>
              <a:rPr lang="en-US" sz="1600">
                <a:ea typeface="Arial Unicode MS" pitchFamily="34" charset="-128"/>
                <a:cs typeface="Times New Roman" pitchFamily="18" charset="0"/>
              </a:rPr>
              <a:t>Transfer control to </a:t>
            </a:r>
            <a:r>
              <a:rPr lang="en-US" sz="1600" i="1">
                <a:ea typeface="Arial Unicode MS" pitchFamily="34" charset="-128"/>
                <a:cs typeface="Times New Roman" pitchFamily="18" charset="0"/>
              </a:rPr>
              <a:t>g</a:t>
            </a:r>
            <a:r>
              <a:rPr lang="en-US" sz="1600">
                <a:ea typeface="Arial Unicode MS" pitchFamily="34" charset="-128"/>
                <a:cs typeface="Times New Roman" pitchFamily="18" charset="0"/>
              </a:rPr>
              <a:t>.</a:t>
            </a:r>
          </a:p>
          <a:p>
            <a:pPr>
              <a:lnSpc>
                <a:spcPct val="80000"/>
              </a:lnSpc>
              <a:spcBef>
                <a:spcPct val="105000"/>
              </a:spcBef>
              <a:buFont typeface="Wingdings" pitchFamily="2" charset="2"/>
              <a:buNone/>
            </a:pPr>
            <a:endParaRPr lang="en-US" sz="1600"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531460" name="Rectangle 4"/>
          <p:cNvSpPr>
            <a:spLocks noChangeArrowheads="1"/>
          </p:cNvSpPr>
          <p:nvPr/>
        </p:nvSpPr>
        <p:spPr bwMode="auto">
          <a:xfrm>
            <a:off x="1752600" y="3733800"/>
            <a:ext cx="73914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rtl="0" eaLnBrk="0" fontAlgn="base" hangingPunct="0">
              <a:lnSpc>
                <a:spcPct val="90000"/>
              </a:lnSpc>
              <a:spcBef>
                <a:spcPct val="105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sz="1600" u="sng" smtClean="0">
                <a:solidFill>
                  <a:srgbClr val="000066"/>
                </a:solidFill>
                <a:ea typeface="Arial Unicode MS" pitchFamily="34" charset="-128"/>
                <a:cs typeface="Arial Unicode MS" pitchFamily="34" charset="-128"/>
              </a:rPr>
              <a:t>When g  terminates and control should return to f, I must:</a:t>
            </a:r>
          </a:p>
          <a:p>
            <a:pPr marL="342900" indent="-342900" algn="l" rtl="0" eaLnBrk="0" fontAlgn="base" hangingPunct="0">
              <a:spcBef>
                <a:spcPct val="105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600" smtClean="0">
                <a:solidFill>
                  <a:srgbClr val="000000"/>
                </a:solidFill>
                <a:ea typeface="Arial Unicode MS" pitchFamily="34" charset="-128"/>
                <a:cs typeface="Times New Roman" pitchFamily="18" charset="0"/>
              </a:rPr>
              <a:t>Clear </a:t>
            </a:r>
            <a:r>
              <a:rPr lang="en-US" sz="1600" i="1" smtClean="0">
                <a:solidFill>
                  <a:srgbClr val="000000"/>
                </a:solidFill>
                <a:ea typeface="Arial Unicode MS" pitchFamily="34" charset="-128"/>
                <a:cs typeface="Times New Roman" pitchFamily="18" charset="0"/>
              </a:rPr>
              <a:t>g </a:t>
            </a:r>
            <a:r>
              <a:rPr lang="en-US" sz="1600" smtClean="0">
                <a:solidFill>
                  <a:srgbClr val="000000"/>
                </a:solidFill>
                <a:ea typeface="Arial Unicode MS" pitchFamily="34" charset="-128"/>
                <a:cs typeface="Times New Roman" pitchFamily="18" charset="0"/>
              </a:rPr>
              <a:t>’s arguments and other junk from the stack</a:t>
            </a:r>
          </a:p>
          <a:p>
            <a:pPr marL="342900" indent="-342900" algn="l" rtl="0" eaLnBrk="0" fontAlgn="base" hangingPunct="0">
              <a:spcBef>
                <a:spcPct val="105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600" smtClean="0">
                <a:solidFill>
                  <a:srgbClr val="000000"/>
                </a:solidFill>
                <a:ea typeface="Arial Unicode MS" pitchFamily="34" charset="-128"/>
                <a:cs typeface="Times New Roman" pitchFamily="18" charset="0"/>
              </a:rPr>
              <a:t>Restore the virtual segments of </a:t>
            </a:r>
            <a:r>
              <a:rPr lang="en-US" sz="1600" i="1" smtClean="0">
                <a:solidFill>
                  <a:srgbClr val="000000"/>
                </a:solidFill>
                <a:ea typeface="Arial Unicode MS" pitchFamily="34" charset="-128"/>
                <a:cs typeface="Times New Roman" pitchFamily="18" charset="0"/>
              </a:rPr>
              <a:t>f</a:t>
            </a:r>
          </a:p>
          <a:p>
            <a:pPr marL="342900" indent="-342900" algn="l" rtl="0" eaLnBrk="0" fontAlgn="base" hangingPunct="0">
              <a:spcBef>
                <a:spcPct val="105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600" smtClean="0">
                <a:solidFill>
                  <a:srgbClr val="000000"/>
                </a:solidFill>
                <a:cs typeface="Times New Roman" pitchFamily="18" charset="0"/>
              </a:rPr>
              <a:t>Transfer control back to </a:t>
            </a:r>
            <a:r>
              <a:rPr lang="en-US" sz="1600" i="1" smtClean="0">
                <a:solidFill>
                  <a:srgbClr val="000000"/>
                </a:solidFill>
                <a:cs typeface="Times New Roman" pitchFamily="18" charset="0"/>
              </a:rPr>
              <a:t>f</a:t>
            </a:r>
            <a:r>
              <a:rPr lang="en-US" sz="160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br>
              <a:rPr lang="en-US" sz="1600" smtClean="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US" sz="1600" smtClean="0">
                <a:solidFill>
                  <a:srgbClr val="000000"/>
                </a:solidFill>
                <a:cs typeface="Times New Roman" pitchFamily="18" charset="0"/>
              </a:rPr>
              <a:t>(jump to the saved return address).</a:t>
            </a:r>
            <a:r>
              <a:rPr lang="en-US" sz="1600" smtClean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31461" name="Text Box 5"/>
          <p:cNvSpPr txBox="1">
            <a:spLocks noChangeArrowheads="1"/>
          </p:cNvSpPr>
          <p:nvPr/>
        </p:nvSpPr>
        <p:spPr bwMode="auto">
          <a:xfrm>
            <a:off x="6516688" y="115888"/>
            <a:ext cx="2447925" cy="936625"/>
          </a:xfrm>
          <a:prstGeom prst="rect">
            <a:avLst/>
          </a:prstGeom>
          <a:solidFill>
            <a:srgbClr val="FFE4C9"/>
          </a:solidFill>
          <a:ln w="9525" algn="ctr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190800" rIns="0" bIns="190800" anchor="ctr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600" b="1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600" b="1" i="1" smtClean="0">
                <a:solidFill>
                  <a:srgbClr val="663300"/>
                </a:solidFill>
                <a:cs typeface="Times New Roman" pitchFamily="18" charset="0"/>
              </a:rPr>
              <a:t>g</a:t>
            </a:r>
            <a:r>
              <a:rPr lang="en-US" sz="1600" b="1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smtClean="0">
                <a:solidFill>
                  <a:srgbClr val="663300"/>
                </a:solidFill>
                <a:cs typeface="Times New Roman" pitchFamily="18" charset="0"/>
              </a:rPr>
              <a:t>nVars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600" b="1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sz="1600" b="1" i="1" smtClean="0">
                <a:solidFill>
                  <a:srgbClr val="663300"/>
                </a:solidFill>
                <a:cs typeface="Times New Roman" pitchFamily="18" charset="0"/>
              </a:rPr>
              <a:t>g</a:t>
            </a:r>
            <a:r>
              <a:rPr lang="en-US" sz="1600" b="1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smtClean="0">
                <a:solidFill>
                  <a:srgbClr val="663300"/>
                </a:solidFill>
                <a:cs typeface="Times New Roman" pitchFamily="18" charset="0"/>
              </a:rPr>
              <a:t>nArgs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600" b="1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402044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59" grpId="0" build="p" autoUpdateAnimBg="0"/>
      <p:bldP spid="531460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475" y="115888"/>
            <a:ext cx="8991600" cy="5334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000"/>
              <a:t>The VM implementation storage housekeeping = the stack</a:t>
            </a:r>
          </a:p>
        </p:txBody>
      </p:sp>
      <p:graphicFrame>
        <p:nvGraphicFramePr>
          <p:cNvPr id="533507" name="Object 3"/>
          <p:cNvGraphicFramePr>
            <a:graphicFrameLocks noChangeAspect="1"/>
          </p:cNvGraphicFramePr>
          <p:nvPr/>
        </p:nvGraphicFramePr>
        <p:xfrm>
          <a:off x="0" y="533400"/>
          <a:ext cx="6505575" cy="594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0" r:id="rId4" imgW="6515100" imgH="5919216" progId="Visio.Drawing.6">
                  <p:embed/>
                </p:oleObj>
              </mc:Choice>
              <mc:Fallback>
                <p:oleObj r:id="rId4" imgW="6515100" imgH="591921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66" t="-383" r="-4620" b="12602"/>
                      <a:stretch>
                        <a:fillRect/>
                      </a:stretch>
                    </p:blipFill>
                    <p:spPr bwMode="auto">
                      <a:xfrm>
                        <a:off x="0" y="533400"/>
                        <a:ext cx="6505575" cy="594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984875" y="890588"/>
            <a:ext cx="3051175" cy="5562600"/>
          </a:xfrm>
          <a:noFill/>
          <a:ln/>
        </p:spPr>
        <p:txBody>
          <a:bodyPr/>
          <a:lstStyle/>
          <a:p>
            <a:r>
              <a:rPr lang="en-US" sz="1600"/>
              <a:t>At any point of time, some functions are waiting, and only the current function is running</a:t>
            </a:r>
          </a:p>
          <a:p>
            <a:r>
              <a:rPr lang="en-US" sz="1600"/>
              <a:t>Shaded areas: </a:t>
            </a:r>
            <a:br>
              <a:rPr lang="en-US" sz="1600"/>
            </a:br>
            <a:r>
              <a:rPr lang="en-US" sz="1600"/>
              <a:t>irrelevant to the current function</a:t>
            </a:r>
          </a:p>
          <a:p>
            <a:r>
              <a:rPr lang="en-US" sz="1600"/>
              <a:t>The current function sees only the top of the stack (AKA </a:t>
            </a:r>
            <a:r>
              <a:rPr lang="en-US" sz="1600" i="1"/>
              <a:t>working stack</a:t>
            </a:r>
            <a:r>
              <a:rPr lang="en-US" sz="1600"/>
              <a:t>)</a:t>
            </a:r>
          </a:p>
          <a:p>
            <a:r>
              <a:rPr lang="en-US" sz="1600"/>
              <a:t>The rest of the stack holds the frozen states of all the functions up the calling hierarchy</a:t>
            </a:r>
          </a:p>
          <a:p>
            <a:r>
              <a:rPr lang="en-US" sz="1600"/>
              <a:t>Physical storage details depend on the VM implementation.</a:t>
            </a:r>
          </a:p>
          <a:p>
            <a:endParaRPr lang="en-US" sz="1600">
              <a:solidFill>
                <a:srgbClr val="000099"/>
              </a:solidFill>
            </a:endParaRPr>
          </a:p>
          <a:p>
            <a:endParaRPr lang="en-US" sz="1600"/>
          </a:p>
        </p:txBody>
      </p:sp>
      <p:grpSp>
        <p:nvGrpSpPr>
          <p:cNvPr id="533511" name="Group 7"/>
          <p:cNvGrpSpPr>
            <a:grpSpLocks/>
          </p:cNvGrpSpPr>
          <p:nvPr/>
        </p:nvGrpSpPr>
        <p:grpSpPr bwMode="auto">
          <a:xfrm>
            <a:off x="1066800" y="762000"/>
            <a:ext cx="2743200" cy="3505200"/>
            <a:chOff x="672" y="480"/>
            <a:chExt cx="1728" cy="2208"/>
          </a:xfrm>
        </p:grpSpPr>
        <p:sp>
          <p:nvSpPr>
            <p:cNvPr id="533509" name="Rectangle 5"/>
            <p:cNvSpPr>
              <a:spLocks noChangeArrowheads="1"/>
            </p:cNvSpPr>
            <p:nvPr/>
          </p:nvSpPr>
          <p:spPr bwMode="auto">
            <a:xfrm>
              <a:off x="672" y="480"/>
              <a:ext cx="1728" cy="384"/>
            </a:xfrm>
            <a:prstGeom prst="rect">
              <a:avLst/>
            </a:prstGeom>
            <a:solidFill>
              <a:srgbClr val="A7A7A7">
                <a:alpha val="41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33510" name="Rectangle 6"/>
            <p:cNvSpPr>
              <a:spLocks noChangeArrowheads="1"/>
            </p:cNvSpPr>
            <p:nvPr/>
          </p:nvSpPr>
          <p:spPr bwMode="auto">
            <a:xfrm>
              <a:off x="672" y="1680"/>
              <a:ext cx="1728" cy="1008"/>
            </a:xfrm>
            <a:prstGeom prst="rect">
              <a:avLst/>
            </a:prstGeom>
            <a:solidFill>
              <a:srgbClr val="A7A7A7">
                <a:alpha val="41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027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08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a typical calling scenario</a:t>
            </a:r>
          </a:p>
        </p:txBody>
      </p:sp>
      <p:graphicFrame>
        <p:nvGraphicFramePr>
          <p:cNvPr id="535555" name="Object 3"/>
          <p:cNvGraphicFramePr>
            <a:graphicFrameLocks noChangeAspect="1"/>
          </p:cNvGraphicFramePr>
          <p:nvPr/>
        </p:nvGraphicFramePr>
        <p:xfrm>
          <a:off x="457200" y="3078163"/>
          <a:ext cx="8001000" cy="337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4" name="VISIO" r:id="rId4" imgW="6333840" imgH="7074360" progId="Visio.Drawing.6">
                  <p:embed/>
                </p:oleObj>
              </mc:Choice>
              <mc:Fallback>
                <p:oleObj name="VISIO" r:id="rId4" imgW="6333840" imgH="7074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58586" b="3665"/>
                      <a:stretch>
                        <a:fillRect/>
                      </a:stretch>
                    </p:blipFill>
                    <p:spPr bwMode="auto">
                      <a:xfrm>
                        <a:off x="457200" y="3078163"/>
                        <a:ext cx="8001000" cy="337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5556" name="Group 4"/>
          <p:cNvGrpSpPr>
            <a:grpSpLocks/>
          </p:cNvGrpSpPr>
          <p:nvPr/>
        </p:nvGrpSpPr>
        <p:grpSpPr bwMode="auto">
          <a:xfrm>
            <a:off x="309563" y="650875"/>
            <a:ext cx="8448675" cy="2130425"/>
            <a:chOff x="195" y="410"/>
            <a:chExt cx="5322" cy="1342"/>
          </a:xfrm>
        </p:grpSpPr>
        <p:sp>
          <p:nvSpPr>
            <p:cNvPr id="535557" name="AutoShape 5"/>
            <p:cNvSpPr>
              <a:spLocks noChangeAspect="1" noChangeArrowheads="1" noTextEdit="1"/>
            </p:cNvSpPr>
            <p:nvPr/>
          </p:nvSpPr>
          <p:spPr bwMode="auto">
            <a:xfrm>
              <a:off x="195" y="410"/>
              <a:ext cx="5322" cy="1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35558" name="Rectangle 6"/>
            <p:cNvSpPr>
              <a:spLocks noChangeArrowheads="1"/>
            </p:cNvSpPr>
            <p:nvPr/>
          </p:nvSpPr>
          <p:spPr bwMode="auto">
            <a:xfrm>
              <a:off x="1779" y="456"/>
              <a:ext cx="1873" cy="1296"/>
            </a:xfrm>
            <a:prstGeom prst="rect">
              <a:avLst/>
            </a:prstGeom>
            <a:solidFill>
              <a:srgbClr val="EFEFE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35559" name="Rectangle 7"/>
            <p:cNvSpPr>
              <a:spLocks noChangeArrowheads="1"/>
            </p:cNvSpPr>
            <p:nvPr/>
          </p:nvSpPr>
          <p:spPr bwMode="auto">
            <a:xfrm>
              <a:off x="1929" y="513"/>
              <a:ext cx="104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</a:rPr>
                <a:t>function fact(n) {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35560" name="Rectangle 8"/>
            <p:cNvSpPr>
              <a:spLocks noChangeArrowheads="1"/>
            </p:cNvSpPr>
            <p:nvPr/>
          </p:nvSpPr>
          <p:spPr bwMode="auto">
            <a:xfrm>
              <a:off x="1929" y="646"/>
              <a:ext cx="104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</a:rPr>
                <a:t>    vars result,j;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35561" name="Rectangle 9"/>
            <p:cNvSpPr>
              <a:spLocks noChangeArrowheads="1"/>
            </p:cNvSpPr>
            <p:nvPr/>
          </p:nvSpPr>
          <p:spPr bwMode="auto">
            <a:xfrm>
              <a:off x="1929" y="783"/>
              <a:ext cx="104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</a:rPr>
                <a:t>    result=1; j=1;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35562" name="Rectangle 10"/>
            <p:cNvSpPr>
              <a:spLocks noChangeArrowheads="1"/>
            </p:cNvSpPr>
            <p:nvPr/>
          </p:nvSpPr>
          <p:spPr bwMode="auto">
            <a:xfrm>
              <a:off x="1926" y="916"/>
              <a:ext cx="9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</a:rPr>
                <a:t>    while j&lt;=n {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35563" name="Rectangle 11"/>
            <p:cNvSpPr>
              <a:spLocks noChangeArrowheads="1"/>
            </p:cNvSpPr>
            <p:nvPr/>
          </p:nvSpPr>
          <p:spPr bwMode="auto">
            <a:xfrm>
              <a:off x="1946" y="1047"/>
              <a:ext cx="162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</a:rPr>
                <a:t>      result=mult(result,j);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35564" name="Rectangle 12"/>
            <p:cNvSpPr>
              <a:spLocks noChangeArrowheads="1"/>
            </p:cNvSpPr>
            <p:nvPr/>
          </p:nvSpPr>
          <p:spPr bwMode="auto">
            <a:xfrm>
              <a:off x="1907" y="1321"/>
              <a:ext cx="29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</a:rPr>
                <a:t>    }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35565" name="Rectangle 13"/>
            <p:cNvSpPr>
              <a:spLocks noChangeArrowheads="1"/>
            </p:cNvSpPr>
            <p:nvPr/>
          </p:nvSpPr>
          <p:spPr bwMode="auto">
            <a:xfrm>
              <a:off x="1931" y="1458"/>
              <a:ext cx="110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</a:rPr>
                <a:t>     return result;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35566" name="Rectangle 14"/>
            <p:cNvSpPr>
              <a:spLocks noChangeArrowheads="1"/>
            </p:cNvSpPr>
            <p:nvPr/>
          </p:nvSpPr>
          <p:spPr bwMode="auto">
            <a:xfrm>
              <a:off x="1900" y="1591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</a:rPr>
                <a:t>}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35567" name="Rectangle 15"/>
            <p:cNvSpPr>
              <a:spLocks noChangeArrowheads="1"/>
            </p:cNvSpPr>
            <p:nvPr/>
          </p:nvSpPr>
          <p:spPr bwMode="auto">
            <a:xfrm>
              <a:off x="3938" y="456"/>
              <a:ext cx="1408" cy="1296"/>
            </a:xfrm>
            <a:prstGeom prst="rect">
              <a:avLst/>
            </a:prstGeom>
            <a:solidFill>
              <a:srgbClr val="EFEFE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35568" name="Rectangle 16"/>
            <p:cNvSpPr>
              <a:spLocks noChangeArrowheads="1"/>
            </p:cNvSpPr>
            <p:nvPr/>
          </p:nvSpPr>
          <p:spPr bwMode="auto">
            <a:xfrm>
              <a:off x="4093" y="513"/>
              <a:ext cx="116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</a:rPr>
                <a:t>function mult(x,y) {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35569" name="Rectangle 17"/>
            <p:cNvSpPr>
              <a:spLocks noChangeArrowheads="1"/>
            </p:cNvSpPr>
            <p:nvPr/>
          </p:nvSpPr>
          <p:spPr bwMode="auto">
            <a:xfrm>
              <a:off x="4084" y="646"/>
              <a:ext cx="87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</a:rPr>
                <a:t>    vars sum,j;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35570" name="Rectangle 18"/>
            <p:cNvSpPr>
              <a:spLocks noChangeArrowheads="1"/>
            </p:cNvSpPr>
            <p:nvPr/>
          </p:nvSpPr>
          <p:spPr bwMode="auto">
            <a:xfrm>
              <a:off x="4084" y="783"/>
              <a:ext cx="87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</a:rPr>
                <a:t>    sum=0; j=y;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35571" name="Rectangle 19"/>
            <p:cNvSpPr>
              <a:spLocks noChangeArrowheads="1"/>
            </p:cNvSpPr>
            <p:nvPr/>
          </p:nvSpPr>
          <p:spPr bwMode="auto">
            <a:xfrm>
              <a:off x="4084" y="916"/>
              <a:ext cx="87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</a:rPr>
                <a:t>    while j&gt;0 {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35572" name="Rectangle 20"/>
            <p:cNvSpPr>
              <a:spLocks noChangeArrowheads="1"/>
            </p:cNvSpPr>
            <p:nvPr/>
          </p:nvSpPr>
          <p:spPr bwMode="auto">
            <a:xfrm>
              <a:off x="4086" y="1053"/>
              <a:ext cx="9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</a:rPr>
                <a:t>      sum=sum+x;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35573" name="Rectangle 21"/>
            <p:cNvSpPr>
              <a:spLocks noChangeArrowheads="1"/>
            </p:cNvSpPr>
            <p:nvPr/>
          </p:nvSpPr>
          <p:spPr bwMode="auto">
            <a:xfrm>
              <a:off x="4067" y="1321"/>
              <a:ext cx="29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</a:rPr>
                <a:t>    }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35574" name="Rectangle 22"/>
            <p:cNvSpPr>
              <a:spLocks noChangeArrowheads="1"/>
            </p:cNvSpPr>
            <p:nvPr/>
          </p:nvSpPr>
          <p:spPr bwMode="auto">
            <a:xfrm>
              <a:off x="4084" y="1458"/>
              <a:ext cx="87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</a:rPr>
                <a:t>    return sum;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35575" name="Rectangle 23"/>
            <p:cNvSpPr>
              <a:spLocks noChangeArrowheads="1"/>
            </p:cNvSpPr>
            <p:nvPr/>
          </p:nvSpPr>
          <p:spPr bwMode="auto">
            <a:xfrm>
              <a:off x="4060" y="1591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</a:rPr>
                <a:t>}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35576" name="Rectangle 24"/>
            <p:cNvSpPr>
              <a:spLocks noChangeArrowheads="1"/>
            </p:cNvSpPr>
            <p:nvPr/>
          </p:nvSpPr>
          <p:spPr bwMode="auto">
            <a:xfrm>
              <a:off x="267" y="456"/>
              <a:ext cx="1253" cy="1296"/>
            </a:xfrm>
            <a:prstGeom prst="rect">
              <a:avLst/>
            </a:prstGeom>
            <a:solidFill>
              <a:srgbClr val="EFEFE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35577" name="Rectangle 25"/>
            <p:cNvSpPr>
              <a:spLocks noChangeArrowheads="1"/>
            </p:cNvSpPr>
            <p:nvPr/>
          </p:nvSpPr>
          <p:spPr bwMode="auto">
            <a:xfrm>
              <a:off x="415" y="783"/>
              <a:ext cx="98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</a:rPr>
                <a:t>function p(...) {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35578" name="Rectangle 26"/>
            <p:cNvSpPr>
              <a:spLocks noChangeArrowheads="1"/>
            </p:cNvSpPr>
            <p:nvPr/>
          </p:nvSpPr>
          <p:spPr bwMode="auto">
            <a:xfrm>
              <a:off x="392" y="916"/>
              <a:ext cx="17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</a:rPr>
                <a:t>...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35579" name="Rectangle 27"/>
            <p:cNvSpPr>
              <a:spLocks noChangeArrowheads="1"/>
            </p:cNvSpPr>
            <p:nvPr/>
          </p:nvSpPr>
          <p:spPr bwMode="auto">
            <a:xfrm>
              <a:off x="417" y="1053"/>
              <a:ext cx="104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</a:rPr>
                <a:t>   ... fact(4) ...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35580" name="Rectangle 28"/>
            <p:cNvSpPr>
              <a:spLocks noChangeArrowheads="1"/>
            </p:cNvSpPr>
            <p:nvPr/>
          </p:nvSpPr>
          <p:spPr bwMode="auto">
            <a:xfrm>
              <a:off x="388" y="1186"/>
              <a:ext cx="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</a:rPr>
                <a:t>}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35581" name="Rectangle 29"/>
            <p:cNvSpPr>
              <a:spLocks noChangeArrowheads="1"/>
            </p:cNvSpPr>
            <p:nvPr/>
          </p:nvSpPr>
          <p:spPr bwMode="auto">
            <a:xfrm>
              <a:off x="1957" y="1183"/>
              <a:ext cx="6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</a:rPr>
                <a:t>      j=j+1;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35582" name="Rectangle 30"/>
            <p:cNvSpPr>
              <a:spLocks noChangeArrowheads="1"/>
            </p:cNvSpPr>
            <p:nvPr/>
          </p:nvSpPr>
          <p:spPr bwMode="auto">
            <a:xfrm>
              <a:off x="4089" y="1162"/>
              <a:ext cx="6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</a:rPr>
                <a:t>      j=j+1;</a:t>
              </a:r>
              <a:endParaRPr lang="en-US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07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8626" name="Object 2"/>
          <p:cNvGraphicFramePr>
            <a:graphicFrameLocks noChangeAspect="1"/>
          </p:cNvGraphicFramePr>
          <p:nvPr/>
        </p:nvGraphicFramePr>
        <p:xfrm>
          <a:off x="3200400" y="396875"/>
          <a:ext cx="1905000" cy="646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8" name="VISIO" r:id="rId4" imgW="7233840" imgH="7228440" progId="Visio.Drawing.6">
                  <p:embed/>
                </p:oleObj>
              </mc:Choice>
              <mc:Fallback>
                <p:oleObj name="VISIO" r:id="rId4" imgW="7233840" imgH="72284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29" t="575" r="72307" b="6410"/>
                      <a:stretch>
                        <a:fillRect/>
                      </a:stretch>
                    </p:blipFill>
                    <p:spPr bwMode="auto">
                      <a:xfrm>
                        <a:off x="3200400" y="396875"/>
                        <a:ext cx="1905000" cy="6461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Behind the scene:</a:t>
            </a:r>
          </a:p>
        </p:txBody>
      </p:sp>
      <p:graphicFrame>
        <p:nvGraphicFramePr>
          <p:cNvPr id="538628" name="Object 4"/>
          <p:cNvGraphicFramePr>
            <a:graphicFrameLocks noChangeAspect="1"/>
          </p:cNvGraphicFramePr>
          <p:nvPr/>
        </p:nvGraphicFramePr>
        <p:xfrm>
          <a:off x="3048000" y="228600"/>
          <a:ext cx="5943600" cy="646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9" name="VISIO" r:id="rId6" imgW="7233840" imgH="7228440" progId="Visio.Drawing.6">
                  <p:embed/>
                </p:oleObj>
              </mc:Choice>
              <mc:Fallback>
                <p:oleObj name="VISIO" r:id="rId6" imgW="7233840" imgH="72284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29" t="575" r="14507" b="6410"/>
                      <a:stretch>
                        <a:fillRect/>
                      </a:stretch>
                    </p:blipFill>
                    <p:spPr bwMode="auto">
                      <a:xfrm>
                        <a:off x="3048000" y="228600"/>
                        <a:ext cx="5943600" cy="6461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29" name="Object 5"/>
          <p:cNvGraphicFramePr>
            <a:graphicFrameLocks noChangeAspect="1"/>
          </p:cNvGraphicFramePr>
          <p:nvPr/>
        </p:nvGraphicFramePr>
        <p:xfrm>
          <a:off x="5181600" y="228600"/>
          <a:ext cx="1981200" cy="646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0" name="VISIO" r:id="rId8" imgW="7233840" imgH="7228440" progId="Visio.Drawing.6">
                  <p:embed/>
                </p:oleObj>
              </mc:Choice>
              <mc:Fallback>
                <p:oleObj name="VISIO" r:id="rId8" imgW="7233840" imgH="72284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9874" t="575" r="41771" b="6410"/>
                      <a:stretch>
                        <a:fillRect/>
                      </a:stretch>
                    </p:blipFill>
                    <p:spPr bwMode="auto">
                      <a:xfrm>
                        <a:off x="5181600" y="228600"/>
                        <a:ext cx="1981200" cy="6461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30" name="Object 6"/>
          <p:cNvGraphicFramePr>
            <a:graphicFrameLocks noChangeAspect="1"/>
          </p:cNvGraphicFramePr>
          <p:nvPr/>
        </p:nvGraphicFramePr>
        <p:xfrm>
          <a:off x="7086600" y="244475"/>
          <a:ext cx="1905000" cy="646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1" name="VISIO" r:id="rId10" imgW="7233840" imgH="7228440" progId="Visio.Drawing.6">
                  <p:embed/>
                </p:oleObj>
              </mc:Choice>
              <mc:Fallback>
                <p:oleObj name="VISIO" r:id="rId10" imgW="7233840" imgH="72284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8229" t="575" r="14507" b="6410"/>
                      <a:stretch>
                        <a:fillRect/>
                      </a:stretch>
                    </p:blipFill>
                    <p:spPr bwMode="auto">
                      <a:xfrm>
                        <a:off x="7086600" y="244475"/>
                        <a:ext cx="1905000" cy="6461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31" name="Rectangle 7"/>
          <p:cNvSpPr>
            <a:spLocks noChangeArrowheads="1"/>
          </p:cNvSpPr>
          <p:nvPr/>
        </p:nvSpPr>
        <p:spPr bwMode="auto">
          <a:xfrm>
            <a:off x="179388" y="2092325"/>
            <a:ext cx="2973387" cy="2057400"/>
          </a:xfrm>
          <a:prstGeom prst="rect">
            <a:avLst/>
          </a:prstGeom>
          <a:solidFill>
            <a:srgbClr val="EFEFE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38632" name="Rectangle 8"/>
          <p:cNvSpPr>
            <a:spLocks noChangeArrowheads="1"/>
          </p:cNvSpPr>
          <p:nvPr/>
        </p:nvSpPr>
        <p:spPr bwMode="auto">
          <a:xfrm>
            <a:off x="417513" y="2182813"/>
            <a:ext cx="16573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Courier New" pitchFamily="49" charset="0"/>
              </a:rPr>
              <a:t>function fact(n) {</a:t>
            </a: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38633" name="Rectangle 9"/>
          <p:cNvSpPr>
            <a:spLocks noChangeArrowheads="1"/>
          </p:cNvSpPr>
          <p:nvPr/>
        </p:nvSpPr>
        <p:spPr bwMode="auto">
          <a:xfrm>
            <a:off x="417513" y="2393950"/>
            <a:ext cx="16573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Courier New" pitchFamily="49" charset="0"/>
              </a:rPr>
              <a:t>    vars result,j;</a:t>
            </a: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38634" name="Rectangle 10"/>
          <p:cNvSpPr>
            <a:spLocks noChangeArrowheads="1"/>
          </p:cNvSpPr>
          <p:nvPr/>
        </p:nvSpPr>
        <p:spPr bwMode="auto">
          <a:xfrm>
            <a:off x="417513" y="2611438"/>
            <a:ext cx="16573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Courier New" pitchFamily="49" charset="0"/>
              </a:rPr>
              <a:t>    result=1; j=1;</a:t>
            </a: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38635" name="Rectangle 11"/>
          <p:cNvSpPr>
            <a:spLocks noChangeArrowheads="1"/>
          </p:cNvSpPr>
          <p:nvPr/>
        </p:nvSpPr>
        <p:spPr bwMode="auto">
          <a:xfrm>
            <a:off x="412750" y="2822575"/>
            <a:ext cx="1473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Courier New" pitchFamily="49" charset="0"/>
              </a:rPr>
              <a:t>    while j&lt;=n {</a:t>
            </a: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38636" name="Rectangle 12"/>
          <p:cNvSpPr>
            <a:spLocks noChangeArrowheads="1"/>
          </p:cNvSpPr>
          <p:nvPr/>
        </p:nvSpPr>
        <p:spPr bwMode="auto">
          <a:xfrm>
            <a:off x="444500" y="3030538"/>
            <a:ext cx="25781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Courier New" pitchFamily="49" charset="0"/>
              </a:rPr>
              <a:t>      result=</a:t>
            </a:r>
            <a:r>
              <a:rPr lang="en-US" sz="1200" b="1" smtClean="0">
                <a:solidFill>
                  <a:srgbClr val="0331B1"/>
                </a:solidFill>
                <a:latin typeface="Courier New" pitchFamily="49" charset="0"/>
              </a:rPr>
              <a:t>mult</a:t>
            </a:r>
            <a:r>
              <a:rPr lang="en-US" sz="1200" b="1" smtClean="0">
                <a:solidFill>
                  <a:srgbClr val="000000"/>
                </a:solidFill>
                <a:latin typeface="Courier New" pitchFamily="49" charset="0"/>
              </a:rPr>
              <a:t>(result,j);</a:t>
            </a: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38637" name="Rectangle 13"/>
          <p:cNvSpPr>
            <a:spLocks noChangeArrowheads="1"/>
          </p:cNvSpPr>
          <p:nvPr/>
        </p:nvSpPr>
        <p:spPr bwMode="auto">
          <a:xfrm>
            <a:off x="382588" y="3465513"/>
            <a:ext cx="4603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Courier New" pitchFamily="49" charset="0"/>
              </a:rPr>
              <a:t>    }</a:t>
            </a: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38638" name="Rectangle 14"/>
          <p:cNvSpPr>
            <a:spLocks noChangeArrowheads="1"/>
          </p:cNvSpPr>
          <p:nvPr/>
        </p:nvSpPr>
        <p:spPr bwMode="auto">
          <a:xfrm>
            <a:off x="420688" y="3683000"/>
            <a:ext cx="17494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Courier New" pitchFamily="49" charset="0"/>
              </a:rPr>
              <a:t>     return result;</a:t>
            </a: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38639" name="Rectangle 15"/>
          <p:cNvSpPr>
            <a:spLocks noChangeArrowheads="1"/>
          </p:cNvSpPr>
          <p:nvPr/>
        </p:nvSpPr>
        <p:spPr bwMode="auto">
          <a:xfrm>
            <a:off x="371475" y="389413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38640" name="Rectangle 16"/>
          <p:cNvSpPr>
            <a:spLocks noChangeArrowheads="1"/>
          </p:cNvSpPr>
          <p:nvPr/>
        </p:nvSpPr>
        <p:spPr bwMode="auto">
          <a:xfrm>
            <a:off x="249238" y="4365625"/>
            <a:ext cx="2235200" cy="2057400"/>
          </a:xfrm>
          <a:prstGeom prst="rect">
            <a:avLst/>
          </a:prstGeom>
          <a:solidFill>
            <a:srgbClr val="EFEFE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38641" name="Rectangle 17"/>
          <p:cNvSpPr>
            <a:spLocks noChangeArrowheads="1"/>
          </p:cNvSpPr>
          <p:nvPr/>
        </p:nvSpPr>
        <p:spPr bwMode="auto">
          <a:xfrm>
            <a:off x="495300" y="4456113"/>
            <a:ext cx="18415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Courier New" pitchFamily="49" charset="0"/>
              </a:rPr>
              <a:t>function mult(x,y) {</a:t>
            </a: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38642" name="Rectangle 18"/>
          <p:cNvSpPr>
            <a:spLocks noChangeArrowheads="1"/>
          </p:cNvSpPr>
          <p:nvPr/>
        </p:nvSpPr>
        <p:spPr bwMode="auto">
          <a:xfrm>
            <a:off x="481013" y="4667250"/>
            <a:ext cx="13811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Courier New" pitchFamily="49" charset="0"/>
              </a:rPr>
              <a:t>    vars sum,j;</a:t>
            </a: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38643" name="Rectangle 19"/>
          <p:cNvSpPr>
            <a:spLocks noChangeArrowheads="1"/>
          </p:cNvSpPr>
          <p:nvPr/>
        </p:nvSpPr>
        <p:spPr bwMode="auto">
          <a:xfrm>
            <a:off x="481013" y="4884738"/>
            <a:ext cx="13811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Courier New" pitchFamily="49" charset="0"/>
              </a:rPr>
              <a:t>    sum=0; j=y;</a:t>
            </a: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38644" name="Rectangle 20"/>
          <p:cNvSpPr>
            <a:spLocks noChangeArrowheads="1"/>
          </p:cNvSpPr>
          <p:nvPr/>
        </p:nvSpPr>
        <p:spPr bwMode="auto">
          <a:xfrm>
            <a:off x="481013" y="5095875"/>
            <a:ext cx="13811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Courier New" pitchFamily="49" charset="0"/>
              </a:rPr>
              <a:t>    while j&gt;0 {</a:t>
            </a: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38645" name="Rectangle 21"/>
          <p:cNvSpPr>
            <a:spLocks noChangeArrowheads="1"/>
          </p:cNvSpPr>
          <p:nvPr/>
        </p:nvSpPr>
        <p:spPr bwMode="auto">
          <a:xfrm>
            <a:off x="484188" y="5313363"/>
            <a:ext cx="14732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Courier New" pitchFamily="49" charset="0"/>
              </a:rPr>
              <a:t>      sum=sum+x;</a:t>
            </a: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38646" name="Rectangle 22"/>
          <p:cNvSpPr>
            <a:spLocks noChangeArrowheads="1"/>
          </p:cNvSpPr>
          <p:nvPr/>
        </p:nvSpPr>
        <p:spPr bwMode="auto">
          <a:xfrm>
            <a:off x="454025" y="5738813"/>
            <a:ext cx="4603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Courier New" pitchFamily="49" charset="0"/>
              </a:rPr>
              <a:t>    }</a:t>
            </a: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38647" name="Rectangle 23"/>
          <p:cNvSpPr>
            <a:spLocks noChangeArrowheads="1"/>
          </p:cNvSpPr>
          <p:nvPr/>
        </p:nvSpPr>
        <p:spPr bwMode="auto">
          <a:xfrm>
            <a:off x="481013" y="5956300"/>
            <a:ext cx="13811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Courier New" pitchFamily="49" charset="0"/>
              </a:rPr>
              <a:t>    return sum;</a:t>
            </a: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38648" name="Rectangle 24"/>
          <p:cNvSpPr>
            <a:spLocks noChangeArrowheads="1"/>
          </p:cNvSpPr>
          <p:nvPr/>
        </p:nvSpPr>
        <p:spPr bwMode="auto">
          <a:xfrm>
            <a:off x="442913" y="6167438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38649" name="Rectangle 25"/>
          <p:cNvSpPr>
            <a:spLocks noChangeArrowheads="1"/>
          </p:cNvSpPr>
          <p:nvPr/>
        </p:nvSpPr>
        <p:spPr bwMode="auto">
          <a:xfrm>
            <a:off x="179388" y="692150"/>
            <a:ext cx="1989137" cy="1152525"/>
          </a:xfrm>
          <a:prstGeom prst="rect">
            <a:avLst/>
          </a:prstGeom>
          <a:solidFill>
            <a:srgbClr val="EFEFE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38650" name="Rectangle 26"/>
          <p:cNvSpPr>
            <a:spLocks noChangeArrowheads="1"/>
          </p:cNvSpPr>
          <p:nvPr/>
        </p:nvSpPr>
        <p:spPr bwMode="auto">
          <a:xfrm>
            <a:off x="414338" y="882650"/>
            <a:ext cx="1565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Courier New" pitchFamily="49" charset="0"/>
              </a:rPr>
              <a:t>function p(...) {</a:t>
            </a: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38651" name="Rectangle 27"/>
          <p:cNvSpPr>
            <a:spLocks noChangeArrowheads="1"/>
          </p:cNvSpPr>
          <p:nvPr/>
        </p:nvSpPr>
        <p:spPr bwMode="auto">
          <a:xfrm>
            <a:off x="377825" y="1093788"/>
            <a:ext cx="2762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Courier New" pitchFamily="49" charset="0"/>
              </a:rPr>
              <a:t>...</a:t>
            </a: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38652" name="Rectangle 28"/>
          <p:cNvSpPr>
            <a:spLocks noChangeArrowheads="1"/>
          </p:cNvSpPr>
          <p:nvPr/>
        </p:nvSpPr>
        <p:spPr bwMode="auto">
          <a:xfrm>
            <a:off x="417513" y="1311275"/>
            <a:ext cx="16573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Courier New" pitchFamily="49" charset="0"/>
              </a:rPr>
              <a:t>   ... fact(4) ...</a:t>
            </a: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38653" name="Rectangle 29"/>
          <p:cNvSpPr>
            <a:spLocks noChangeArrowheads="1"/>
          </p:cNvSpPr>
          <p:nvPr/>
        </p:nvSpPr>
        <p:spPr bwMode="auto">
          <a:xfrm>
            <a:off x="371475" y="1522413"/>
            <a:ext cx="92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38654" name="Rectangle 30"/>
          <p:cNvSpPr>
            <a:spLocks noChangeArrowheads="1"/>
          </p:cNvSpPr>
          <p:nvPr/>
        </p:nvSpPr>
        <p:spPr bwMode="auto">
          <a:xfrm>
            <a:off x="461963" y="3246438"/>
            <a:ext cx="11049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Courier New" pitchFamily="49" charset="0"/>
              </a:rPr>
              <a:t>      j=j+1;</a:t>
            </a: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38655" name="Rectangle 31"/>
          <p:cNvSpPr>
            <a:spLocks noChangeArrowheads="1"/>
          </p:cNvSpPr>
          <p:nvPr/>
        </p:nvSpPr>
        <p:spPr bwMode="auto">
          <a:xfrm>
            <a:off x="488950" y="5486400"/>
            <a:ext cx="11049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Courier New" pitchFamily="49" charset="0"/>
              </a:rPr>
              <a:t>      j=j+1;</a:t>
            </a:r>
            <a:endParaRPr lang="en-US" sz="240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45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the </a:t>
            </a:r>
            <a:r>
              <a:rPr lang="en-US" sz="20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sz="2000" b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n </a:t>
            </a:r>
            <a:r>
              <a:rPr lang="en-US"/>
              <a:t>command</a:t>
            </a:r>
          </a:p>
        </p:txBody>
      </p:sp>
      <p:pic>
        <p:nvPicPr>
          <p:cNvPr id="540675" name="Picture 3" descr="Bouqu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1" t="32259" r="30469" b="35484"/>
          <a:stretch>
            <a:fillRect/>
          </a:stretch>
        </p:blipFill>
        <p:spPr bwMode="auto">
          <a:xfrm>
            <a:off x="228600" y="762000"/>
            <a:ext cx="5791200" cy="310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5"/>
                  <a:srcRect l="25781" t="32259" r="30469" b="35484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40676" name="Object 4"/>
          <p:cNvGraphicFramePr>
            <a:graphicFrameLocks noChangeAspect="1"/>
          </p:cNvGraphicFramePr>
          <p:nvPr/>
        </p:nvGraphicFramePr>
        <p:xfrm>
          <a:off x="5715000" y="912813"/>
          <a:ext cx="3311525" cy="503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2" name="VISIO" r:id="rId6" imgW="6513840" imgH="5922360" progId="Visio.Drawing.6">
                  <p:embed/>
                </p:oleObj>
              </mc:Choice>
              <mc:Fallback>
                <p:oleObj name="VISIO" r:id="rId6" imgW="6513840" imgH="5922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66" t="-383" r="30113" b="12602"/>
                      <a:stretch>
                        <a:fillRect/>
                      </a:stretch>
                    </p:blipFill>
                    <p:spPr bwMode="auto">
                      <a:xfrm>
                        <a:off x="5715000" y="912813"/>
                        <a:ext cx="3311525" cy="5030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5029200"/>
            <a:ext cx="5715000" cy="1008063"/>
          </a:xfrm>
          <a:noFill/>
          <a:ln/>
        </p:spPr>
        <p:txBody>
          <a:bodyPr/>
          <a:lstStyle/>
          <a:p>
            <a:r>
              <a:rPr lang="en-US" sz="1600"/>
              <a:t>If the VM is implemented as a program that translates VM code to assembly code, the translator should generate the above logic in assembly.</a:t>
            </a:r>
          </a:p>
        </p:txBody>
      </p:sp>
    </p:spTree>
    <p:extLst>
      <p:ext uri="{BB962C8B-B14F-4D97-AF65-F5344CB8AC3E}">
        <p14:creationId xmlns:p14="http://schemas.microsoft.com/office/powerpoint/2010/main" val="77385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0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the </a:t>
            </a:r>
            <a:r>
              <a:rPr lang="en-US" sz="20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function f k </a:t>
            </a:r>
            <a:r>
              <a:rPr lang="en-US"/>
              <a:t>command</a:t>
            </a:r>
          </a:p>
        </p:txBody>
      </p:sp>
      <p:pic>
        <p:nvPicPr>
          <p:cNvPr id="542723" name="Picture 3" descr="Bouqu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1" t="38171" r="31250" b="46776"/>
          <a:stretch>
            <a:fillRect/>
          </a:stretch>
        </p:blipFill>
        <p:spPr bwMode="auto">
          <a:xfrm>
            <a:off x="0" y="762000"/>
            <a:ext cx="6096000" cy="155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5"/>
                  <a:srcRect l="25781" t="38171" r="31250" b="46776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42724" name="Object 4"/>
          <p:cNvGraphicFramePr>
            <a:graphicFrameLocks noChangeAspect="1"/>
          </p:cNvGraphicFramePr>
          <p:nvPr/>
        </p:nvGraphicFramePr>
        <p:xfrm>
          <a:off x="5715000" y="912813"/>
          <a:ext cx="3311525" cy="503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6" name="VISIO" r:id="rId6" imgW="6513840" imgH="5922360" progId="Visio.Drawing.6">
                  <p:embed/>
                </p:oleObj>
              </mc:Choice>
              <mc:Fallback>
                <p:oleObj name="VISIO" r:id="rId6" imgW="6513840" imgH="5922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66" t="-383" r="30113" b="12602"/>
                      <a:stretch>
                        <a:fillRect/>
                      </a:stretch>
                    </p:blipFill>
                    <p:spPr bwMode="auto">
                      <a:xfrm>
                        <a:off x="5715000" y="912813"/>
                        <a:ext cx="3311525" cy="5030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5029200"/>
            <a:ext cx="5715000" cy="1008063"/>
          </a:xfrm>
          <a:noFill/>
          <a:ln/>
        </p:spPr>
        <p:txBody>
          <a:bodyPr/>
          <a:lstStyle/>
          <a:p>
            <a:r>
              <a:rPr lang="en-US" sz="1600"/>
              <a:t>If the VM is implemented as a program that translates VM code to assembly code, the translator should generate the above logic in assembly.</a:t>
            </a:r>
          </a:p>
        </p:txBody>
      </p:sp>
    </p:spTree>
    <p:extLst>
      <p:ext uri="{BB962C8B-B14F-4D97-AF65-F5344CB8AC3E}">
        <p14:creationId xmlns:p14="http://schemas.microsoft.com/office/powerpoint/2010/main" val="173503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5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the </a:t>
            </a:r>
            <a:r>
              <a:rPr lang="en-US" sz="20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/>
              <a:t>command</a:t>
            </a:r>
          </a:p>
        </p:txBody>
      </p:sp>
      <p:graphicFrame>
        <p:nvGraphicFramePr>
          <p:cNvPr id="544771" name="Object 3"/>
          <p:cNvGraphicFramePr>
            <a:graphicFrameLocks noChangeAspect="1"/>
          </p:cNvGraphicFramePr>
          <p:nvPr/>
        </p:nvGraphicFramePr>
        <p:xfrm>
          <a:off x="5715000" y="912813"/>
          <a:ext cx="3311525" cy="503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0" name="VISIO" r:id="rId4" imgW="6513840" imgH="5922360" progId="Visio.Drawing.6">
                  <p:embed/>
                </p:oleObj>
              </mc:Choice>
              <mc:Fallback>
                <p:oleObj name="VISIO" r:id="rId4" imgW="6513840" imgH="5922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66" t="-383" r="30113" b="12602"/>
                      <a:stretch>
                        <a:fillRect/>
                      </a:stretch>
                    </p:blipFill>
                    <p:spPr bwMode="auto">
                      <a:xfrm>
                        <a:off x="5715000" y="912813"/>
                        <a:ext cx="3311525" cy="5030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44772" name="Picture 4" descr="Bouque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3" t="39247" r="28906" b="29570"/>
          <a:stretch>
            <a:fillRect/>
          </a:stretch>
        </p:blipFill>
        <p:spPr bwMode="auto">
          <a:xfrm>
            <a:off x="152400" y="762000"/>
            <a:ext cx="5715000" cy="290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7"/>
                  <a:srcRect l="26563" t="39247" r="28906" b="29570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47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5029200"/>
            <a:ext cx="5715000" cy="1008063"/>
          </a:xfrm>
          <a:noFill/>
          <a:ln/>
        </p:spPr>
        <p:txBody>
          <a:bodyPr/>
          <a:lstStyle/>
          <a:p>
            <a:r>
              <a:rPr lang="en-US" sz="1600"/>
              <a:t>If the VM is implemented as a program that translates VM code to assembly code, the translator should generate the above logic in assembly.</a:t>
            </a:r>
          </a:p>
        </p:txBody>
      </p:sp>
    </p:spTree>
    <p:extLst>
      <p:ext uri="{BB962C8B-B14F-4D97-AF65-F5344CB8AC3E}">
        <p14:creationId xmlns:p14="http://schemas.microsoft.com/office/powerpoint/2010/main" val="161242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 more detail: bootstrapping</a:t>
            </a:r>
          </a:p>
        </p:txBody>
      </p:sp>
      <p:sp>
        <p:nvSpPr>
          <p:cNvPr id="546819" name="Text Box 3"/>
          <p:cNvSpPr txBox="1">
            <a:spLocks noChangeArrowheads="1"/>
          </p:cNvSpPr>
          <p:nvPr/>
        </p:nvSpPr>
        <p:spPr bwMode="auto">
          <a:xfrm>
            <a:off x="682625" y="5589588"/>
            <a:ext cx="7489825" cy="8636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190800" rIns="0" bIns="1908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SP = 256        </a:t>
            </a:r>
            <a:r>
              <a:rPr lang="en-US" sz="1600" b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// initialize the stack pointer to 0x0100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call Sys.init   </a:t>
            </a:r>
            <a:r>
              <a:rPr lang="en-US" sz="1600" b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// the initialization function</a:t>
            </a:r>
            <a:endParaRPr lang="en-US" sz="1600" b="1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      </a:t>
            </a:r>
          </a:p>
        </p:txBody>
      </p:sp>
      <p:sp>
        <p:nvSpPr>
          <p:cNvPr id="546820" name="Rectangle 4"/>
          <p:cNvSpPr>
            <a:spLocks noChangeArrowheads="1"/>
          </p:cNvSpPr>
          <p:nvPr/>
        </p:nvSpPr>
        <p:spPr bwMode="auto">
          <a:xfrm>
            <a:off x="395288" y="693738"/>
            <a:ext cx="8569325" cy="5021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rtl="0" eaLnBrk="0" fontAlgn="base" hangingPunct="0">
              <a:spcBef>
                <a:spcPct val="75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600" smtClean="0">
                <a:solidFill>
                  <a:srgbClr val="000000"/>
                </a:solidFill>
              </a:rPr>
              <a:t>A high-level jack program (AKA </a:t>
            </a:r>
            <a:r>
              <a:rPr lang="en-US" sz="1600" i="1" smtClean="0">
                <a:solidFill>
                  <a:srgbClr val="000000"/>
                </a:solidFill>
              </a:rPr>
              <a:t>application</a:t>
            </a:r>
            <a:r>
              <a:rPr lang="en-US" sz="1600" smtClean="0">
                <a:solidFill>
                  <a:srgbClr val="000000"/>
                </a:solidFill>
              </a:rPr>
              <a:t>) is a set of class files.  By a Jack convention, one class must be called </a:t>
            </a: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Main</a:t>
            </a:r>
            <a:r>
              <a:rPr lang="en-US" sz="1600" smtClean="0">
                <a:solidFill>
                  <a:srgbClr val="000000"/>
                </a:solidFill>
              </a:rPr>
              <a:t>, and this class must have at least one function, called </a:t>
            </a: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main</a:t>
            </a:r>
            <a:r>
              <a:rPr lang="en-US" sz="1600" smtClean="0">
                <a:solidFill>
                  <a:srgbClr val="000000"/>
                </a:solidFill>
              </a:rPr>
              <a:t>. The contract: when we tell the computer to execute the program, the function </a:t>
            </a: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Main.main</a:t>
            </a:r>
            <a:r>
              <a:rPr lang="en-US" sz="1600" smtClean="0">
                <a:solidFill>
                  <a:srgbClr val="000000"/>
                </a:solidFill>
              </a:rPr>
              <a:t> starts running</a:t>
            </a:r>
          </a:p>
          <a:p>
            <a:pPr marL="342900" indent="-342900" algn="l" rtl="0" eaLnBrk="0" fontAlgn="base" hangingPunct="0">
              <a:spcBef>
                <a:spcPct val="75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sz="1600" u="sng" smtClean="0">
                <a:solidFill>
                  <a:srgbClr val="000000"/>
                </a:solidFill>
              </a:rPr>
              <a:t>Implementation:</a:t>
            </a:r>
          </a:p>
          <a:p>
            <a:pPr marL="342900" indent="-342900" algn="l" rtl="0" eaLnBrk="0" fontAlgn="base" hangingPunct="0">
              <a:spcBef>
                <a:spcPct val="75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600" smtClean="0">
                <a:solidFill>
                  <a:srgbClr val="000000"/>
                </a:solidFill>
              </a:rPr>
              <a:t>After the program is compiled, each class file is translated into a </a:t>
            </a: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.vm</a:t>
            </a:r>
            <a:r>
              <a:rPr lang="en-US" sz="1600" smtClean="0">
                <a:solidFill>
                  <a:srgbClr val="000000"/>
                </a:solidFill>
              </a:rPr>
              <a:t> file</a:t>
            </a:r>
          </a:p>
          <a:p>
            <a:pPr marL="342900" indent="-342900" algn="l" rtl="0" eaLnBrk="0" fontAlgn="base" hangingPunct="0">
              <a:spcBef>
                <a:spcPct val="75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600" smtClean="0">
                <a:solidFill>
                  <a:srgbClr val="000000"/>
                </a:solidFill>
              </a:rPr>
              <a:t>From the host platform’s standpoint, the operating system is also a set of </a:t>
            </a: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.vm</a:t>
            </a:r>
            <a:r>
              <a:rPr lang="en-US" sz="1600" smtClean="0">
                <a:solidFill>
                  <a:srgbClr val="000000"/>
                </a:solidFill>
              </a:rPr>
              <a:t> files (AKA “libraries”) that co-exist alongside the user’s </a:t>
            </a: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.vm</a:t>
            </a:r>
            <a:r>
              <a:rPr lang="en-US" sz="1600" smtClean="0">
                <a:solidFill>
                  <a:srgbClr val="000000"/>
                </a:solidFill>
              </a:rPr>
              <a:t> files </a:t>
            </a:r>
          </a:p>
          <a:p>
            <a:pPr marL="342900" indent="-342900" algn="l" rtl="0" eaLnBrk="0" fontAlgn="base" hangingPunct="0">
              <a:spcBef>
                <a:spcPct val="75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600" smtClean="0">
                <a:solidFill>
                  <a:srgbClr val="000000"/>
                </a:solidFill>
              </a:rPr>
              <a:t>One of the OS libraries is called </a:t>
            </a: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Sys</a:t>
            </a:r>
            <a:r>
              <a:rPr lang="en-US" sz="1600" smtClean="0">
                <a:solidFill>
                  <a:srgbClr val="000000"/>
                </a:solidFill>
              </a:rPr>
              <a:t>, which includes a method called </a:t>
            </a: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init.</a:t>
            </a:r>
            <a:b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en-US" sz="1600" smtClean="0">
                <a:solidFill>
                  <a:srgbClr val="000000"/>
                </a:solidFill>
                <a:cs typeface="Times New Roman" pitchFamily="18" charset="0"/>
              </a:rPr>
              <a:t>The </a:t>
            </a: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Sys.init</a:t>
            </a:r>
            <a:r>
              <a:rPr lang="en-US" sz="1600" smtClean="0">
                <a:solidFill>
                  <a:srgbClr val="000000"/>
                </a:solidFill>
                <a:cs typeface="Times New Roman" pitchFamily="18" charset="0"/>
              </a:rPr>
              <a:t> function starts with some OS initialization code (we’ll deal with this later, when we discuss the OS), then it does </a:t>
            </a:r>
            <a:r>
              <a:rPr lang="en-US" sz="1600" b="1" smtClean="0">
                <a:solidFill>
                  <a:srgbClr val="990000"/>
                </a:solidFill>
                <a:latin typeface="Courier New" pitchFamily="49" charset="0"/>
                <a:cs typeface="Times New Roman" pitchFamily="18" charset="0"/>
              </a:rPr>
              <a:t>call</a:t>
            </a:r>
            <a:r>
              <a:rPr lang="en-US" sz="1600" smtClean="0">
                <a:solidFill>
                  <a:srgbClr val="990000"/>
                </a:solidFill>
                <a:cs typeface="Times New Roman" pitchFamily="18" charset="0"/>
              </a:rPr>
              <a:t> </a:t>
            </a:r>
            <a:r>
              <a:rPr lang="en-US" i="1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smtClean="0">
                <a:solidFill>
                  <a:srgbClr val="000000"/>
                </a:solidFill>
                <a:cs typeface="Times New Roman" pitchFamily="18" charset="0"/>
              </a:rPr>
              <a:t> and enters an infinite loop;</a:t>
            </a:r>
            <a:br>
              <a:rPr lang="en-US" sz="1600" smtClean="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US" sz="1600" smtClean="0">
                <a:solidFill>
                  <a:srgbClr val="000000"/>
                </a:solidFill>
                <a:cs typeface="Times New Roman" pitchFamily="18" charset="0"/>
              </a:rPr>
              <a:t>If the application was written in the Jack language, then by convention </a:t>
            </a:r>
            <a:r>
              <a:rPr lang="en-US" sz="1600" b="1" smtClean="0">
                <a:solidFill>
                  <a:srgbClr val="990000"/>
                </a:solidFill>
                <a:latin typeface="Courier New" pitchFamily="49" charset="0"/>
                <a:cs typeface="Times New Roman" pitchFamily="18" charset="0"/>
              </a:rPr>
              <a:t>call</a:t>
            </a:r>
            <a:r>
              <a:rPr lang="en-US" sz="1600" smtClean="0">
                <a:solidFill>
                  <a:srgbClr val="990000"/>
                </a:solidFill>
                <a:cs typeface="Times New Roman" pitchFamily="18" charset="0"/>
              </a:rPr>
              <a:t> </a:t>
            </a:r>
            <a:r>
              <a:rPr lang="en-US" i="1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smtClean="0">
                <a:solidFill>
                  <a:srgbClr val="000000"/>
                </a:solidFill>
                <a:cs typeface="Times New Roman" pitchFamily="18" charset="0"/>
              </a:rPr>
              <a:t>  should be </a:t>
            </a:r>
            <a:r>
              <a:rPr lang="en-US" sz="1600" b="1" smtClean="0">
                <a:solidFill>
                  <a:srgbClr val="990000"/>
                </a:solidFill>
                <a:latin typeface="Courier New" pitchFamily="49" charset="0"/>
                <a:cs typeface="Times New Roman" pitchFamily="18" charset="0"/>
              </a:rPr>
              <a:t>call Main.main</a:t>
            </a:r>
          </a:p>
          <a:p>
            <a:pPr marL="342900" indent="-342900" algn="l" rtl="0" eaLnBrk="0" fontAlgn="base" hangingPunct="0">
              <a:spcBef>
                <a:spcPct val="75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600" smtClean="0">
                <a:solidFill>
                  <a:srgbClr val="000000"/>
                </a:solidFill>
                <a:cs typeface="Times New Roman" pitchFamily="18" charset="0"/>
              </a:rPr>
              <a:t>Thus, to bootstrap, the VM implementation has to effect (e.g. in assembly), the following operations: </a:t>
            </a:r>
          </a:p>
        </p:txBody>
      </p:sp>
    </p:spTree>
    <p:extLst>
      <p:ext uri="{BB962C8B-B14F-4D97-AF65-F5344CB8AC3E}">
        <p14:creationId xmlns:p14="http://schemas.microsoft.com/office/powerpoint/2010/main" val="174430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19" grpId="0" animBg="1" autoUpdateAnimBg="0"/>
      <p:bldP spid="546820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866" name="Picture 2" descr="Bouqu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9" t="25565" r="17188" b="21164"/>
          <a:stretch>
            <a:fillRect/>
          </a:stretch>
        </p:blipFill>
        <p:spPr bwMode="auto">
          <a:xfrm>
            <a:off x="250825" y="1339850"/>
            <a:ext cx="868680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 l="17969" t="25565" r="17188" b="21164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692150"/>
            <a:ext cx="8785225" cy="1008063"/>
          </a:xfrm>
          <a:noFill/>
          <a:ln/>
        </p:spPr>
        <p:txBody>
          <a:bodyPr/>
          <a:lstStyle/>
          <a:p>
            <a:pPr>
              <a:lnSpc>
                <a:spcPct val="60000"/>
              </a:lnSpc>
            </a:pPr>
            <a:r>
              <a:rPr lang="en-US" sz="1800"/>
              <a:t>Extends the VM implementation proposed in the last lecture (chapter 7)</a:t>
            </a:r>
          </a:p>
          <a:p>
            <a:pPr>
              <a:lnSpc>
                <a:spcPct val="60000"/>
              </a:lnSpc>
            </a:pPr>
            <a:r>
              <a:rPr lang="en-US" sz="1800"/>
              <a:t>The result: a big assembly program with lots of agreed-upon symbols:</a:t>
            </a:r>
          </a:p>
        </p:txBody>
      </p:sp>
      <p:sp>
        <p:nvSpPr>
          <p:cNvPr id="5488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VM implementation over the Hack platform</a:t>
            </a:r>
          </a:p>
        </p:txBody>
      </p:sp>
    </p:spTree>
    <p:extLst>
      <p:ext uri="{BB962C8B-B14F-4D97-AF65-F5344CB8AC3E}">
        <p14:creationId xmlns:p14="http://schemas.microsoft.com/office/powerpoint/2010/main" val="384809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plan</a:t>
            </a:r>
          </a:p>
        </p:txBody>
      </p:sp>
      <p:sp>
        <p:nvSpPr>
          <p:cNvPr id="513027" name="Text Box 3"/>
          <p:cNvSpPr txBox="1">
            <a:spLocks noChangeArrowheads="1"/>
          </p:cNvSpPr>
          <p:nvPr/>
        </p:nvSpPr>
        <p:spPr bwMode="auto">
          <a:xfrm>
            <a:off x="682625" y="1268413"/>
            <a:ext cx="3529013" cy="4321175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190800" rIns="93600" bIns="1908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rtl="0" fontAlgn="base">
              <a:lnSpc>
                <a:spcPct val="65000"/>
              </a:lnSpc>
              <a:spcBef>
                <a:spcPct val="100000"/>
              </a:spcBef>
              <a:spcAft>
                <a:spcPct val="0"/>
              </a:spcAft>
            </a:pPr>
            <a:r>
              <a:rPr lang="en-US" sz="1600" u="sng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Arithmetic / Boolean commands</a:t>
            </a:r>
          </a:p>
          <a:p>
            <a:pPr algn="l" rtl="0" fontAlgn="base">
              <a:spcBef>
                <a:spcPct val="3000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add	</a:t>
            </a:r>
          </a:p>
          <a:p>
            <a:pPr algn="l" rtl="0" fontAlgn="base">
              <a:spcBef>
                <a:spcPct val="3000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sub</a:t>
            </a:r>
          </a:p>
          <a:p>
            <a:pPr algn="l" rtl="0" fontAlgn="base">
              <a:spcBef>
                <a:spcPct val="3000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neg</a:t>
            </a:r>
          </a:p>
          <a:p>
            <a:pPr algn="l" rtl="0" fontAlgn="base">
              <a:spcBef>
                <a:spcPct val="3000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eq</a:t>
            </a:r>
          </a:p>
          <a:p>
            <a:pPr algn="l" rtl="0" fontAlgn="base">
              <a:spcBef>
                <a:spcPct val="3000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gt</a:t>
            </a:r>
          </a:p>
          <a:p>
            <a:pPr algn="l" rtl="0" fontAlgn="base">
              <a:spcBef>
                <a:spcPct val="3000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lt</a:t>
            </a:r>
          </a:p>
          <a:p>
            <a:pPr algn="l" rtl="0" fontAlgn="base">
              <a:spcBef>
                <a:spcPct val="3000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and</a:t>
            </a:r>
          </a:p>
          <a:p>
            <a:pPr algn="l" rtl="0" fontAlgn="base">
              <a:spcBef>
                <a:spcPct val="3000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or</a:t>
            </a:r>
          </a:p>
          <a:p>
            <a:pPr algn="l" rtl="0" fontAlgn="base">
              <a:spcBef>
                <a:spcPct val="30000"/>
              </a:spcBef>
              <a:spcAft>
                <a:spcPct val="30000"/>
              </a:spcAft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not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u="sng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Memory access commands</a:t>
            </a: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pop	segment i</a:t>
            </a: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push	segment i</a:t>
            </a:r>
          </a:p>
          <a:p>
            <a:pPr algn="l" rtl="0"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endParaRPr lang="en-US" sz="1600" b="1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513028" name="Text Box 4"/>
          <p:cNvSpPr txBox="1">
            <a:spLocks noChangeArrowheads="1"/>
          </p:cNvSpPr>
          <p:nvPr/>
        </p:nvSpPr>
        <p:spPr bwMode="auto">
          <a:xfrm>
            <a:off x="4705350" y="1268413"/>
            <a:ext cx="3538538" cy="4321175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190800" rIns="93600" bIns="1908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rtl="0" fontAlgn="base">
              <a:lnSpc>
                <a:spcPct val="65000"/>
              </a:lnSpc>
              <a:spcBef>
                <a:spcPct val="100000"/>
              </a:spcBef>
              <a:spcAft>
                <a:spcPct val="0"/>
              </a:spcAft>
            </a:pPr>
            <a:r>
              <a:rPr lang="en-US" sz="1600" u="sng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Program flow commands</a:t>
            </a:r>
          </a:p>
          <a:p>
            <a:pPr algn="l" rtl="0" fontAlgn="base">
              <a:lnSpc>
                <a:spcPct val="65000"/>
              </a:lnSpc>
              <a:spcBef>
                <a:spcPct val="10000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label     </a:t>
            </a:r>
            <a:r>
              <a:rPr lang="en-US" sz="14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(declaration)</a:t>
            </a:r>
          </a:p>
          <a:p>
            <a:pPr algn="l" rtl="0" fontAlgn="base">
              <a:lnSpc>
                <a:spcPct val="65000"/>
              </a:lnSpc>
              <a:spcBef>
                <a:spcPct val="10000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goto      </a:t>
            </a:r>
            <a:r>
              <a:rPr lang="en-US" sz="14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(label)</a:t>
            </a:r>
          </a:p>
          <a:p>
            <a:pPr algn="l" rtl="0"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if-goto   </a:t>
            </a:r>
            <a:r>
              <a:rPr lang="en-US" sz="14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(label)</a:t>
            </a:r>
          </a:p>
          <a:p>
            <a:pPr algn="l" rtl="0"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endParaRPr lang="en-US" sz="140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l" rtl="0"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r>
              <a:rPr lang="en-US" sz="1600" u="sng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Function calling commands</a:t>
            </a:r>
          </a:p>
          <a:p>
            <a:pPr algn="l" rtl="0"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function  </a:t>
            </a:r>
            <a:r>
              <a:rPr lang="en-US" sz="14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(declaration)</a:t>
            </a:r>
          </a:p>
          <a:p>
            <a:pPr algn="l" rtl="0"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call      </a:t>
            </a:r>
            <a:r>
              <a:rPr lang="en-US" sz="14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(a function)</a:t>
            </a:r>
          </a:p>
          <a:p>
            <a:pPr algn="l" rtl="0"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return    </a:t>
            </a:r>
            <a:r>
              <a:rPr lang="en-US" sz="14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(from a function)</a:t>
            </a:r>
          </a:p>
          <a:p>
            <a:pPr algn="l" rtl="0"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endParaRPr lang="en-US" sz="1600" b="1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  <p:grpSp>
        <p:nvGrpSpPr>
          <p:cNvPr id="513029" name="Group 5"/>
          <p:cNvGrpSpPr>
            <a:grpSpLocks/>
          </p:cNvGrpSpPr>
          <p:nvPr/>
        </p:nvGrpSpPr>
        <p:grpSpPr bwMode="auto">
          <a:xfrm>
            <a:off x="2700338" y="2781300"/>
            <a:ext cx="5400675" cy="792163"/>
            <a:chOff x="1746" y="1570"/>
            <a:chExt cx="3402" cy="363"/>
          </a:xfrm>
        </p:grpSpPr>
        <p:sp>
          <p:nvSpPr>
            <p:cNvPr id="513030" name="Oval 6"/>
            <p:cNvSpPr>
              <a:spLocks noChangeArrowheads="1"/>
            </p:cNvSpPr>
            <p:nvPr/>
          </p:nvSpPr>
          <p:spPr bwMode="auto">
            <a:xfrm>
              <a:off x="1746" y="1616"/>
              <a:ext cx="771" cy="317"/>
            </a:xfrm>
            <a:prstGeom prst="ellipse">
              <a:avLst/>
            </a:prstGeom>
            <a:solidFill>
              <a:srgbClr val="99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smtClean="0">
                  <a:solidFill>
                    <a:srgbClr val="FFFFFF"/>
                  </a:solidFill>
                  <a:latin typeface="Arial" pitchFamily="34" charset="0"/>
                </a:rPr>
                <a:t>Previous</a:t>
              </a:r>
            </a:p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smtClean="0">
                  <a:solidFill>
                    <a:srgbClr val="FFFFFF"/>
                  </a:solidFill>
                  <a:latin typeface="Arial" pitchFamily="34" charset="0"/>
                </a:rPr>
                <a:t> lecture</a:t>
              </a:r>
            </a:p>
          </p:txBody>
        </p:sp>
        <p:sp>
          <p:nvSpPr>
            <p:cNvPr id="513031" name="Oval 7"/>
            <p:cNvSpPr>
              <a:spLocks noChangeArrowheads="1"/>
            </p:cNvSpPr>
            <p:nvPr/>
          </p:nvSpPr>
          <p:spPr bwMode="auto">
            <a:xfrm>
              <a:off x="4377" y="1570"/>
              <a:ext cx="771" cy="317"/>
            </a:xfrm>
            <a:prstGeom prst="ellipse">
              <a:avLst/>
            </a:prstGeom>
            <a:solidFill>
              <a:srgbClr val="99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smtClean="0">
                  <a:solidFill>
                    <a:srgbClr val="FFFFFF"/>
                  </a:solidFill>
                  <a:latin typeface="Arial" pitchFamily="34" charset="0"/>
                </a:rPr>
                <a:t>This</a:t>
              </a:r>
            </a:p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smtClean="0">
                  <a:solidFill>
                    <a:srgbClr val="FFFFFF"/>
                  </a:solidFill>
                  <a:latin typeface="Arial" pitchFamily="34" charset="0"/>
                </a:rPr>
                <a:t>lecture</a:t>
              </a:r>
            </a:p>
          </p:txBody>
        </p:sp>
      </p:grpSp>
      <p:sp>
        <p:nvSpPr>
          <p:cNvPr id="51303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11188" y="693738"/>
            <a:ext cx="7777162" cy="431800"/>
          </a:xfrm>
          <a:noFill/>
          <a:ln/>
        </p:spPr>
        <p:txBody>
          <a:bodyPr/>
          <a:lstStyle/>
          <a:p>
            <a:pPr>
              <a:spcBef>
                <a:spcPct val="100000"/>
              </a:spcBef>
              <a:buFont typeface="Wingdings" pitchFamily="2" charset="2"/>
              <a:buNone/>
            </a:pPr>
            <a:r>
              <a:rPr lang="en-US" u="sng"/>
              <a:t>Goal:</a:t>
            </a:r>
            <a:r>
              <a:rPr lang="en-US"/>
              <a:t> Specify and implement a VM model and language</a:t>
            </a:r>
          </a:p>
        </p:txBody>
      </p:sp>
      <p:sp>
        <p:nvSpPr>
          <p:cNvPr id="513033" name="Rectangle 9"/>
          <p:cNvSpPr>
            <a:spLocks noChangeArrowheads="1"/>
          </p:cNvSpPr>
          <p:nvPr/>
        </p:nvSpPr>
        <p:spPr bwMode="auto">
          <a:xfrm>
            <a:off x="395288" y="5734050"/>
            <a:ext cx="8748712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rtl="0" eaLnBrk="0" fontAlgn="base" hangingPunct="0"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sz="2000" u="sng" smtClean="0">
                <a:solidFill>
                  <a:srgbClr val="000000"/>
                </a:solidFill>
              </a:rPr>
              <a:t>Method:</a:t>
            </a:r>
            <a:r>
              <a:rPr lang="en-US" sz="2000" smtClean="0">
                <a:solidFill>
                  <a:srgbClr val="000000"/>
                </a:solidFill>
              </a:rPr>
              <a:t> (a) specify the abstraction (model’s constructs and commands)</a:t>
            </a:r>
            <a:br>
              <a:rPr lang="en-US" sz="2000" smtClean="0">
                <a:solidFill>
                  <a:srgbClr val="000000"/>
                </a:solidFill>
              </a:rPr>
            </a:br>
            <a:r>
              <a:rPr lang="en-US" sz="2000" smtClean="0">
                <a:solidFill>
                  <a:srgbClr val="000000"/>
                </a:solidFill>
              </a:rPr>
              <a:t>         (b) propose how to implement it over the Hack platform.</a:t>
            </a:r>
          </a:p>
        </p:txBody>
      </p:sp>
    </p:spTree>
    <p:extLst>
      <p:ext uri="{BB962C8B-B14F-4D97-AF65-F5344CB8AC3E}">
        <p14:creationId xmlns:p14="http://schemas.microsoft.com/office/powerpoint/2010/main" val="106663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Proposed API</a:t>
            </a:r>
          </a:p>
        </p:txBody>
      </p:sp>
      <p:pic>
        <p:nvPicPr>
          <p:cNvPr id="550915" name="Picture 3" descr="Bouqu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8" t="19157" r="17188" b="16129"/>
          <a:stretch>
            <a:fillRect/>
          </a:stretch>
        </p:blipFill>
        <p:spPr bwMode="auto">
          <a:xfrm>
            <a:off x="304800" y="609600"/>
            <a:ext cx="8229600" cy="589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 l="17188" t="19157" r="17188" b="16129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02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Perspective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620713"/>
            <a:ext cx="4679950" cy="5761037"/>
          </a:xfrm>
          <a:noFill/>
          <a:ln/>
        </p:spPr>
        <p:txBody>
          <a:bodyPr/>
          <a:lstStyle/>
          <a:p>
            <a:pPr>
              <a:spcBef>
                <a:spcPct val="65000"/>
              </a:spcBef>
              <a:buFont typeface="Wingdings" pitchFamily="2" charset="2"/>
              <a:buNone/>
            </a:pPr>
            <a:r>
              <a:rPr lang="en-US" sz="1600" u="sng"/>
              <a:t>Benefits of the VM approach</a:t>
            </a:r>
          </a:p>
          <a:p>
            <a:pPr>
              <a:spcBef>
                <a:spcPct val="65000"/>
              </a:spcBef>
            </a:pPr>
            <a:r>
              <a:rPr lang="en-US" sz="1600"/>
              <a:t>Code transportability: compiling for different platforms requires replacing only the VM implementation</a:t>
            </a:r>
          </a:p>
          <a:p>
            <a:pPr>
              <a:spcBef>
                <a:spcPct val="65000"/>
              </a:spcBef>
            </a:pPr>
            <a:r>
              <a:rPr lang="en-US" sz="1600"/>
              <a:t>Language inter-operability: code of multiple languages can be shared using the same VM</a:t>
            </a:r>
          </a:p>
          <a:p>
            <a:pPr>
              <a:spcBef>
                <a:spcPct val="65000"/>
              </a:spcBef>
            </a:pPr>
            <a:r>
              <a:rPr lang="en-US" sz="1600"/>
              <a:t>Common software libraries</a:t>
            </a:r>
          </a:p>
          <a:p>
            <a:pPr>
              <a:spcBef>
                <a:spcPct val="65000"/>
              </a:spcBef>
            </a:pPr>
            <a:r>
              <a:rPr lang="en-US" sz="1600"/>
              <a:t>Code mobility: Internet</a:t>
            </a:r>
          </a:p>
          <a:p>
            <a:pPr>
              <a:spcBef>
                <a:spcPct val="65000"/>
              </a:spcBef>
            </a:pPr>
            <a:r>
              <a:rPr lang="en-US" sz="1600"/>
              <a:t>Modularity:</a:t>
            </a:r>
          </a:p>
          <a:p>
            <a:pPr marL="757238" lvl="1" indent="-234950">
              <a:spcBef>
                <a:spcPct val="65000"/>
              </a:spcBef>
            </a:pPr>
            <a:r>
              <a:rPr lang="en-US" sz="1600"/>
              <a:t>Improvements in the VM implementation are shared by all compilers above it</a:t>
            </a:r>
          </a:p>
          <a:p>
            <a:pPr marL="757238" lvl="1" indent="-234950">
              <a:spcBef>
                <a:spcPct val="65000"/>
              </a:spcBef>
            </a:pPr>
            <a:r>
              <a:rPr lang="en-US" sz="1600"/>
              <a:t>Every new digital device with a VM implementation gains immediate access to an existing software base</a:t>
            </a:r>
          </a:p>
          <a:p>
            <a:pPr marL="757238" lvl="1" indent="-234950">
              <a:spcBef>
                <a:spcPct val="65000"/>
              </a:spcBef>
            </a:pPr>
            <a:r>
              <a:rPr lang="en-US" sz="1600"/>
              <a:t>New programming languages can be implemented easily using simple compilers</a:t>
            </a:r>
          </a:p>
        </p:txBody>
      </p:sp>
      <p:graphicFrame>
        <p:nvGraphicFramePr>
          <p:cNvPr id="552964" name="Object 4"/>
          <p:cNvGraphicFramePr>
            <a:graphicFrameLocks noChangeAspect="1"/>
          </p:cNvGraphicFramePr>
          <p:nvPr/>
        </p:nvGraphicFramePr>
        <p:xfrm>
          <a:off x="4930775" y="304800"/>
          <a:ext cx="4033838" cy="305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4" name="VISIO" r:id="rId4" imgW="9033840" imgH="6534360" progId="Visio.Drawing.6">
                  <p:embed/>
                </p:oleObj>
              </mc:Choice>
              <mc:Fallback>
                <p:oleObj name="VISIO" r:id="rId4" imgW="9033840" imgH="6534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9" t="2534" r="14226" b="7603"/>
                      <a:stretch>
                        <a:fillRect/>
                      </a:stretch>
                    </p:blipFill>
                    <p:spPr bwMode="auto">
                      <a:xfrm>
                        <a:off x="4930775" y="304800"/>
                        <a:ext cx="4033838" cy="30527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2965" name="Rectangle 5"/>
          <p:cNvSpPr>
            <a:spLocks noChangeArrowheads="1"/>
          </p:cNvSpPr>
          <p:nvPr/>
        </p:nvSpPr>
        <p:spPr bwMode="auto">
          <a:xfrm>
            <a:off x="4787900" y="333375"/>
            <a:ext cx="4176713" cy="32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52966" name="Rectangle 6"/>
          <p:cNvSpPr>
            <a:spLocks noChangeArrowheads="1"/>
          </p:cNvSpPr>
          <p:nvPr/>
        </p:nvSpPr>
        <p:spPr bwMode="auto">
          <a:xfrm>
            <a:off x="4932363" y="3789363"/>
            <a:ext cx="388937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 rtl="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sz="1600" u="sng" smtClean="0">
                <a:solidFill>
                  <a:srgbClr val="000000"/>
                </a:solidFill>
              </a:rPr>
              <a:t>Benefits of managed code:</a:t>
            </a:r>
          </a:p>
          <a:p>
            <a:pPr marL="622300" lvl="1" indent="-266700" algn="l" rtl="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l"/>
            </a:pPr>
            <a:r>
              <a:rPr lang="en-US" sz="1600" smtClean="0">
                <a:solidFill>
                  <a:srgbClr val="000000"/>
                </a:solidFill>
              </a:rPr>
              <a:t>Security</a:t>
            </a:r>
          </a:p>
          <a:p>
            <a:pPr marL="622300" lvl="1" indent="-266700" algn="l" rtl="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l"/>
            </a:pPr>
            <a:r>
              <a:rPr lang="en-US" sz="1600" smtClean="0">
                <a:solidFill>
                  <a:srgbClr val="000000"/>
                </a:solidFill>
              </a:rPr>
              <a:t>Array bounds, index checking, …</a:t>
            </a:r>
          </a:p>
          <a:p>
            <a:pPr marL="622300" lvl="1" indent="-266700" algn="l" rtl="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l"/>
            </a:pPr>
            <a:r>
              <a:rPr lang="en-US" sz="1600" smtClean="0">
                <a:solidFill>
                  <a:srgbClr val="000000"/>
                </a:solidFill>
              </a:rPr>
              <a:t>Add-on code</a:t>
            </a:r>
          </a:p>
          <a:p>
            <a:pPr marL="622300" lvl="1" indent="-266700" algn="l" rtl="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l"/>
            </a:pPr>
            <a:r>
              <a:rPr lang="en-US" sz="1600" smtClean="0">
                <a:solidFill>
                  <a:srgbClr val="000000"/>
                </a:solidFill>
              </a:rPr>
              <a:t>Etc.</a:t>
            </a:r>
          </a:p>
          <a:p>
            <a:pPr algn="l" rtl="0" eaLnBrk="0" fontAlgn="base" hangingPunct="0">
              <a:lnSpc>
                <a:spcPct val="80000"/>
              </a:lnSpc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sz="1600" u="sng" smtClean="0">
                <a:solidFill>
                  <a:srgbClr val="000000"/>
                </a:solidFill>
              </a:rPr>
              <a:t>VM Cons</a:t>
            </a:r>
          </a:p>
          <a:p>
            <a:pPr algn="l" rtl="0" eaLnBrk="0" fontAlgn="base" hangingPunct="0">
              <a:lnSpc>
                <a:spcPct val="80000"/>
              </a:lnSpc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600" smtClean="0">
                <a:solidFill>
                  <a:srgbClr val="000000"/>
                </a:solidFill>
              </a:rPr>
              <a:t> Performance.</a:t>
            </a:r>
            <a:endParaRPr lang="en-US" sz="2000" smtClean="0">
              <a:solidFill>
                <a:srgbClr val="000000"/>
              </a:solidFill>
            </a:endParaRPr>
          </a:p>
          <a:p>
            <a:pPr marL="622300" lvl="1" indent="-266700" algn="l" rtl="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l"/>
            </a:pPr>
            <a:endParaRPr lang="en-US" sz="20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50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3" grpId="0" build="p" autoUpdateAnimBg="0"/>
      <p:bldP spid="552966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challenge ahead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3284538"/>
            <a:ext cx="9117013" cy="259238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80000"/>
              </a:spcBef>
              <a:buFont typeface="Wingdings" pitchFamily="2" charset="2"/>
              <a:buNone/>
            </a:pPr>
            <a:r>
              <a:rPr lang="en-US" sz="180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To translate such high-level code to VM code, we have to know how to handle: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sz="180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Arithmetic operations    </a:t>
            </a:r>
            <a:r>
              <a:rPr lang="en-US" sz="1800">
                <a:solidFill>
                  <a:srgbClr val="990000"/>
                </a:solidFill>
                <a:ea typeface="Arial Unicode MS" pitchFamily="34" charset="-128"/>
                <a:cs typeface="Arial Unicode MS" pitchFamily="34" charset="-128"/>
              </a:rPr>
              <a:t>(last lecture)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sz="180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Boolean operations         </a:t>
            </a:r>
            <a:r>
              <a:rPr lang="en-US" sz="1800">
                <a:solidFill>
                  <a:srgbClr val="990000"/>
                </a:solidFill>
                <a:ea typeface="Arial Unicode MS" pitchFamily="34" charset="-128"/>
                <a:cs typeface="Arial Unicode MS" pitchFamily="34" charset="-128"/>
              </a:rPr>
              <a:t>(last lecture)</a:t>
            </a:r>
            <a:endParaRPr lang="en-US" sz="180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sz="180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Program flow                  </a:t>
            </a:r>
            <a:r>
              <a:rPr lang="en-US" sz="1800">
                <a:solidFill>
                  <a:srgbClr val="990000"/>
                </a:solidFill>
                <a:ea typeface="Arial Unicode MS" pitchFamily="34" charset="-128"/>
                <a:cs typeface="Arial Unicode MS" pitchFamily="34" charset="-128"/>
              </a:rPr>
              <a:t>(this lecture, </a:t>
            </a:r>
            <a:r>
              <a:rPr lang="en-US" sz="1800" i="1">
                <a:solidFill>
                  <a:srgbClr val="990000"/>
                </a:solidFill>
                <a:ea typeface="Arial Unicode MS" pitchFamily="34" charset="-128"/>
                <a:cs typeface="Arial Unicode MS" pitchFamily="34" charset="-128"/>
              </a:rPr>
              <a:t>easy</a:t>
            </a:r>
            <a:r>
              <a:rPr lang="en-US" sz="1800">
                <a:solidFill>
                  <a:srgbClr val="990000"/>
                </a:solidFill>
                <a:ea typeface="Arial Unicode MS" pitchFamily="34" charset="-128"/>
                <a:cs typeface="Arial Unicode MS" pitchFamily="34" charset="-128"/>
              </a:rPr>
              <a:t>)</a:t>
            </a:r>
            <a:endParaRPr lang="en-US" sz="180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sz="180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Subroutines                    </a:t>
            </a:r>
            <a:r>
              <a:rPr lang="en-US" sz="1800">
                <a:solidFill>
                  <a:srgbClr val="990000"/>
                </a:solidFill>
                <a:ea typeface="Arial Unicode MS" pitchFamily="34" charset="-128"/>
                <a:cs typeface="Arial Unicode MS" pitchFamily="34" charset="-128"/>
              </a:rPr>
              <a:t>(this lecture, </a:t>
            </a:r>
            <a:r>
              <a:rPr lang="en-US" sz="1800" i="1">
                <a:solidFill>
                  <a:srgbClr val="990000"/>
                </a:solidFill>
                <a:ea typeface="Arial Unicode MS" pitchFamily="34" charset="-128"/>
                <a:cs typeface="Arial Unicode MS" pitchFamily="34" charset="-128"/>
              </a:rPr>
              <a:t>less easy</a:t>
            </a:r>
            <a:r>
              <a:rPr lang="en-US" sz="1800">
                <a:solidFill>
                  <a:srgbClr val="990000"/>
                </a:solidFill>
                <a:ea typeface="Arial Unicode MS" pitchFamily="34" charset="-128"/>
                <a:cs typeface="Arial Unicode MS" pitchFamily="34" charset="-128"/>
              </a:rPr>
              <a:t>)</a:t>
            </a:r>
            <a:endParaRPr lang="en-US" sz="180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517124" name="Object 4"/>
          <p:cNvGraphicFramePr>
            <a:graphicFrameLocks noChangeAspect="1"/>
          </p:cNvGraphicFramePr>
          <p:nvPr/>
        </p:nvGraphicFramePr>
        <p:xfrm>
          <a:off x="2771775" y="765175"/>
          <a:ext cx="32258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9" name="Equation" r:id="rId4" imgW="1688760" imgH="266400" progId="Equation.3">
                  <p:embed/>
                </p:oleObj>
              </mc:Choice>
              <mc:Fallback>
                <p:oleObj name="Equation" r:id="rId4" imgW="168876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765175"/>
                        <a:ext cx="32258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25" name="Text Box 5"/>
          <p:cNvSpPr txBox="1">
            <a:spLocks noChangeArrowheads="1"/>
          </p:cNvSpPr>
          <p:nvPr/>
        </p:nvSpPr>
        <p:spPr bwMode="auto">
          <a:xfrm>
            <a:off x="1042988" y="1557338"/>
            <a:ext cx="6775450" cy="1438275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190800" rIns="0" bIns="1908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if ~(a = 0)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x = (-b + sqrt(power(b,2) – 4 * a * c)) / (2 * a)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else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x = - c / b</a:t>
            </a:r>
            <a:r>
              <a:rPr lang="en-US" sz="1600" b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17126" name="Rectangle 6"/>
          <p:cNvSpPr>
            <a:spLocks noChangeArrowheads="1"/>
          </p:cNvSpPr>
          <p:nvPr/>
        </p:nvSpPr>
        <p:spPr bwMode="auto">
          <a:xfrm>
            <a:off x="179388" y="5734050"/>
            <a:ext cx="896461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rtl="0" eaLnBrk="0" fontAlgn="base" hangingPunct="0">
              <a:spcBef>
                <a:spcPct val="8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u="sng" smtClean="0">
                <a:solidFill>
                  <a:srgbClr val="000099"/>
                </a:solidFill>
                <a:ea typeface="Arial Unicode MS" pitchFamily="34" charset="-128"/>
                <a:cs typeface="Arial Unicode MS" pitchFamily="34" charset="-128"/>
              </a:rPr>
              <a:t>In the Jack/Hack platform:</a:t>
            </a:r>
            <a:r>
              <a:rPr lang="en-US" smtClean="0">
                <a:solidFill>
                  <a:srgbClr val="000099"/>
                </a:solidFill>
                <a:ea typeface="Arial Unicode MS" pitchFamily="34" charset="-128"/>
                <a:cs typeface="Arial Unicode MS" pitchFamily="34" charset="-128"/>
              </a:rPr>
              <a:t> all these abstractions are delivered by</a:t>
            </a:r>
            <a:br>
              <a:rPr lang="en-US" smtClean="0">
                <a:solidFill>
                  <a:srgbClr val="000099"/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US" smtClean="0">
                <a:solidFill>
                  <a:srgbClr val="000099"/>
                </a:solidFill>
                <a:ea typeface="Arial Unicode MS" pitchFamily="34" charset="-128"/>
                <a:cs typeface="Arial Unicode MS" pitchFamily="34" charset="-128"/>
              </a:rPr>
              <a:t>                                        the VM level (rather than by the compiler).</a:t>
            </a:r>
            <a:endParaRPr lang="en-US" b="1" smtClean="0">
              <a:solidFill>
                <a:srgbClr val="000099"/>
              </a:solidFill>
              <a:cs typeface="Times New Roman" pitchFamily="18" charset="0"/>
            </a:endParaRPr>
          </a:p>
          <a:p>
            <a:pPr marL="342900" indent="-342900" algn="l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endParaRPr lang="en-US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923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3" grpId="0" build="allAtOnce" autoUpdateAnimBg="0"/>
      <p:bldP spid="517125" grpId="0" animBg="1" autoUpdateAnimBg="0"/>
      <p:bldP spid="517126" grpId="0" build="allAtOnce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structure and translation path </a:t>
            </a:r>
            <a:r>
              <a:rPr lang="en-US" sz="1600"/>
              <a:t>(on the Hack-Jack platform)</a:t>
            </a:r>
          </a:p>
        </p:txBody>
      </p:sp>
      <p:grpSp>
        <p:nvGrpSpPr>
          <p:cNvPr id="557059" name="Group 3"/>
          <p:cNvGrpSpPr>
            <a:grpSpLocks/>
          </p:cNvGrpSpPr>
          <p:nvPr/>
        </p:nvGrpSpPr>
        <p:grpSpPr bwMode="auto">
          <a:xfrm>
            <a:off x="152400" y="762000"/>
            <a:ext cx="3097213" cy="5708650"/>
            <a:chOff x="158" y="469"/>
            <a:chExt cx="1951" cy="3596"/>
          </a:xfrm>
        </p:grpSpPr>
        <p:sp>
          <p:nvSpPr>
            <p:cNvPr id="557060" name="Text Box 4"/>
            <p:cNvSpPr txBox="1">
              <a:spLocks noChangeArrowheads="1"/>
            </p:cNvSpPr>
            <p:nvPr/>
          </p:nvSpPr>
          <p:spPr bwMode="auto">
            <a:xfrm>
              <a:off x="204" y="708"/>
              <a:ext cx="1542" cy="2042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293973"/>
              </a:outerShdw>
            </a:effectLst>
          </p:spPr>
          <p:txBody>
            <a:bodyPr lIns="93600" tIns="190800" rIns="93600" bIns="190800"/>
            <a:lstStyle>
              <a:lvl1pPr marL="342900" indent="-34290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class Foo {</a:t>
              </a:r>
            </a:p>
            <a:p>
              <a:pPr algn="just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static </a:t>
              </a:r>
              <a:r>
                <a:rPr lang="en-US" sz="1200" b="1" i="1" smtClean="0">
                  <a:solidFill>
                    <a:srgbClr val="000000"/>
                  </a:solidFill>
                  <a:cs typeface="Times New Roman" pitchFamily="18" charset="0"/>
                </a:rPr>
                <a:t>staticsList</a:t>
              </a: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;</a:t>
              </a:r>
            </a:p>
            <a:p>
              <a:pPr algn="just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method f1(</a:t>
              </a:r>
              <a:r>
                <a:rPr lang="en-US" sz="1200" b="1" i="1" smtClean="0">
                  <a:solidFill>
                    <a:srgbClr val="000000"/>
                  </a:solidFill>
                  <a:cs typeface="Times New Roman" pitchFamily="18" charset="0"/>
                </a:rPr>
                <a:t>argsList</a:t>
              </a: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) {</a:t>
              </a:r>
              <a:endParaRPr lang="en-US" sz="12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just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  </a:t>
              </a: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var </a:t>
              </a:r>
              <a:r>
                <a:rPr lang="en-US" sz="1200" b="1" i="1" smtClean="0">
                  <a:solidFill>
                    <a:srgbClr val="000000"/>
                  </a:solidFill>
                  <a:cs typeface="Times New Roman" pitchFamily="18" charset="0"/>
                </a:rPr>
                <a:t>localsList</a:t>
              </a: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algn="l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...</a:t>
              </a:r>
            </a:p>
            <a:p>
              <a:pPr algn="just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}</a:t>
              </a:r>
            </a:p>
            <a:p>
              <a:pPr algn="just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method f2(</a:t>
              </a:r>
              <a:r>
                <a:rPr lang="en-US" sz="1200" b="1" i="1" smtClean="0">
                  <a:solidFill>
                    <a:srgbClr val="000000"/>
                  </a:solidFill>
                  <a:cs typeface="Times New Roman" pitchFamily="18" charset="0"/>
                </a:rPr>
                <a:t>argsList</a:t>
              </a: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) {</a:t>
              </a:r>
            </a:p>
            <a:p>
              <a:pPr algn="just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  var </a:t>
              </a:r>
              <a:r>
                <a:rPr lang="en-US" sz="1200" b="1" i="1" smtClean="0">
                  <a:solidFill>
                    <a:srgbClr val="000000"/>
                  </a:solidFill>
                  <a:cs typeface="Times New Roman" pitchFamily="18" charset="0"/>
                </a:rPr>
                <a:t>localsList</a:t>
              </a: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;</a:t>
              </a:r>
            </a:p>
            <a:p>
              <a:pPr algn="just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  ...</a:t>
              </a:r>
            </a:p>
            <a:p>
              <a:pPr algn="just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}</a:t>
              </a:r>
            </a:p>
            <a:p>
              <a:pPr algn="just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function f3(</a:t>
              </a:r>
              <a:r>
                <a:rPr lang="en-US" sz="1200" b="1" i="1" smtClean="0">
                  <a:solidFill>
                    <a:srgbClr val="000000"/>
                  </a:solidFill>
                  <a:cs typeface="Times New Roman" pitchFamily="18" charset="0"/>
                </a:rPr>
                <a:t>argsList</a:t>
              </a: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) {</a:t>
              </a:r>
            </a:p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  var </a:t>
              </a:r>
              <a:r>
                <a:rPr lang="en-US" sz="1200" b="1" i="1" smtClean="0">
                  <a:solidFill>
                    <a:srgbClr val="000000"/>
                  </a:solidFill>
                  <a:cs typeface="Times New Roman" pitchFamily="18" charset="0"/>
                </a:rPr>
                <a:t>localsList</a:t>
              </a: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;</a:t>
              </a:r>
            </a:p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  ...</a:t>
              </a:r>
            </a:p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}</a:t>
              </a:r>
              <a:endParaRPr lang="en-US" sz="1200" b="1" smtClean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Times New Roman" pitchFamily="18" charset="0"/>
              </a:endParaRPr>
            </a:p>
            <a:p>
              <a:pPr algn="just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}</a:t>
              </a:r>
            </a:p>
          </p:txBody>
        </p:sp>
        <p:sp>
          <p:nvSpPr>
            <p:cNvPr id="557061" name="Text Box 5"/>
            <p:cNvSpPr txBox="1">
              <a:spLocks noChangeArrowheads="1"/>
            </p:cNvSpPr>
            <p:nvPr/>
          </p:nvSpPr>
          <p:spPr bwMode="auto">
            <a:xfrm>
              <a:off x="476" y="2659"/>
              <a:ext cx="1633" cy="1406"/>
            </a:xfrm>
            <a:prstGeom prst="rect">
              <a:avLst/>
            </a:prstGeom>
            <a:solidFill>
              <a:srgbClr val="F3F3FF"/>
            </a:solidFill>
            <a:ln w="9525" algn="ctr">
              <a:solidFill>
                <a:srgbClr val="293973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293973"/>
              </a:outerShdw>
            </a:effectLst>
          </p:spPr>
          <p:txBody>
            <a:bodyPr lIns="93600" tIns="190800" rIns="93600" bIns="190800"/>
            <a:lstStyle>
              <a:lvl1pPr marL="342900" indent="-34290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class Bar {</a:t>
              </a:r>
            </a:p>
            <a:p>
              <a:pPr algn="just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static </a:t>
              </a:r>
              <a:r>
                <a:rPr lang="en-US" sz="1200" b="1" i="1" smtClean="0">
                  <a:solidFill>
                    <a:srgbClr val="000000"/>
                  </a:solidFill>
                  <a:cs typeface="Times New Roman" pitchFamily="18" charset="0"/>
                </a:rPr>
                <a:t>staticsList</a:t>
              </a: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;</a:t>
              </a:r>
            </a:p>
            <a:p>
              <a:pPr algn="just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function f1(</a:t>
              </a:r>
              <a:r>
                <a:rPr lang="en-US" sz="1200" b="1" i="1" smtClean="0">
                  <a:solidFill>
                    <a:srgbClr val="000000"/>
                  </a:solidFill>
                  <a:cs typeface="Times New Roman" pitchFamily="18" charset="0"/>
                </a:rPr>
                <a:t>argsList</a:t>
              </a: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){</a:t>
              </a:r>
              <a:endParaRPr lang="en-US" sz="1200" b="1" smtClean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Times New Roman" pitchFamily="18" charset="0"/>
              </a:endParaRPr>
            </a:p>
            <a:p>
              <a:pPr algn="just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  ...</a:t>
              </a:r>
            </a:p>
            <a:p>
              <a:pPr algn="just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}</a:t>
              </a:r>
            </a:p>
            <a:p>
              <a:pPr algn="just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method f2(</a:t>
              </a:r>
              <a:r>
                <a:rPr lang="en-US" sz="1200" b="1" i="1" smtClean="0">
                  <a:solidFill>
                    <a:srgbClr val="000000"/>
                  </a:solidFill>
                  <a:cs typeface="Times New Roman" pitchFamily="18" charset="0"/>
                </a:rPr>
                <a:t>argsList</a:t>
              </a: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) {</a:t>
              </a:r>
            </a:p>
            <a:p>
              <a:pPr algn="just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  var </a:t>
              </a:r>
              <a:r>
                <a:rPr lang="en-US" sz="1200" b="1" i="1" smtClean="0">
                  <a:solidFill>
                    <a:srgbClr val="000000"/>
                  </a:solidFill>
                  <a:cs typeface="Times New Roman" pitchFamily="18" charset="0"/>
                </a:rPr>
                <a:t>localsList</a:t>
              </a: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;</a:t>
              </a:r>
            </a:p>
            <a:p>
              <a:pPr algn="just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  ...</a:t>
              </a:r>
            </a:p>
            <a:p>
              <a:pPr algn="just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}</a:t>
              </a:r>
            </a:p>
            <a:p>
              <a:pPr algn="just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}</a:t>
              </a:r>
            </a:p>
          </p:txBody>
        </p:sp>
        <p:sp>
          <p:nvSpPr>
            <p:cNvPr id="557062" name="Rectangle 6"/>
            <p:cNvSpPr>
              <a:spLocks noChangeArrowheads="1"/>
            </p:cNvSpPr>
            <p:nvPr/>
          </p:nvSpPr>
          <p:spPr bwMode="auto">
            <a:xfrm>
              <a:off x="158" y="469"/>
              <a:ext cx="14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just" rtl="0" eaLnBrk="0" fontAlgn="base" hangingPunct="0">
                <a:spcBef>
                  <a:spcPct val="1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600" smtClean="0">
                  <a:solidFill>
                    <a:srgbClr val="000099"/>
                  </a:solidFill>
                  <a:ea typeface="Arial Unicode MS" pitchFamily="34" charset="-128"/>
                  <a:cs typeface="Arial Unicode MS" pitchFamily="34" charset="-128"/>
                </a:rPr>
                <a:t>Jack source code:</a:t>
              </a:r>
            </a:p>
          </p:txBody>
        </p:sp>
      </p:grpSp>
      <p:grpSp>
        <p:nvGrpSpPr>
          <p:cNvPr id="557067" name="Group 11"/>
          <p:cNvGrpSpPr>
            <a:grpSpLocks/>
          </p:cNvGrpSpPr>
          <p:nvPr/>
        </p:nvGrpSpPr>
        <p:grpSpPr bwMode="auto">
          <a:xfrm>
            <a:off x="2916238" y="763588"/>
            <a:ext cx="6264275" cy="1441450"/>
            <a:chOff x="1837" y="481"/>
            <a:chExt cx="3946" cy="908"/>
          </a:xfrm>
        </p:grpSpPr>
        <p:graphicFrame>
          <p:nvGraphicFramePr>
            <p:cNvPr id="557068" name="Object 12"/>
            <p:cNvGraphicFramePr>
              <a:graphicFrameLocks noChangeAspect="1"/>
            </p:cNvGraphicFramePr>
            <p:nvPr/>
          </p:nvGraphicFramePr>
          <p:xfrm>
            <a:off x="2472" y="663"/>
            <a:ext cx="3311" cy="7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82" name="VISIO" r:id="rId4" imgW="8313840" imgH="6534360" progId="Visio.Drawing.6">
                    <p:embed/>
                  </p:oleObj>
                </mc:Choice>
                <mc:Fallback>
                  <p:oleObj name="VISIO" r:id="rId4" imgW="8313840" imgH="6534360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18724" t="11925" r="21239" b="71254"/>
                        <a:stretch>
                          <a:fillRect/>
                        </a:stretch>
                      </p:blipFill>
                      <p:spPr bwMode="auto">
                        <a:xfrm>
                          <a:off x="2472" y="663"/>
                          <a:ext cx="3311" cy="7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7069" name="AutoShape 13"/>
            <p:cNvSpPr>
              <a:spLocks noChangeArrowheads="1"/>
            </p:cNvSpPr>
            <p:nvPr/>
          </p:nvSpPr>
          <p:spPr bwMode="auto">
            <a:xfrm>
              <a:off x="1837" y="799"/>
              <a:ext cx="589" cy="362"/>
            </a:xfrm>
            <a:prstGeom prst="rightArrow">
              <a:avLst>
                <a:gd name="adj1" fmla="val 50000"/>
                <a:gd name="adj2" fmla="val 40677"/>
              </a:avLst>
            </a:prstGeom>
            <a:solidFill>
              <a:srgbClr val="99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smtClean="0">
                  <a:solidFill>
                    <a:srgbClr val="FFFFFF"/>
                  </a:solidFill>
                  <a:latin typeface="Arial" pitchFamily="34" charset="0"/>
                </a:rPr>
                <a:t>Compiler</a:t>
              </a:r>
            </a:p>
          </p:txBody>
        </p:sp>
        <p:sp>
          <p:nvSpPr>
            <p:cNvPr id="557070" name="Rectangle 14"/>
            <p:cNvSpPr>
              <a:spLocks noChangeArrowheads="1"/>
            </p:cNvSpPr>
            <p:nvPr/>
          </p:nvSpPr>
          <p:spPr bwMode="auto">
            <a:xfrm>
              <a:off x="2472" y="481"/>
              <a:ext cx="231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just" rtl="0" eaLnBrk="0" fontAlgn="base" hangingPunct="0">
                <a:spcBef>
                  <a:spcPct val="1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600" smtClean="0">
                  <a:solidFill>
                    <a:srgbClr val="000099"/>
                  </a:solidFill>
                  <a:ea typeface="Arial Unicode MS" pitchFamily="34" charset="-128"/>
                  <a:cs typeface="Arial Unicode MS" pitchFamily="34" charset="-128"/>
                </a:rPr>
                <a:t>Following compilation:</a:t>
              </a:r>
            </a:p>
          </p:txBody>
        </p:sp>
      </p:grpSp>
      <p:graphicFrame>
        <p:nvGraphicFramePr>
          <p:cNvPr id="557071" name="Object 15"/>
          <p:cNvGraphicFramePr>
            <a:graphicFrameLocks noChangeAspect="1"/>
          </p:cNvGraphicFramePr>
          <p:nvPr/>
        </p:nvGraphicFramePr>
        <p:xfrm>
          <a:off x="3886200" y="1828800"/>
          <a:ext cx="5616575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3" name="VISIO" r:id="rId6" imgW="8313840" imgH="6534360" progId="Visio.Drawing.6">
                  <p:embed/>
                </p:oleObj>
              </mc:Choice>
              <mc:Fallback>
                <p:oleObj name="VISIO" r:id="rId6" imgW="8313840" imgH="6534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8724" t="23254" r="17122" b="14742"/>
                      <a:stretch>
                        <a:fillRect/>
                      </a:stretch>
                    </p:blipFill>
                    <p:spPr bwMode="auto">
                      <a:xfrm>
                        <a:off x="3886200" y="1828800"/>
                        <a:ext cx="5616575" cy="424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072" name="Text Box 16" descr="Bouquet"/>
          <p:cNvSpPr txBox="1">
            <a:spLocks noChangeArrowheads="1"/>
          </p:cNvSpPr>
          <p:nvPr/>
        </p:nvSpPr>
        <p:spPr bwMode="auto">
          <a:xfrm>
            <a:off x="8153400" y="55626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8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400" smtClean="0">
                <a:solidFill>
                  <a:srgbClr val="000099"/>
                </a:solidFill>
                <a:latin typeface="Arial" pitchFamily="34" charset="0"/>
              </a:rPr>
              <a:t>One file</a:t>
            </a:r>
          </a:p>
        </p:txBody>
      </p:sp>
    </p:spTree>
    <p:extLst>
      <p:ext uri="{BB962C8B-B14F-4D97-AF65-F5344CB8AC3E}">
        <p14:creationId xmlns:p14="http://schemas.microsoft.com/office/powerpoint/2010/main" val="58717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flow</a:t>
            </a:r>
          </a:p>
        </p:txBody>
      </p:sp>
      <p:grpSp>
        <p:nvGrpSpPr>
          <p:cNvPr id="519171" name="Group 3"/>
          <p:cNvGrpSpPr>
            <a:grpSpLocks/>
          </p:cNvGrpSpPr>
          <p:nvPr/>
        </p:nvGrpSpPr>
        <p:grpSpPr bwMode="auto">
          <a:xfrm>
            <a:off x="6084888" y="692150"/>
            <a:ext cx="2514600" cy="5715000"/>
            <a:chOff x="3840" y="432"/>
            <a:chExt cx="1584" cy="3600"/>
          </a:xfrm>
        </p:grpSpPr>
        <p:sp>
          <p:nvSpPr>
            <p:cNvPr id="519172" name="Text Box 4"/>
            <p:cNvSpPr txBox="1">
              <a:spLocks noChangeArrowheads="1"/>
            </p:cNvSpPr>
            <p:nvPr/>
          </p:nvSpPr>
          <p:spPr bwMode="auto">
            <a:xfrm>
              <a:off x="3888" y="624"/>
              <a:ext cx="1536" cy="3408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293973"/>
              </a:outerShdw>
            </a:effectLst>
          </p:spPr>
          <p:txBody>
            <a:bodyPr lIns="201600" tIns="118800" rIns="93600" bIns="118800"/>
            <a:lstStyle>
              <a:lvl1pPr marL="342900" indent="-34290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function mult 2  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push   constant 0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pop    local 0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push   argument 1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pop    local 1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400" b="1" smtClean="0">
                  <a:solidFill>
                    <a:srgbClr val="990000"/>
                  </a:solidFill>
                  <a:latin typeface="Courier New" pitchFamily="49" charset="0"/>
                  <a:cs typeface="Courier New" pitchFamily="49" charset="0"/>
                </a:rPr>
                <a:t>label    loop</a:t>
              </a:r>
              <a:endParaRPr lang="en-US" sz="1400" b="1" smtClean="0">
                <a:solidFill>
                  <a:srgbClr val="99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push   local 1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push   constant 0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eq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400" b="1" smtClean="0">
                  <a:solidFill>
                    <a:srgbClr val="990000"/>
                  </a:solidFill>
                  <a:latin typeface="Courier New" pitchFamily="49" charset="0"/>
                  <a:cs typeface="Courier New" pitchFamily="49" charset="0"/>
                </a:rPr>
                <a:t>if-goto end</a:t>
              </a:r>
            </a:p>
            <a:p>
              <a:pPr algn="l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push   local 0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push   argument 0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add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pop    local 0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push   local 1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push   constant 1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sub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pop    local 1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400" b="1" smtClean="0">
                  <a:solidFill>
                    <a:srgbClr val="990000"/>
                  </a:solidFill>
                  <a:latin typeface="Courier New" pitchFamily="49" charset="0"/>
                  <a:cs typeface="Courier New" pitchFamily="49" charset="0"/>
                </a:rPr>
                <a:t>goto   loop</a:t>
              </a:r>
            </a:p>
            <a:p>
              <a:pPr algn="l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400" b="1" smtClean="0">
                  <a:solidFill>
                    <a:srgbClr val="990000"/>
                  </a:solidFill>
                  <a:latin typeface="Courier New" pitchFamily="49" charset="0"/>
                  <a:cs typeface="Courier New" pitchFamily="49" charset="0"/>
                </a:rPr>
                <a:t>label    end</a:t>
              </a:r>
            </a:p>
            <a:p>
              <a:pPr algn="l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push   local 0</a:t>
              </a:r>
              <a:endParaRPr lang="en-US" sz="1400" b="1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400" b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return</a:t>
              </a:r>
            </a:p>
          </p:txBody>
        </p:sp>
        <p:sp>
          <p:nvSpPr>
            <p:cNvPr id="519173" name="Rectangle 5"/>
            <p:cNvSpPr>
              <a:spLocks noChangeArrowheads="1"/>
            </p:cNvSpPr>
            <p:nvPr/>
          </p:nvSpPr>
          <p:spPr bwMode="auto">
            <a:xfrm>
              <a:off x="3840" y="432"/>
              <a:ext cx="14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just" rtl="0" eaLnBrk="0" fontAlgn="base" hangingPunct="0">
                <a:spcBef>
                  <a:spcPct val="1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600" smtClean="0">
                  <a:solidFill>
                    <a:srgbClr val="000099"/>
                  </a:solidFill>
                  <a:ea typeface="Arial Unicode MS" pitchFamily="34" charset="-128"/>
                  <a:cs typeface="Arial Unicode MS" pitchFamily="34" charset="-128"/>
                </a:rPr>
                <a:t>Example:</a:t>
              </a:r>
            </a:p>
          </p:txBody>
        </p:sp>
      </p:grpSp>
      <p:sp>
        <p:nvSpPr>
          <p:cNvPr id="51917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11188" y="4365625"/>
            <a:ext cx="4968875" cy="1584325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800" u="sng"/>
              <a:t>Implementation</a:t>
            </a:r>
            <a:r>
              <a:rPr lang="en-US" sz="1800"/>
              <a:t> </a:t>
            </a:r>
            <a:r>
              <a:rPr lang="en-US" sz="1400"/>
              <a:t>(by translation to assembly):</a:t>
            </a:r>
            <a:r>
              <a:rPr lang="en-US" sz="1800"/>
              <a:t/>
            </a:r>
            <a:br>
              <a:rPr lang="en-US" sz="1800"/>
            </a:br>
            <a:r>
              <a:rPr lang="en-US" sz="1800"/>
              <a:t/>
            </a:r>
            <a:br>
              <a:rPr lang="en-US" sz="1800"/>
            </a:br>
            <a:r>
              <a:rPr lang="en-US" sz="1800"/>
              <a:t>Simple. Label declarations and goto directives can be effected directly by assembly commands.</a:t>
            </a:r>
          </a:p>
        </p:txBody>
      </p:sp>
      <p:sp>
        <p:nvSpPr>
          <p:cNvPr id="519175" name="Text Box 7"/>
          <p:cNvSpPr txBox="1">
            <a:spLocks noChangeArrowheads="1"/>
          </p:cNvSpPr>
          <p:nvPr/>
        </p:nvSpPr>
        <p:spPr bwMode="auto">
          <a:xfrm>
            <a:off x="611188" y="1295400"/>
            <a:ext cx="5256212" cy="2057400"/>
          </a:xfrm>
          <a:prstGeom prst="rect">
            <a:avLst/>
          </a:prstGeom>
          <a:solidFill>
            <a:srgbClr val="FFE4C9"/>
          </a:solidFill>
          <a:ln w="9525" algn="ctr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190800" rIns="0" bIns="190800" anchor="ctr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rtl="0" eaLnBrk="0" fontAlgn="base" hangingPunct="0">
              <a:spcBef>
                <a:spcPct val="75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800" b="1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label </a:t>
            </a:r>
            <a:r>
              <a:rPr lang="en-US" sz="2000" b="1" i="1" smtClean="0">
                <a:solidFill>
                  <a:srgbClr val="663300"/>
                </a:solidFill>
                <a:cs typeface="Times New Roman" pitchFamily="18" charset="0"/>
              </a:rPr>
              <a:t>c</a:t>
            </a:r>
          </a:p>
          <a:p>
            <a:pPr algn="l" rtl="0" eaLnBrk="0" fontAlgn="base" hangingPunct="0">
              <a:spcBef>
                <a:spcPct val="75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800" b="1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goto </a:t>
            </a:r>
            <a:r>
              <a:rPr lang="en-US" sz="2000" b="1" i="1" smtClean="0">
                <a:solidFill>
                  <a:srgbClr val="663300"/>
                </a:solidFill>
                <a:cs typeface="Times New Roman" pitchFamily="18" charset="0"/>
              </a:rPr>
              <a:t>c</a:t>
            </a:r>
          </a:p>
          <a:p>
            <a:pPr algn="l" rtl="0" eaLnBrk="0" fontAlgn="base" hangingPunct="0">
              <a:spcBef>
                <a:spcPct val="75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800" b="1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if-goto </a:t>
            </a:r>
            <a:r>
              <a:rPr lang="en-US" sz="2000" b="1" i="1" smtClean="0">
                <a:solidFill>
                  <a:srgbClr val="663300"/>
                </a:solidFill>
                <a:cs typeface="Times New Roman" pitchFamily="18" charset="0"/>
              </a:rPr>
              <a:t>c  </a:t>
            </a:r>
            <a:r>
              <a:rPr lang="en-US" sz="1600" smtClean="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rPr>
              <a:t>// </a:t>
            </a:r>
            <a:r>
              <a:rPr lang="en-US" sz="1600" smtClean="0">
                <a:solidFill>
                  <a:srgbClr val="000000"/>
                </a:solidFill>
                <a:latin typeface="Comic Sans MS" pitchFamily="66" charset="0"/>
              </a:rPr>
              <a:t>pop the topmost stack element;</a:t>
            </a:r>
            <a:br>
              <a:rPr lang="en-US" sz="1600" smtClean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600" smtClean="0">
                <a:solidFill>
                  <a:srgbClr val="000000"/>
                </a:solidFill>
                <a:latin typeface="Comic Sans MS" pitchFamily="66" charset="0"/>
              </a:rPr>
              <a:t>                      // If it’s not zero, jump</a:t>
            </a:r>
            <a:endParaRPr lang="en-US" sz="1600" smtClean="0">
              <a:solidFill>
                <a:srgbClr val="000000"/>
              </a:solidFill>
              <a:latin typeface="Comic Sans MS" pitchFamily="66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41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9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4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Subroutines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76475"/>
            <a:ext cx="8153400" cy="4032250"/>
          </a:xfrm>
          <a:noFill/>
          <a:ln/>
        </p:spPr>
        <p:txBody>
          <a:bodyPr/>
          <a:lstStyle/>
          <a:p>
            <a:pPr>
              <a:spcBef>
                <a:spcPct val="100000"/>
              </a:spcBef>
              <a:buFont typeface="Wingdings" pitchFamily="2" charset="2"/>
              <a:buNone/>
            </a:pPr>
            <a:r>
              <a:rPr lang="en-US" sz="1800" u="sng" dirty="0"/>
              <a:t>Subroutines = a major programming artifact</a:t>
            </a:r>
          </a:p>
          <a:p>
            <a:pPr>
              <a:spcBef>
                <a:spcPct val="100000"/>
              </a:spcBef>
            </a:pPr>
            <a:r>
              <a:rPr lang="en-US" sz="1800" dirty="0"/>
              <a:t>The primitive (given) language can be extended at will by user-defined commands ( AKA </a:t>
            </a:r>
            <a:r>
              <a:rPr lang="en-US" sz="1800" i="1" dirty="0"/>
              <a:t>subroutines</a:t>
            </a:r>
            <a:r>
              <a:rPr lang="en-US" sz="1800" dirty="0"/>
              <a:t> / </a:t>
            </a:r>
            <a:r>
              <a:rPr lang="en-US" sz="1800" i="1" dirty="0"/>
              <a:t>functions</a:t>
            </a:r>
            <a:r>
              <a:rPr lang="en-US" sz="1800" dirty="0"/>
              <a:t> / </a:t>
            </a:r>
            <a:r>
              <a:rPr lang="en-US" sz="1800" i="1" dirty="0"/>
              <a:t>methods</a:t>
            </a:r>
            <a:r>
              <a:rPr lang="en-US" sz="1800" dirty="0"/>
              <a:t> ...)</a:t>
            </a:r>
          </a:p>
          <a:p>
            <a:pPr>
              <a:spcBef>
                <a:spcPct val="100000"/>
              </a:spcBef>
            </a:pPr>
            <a:r>
              <a:rPr lang="en-US" sz="1800" dirty="0"/>
              <a:t>The primitive commands and the user-defined commands have the same look-and-feel</a:t>
            </a:r>
          </a:p>
          <a:p>
            <a:pPr>
              <a:spcBef>
                <a:spcPct val="100000"/>
              </a:spcBef>
            </a:pPr>
            <a:r>
              <a:rPr lang="en-US" sz="1800" dirty="0"/>
              <a:t>Perhaps the most important abstraction delivered by programming languages.  The challenge: to make the implementation of this abstraction as transparent as possible:</a:t>
            </a:r>
          </a:p>
          <a:p>
            <a:pPr>
              <a:spcBef>
                <a:spcPct val="100000"/>
              </a:spcBef>
              <a:buFont typeface="Wingdings" pitchFamily="2" charset="2"/>
              <a:buNone/>
            </a:pPr>
            <a:r>
              <a:rPr lang="en-US" sz="1800" dirty="0">
                <a:solidFill>
                  <a:srgbClr val="000099"/>
                </a:solidFill>
              </a:rPr>
              <a:t>“A well-designed system consists of a collection of black box modules,</a:t>
            </a:r>
            <a:br>
              <a:rPr lang="en-US" sz="1800" dirty="0">
                <a:solidFill>
                  <a:srgbClr val="000099"/>
                </a:solidFill>
              </a:rPr>
            </a:br>
            <a:r>
              <a:rPr lang="en-US" sz="1800" dirty="0">
                <a:solidFill>
                  <a:srgbClr val="000099"/>
                </a:solidFill>
              </a:rPr>
              <a:t>each executing its effect like magic”</a:t>
            </a:r>
            <a:br>
              <a:rPr lang="en-US" sz="1800" dirty="0">
                <a:solidFill>
                  <a:srgbClr val="000099"/>
                </a:solidFill>
              </a:rPr>
            </a:br>
            <a:r>
              <a:rPr lang="en-US" sz="1400" dirty="0">
                <a:solidFill>
                  <a:srgbClr val="000099"/>
                </a:solidFill>
              </a:rPr>
              <a:t>(Steven Pinker, </a:t>
            </a:r>
            <a:r>
              <a:rPr lang="en-US" sz="1400" i="1" dirty="0">
                <a:solidFill>
                  <a:srgbClr val="000099"/>
                </a:solidFill>
              </a:rPr>
              <a:t>How The Mind Works</a:t>
            </a:r>
            <a:r>
              <a:rPr lang="en-US" sz="1400" dirty="0">
                <a:solidFill>
                  <a:srgbClr val="000099"/>
                </a:solidFill>
              </a:rPr>
              <a:t>)</a:t>
            </a:r>
          </a:p>
        </p:txBody>
      </p:sp>
      <p:sp>
        <p:nvSpPr>
          <p:cNvPr id="521220" name="Text Box 4"/>
          <p:cNvSpPr txBox="1">
            <a:spLocks noChangeArrowheads="1"/>
          </p:cNvSpPr>
          <p:nvPr/>
        </p:nvSpPr>
        <p:spPr bwMode="auto">
          <a:xfrm>
            <a:off x="539750" y="695325"/>
            <a:ext cx="6775450" cy="1438275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190800" rIns="0" bIns="1908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if ~(a = 0)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x = (-b + </a:t>
            </a:r>
            <a:r>
              <a:rPr lang="en-US" sz="1600" b="1" smtClean="0">
                <a:solidFill>
                  <a:srgbClr val="990000"/>
                </a:solidFill>
                <a:latin typeface="Courier New" pitchFamily="49" charset="0"/>
                <a:cs typeface="Times New Roman" pitchFamily="18" charset="0"/>
              </a:rPr>
              <a:t>sqrt</a:t>
            </a: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1600" b="1" smtClean="0">
                <a:solidFill>
                  <a:srgbClr val="990000"/>
                </a:solidFill>
                <a:latin typeface="Courier New" pitchFamily="49" charset="0"/>
                <a:cs typeface="Times New Roman" pitchFamily="18" charset="0"/>
              </a:rPr>
              <a:t>power</a:t>
            </a: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(b,2) – 4 * a * c)) / (2 * a)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else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x = - c / b</a:t>
            </a:r>
            <a:r>
              <a:rPr lang="en-US" sz="1600" b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167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1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Subroutines usage at the VM level </a:t>
            </a:r>
            <a:r>
              <a:rPr lang="en-US" sz="1800"/>
              <a:t>(pseudo code)</a:t>
            </a:r>
          </a:p>
        </p:txBody>
      </p:sp>
      <p:pic>
        <p:nvPicPr>
          <p:cNvPr id="523267" name="Picture 3" descr="Bouqu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28052" r="24219" b="48387"/>
          <a:stretch>
            <a:fillRect/>
          </a:stretch>
        </p:blipFill>
        <p:spPr bwMode="auto">
          <a:xfrm>
            <a:off x="1116013" y="690563"/>
            <a:ext cx="7056437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 l="25000" t="28052" r="24219" b="48387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32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850" y="2781300"/>
            <a:ext cx="8591550" cy="3887788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1600" u="sng"/>
              <a:t>Call-and-return convention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en-US" sz="1600"/>
              <a:t>The caller pushes the arguments, calls the callee, then waits for it to return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en-US" sz="1600"/>
              <a:t>Before the callee terminates (returns), the callee must push a return value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en-US" sz="1600"/>
              <a:t>At the point of return, the callee’s resources are recycled, and the caller’s state is re-instated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en-US" sz="1600" b="1"/>
              <a:t>Caller’s net effect:</a:t>
            </a:r>
            <a:r>
              <a:rPr lang="en-US" sz="1600"/>
              <a:t> the arguments were replaced by the return value</a:t>
            </a:r>
            <a:br>
              <a:rPr lang="en-US" sz="1600"/>
            </a:br>
            <a:r>
              <a:rPr lang="en-US" sz="1600"/>
              <a:t>(just like with primitive operations)</a:t>
            </a:r>
          </a:p>
          <a:p>
            <a:pPr>
              <a:lnSpc>
                <a:spcPct val="95000"/>
              </a:lnSpc>
              <a:spcBef>
                <a:spcPct val="100000"/>
              </a:spcBef>
              <a:buFont typeface="Wingdings" pitchFamily="2" charset="2"/>
              <a:buNone/>
            </a:pPr>
            <a:r>
              <a:rPr lang="en-US" sz="1600" u="sng"/>
              <a:t>Behind the scene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en-US" sz="1600"/>
              <a:t>Recycling and re-instating subroutine resources and states is a major headache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en-US" sz="1600"/>
              <a:t>Some behind-the-scene agent (the VM or the compiler) should manage it “like magic”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en-US" sz="1600"/>
              <a:t>In our implementation, the magic is stack-based, and is considered a great CS gem.</a:t>
            </a:r>
          </a:p>
        </p:txBody>
      </p:sp>
    </p:spTree>
    <p:extLst>
      <p:ext uri="{BB962C8B-B14F-4D97-AF65-F5344CB8AC3E}">
        <p14:creationId xmlns:p14="http://schemas.microsoft.com/office/powerpoint/2010/main" val="164240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8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Subroutine commands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4437063"/>
            <a:ext cx="3960812" cy="43180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800" u="sng"/>
              <a:t>Implementation:</a:t>
            </a:r>
            <a:r>
              <a:rPr lang="en-US" sz="1800"/>
              <a:t> Next few slides. </a:t>
            </a:r>
          </a:p>
        </p:txBody>
      </p:sp>
      <p:sp>
        <p:nvSpPr>
          <p:cNvPr id="525316" name="Text Box 4"/>
          <p:cNvSpPr txBox="1">
            <a:spLocks noChangeArrowheads="1"/>
          </p:cNvSpPr>
          <p:nvPr/>
        </p:nvSpPr>
        <p:spPr bwMode="auto">
          <a:xfrm>
            <a:off x="755650" y="908050"/>
            <a:ext cx="7488238" cy="3097213"/>
          </a:xfrm>
          <a:prstGeom prst="rect">
            <a:avLst/>
          </a:prstGeom>
          <a:solidFill>
            <a:srgbClr val="FFE4C9"/>
          </a:solidFill>
          <a:ln w="9525" algn="ctr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190800" rIns="0" bIns="190800" anchor="ctr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rtl="0" eaLnBrk="0" fontAlgn="base" hangingPunct="0"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800" b="1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18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smtClean="0">
                <a:solidFill>
                  <a:srgbClr val="663300"/>
                </a:solidFill>
                <a:cs typeface="Times New Roman" pitchFamily="18" charset="0"/>
              </a:rPr>
              <a:t>g</a:t>
            </a:r>
            <a:r>
              <a:rPr lang="en-US" sz="1600" b="1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smtClean="0">
                <a:solidFill>
                  <a:srgbClr val="663300"/>
                </a:solidFill>
                <a:cs typeface="Times New Roman" pitchFamily="18" charset="0"/>
              </a:rPr>
              <a:t>nVars</a:t>
            </a:r>
          </a:p>
          <a:p>
            <a:pPr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sz="16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     (Here starts a function called </a:t>
            </a:r>
            <a:r>
              <a:rPr lang="en-US" sz="1600" b="1" i="1" smtClean="0">
                <a:solidFill>
                  <a:srgbClr val="663300"/>
                </a:solidFill>
                <a:cs typeface="Times New Roman" pitchFamily="18" charset="0"/>
              </a:rPr>
              <a:t>g</a:t>
            </a:r>
            <a:r>
              <a:rPr lang="en-US" sz="16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, which has </a:t>
            </a:r>
            <a:r>
              <a:rPr lang="en-US" sz="1600" b="1" i="1" smtClean="0">
                <a:solidFill>
                  <a:srgbClr val="663300"/>
                </a:solidFill>
                <a:cs typeface="Times New Roman" pitchFamily="18" charset="0"/>
              </a:rPr>
              <a:t>nVars</a:t>
            </a:r>
            <a:r>
              <a:rPr lang="en-US" sz="16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 local variables)</a:t>
            </a:r>
          </a:p>
          <a:p>
            <a:pPr algn="l" rtl="0" eaLnBrk="0" fontAlgn="base" hangingPunct="0"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800" b="1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sz="1600" b="1" i="1" smtClean="0">
                <a:solidFill>
                  <a:srgbClr val="663300"/>
                </a:solidFill>
                <a:cs typeface="Times New Roman" pitchFamily="18" charset="0"/>
              </a:rPr>
              <a:t>g</a:t>
            </a:r>
            <a:r>
              <a:rPr lang="en-US" sz="1600" b="1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smtClean="0">
                <a:solidFill>
                  <a:srgbClr val="663300"/>
                </a:solidFill>
                <a:cs typeface="Times New Roman" pitchFamily="18" charset="0"/>
              </a:rPr>
              <a:t>nArgs</a:t>
            </a:r>
          </a:p>
          <a:p>
            <a:pPr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sz="16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     (Invoke function </a:t>
            </a:r>
            <a:r>
              <a:rPr lang="en-US" sz="1600" b="1" i="1" smtClean="0">
                <a:solidFill>
                  <a:srgbClr val="663300"/>
                </a:solidFill>
                <a:cs typeface="Times New Roman" pitchFamily="18" charset="0"/>
              </a:rPr>
              <a:t>g</a:t>
            </a:r>
            <a:r>
              <a:rPr lang="en-US" sz="16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 for its effect;</a:t>
            </a:r>
            <a:br>
              <a:rPr lang="en-US" sz="16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</a:br>
            <a:r>
              <a:rPr lang="en-US" sz="1600" b="1" i="1" smtClean="0">
                <a:solidFill>
                  <a:srgbClr val="663300"/>
                </a:solidFill>
                <a:cs typeface="Times New Roman" pitchFamily="18" charset="0"/>
              </a:rPr>
              <a:t>nArgs</a:t>
            </a:r>
            <a:r>
              <a:rPr lang="en-US" sz="16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 arguments have been pushed onto the stack)</a:t>
            </a:r>
          </a:p>
          <a:p>
            <a:pPr algn="l" rtl="0" eaLnBrk="0" fontAlgn="base" hangingPunct="0"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800" b="1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sz="1600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     (Terminate execution and return control to the calling function)</a:t>
            </a:r>
          </a:p>
        </p:txBody>
      </p:sp>
    </p:spTree>
    <p:extLst>
      <p:ext uri="{BB962C8B-B14F-4D97-AF65-F5344CB8AC3E}">
        <p14:creationId xmlns:p14="http://schemas.microsoft.com/office/powerpoint/2010/main" val="40579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Aside: The VM emulator </a:t>
            </a:r>
            <a:r>
              <a:rPr lang="en-US" sz="1400"/>
              <a:t>(Java-based, included in the course software suite)</a:t>
            </a:r>
          </a:p>
        </p:txBody>
      </p:sp>
      <p:pic>
        <p:nvPicPr>
          <p:cNvPr id="527363" name="Picture 3" descr="fig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620713"/>
            <a:ext cx="8137525" cy="588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7364" name="AutoShape 4"/>
          <p:cNvSpPr>
            <a:spLocks noChangeArrowheads="1"/>
          </p:cNvSpPr>
          <p:nvPr/>
        </p:nvSpPr>
        <p:spPr bwMode="auto">
          <a:xfrm>
            <a:off x="1547813" y="5661025"/>
            <a:ext cx="1008062" cy="576263"/>
          </a:xfrm>
          <a:prstGeom prst="wedgeRoundRectCallout">
            <a:avLst>
              <a:gd name="adj1" fmla="val -72361"/>
              <a:gd name="adj2" fmla="val -95731"/>
              <a:gd name="adj3" fmla="val 16667"/>
            </a:avLst>
          </a:prstGeom>
          <a:solidFill>
            <a:srgbClr val="3B3B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Calling hierarchy</a:t>
            </a:r>
          </a:p>
        </p:txBody>
      </p:sp>
    </p:spTree>
    <p:extLst>
      <p:ext uri="{BB962C8B-B14F-4D97-AF65-F5344CB8AC3E}">
        <p14:creationId xmlns:p14="http://schemas.microsoft.com/office/powerpoint/2010/main" val="107433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4" grpId="0" animBg="1" autoUpdateAnimBg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debarb">
  <a:themeElements>
    <a:clrScheme name="sidebarb 8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DADADA"/>
      </a:accent1>
      <a:accent2>
        <a:srgbClr val="474747"/>
      </a:accent2>
      <a:accent3>
        <a:srgbClr val="FFFFFF"/>
      </a:accent3>
      <a:accent4>
        <a:srgbClr val="000000"/>
      </a:accent4>
      <a:accent5>
        <a:srgbClr val="EAEAEA"/>
      </a:accent5>
      <a:accent6>
        <a:srgbClr val="3F3F3F"/>
      </a:accent6>
      <a:hlink>
        <a:srgbClr val="000099"/>
      </a:hlink>
      <a:folHlink>
        <a:srgbClr val="000099"/>
      </a:folHlink>
    </a:clrScheme>
    <a:fontScheme name="sidebarb">
      <a:majorFont>
        <a:latin typeface="Arial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blipFill dpi="0" rotWithShape="0">
                <a:blip xmlns:r="http://schemas.openxmlformats.org/officeDocument/2006/relationships" r:embed="rId1"/>
                <a:srcRect/>
                <a:tile tx="0" ty="0" sx="100000" sy="100000" flip="none" algn="tl"/>
              </a:blip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blipFill dpi="0" rotWithShape="0">
                <a:blip xmlns:r="http://schemas.openxmlformats.org/officeDocument/2006/relationships" r:embed="rId1"/>
                <a:srcRect/>
                <a:tile tx="0" ty="0" sx="100000" sy="100000" flip="none" algn="tl"/>
              </a:blip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sidebar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debar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8">
        <a:dk1>
          <a:srgbClr val="000000"/>
        </a:dk1>
        <a:lt1>
          <a:srgbClr val="FFFFFF"/>
        </a:lt1>
        <a:dk2>
          <a:srgbClr val="000000"/>
        </a:dk2>
        <a:lt2>
          <a:srgbClr val="CECECE"/>
        </a:lt2>
        <a:accent1>
          <a:srgbClr val="DADADA"/>
        </a:accent1>
        <a:accent2>
          <a:srgbClr val="474747"/>
        </a:accent2>
        <a:accent3>
          <a:srgbClr val="FFFFFF"/>
        </a:accent3>
        <a:accent4>
          <a:srgbClr val="000000"/>
        </a:accent4>
        <a:accent5>
          <a:srgbClr val="EAEAEA"/>
        </a:accent5>
        <a:accent6>
          <a:srgbClr val="3F3F3F"/>
        </a:accent6>
        <a:hlink>
          <a:srgbClr val="0000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sidebarb">
  <a:themeElements>
    <a:clrScheme name="sidebarb 8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DADADA"/>
      </a:accent1>
      <a:accent2>
        <a:srgbClr val="474747"/>
      </a:accent2>
      <a:accent3>
        <a:srgbClr val="FFFFFF"/>
      </a:accent3>
      <a:accent4>
        <a:srgbClr val="000000"/>
      </a:accent4>
      <a:accent5>
        <a:srgbClr val="EAEAEA"/>
      </a:accent5>
      <a:accent6>
        <a:srgbClr val="3F3F3F"/>
      </a:accent6>
      <a:hlink>
        <a:srgbClr val="000099"/>
      </a:hlink>
      <a:folHlink>
        <a:srgbClr val="000099"/>
      </a:folHlink>
    </a:clrScheme>
    <a:fontScheme name="sidebarb">
      <a:majorFont>
        <a:latin typeface="Arial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blipFill dpi="0" rotWithShape="0">
                <a:blip xmlns:r="http://schemas.openxmlformats.org/officeDocument/2006/relationships" r:embed="rId1"/>
                <a:srcRect/>
                <a:tile tx="0" ty="0" sx="100000" sy="100000" flip="none" algn="tl"/>
              </a:blip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blipFill dpi="0" rotWithShape="0">
                <a:blip xmlns:r="http://schemas.openxmlformats.org/officeDocument/2006/relationships" r:embed="rId1"/>
                <a:srcRect/>
                <a:tile tx="0" ty="0" sx="100000" sy="100000" flip="none" algn="tl"/>
              </a:blip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sidebar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debar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8">
        <a:dk1>
          <a:srgbClr val="000000"/>
        </a:dk1>
        <a:lt1>
          <a:srgbClr val="FFFFFF"/>
        </a:lt1>
        <a:dk2>
          <a:srgbClr val="000000"/>
        </a:dk2>
        <a:lt2>
          <a:srgbClr val="CECECE"/>
        </a:lt2>
        <a:accent1>
          <a:srgbClr val="DADADA"/>
        </a:accent1>
        <a:accent2>
          <a:srgbClr val="474747"/>
        </a:accent2>
        <a:accent3>
          <a:srgbClr val="FFFFFF"/>
        </a:accent3>
        <a:accent4>
          <a:srgbClr val="000000"/>
        </a:accent4>
        <a:accent5>
          <a:srgbClr val="EAEAEA"/>
        </a:accent5>
        <a:accent6>
          <a:srgbClr val="3F3F3F"/>
        </a:accent6>
        <a:hlink>
          <a:srgbClr val="0000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9593</TotalTime>
  <Words>1467</Words>
  <Application>Microsoft Office PowerPoint</Application>
  <PresentationFormat>On-screen Show (4:3)</PresentationFormat>
  <Paragraphs>275</Paragraphs>
  <Slides>21</Slides>
  <Notes>21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ערכת נושא של Office</vt:lpstr>
      <vt:lpstr>1_sidebarb</vt:lpstr>
      <vt:lpstr>2_sidebarb</vt:lpstr>
      <vt:lpstr>Equation</vt:lpstr>
      <vt:lpstr>VISIO</vt:lpstr>
      <vt:lpstr>Visio.Drawing.6</vt:lpstr>
      <vt:lpstr>PowerPoint Presentation</vt:lpstr>
      <vt:lpstr>Lecture plan</vt:lpstr>
      <vt:lpstr>The challenge ahead</vt:lpstr>
      <vt:lpstr>Program structure and translation path (on the Hack-Jack platform)</vt:lpstr>
      <vt:lpstr>Program flow</vt:lpstr>
      <vt:lpstr>Subroutines</vt:lpstr>
      <vt:lpstr>Subroutines usage at the VM level (pseudo code)</vt:lpstr>
      <vt:lpstr>Subroutine commands</vt:lpstr>
      <vt:lpstr>Aside: The VM emulator (Java-based, included in the course software suite)</vt:lpstr>
      <vt:lpstr>The function-call-and-return protocol </vt:lpstr>
      <vt:lpstr>VM implementation view of the function-call-and-return protocol</vt:lpstr>
      <vt:lpstr>The VM implementation storage housekeeping = the stack</vt:lpstr>
      <vt:lpstr>Example: a typical calling scenario</vt:lpstr>
      <vt:lpstr>Behind the scene:</vt:lpstr>
      <vt:lpstr>Implementing the call f n command</vt:lpstr>
      <vt:lpstr>Implementing the function f k command</vt:lpstr>
      <vt:lpstr>Implementing the return command</vt:lpstr>
      <vt:lpstr>One more detail: bootstrapping</vt:lpstr>
      <vt:lpstr>VM implementation over the Hack platform</vt:lpstr>
      <vt:lpstr>Proposed API</vt:lpstr>
      <vt:lpstr>Perspective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המכללה האקדמית להנדסה ירושלים</dc:title>
  <dc:creator>Ariel</dc:creator>
  <cp:lastModifiedBy>arielgi</cp:lastModifiedBy>
  <cp:revision>117</cp:revision>
  <dcterms:created xsi:type="dcterms:W3CDTF">2012-09-21T09:48:47Z</dcterms:created>
  <dcterms:modified xsi:type="dcterms:W3CDTF">2014-12-16T16:38:35Z</dcterms:modified>
</cp:coreProperties>
</file>