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259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17" autoAdjust="0"/>
    <p:restoredTop sz="78323" autoAdjust="0"/>
  </p:normalViewPr>
  <p:slideViewPr>
    <p:cSldViewPr>
      <p:cViewPr>
        <p:scale>
          <a:sx n="74" d="100"/>
          <a:sy n="74" d="100"/>
        </p:scale>
        <p:origin x="-12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446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3" Type="http://schemas.openxmlformats.org/officeDocument/2006/relationships/slide" Target="slides/slide9.xml"/><Relationship Id="rId7" Type="http://schemas.openxmlformats.org/officeDocument/2006/relationships/slide" Target="slides/slide14.xml"/><Relationship Id="rId2" Type="http://schemas.openxmlformats.org/officeDocument/2006/relationships/slide" Target="slides/slide8.xml"/><Relationship Id="rId1" Type="http://schemas.openxmlformats.org/officeDocument/2006/relationships/slide" Target="slides/slide2.xml"/><Relationship Id="rId6" Type="http://schemas.openxmlformats.org/officeDocument/2006/relationships/slide" Target="slides/slide13.xml"/><Relationship Id="rId5" Type="http://schemas.openxmlformats.org/officeDocument/2006/relationships/slide" Target="slides/slide11.xml"/><Relationship Id="rId4" Type="http://schemas.openxmlformats.org/officeDocument/2006/relationships/slide" Target="slides/slide10.xml"/><Relationship Id="rId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75501B-D5F2-4FAF-BA99-A8C4C0C59099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0DAE8D-1DE1-4E15-90E7-D269C2F3C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כמה כבר הגישו תרגילים? בדיקת תרגילים.</a:t>
            </a:r>
          </a:p>
          <a:p>
            <a:endParaRPr lang="he-IL" baseline="0" dirty="0" smtClean="0"/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14072E6-A937-46B2-9257-63793DEEE771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10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נתחיל במקרה הפשוט – פקודת </a:t>
            </a:r>
            <a:r>
              <a:rPr lang="en-US" dirty="0" smtClean="0">
                <a:cs typeface="Arial" pitchFamily="34" charset="0"/>
              </a:rPr>
              <a:t>A</a:t>
            </a:r>
            <a:r>
              <a:rPr lang="he-IL" dirty="0" smtClean="0">
                <a:cs typeface="Arial" pitchFamily="34" charset="0"/>
              </a:rPr>
              <a:t> שמקבלת ערך מספרי – פשוט מאד לקידוד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3162C-14C1-4324-AE84-47245B923761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11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קידוד</a:t>
            </a:r>
            <a:r>
              <a:rPr lang="he-IL" baseline="0" dirty="0" smtClean="0">
                <a:cs typeface="Arial" pitchFamily="34" charset="0"/>
              </a:rPr>
              <a:t> פקודת </a:t>
            </a:r>
            <a:r>
              <a:rPr lang="en-US" baseline="0" dirty="0" smtClean="0">
                <a:cs typeface="Arial" pitchFamily="34" charset="0"/>
              </a:rPr>
              <a:t>C</a:t>
            </a:r>
            <a:r>
              <a:rPr lang="he-IL" baseline="0" dirty="0" smtClean="0">
                <a:cs typeface="Arial" pitchFamily="34" charset="0"/>
              </a:rPr>
              <a:t> – לפי הטבלאות האלו שראינו בשיעורים קודמים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BA200C2-A758-4C7C-B06A-8EEAD3ED21BA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12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בתרגיל</a:t>
            </a:r>
            <a:r>
              <a:rPr lang="he-IL" baseline="0" dirty="0" smtClean="0">
                <a:cs typeface="Arial" pitchFamily="34" charset="0"/>
              </a:rPr>
              <a:t> 5 בונים אסמבלר . הצעה למימוש בצורה מודולארית.</a:t>
            </a:r>
          </a:p>
          <a:p>
            <a:r>
              <a:rPr lang="he-IL" baseline="0" dirty="0" smtClean="0">
                <a:cs typeface="Arial" pitchFamily="34" charset="0"/>
              </a:rPr>
              <a:t>הצעה נוספת – קודם לבנות אסמבלר בלי סמלים  - יש קבצים כאלו בתרגיל – ואח"כ להוסיף את הסמלים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F44541-10C7-45BD-80DF-7ED0475A1F56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מה אנחנו</a:t>
            </a:r>
            <a:r>
              <a:rPr lang="he-IL" baseline="0" dirty="0" smtClean="0">
                <a:cs typeface="Arial" pitchFamily="34" charset="0"/>
              </a:rPr>
              <a:t> צריכים בשביל </a:t>
            </a:r>
            <a:r>
              <a:rPr lang="en-US" baseline="0" dirty="0" smtClean="0">
                <a:cs typeface="Arial" pitchFamily="34" charset="0"/>
              </a:rPr>
              <a:t>Parsing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לפתוח קובץ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האם יש פקודות נוספות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התקדמות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זיהוי סוג פקודה או </a:t>
            </a:r>
            <a:r>
              <a:rPr lang="he-IL" baseline="0" dirty="0" err="1" smtClean="0">
                <a:cs typeface="Arial" pitchFamily="34" charset="0"/>
              </a:rPr>
              <a:t>לייבל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FA6E26D-3DFC-42CB-9E37-37886E189948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מה אנחנו</a:t>
            </a:r>
            <a:r>
              <a:rPr lang="he-IL" baseline="0" dirty="0" smtClean="0">
                <a:cs typeface="Arial" pitchFamily="34" charset="0"/>
              </a:rPr>
              <a:t> צריכים בשביל </a:t>
            </a:r>
            <a:r>
              <a:rPr lang="en-US" baseline="0" dirty="0" smtClean="0">
                <a:cs typeface="Arial" pitchFamily="34" charset="0"/>
              </a:rPr>
              <a:t>Parsing </a:t>
            </a:r>
            <a:r>
              <a:rPr lang="he-IL" baseline="0" dirty="0" smtClean="0">
                <a:cs typeface="Arial" pitchFamily="34" charset="0"/>
              </a:rPr>
              <a:t> - המשך</a:t>
            </a:r>
            <a:endParaRPr lang="en-US" baseline="0" dirty="0" smtClean="0"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מה הסימבול בפקודה?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מה היעד בפקודה?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מה החישוב שמתבקש בפקודה? – בסינטקס שלנו יש רק 28 פונקציות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מתי לקפוץ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0C4E819-7E65-49B0-80E4-FE0032DAACCB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15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70E8C7B-20D2-45CD-BAAA-04F4777F5E1F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16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081F607-07F8-4AE5-AC29-D620F667F975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17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F94C326-A8B4-4EE8-BAE5-6AAF679F90DD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18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7705E2E-6941-4964-A7DE-6DCB6A57061F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2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בשיעורים</a:t>
            </a:r>
            <a:r>
              <a:rPr lang="he-IL" baseline="0" dirty="0" smtClean="0">
                <a:cs typeface="Arial" pitchFamily="34" charset="0"/>
              </a:rPr>
              <a:t> הקודמים למדנו על שפת מכונה – הממשק בין תוכנה לחומרה</a:t>
            </a:r>
          </a:p>
          <a:p>
            <a:r>
              <a:rPr lang="he-IL" dirty="0" smtClean="0">
                <a:cs typeface="Arial" pitchFamily="34" charset="0"/>
              </a:rPr>
              <a:t>לקוד</a:t>
            </a:r>
            <a:r>
              <a:rPr lang="he-IL" baseline="0" dirty="0" smtClean="0">
                <a:cs typeface="Arial" pitchFamily="34" charset="0"/>
              </a:rPr>
              <a:t> יש ייצוג סימבולי ויש ייצוג בינארי. האסמבלר מעביר אותנו מהייצוג הסימבולי לייצוג הבינארי.</a:t>
            </a:r>
          </a:p>
          <a:p>
            <a:r>
              <a:rPr lang="he-IL" dirty="0" smtClean="0">
                <a:cs typeface="Arial" pitchFamily="34" charset="0"/>
              </a:rPr>
              <a:t>אסמבלר = מתרגם משפה לשפה. זוהי תוכנה מאד פשוטה</a:t>
            </a:r>
            <a:r>
              <a:rPr lang="he-IL" baseline="0" dirty="0" smtClean="0">
                <a:cs typeface="Arial" pitchFamily="34" charset="0"/>
              </a:rPr>
              <a:t> מבחינה מהותית – אז למה לומדים אותה?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בניית אסמבלר תכין אותנו לבניית כלי עיבוד קוד מתקדמים ומורכבים יותר.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מעבר ישיר מקוד לבינארי הוא אפשרי אבל מאד לא אינטואיטיבי – מי יכול לדבג בינארי?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424818E-6557-46C2-B4D5-4DB8CCE41CB9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3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מה</a:t>
            </a:r>
            <a:r>
              <a:rPr lang="he-IL" baseline="0" dirty="0" smtClean="0">
                <a:cs typeface="Arial" pitchFamily="34" charset="0"/>
              </a:rPr>
              <a:t> זה </a:t>
            </a:r>
            <a:r>
              <a:rPr lang="en-US" baseline="0" dirty="0" smtClean="0">
                <a:cs typeface="Arial" pitchFamily="34" charset="0"/>
              </a:rPr>
              <a:t>Parsing</a:t>
            </a:r>
            <a:r>
              <a:rPr lang="he-IL" baseline="0" dirty="0" smtClean="0">
                <a:cs typeface="Arial" pitchFamily="34" charset="0"/>
              </a:rPr>
              <a:t> – התאמה של טקסט לתבניות ידועות מראש. </a:t>
            </a:r>
          </a:p>
          <a:p>
            <a:r>
              <a:rPr lang="he-IL" baseline="0" dirty="0" smtClean="0">
                <a:cs typeface="Arial" pitchFamily="34" charset="0"/>
              </a:rPr>
              <a:t>תרגום קוד – קודם כל </a:t>
            </a:r>
            <a:r>
              <a:rPr lang="en-US" baseline="0" dirty="0" smtClean="0">
                <a:cs typeface="Arial" pitchFamily="34" charset="0"/>
              </a:rPr>
              <a:t>parsing </a:t>
            </a:r>
            <a:r>
              <a:rPr lang="he-IL" baseline="0" dirty="0" smtClean="0">
                <a:cs typeface="Arial" pitchFamily="34" charset="0"/>
              </a:rPr>
              <a:t> ולאחר מכן כתיבה מחדש בשפת היעד</a:t>
            </a:r>
          </a:p>
          <a:p>
            <a:endParaRPr lang="he-IL" baseline="0" dirty="0" smtClean="0">
              <a:cs typeface="Arial" pitchFamily="34" charset="0"/>
            </a:endParaRPr>
          </a:p>
          <a:p>
            <a:r>
              <a:rPr lang="he-IL" baseline="0" dirty="0" smtClean="0">
                <a:cs typeface="Arial" pitchFamily="34" charset="0"/>
              </a:rPr>
              <a:t>מה עושה אסמבלר? קודם כל מתרגם אבל גם מנהל את ה</a:t>
            </a:r>
            <a:r>
              <a:rPr lang="en-US" baseline="0" dirty="0" smtClean="0">
                <a:cs typeface="Arial" pitchFamily="34" charset="0"/>
              </a:rPr>
              <a:t>symbols</a:t>
            </a:r>
            <a:r>
              <a:rPr lang="he-IL" baseline="0" dirty="0" smtClean="0">
                <a:cs typeface="Arial" pitchFamily="34" charset="0"/>
              </a:rPr>
              <a:t>. זה החלק הלא-</a:t>
            </a:r>
            <a:r>
              <a:rPr lang="he-IL" baseline="0" dirty="0" err="1" smtClean="0">
                <a:cs typeface="Arial" pitchFamily="34" charset="0"/>
              </a:rPr>
              <a:t>טריויאלי</a:t>
            </a:r>
            <a:endParaRPr lang="he-IL" baseline="0" dirty="0" smtClean="0">
              <a:cs typeface="Arial" pitchFamily="34" charset="0"/>
            </a:endParaRP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6CB2837-F2FC-4D1D-BC4A-8DBAB3847F52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4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בשפות</a:t>
            </a:r>
            <a:r>
              <a:rPr lang="he-IL" baseline="0" dirty="0" smtClean="0">
                <a:cs typeface="Arial" pitchFamily="34" charset="0"/>
              </a:rPr>
              <a:t> נמוכות – סימבולים משמשים למשתנים, </a:t>
            </a:r>
            <a:r>
              <a:rPr lang="he-IL" baseline="0" dirty="0" err="1" smtClean="0">
                <a:cs typeface="Arial" pitchFamily="34" charset="0"/>
              </a:rPr>
              <a:t>לייבלים</a:t>
            </a:r>
            <a:r>
              <a:rPr lang="he-IL" baseline="0" dirty="0" smtClean="0">
                <a:cs typeface="Arial" pitchFamily="34" charset="0"/>
              </a:rPr>
              <a:t> ומיקומים מיוחדים בזיכרון</a:t>
            </a:r>
          </a:p>
          <a:p>
            <a:r>
              <a:rPr lang="he-IL" baseline="0" dirty="0" smtClean="0">
                <a:cs typeface="Arial" pitchFamily="34" charset="0"/>
              </a:rPr>
              <a:t>הסבר על הסימבולים – המשך למה שלמדנו בשיעור על שפת מכונה לפני שבוע.</a:t>
            </a:r>
          </a:p>
          <a:p>
            <a:r>
              <a:rPr lang="he-IL" baseline="0" dirty="0" smtClean="0">
                <a:cs typeface="Arial" pitchFamily="34" charset="0"/>
              </a:rPr>
              <a:t>סדר פעולה – מעבר ראשון לבניית </a:t>
            </a:r>
            <a:r>
              <a:rPr lang="en-US" baseline="0" dirty="0" smtClean="0">
                <a:cs typeface="Arial" pitchFamily="34" charset="0"/>
              </a:rPr>
              <a:t>symbol table</a:t>
            </a:r>
            <a:r>
              <a:rPr lang="he-IL" baseline="0" dirty="0" smtClean="0">
                <a:cs typeface="Arial" pitchFamily="34" charset="0"/>
              </a:rPr>
              <a:t> – מעבר שני לתרגום</a:t>
            </a:r>
          </a:p>
          <a:p>
            <a:endParaRPr lang="he-IL" baseline="0" dirty="0" smtClean="0">
              <a:cs typeface="Arial" pitchFamily="34" charset="0"/>
            </a:endParaRPr>
          </a:p>
          <a:p>
            <a:r>
              <a:rPr lang="he-IL" baseline="0" dirty="0" smtClean="0">
                <a:cs typeface="Arial" pitchFamily="34" charset="0"/>
              </a:rPr>
              <a:t>הזיכרון פה הוא זיכרון רציף של 2048 מילים  - מה אורך הכתובת?</a:t>
            </a:r>
          </a:p>
          <a:p>
            <a:r>
              <a:rPr lang="he-IL" baseline="0" dirty="0" smtClean="0">
                <a:cs typeface="Arial" pitchFamily="34" charset="0"/>
              </a:rPr>
              <a:t>מחולק ל2 מודולים של זיכרון כל אחד מהם באורך 1024. </a:t>
            </a:r>
          </a:p>
          <a:p>
            <a:r>
              <a:rPr lang="en-US" baseline="0" dirty="0" smtClean="0">
                <a:cs typeface="Arial" pitchFamily="34" charset="0"/>
              </a:rPr>
              <a:t>0-1023- ROM</a:t>
            </a:r>
          </a:p>
          <a:p>
            <a:r>
              <a:rPr lang="en-US" baseline="0" dirty="0" smtClean="0">
                <a:cs typeface="Arial" pitchFamily="34" charset="0"/>
              </a:rPr>
              <a:t>1024-2047 – RAM</a:t>
            </a:r>
          </a:p>
          <a:p>
            <a:r>
              <a:rPr lang="he-IL" baseline="0" dirty="0" smtClean="0">
                <a:cs typeface="Arial" pitchFamily="34" charset="0"/>
              </a:rPr>
              <a:t>אנחנו עושים השמה לפי החוק של הראשון שפנוי – לכן המשתנה הראשון יקבל כתובת 1024 וכן הלאה</a:t>
            </a:r>
          </a:p>
          <a:p>
            <a:r>
              <a:rPr lang="he-IL" baseline="0" dirty="0" smtClean="0">
                <a:cs typeface="Arial" pitchFamily="34" charset="0"/>
              </a:rPr>
              <a:t>כנ"ל לגבי הקוד עצמו.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369FADF-EE95-4BB6-8D47-47C702BC474E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5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שימו לב שההסבר</a:t>
            </a:r>
            <a:r>
              <a:rPr lang="he-IL" baseline="0" dirty="0" smtClean="0">
                <a:cs typeface="Arial" pitchFamily="34" charset="0"/>
              </a:rPr>
              <a:t> שלנו מאד פשטני ביחס למה שאנחנו מכירים משפות תכנות עיליות: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ב</a:t>
            </a:r>
            <a:r>
              <a:rPr lang="en-US" baseline="0" dirty="0" smtClean="0">
                <a:cs typeface="Arial" pitchFamily="34" charset="0"/>
              </a:rPr>
              <a:t>ROM</a:t>
            </a:r>
            <a:r>
              <a:rPr lang="he-IL" baseline="0" dirty="0" smtClean="0">
                <a:cs typeface="Arial" pitchFamily="34" charset="0"/>
              </a:rPr>
              <a:t> יש מקום ל1024 מילים – זה נותן לנו מקום לעד 1024 פקודות.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למעשה יש פקודות (כל הפקודות!</a:t>
            </a:r>
            <a:r>
              <a:rPr lang="en-US" baseline="0" dirty="0" smtClean="0">
                <a:cs typeface="Arial" pitchFamily="34" charset="0"/>
              </a:rPr>
              <a:t> </a:t>
            </a:r>
            <a:r>
              <a:rPr lang="he-IL" baseline="0" dirty="0" smtClean="0">
                <a:cs typeface="Arial" pitchFamily="34" charset="0"/>
              </a:rPr>
              <a:t>) שתופסות יותר ממילה אחת בזיכרון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>
                <a:cs typeface="Arial" pitchFamily="34" charset="0"/>
              </a:rPr>
              <a:t>המשתנים עצמם יכולים להיות יותר מכתובת אחת בזיכרון – </a:t>
            </a:r>
            <a:r>
              <a:rPr lang="en-US" baseline="0" dirty="0" err="1" smtClean="0">
                <a:cs typeface="Arial" pitchFamily="34" charset="0"/>
              </a:rPr>
              <a:t>int</a:t>
            </a:r>
            <a:r>
              <a:rPr lang="en-US" baseline="0" dirty="0" smtClean="0">
                <a:cs typeface="Arial" pitchFamily="34" charset="0"/>
              </a:rPr>
              <a:t> </a:t>
            </a:r>
            <a:r>
              <a:rPr lang="he-IL" baseline="0" dirty="0" smtClean="0">
                <a:cs typeface="Arial" pitchFamily="34" charset="0"/>
              </a:rPr>
              <a:t> לעומת </a:t>
            </a:r>
            <a:r>
              <a:rPr lang="en-US" baseline="0" dirty="0" smtClean="0">
                <a:cs typeface="Arial" pitchFamily="34" charset="0"/>
              </a:rPr>
              <a:t>short</a:t>
            </a:r>
            <a:endParaRPr lang="he-IL" baseline="0" dirty="0" smtClean="0"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he-IL" baseline="0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9D8BB6C-646A-4B87-BED4-BC15FD917897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יש</a:t>
            </a:r>
            <a:r>
              <a:rPr lang="he-IL" baseline="0" dirty="0" smtClean="0">
                <a:cs typeface="Arial" pitchFamily="34" charset="0"/>
              </a:rPr>
              <a:t> פה שלושה דברים לשים לב – הפקודות, המשתנים וההערות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F741478-8F41-44B2-A463-86C66AB5C14B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Parsing,</a:t>
            </a:r>
            <a:r>
              <a:rPr lang="en-US" baseline="0" dirty="0" smtClean="0">
                <a:cs typeface="Arial" pitchFamily="34" charset="0"/>
              </a:rPr>
              <a:t> handling symbols, coding and assembling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2EB570-0EC0-4678-AB0A-38EADAE9D037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סימבולים קבועים</a:t>
            </a:r>
            <a:r>
              <a:rPr lang="he-IL" baseline="0" dirty="0" smtClean="0">
                <a:cs typeface="Arial" pitchFamily="34" charset="0"/>
              </a:rPr>
              <a:t>, </a:t>
            </a:r>
            <a:r>
              <a:rPr lang="he-IL" baseline="0" dirty="0" err="1" smtClean="0">
                <a:cs typeface="Arial" pitchFamily="34" charset="0"/>
              </a:rPr>
              <a:t>לייבלים</a:t>
            </a:r>
            <a:r>
              <a:rPr lang="he-IL" baseline="0" dirty="0" smtClean="0">
                <a:cs typeface="Arial" pitchFamily="34" charset="0"/>
              </a:rPr>
              <a:t> ומשתנים.</a:t>
            </a:r>
          </a:p>
          <a:p>
            <a:r>
              <a:rPr lang="he-IL" baseline="0" dirty="0" smtClean="0">
                <a:cs typeface="Arial" pitchFamily="34" charset="0"/>
              </a:rPr>
              <a:t>בשביל תאימות ופשטות נקצה מקומות בזיכרון החל ממקום 16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07BBC19-2BF0-4195-984B-0B9E978344AB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דוגמא – מי</a:t>
            </a:r>
            <a:r>
              <a:rPr lang="he-IL" baseline="0" dirty="0" smtClean="0">
                <a:cs typeface="Arial" pitchFamily="34" charset="0"/>
              </a:rPr>
              <a:t> שמתקשה יכול לפענח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79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146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574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057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51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30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903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83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7442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6453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6937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756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838200"/>
            <a:ext cx="42291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695700"/>
            <a:ext cx="42291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10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idc.ac.il/tecs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ו'/כסלו/תשע"ה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5674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0" name="Text Box 10" descr="Bouquet"/>
          <p:cNvSpPr txBox="1">
            <a:spLocks noChangeArrowheads="1"/>
          </p:cNvSpPr>
          <p:nvPr userDrawn="1"/>
        </p:nvSpPr>
        <p:spPr bwMode="auto">
          <a:xfrm>
            <a:off x="228600" y="6613525"/>
            <a:ext cx="868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</a:rPr>
              <a:t>Elements of Computing Systems, Nisan &amp; Schocken, MIT Press,  </a:t>
            </a:r>
            <a:r>
              <a:rPr lang="en-US" sz="1000" smtClean="0">
                <a:solidFill>
                  <a:srgbClr val="000099"/>
                </a:solidFill>
                <a:hlinkClick r:id="rId16"/>
              </a:rPr>
              <a:t>www.idc.ac.il/tecs</a:t>
            </a:r>
            <a:r>
              <a:rPr lang="en-US" sz="1000" smtClean="0">
                <a:solidFill>
                  <a:srgbClr val="000000"/>
                </a:solidFill>
              </a:rPr>
              <a:t> , Chapter 6: </a:t>
            </a:r>
            <a:r>
              <a:rPr lang="en-US" sz="1000" i="1" smtClean="0">
                <a:solidFill>
                  <a:srgbClr val="000000"/>
                </a:solidFill>
              </a:rPr>
              <a:t>Assembler                                             </a:t>
            </a:r>
            <a:r>
              <a:rPr lang="en-US" sz="1000" smtClean="0">
                <a:solidFill>
                  <a:srgbClr val="000000"/>
                </a:solidFill>
              </a:rPr>
              <a:t>          slide </a:t>
            </a:r>
            <a:fld id="{C8C4EAEF-3240-4A2E-9B01-61B298E400FD}" type="slidenum">
              <a:rPr lang="he-IL" sz="1000" smtClean="0">
                <a:solidFill>
                  <a:srgbClr val="000000"/>
                </a:solidFill>
                <a:cs typeface="Arial" pitchFamily="34" charset="0"/>
              </a:rPr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000" smtClean="0">
                <a:solidFill>
                  <a:srgbClr val="000000"/>
                </a:solidFill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58016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9783" y="5445224"/>
            <a:ext cx="7485380" cy="1676400"/>
          </a:xfrm>
        </p:spPr>
        <p:txBody>
          <a:bodyPr/>
          <a:lstStyle/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מעבדה במחשבים מחומרה לתוכנה 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קורס 10083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אריק </a:t>
            </a:r>
            <a:r>
              <a:rPr lang="he-IL" sz="2400" dirty="0" err="1" smtClean="0">
                <a:solidFill>
                  <a:srgbClr val="002060"/>
                </a:solidFill>
              </a:rPr>
              <a:t>גיספאן</a:t>
            </a:r>
            <a:r>
              <a:rPr lang="he-IL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arikgi@post.jce.ac.il</a:t>
            </a:r>
            <a:endParaRPr lang="he-IL" sz="2400" dirty="0" smtClean="0">
              <a:solidFill>
                <a:srgbClr val="00206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876664" y="2284142"/>
            <a:ext cx="10398274" cy="3161081"/>
          </a:xfrm>
          <a:prstGeom prst="rect">
            <a:avLst/>
          </a:prstGeom>
        </p:spPr>
        <p:txBody>
          <a:bodyPr vert="horz" lIns="104278" tIns="52139" rIns="104278" bIns="52139" rtlCol="1">
            <a:normAutofit fontScale="8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7500" b="1" u="sng" dirty="0" smtClean="0">
                <a:solidFill>
                  <a:schemeClr val="tx1"/>
                </a:solidFill>
              </a:rPr>
              <a:t>הרצאה </a:t>
            </a:r>
            <a:r>
              <a:rPr lang="en-US" sz="7500" b="1" u="sng" dirty="0" smtClean="0">
                <a:solidFill>
                  <a:schemeClr val="tx1"/>
                </a:solidFill>
              </a:rPr>
              <a:t>6</a:t>
            </a:r>
            <a:r>
              <a:rPr lang="he-IL" sz="7500" dirty="0" smtClean="0">
                <a:solidFill>
                  <a:schemeClr val="tx1"/>
                </a:solidFill>
              </a:rPr>
              <a:t> </a:t>
            </a:r>
            <a:endParaRPr lang="he-IL" sz="7500" dirty="0" smtClean="0">
              <a:solidFill>
                <a:schemeClr val="tx1"/>
              </a:solidFill>
            </a:endParaRPr>
          </a:p>
          <a:p>
            <a:pPr rtl="0"/>
            <a:r>
              <a:rPr lang="en-US" sz="8000" dirty="0" smtClean="0">
                <a:solidFill>
                  <a:schemeClr val="tx1"/>
                </a:solidFill>
                <a:latin typeface="Comic Sans MS" pitchFamily="66" charset="0"/>
              </a:rPr>
              <a:t>The Assembler</a:t>
            </a:r>
          </a:p>
          <a:p>
            <a:pPr rtl="0"/>
            <a:r>
              <a:rPr lang="he-IL" sz="8000" dirty="0" smtClean="0">
                <a:solidFill>
                  <a:schemeClr val="tx1"/>
                </a:solidFill>
                <a:latin typeface="Comic Sans MS" pitchFamily="66" charset="0"/>
              </a:rPr>
              <a:t>המאסף</a:t>
            </a:r>
            <a:endParaRPr lang="en-US" sz="75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Picture 5" descr="עזריאלי – מכללה אקדמית להנדסה ירושלי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0" y="1052736"/>
            <a:ext cx="4339219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A-instructions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763" y="838200"/>
          <a:ext cx="89820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VISIO" r:id="rId4" imgW="6339840" imgH="5919216" progId="Visio.Drawing.6">
                  <p:embed/>
                </p:oleObj>
              </mc:Choice>
              <mc:Fallback>
                <p:oleObj name="VISIO" r:id="rId4" imgW="6339840" imgH="5919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59" t="6052" r="-153" b="72652"/>
                      <a:stretch>
                        <a:fillRect/>
                      </a:stretch>
                    </p:blipFill>
                    <p:spPr bwMode="auto">
                      <a:xfrm>
                        <a:off x="4763" y="838200"/>
                        <a:ext cx="8982075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2971800" y="3276600"/>
            <a:ext cx="3733800" cy="1371600"/>
          </a:xfrm>
          <a:prstGeom prst="rect">
            <a:avLst/>
          </a:prstGeom>
          <a:solidFill>
            <a:srgbClr val="FFD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Translation to binary: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If </a:t>
            </a:r>
            <a:r>
              <a:rPr lang="en-US" i="1" smtClean="0">
                <a:solidFill>
                  <a:srgbClr val="000000"/>
                </a:solidFill>
              </a:rPr>
              <a:t>value</a:t>
            </a:r>
            <a:r>
              <a:rPr lang="en-US" smtClean="0">
                <a:solidFill>
                  <a:srgbClr val="000000"/>
                </a:solidFill>
              </a:rPr>
              <a:t> is a number: </a:t>
            </a:r>
            <a:r>
              <a:rPr lang="en-US" smtClean="0">
                <a:solidFill>
                  <a:srgbClr val="990000"/>
                </a:solidFill>
              </a:rPr>
              <a:t>simple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If </a:t>
            </a:r>
            <a:r>
              <a:rPr lang="en-US" i="1" smtClean="0">
                <a:solidFill>
                  <a:srgbClr val="000000"/>
                </a:solidFill>
              </a:rPr>
              <a:t>value</a:t>
            </a:r>
            <a:r>
              <a:rPr lang="en-US" smtClean="0">
                <a:solidFill>
                  <a:srgbClr val="000000"/>
                </a:solidFill>
              </a:rPr>
              <a:t> is a symbol: </a:t>
            </a:r>
            <a:r>
              <a:rPr lang="en-US" smtClean="0">
                <a:solidFill>
                  <a:srgbClr val="990000"/>
                </a:solidFill>
              </a:rPr>
              <a:t>later.</a:t>
            </a:r>
          </a:p>
        </p:txBody>
      </p:sp>
    </p:spTree>
    <p:extLst>
      <p:ext uri="{BB962C8B-B14F-4D97-AF65-F5344CB8AC3E}">
        <p14:creationId xmlns:p14="http://schemas.microsoft.com/office/powerpoint/2010/main" val="35839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C-instruction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143000" y="623888"/>
          <a:ext cx="69342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VISIO" r:id="rId4" imgW="6339840" imgH="5919216" progId="Visio.Drawing.6">
                  <p:embed/>
                </p:oleObj>
              </mc:Choice>
              <mc:Fallback>
                <p:oleObj name="VISIO" r:id="rId4" imgW="6339840" imgH="5919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80" t="14563" r="-153" b="60727"/>
                      <a:stretch>
                        <a:fillRect/>
                      </a:stretch>
                    </p:blipFill>
                    <p:spPr bwMode="auto">
                      <a:xfrm>
                        <a:off x="1143000" y="623888"/>
                        <a:ext cx="69342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6772" name="Picture 4" descr="Bouqu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957" r="25000" b="41936"/>
          <a:stretch>
            <a:fillRect/>
          </a:stretch>
        </p:blipFill>
        <p:spPr bwMode="auto">
          <a:xfrm>
            <a:off x="4191000" y="2438400"/>
            <a:ext cx="4876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 l="25000" t="27957" r="25000" b="41936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6773" name="Picture 5" descr="Bouqu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t="23117" r="28903" b="20982"/>
          <a:stretch>
            <a:fillRect/>
          </a:stretch>
        </p:blipFill>
        <p:spPr bwMode="auto">
          <a:xfrm>
            <a:off x="74613" y="2516188"/>
            <a:ext cx="4040187" cy="396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 l="29678" t="23117" r="28903" b="20982"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6774" name="Picture 6" descr="Bouque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8465" r="27344" b="45694"/>
          <a:stretch>
            <a:fillRect/>
          </a:stretch>
        </p:blipFill>
        <p:spPr bwMode="auto">
          <a:xfrm>
            <a:off x="4191000" y="4648200"/>
            <a:ext cx="4648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 l="27344" t="28465" r="27344" b="4569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67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895600" y="3430588"/>
            <a:ext cx="3581400" cy="719137"/>
          </a:xfrm>
          <a:solidFill>
            <a:srgbClr val="FFDFB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None/>
            </a:pPr>
            <a:r>
              <a:rPr lang="en-US" smtClean="0"/>
              <a:t>Translation to binary: </a:t>
            </a:r>
            <a:r>
              <a:rPr lang="en-US" smtClean="0">
                <a:solidFill>
                  <a:srgbClr val="990000"/>
                </a:solidFill>
              </a:rPr>
              <a:t>simple!</a:t>
            </a:r>
            <a:endParaRPr lang="en-US" smtClean="0">
              <a:solidFill>
                <a:srgbClr val="99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implementation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7772400" cy="29511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sz="1800" smtClean="0"/>
              <a:t>An assembler program can be implemented as follows. 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sz="1800" u="sng" smtClean="0"/>
              <a:t>Software modules: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</a:rPr>
              <a:t>Parser:</a:t>
            </a:r>
            <a:r>
              <a:rPr lang="en-US" sz="1800" smtClean="0"/>
              <a:t> Unpacks each command into its underlying fields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</a:rPr>
              <a:t>Code:</a:t>
            </a:r>
            <a:r>
              <a:rPr lang="en-US" sz="1800" smtClean="0"/>
              <a:t> Translates each field into its corresponding binary value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</a:rPr>
              <a:t>SymbolTable:</a:t>
            </a:r>
            <a:r>
              <a:rPr lang="en-US" sz="1800" smtClean="0"/>
              <a:t> Manages the symbol table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</a:rPr>
              <a:t>Main:</a:t>
            </a:r>
            <a:r>
              <a:rPr lang="en-US" sz="1800" smtClean="0"/>
              <a:t> Initializes I/O files and drives the show.</a:t>
            </a: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533400" y="4221163"/>
            <a:ext cx="8610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smtClean="0">
                <a:solidFill>
                  <a:srgbClr val="000000"/>
                </a:solidFill>
              </a:rPr>
              <a:t>Proposed implementation stages</a:t>
            </a:r>
          </a:p>
          <a:p>
            <a:pPr marL="342900" indent="-34290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b="1" smtClean="0">
                <a:solidFill>
                  <a:srgbClr val="000000"/>
                </a:solidFill>
              </a:rPr>
              <a:t>Stage I:</a:t>
            </a:r>
            <a:r>
              <a:rPr lang="en-US" smtClean="0">
                <a:solidFill>
                  <a:srgbClr val="000000"/>
                </a:solidFill>
              </a:rPr>
              <a:t> Build a basic assembler for programs with no symbols</a:t>
            </a:r>
          </a:p>
          <a:p>
            <a:pPr marL="342900" indent="-34290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b="1" smtClean="0">
                <a:solidFill>
                  <a:srgbClr val="000000"/>
                </a:solidFill>
              </a:rPr>
              <a:t>Stage II:</a:t>
            </a:r>
            <a:r>
              <a:rPr lang="en-US" smtClean="0">
                <a:solidFill>
                  <a:srgbClr val="000000"/>
                </a:solidFill>
              </a:rPr>
              <a:t> Extend the basic assembler with symbol handling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8095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  <p:bldP spid="4249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Parser module</a:t>
            </a:r>
          </a:p>
        </p:txBody>
      </p:sp>
      <p:pic>
        <p:nvPicPr>
          <p:cNvPr id="427011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957" r="17969" b="20430"/>
          <a:stretch>
            <a:fillRect/>
          </a:stretch>
        </p:blipFill>
        <p:spPr bwMode="auto">
          <a:xfrm>
            <a:off x="228600" y="858838"/>
            <a:ext cx="868680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969" t="27957" r="17969" b="2043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63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Parser module (cont.)</a:t>
            </a:r>
          </a:p>
        </p:txBody>
      </p:sp>
      <p:pic>
        <p:nvPicPr>
          <p:cNvPr id="429059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4409" r="17969" b="29033"/>
          <a:stretch>
            <a:fillRect/>
          </a:stretch>
        </p:blipFill>
        <p:spPr bwMode="auto">
          <a:xfrm>
            <a:off x="228600" y="914400"/>
            <a:ext cx="8763000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969" t="34409" r="17969" b="29033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3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module</a:t>
            </a:r>
          </a:p>
        </p:txBody>
      </p:sp>
      <p:pic>
        <p:nvPicPr>
          <p:cNvPr id="431107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6559" r="23438" b="40860"/>
          <a:stretch>
            <a:fillRect/>
          </a:stretch>
        </p:blipFill>
        <p:spPr bwMode="auto">
          <a:xfrm>
            <a:off x="228600" y="838200"/>
            <a:ext cx="86868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969" t="36559" r="23438" b="4086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5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the final assembler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36013" cy="5651500"/>
          </a:xfrm>
        </p:spPr>
        <p:txBody>
          <a:bodyPr/>
          <a:lstStyle/>
          <a:p>
            <a:r>
              <a:rPr lang="en-US" sz="1800" u="sng" dirty="0" smtClean="0"/>
              <a:t>Initialization:</a:t>
            </a:r>
            <a:r>
              <a:rPr lang="en-US" sz="1800" dirty="0" smtClean="0"/>
              <a:t> create the symbol table and initialize it with the pre-defined symbols</a:t>
            </a:r>
          </a:p>
          <a:p>
            <a:r>
              <a:rPr lang="en-US" sz="1800" u="sng" dirty="0" smtClean="0"/>
              <a:t>First pass:</a:t>
            </a:r>
            <a:r>
              <a:rPr lang="en-US" sz="1800" dirty="0" smtClean="0"/>
              <a:t> march through the program without generating any code.  For each label declaration of the form </a:t>
            </a:r>
            <a:r>
              <a:rPr lang="en-US" sz="1600" dirty="0" smtClean="0">
                <a:cs typeface="Times New Roman" pitchFamily="18" charset="0"/>
              </a:rPr>
              <a:t>”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Times New Roman" pitchFamily="18" charset="0"/>
              </a:rPr>
              <a:t>(label)</a:t>
            </a:r>
            <a:r>
              <a:rPr lang="en-US" sz="1600" dirty="0" smtClean="0">
                <a:cs typeface="Times New Roman" pitchFamily="18" charset="0"/>
              </a:rPr>
              <a:t>”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800" dirty="0" smtClean="0"/>
              <a:t> add the </a:t>
            </a:r>
            <a:r>
              <a:rPr lang="en-US" sz="1800" dirty="0" smtClean="0">
                <a:cs typeface="Times New Roman" pitchFamily="18" charset="0"/>
              </a:rPr>
              <a:t>pair &lt;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label</a:t>
            </a:r>
            <a:r>
              <a:rPr lang="en-US" sz="1800" dirty="0" err="1" smtClean="0">
                <a:cs typeface="Times New Roman" pitchFamily="18" charset="0"/>
              </a:rPr>
              <a:t>,</a:t>
            </a:r>
            <a:r>
              <a:rPr lang="en-US" sz="1800" i="1" dirty="0" err="1" smtClean="0">
                <a:cs typeface="Times New Roman" pitchFamily="18" charset="0"/>
              </a:rPr>
              <a:t>n</a:t>
            </a:r>
            <a:r>
              <a:rPr lang="en-US" sz="1800" i="1" dirty="0" smtClean="0"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&gt; to the symbol table</a:t>
            </a:r>
            <a:endParaRPr lang="en-US" sz="1800" dirty="0" smtClean="0"/>
          </a:p>
          <a:p>
            <a:r>
              <a:rPr lang="en-US" sz="1800" u="sng" dirty="0" smtClean="0"/>
              <a:t>Second pass:</a:t>
            </a:r>
            <a:r>
              <a:rPr lang="en-US" sz="1800" dirty="0" smtClean="0"/>
              <a:t> march again through the program, and translate each line:</a:t>
            </a:r>
          </a:p>
          <a:p>
            <a:pPr lvl="1"/>
            <a:r>
              <a:rPr lang="en-US" sz="1600" dirty="0" smtClean="0"/>
              <a:t>If the line is a </a:t>
            </a:r>
            <a:r>
              <a:rPr lang="en-US" sz="1600" i="1" dirty="0" smtClean="0"/>
              <a:t>C</a:t>
            </a:r>
            <a:r>
              <a:rPr lang="en-US" sz="1600" dirty="0" smtClean="0"/>
              <a:t>-instruction, simple</a:t>
            </a:r>
          </a:p>
          <a:p>
            <a:pPr lvl="1"/>
            <a:r>
              <a:rPr lang="en-US" sz="1600" dirty="0" smtClean="0"/>
              <a:t>If the line is </a:t>
            </a:r>
            <a:r>
              <a:rPr lang="en-US" sz="1600" dirty="0" smtClean="0">
                <a:cs typeface="Times New Roman" pitchFamily="18" charset="0"/>
              </a:rPr>
              <a:t>“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Times New Roman" pitchFamily="18" charset="0"/>
              </a:rPr>
              <a:t>@label</a:t>
            </a:r>
            <a:r>
              <a:rPr lang="en-US" sz="1600" dirty="0" smtClean="0">
                <a:cs typeface="Times New Roman" pitchFamily="18" charset="0"/>
              </a:rPr>
              <a:t>” where 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Times New Roman" pitchFamily="18" charset="0"/>
              </a:rPr>
              <a:t>label</a:t>
            </a:r>
            <a:r>
              <a:rPr lang="en-US" sz="1600" dirty="0" smtClean="0">
                <a:cs typeface="Times New Roman" pitchFamily="18" charset="0"/>
              </a:rPr>
              <a:t> is a number, simple</a:t>
            </a:r>
            <a:endParaRPr lang="en-US" sz="1600" dirty="0" smtClean="0"/>
          </a:p>
          <a:p>
            <a:pPr lvl="1"/>
            <a:r>
              <a:rPr lang="en-US" sz="1600" dirty="0" smtClean="0"/>
              <a:t>If the line is </a:t>
            </a:r>
            <a:r>
              <a:rPr lang="en-US" sz="1600" dirty="0" smtClean="0">
                <a:cs typeface="Times New Roman" pitchFamily="18" charset="0"/>
              </a:rPr>
              <a:t>“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Times New Roman" pitchFamily="18" charset="0"/>
              </a:rPr>
              <a:t>@label</a:t>
            </a:r>
            <a:r>
              <a:rPr lang="en-US" sz="1600" dirty="0" smtClean="0">
                <a:cs typeface="Times New Roman" pitchFamily="18" charset="0"/>
              </a:rPr>
              <a:t>” and 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Times New Roman" pitchFamily="18" charset="0"/>
              </a:rPr>
              <a:t>label</a:t>
            </a:r>
            <a:r>
              <a:rPr lang="en-US" sz="1600" dirty="0" smtClean="0">
                <a:cs typeface="Times New Roman" pitchFamily="18" charset="0"/>
              </a:rPr>
              <a:t> is a symbol, look it up in the symbol table and proceed as follows:</a:t>
            </a:r>
          </a:p>
          <a:p>
            <a:pPr lvl="2"/>
            <a:r>
              <a:rPr lang="en-US" sz="1600" dirty="0" smtClean="0">
                <a:cs typeface="Times New Roman" pitchFamily="18" charset="0"/>
              </a:rPr>
              <a:t>If the symbol is found, replace it with its numeric meaning and complete the command’s translation</a:t>
            </a:r>
          </a:p>
          <a:p>
            <a:pPr lvl="2"/>
            <a:r>
              <a:rPr lang="en-US" sz="1600" dirty="0" smtClean="0">
                <a:cs typeface="Times New Roman" pitchFamily="18" charset="0"/>
              </a:rPr>
              <a:t>If the symbol is not found, then it must represent a new variable:</a:t>
            </a:r>
            <a:br>
              <a:rPr lang="en-US" sz="1600" dirty="0" smtClean="0">
                <a:cs typeface="Times New Roman" pitchFamily="18" charset="0"/>
              </a:rPr>
            </a:br>
            <a:r>
              <a:rPr lang="en-US" sz="1600" dirty="0" smtClean="0">
                <a:cs typeface="Times New Roman" pitchFamily="18" charset="0"/>
              </a:rPr>
              <a:t>add the pair &lt;</a:t>
            </a:r>
            <a:r>
              <a:rPr lang="en-US" sz="1600" b="1" dirty="0" err="1" smtClean="0">
                <a:latin typeface="Courier New" pitchFamily="49" charset="0"/>
                <a:cs typeface="Times New Roman" pitchFamily="18" charset="0"/>
              </a:rPr>
              <a:t>label</a:t>
            </a:r>
            <a:r>
              <a:rPr lang="en-US" sz="1600" dirty="0" err="1" smtClean="0">
                <a:cs typeface="Times New Roman" pitchFamily="18" charset="0"/>
              </a:rPr>
              <a:t>,</a:t>
            </a:r>
            <a:r>
              <a:rPr lang="en-US" sz="1600" i="1" dirty="0" err="1" smtClean="0">
                <a:cs typeface="Times New Roman" pitchFamily="18" charset="0"/>
              </a:rPr>
              <a:t>n</a:t>
            </a:r>
            <a:r>
              <a:rPr lang="en-US" sz="1600" i="1" dirty="0" smtClean="0">
                <a:cs typeface="Times New Roman" pitchFamily="18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&gt; to the symbol table, where </a:t>
            </a:r>
            <a:r>
              <a:rPr lang="en-US" sz="1600" i="1" dirty="0" smtClean="0">
                <a:cs typeface="Times New Roman" pitchFamily="18" charset="0"/>
              </a:rPr>
              <a:t>n</a:t>
            </a:r>
            <a:r>
              <a:rPr lang="en-US" sz="1600" dirty="0" smtClean="0">
                <a:cs typeface="Times New Roman" pitchFamily="18" charset="0"/>
              </a:rPr>
              <a:t> is the next available RAM address, and complete the command’s translation.</a:t>
            </a:r>
            <a:br>
              <a:rPr lang="en-US" sz="1600" dirty="0" smtClean="0">
                <a:cs typeface="Times New Roman" pitchFamily="18" charset="0"/>
              </a:rPr>
            </a:br>
            <a:r>
              <a:rPr lang="en-US" sz="1600" dirty="0" smtClean="0">
                <a:cs typeface="Times New Roman" pitchFamily="18" charset="0"/>
              </a:rPr>
              <a:t/>
            </a:r>
            <a:br>
              <a:rPr lang="en-US" sz="1600" dirty="0" smtClean="0">
                <a:cs typeface="Times New Roman" pitchFamily="18" charset="0"/>
              </a:rPr>
            </a:br>
            <a:r>
              <a:rPr lang="en-US" sz="1600" dirty="0" smtClean="0">
                <a:cs typeface="Times New Roman" pitchFamily="18" charset="0"/>
              </a:rPr>
              <a:t>(The allocated RAM addresses are running, starting at address 16).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2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 table</a:t>
            </a:r>
          </a:p>
        </p:txBody>
      </p:sp>
      <p:pic>
        <p:nvPicPr>
          <p:cNvPr id="435203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35484" r="19531" b="25806"/>
          <a:stretch>
            <a:fillRect/>
          </a:stretch>
        </p:blipFill>
        <p:spPr bwMode="auto">
          <a:xfrm>
            <a:off x="381000" y="685800"/>
            <a:ext cx="8458200" cy="395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35484" r="19531" b="25806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4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Perspective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Simple machine language, simple assembler</a:t>
            </a:r>
          </a:p>
          <a:p>
            <a:r>
              <a:rPr lang="en-US" smtClean="0"/>
              <a:t>Most assemblers are not stand-alone, but rather encapsulated in a translator of a higher order</a:t>
            </a:r>
          </a:p>
          <a:p>
            <a:r>
              <a:rPr lang="en-US" smtClean="0"/>
              <a:t>Low-level C programming (e.g. for real-time systems) may involve some assembly programming (e.g. for optimization)</a:t>
            </a:r>
          </a:p>
          <a:p>
            <a:r>
              <a:rPr lang="en-US" smtClean="0"/>
              <a:t>Macro assemblers:</a:t>
            </a:r>
          </a:p>
        </p:txBody>
      </p:sp>
      <p:grpSp>
        <p:nvGrpSpPr>
          <p:cNvPr id="437252" name="Group 4"/>
          <p:cNvGrpSpPr>
            <a:grpSpLocks/>
          </p:cNvGrpSpPr>
          <p:nvPr/>
        </p:nvGrpSpPr>
        <p:grpSpPr bwMode="auto">
          <a:xfrm>
            <a:off x="2987675" y="2922588"/>
            <a:ext cx="3024188" cy="2563812"/>
            <a:chOff x="1882" y="1815"/>
            <a:chExt cx="1905" cy="1615"/>
          </a:xfrm>
        </p:grpSpPr>
        <p:pic>
          <p:nvPicPr>
            <p:cNvPr id="20485" name="Picture 5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3" t="28014" r="66673" b="45110"/>
            <a:stretch>
              <a:fillRect/>
            </a:stretch>
          </p:blipFill>
          <p:spPr bwMode="auto">
            <a:xfrm>
              <a:off x="1928" y="1815"/>
              <a:ext cx="1859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 l="11763" t="28014" r="66673" b="45110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882" y="1842"/>
              <a:ext cx="131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800" b="1" i="1" smtClean="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we are at: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58763" y="1006475"/>
            <a:ext cx="8809037" cy="4867275"/>
            <a:chOff x="163" y="634"/>
            <a:chExt cx="5549" cy="3066"/>
          </a:xfrm>
        </p:grpSpPr>
        <p:grpSp>
          <p:nvGrpSpPr>
            <p:cNvPr id="3077" name="Group 4"/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3175" name="Rectangle 5"/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6" name="Rectangle 6"/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457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Assembler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7" name="Freeform 7"/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8" name="Rectangle 8"/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45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 6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9" name="Freeform 9"/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80" name="Freeform 10"/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8" name="Group 11"/>
            <p:cNvGrpSpPr>
              <a:grpSpLocks/>
            </p:cNvGrpSpPr>
            <p:nvPr/>
          </p:nvGrpSpPr>
          <p:grpSpPr bwMode="auto">
            <a:xfrm>
              <a:off x="1752" y="778"/>
              <a:ext cx="776" cy="641"/>
              <a:chOff x="1752" y="778"/>
              <a:chExt cx="776" cy="641"/>
            </a:xfrm>
          </p:grpSpPr>
          <p:sp>
            <p:nvSpPr>
              <p:cNvPr id="3169" name="Rectangle 12"/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0" name="Rectangle 13"/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H.L. 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1" name="Rectangle 14"/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11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2" name="Rectangle 15"/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70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Operating Sys.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3" name="Rectangle 16"/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4" name="Rectangle 17"/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Group 18"/>
            <p:cNvGrpSpPr>
              <a:grpSpLocks/>
            </p:cNvGrpSpPr>
            <p:nvPr/>
          </p:nvGrpSpPr>
          <p:grpSpPr bwMode="auto">
            <a:xfrm>
              <a:off x="2513" y="960"/>
              <a:ext cx="655" cy="336"/>
              <a:chOff x="2332" y="1488"/>
              <a:chExt cx="655" cy="336"/>
            </a:xfrm>
          </p:grpSpPr>
          <p:sp>
            <p:nvSpPr>
              <p:cNvPr id="3164" name="Rectangle 19"/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65" name="Rectangle 20"/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Compiler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66" name="Rectangle 21"/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10 - 11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67" name="Line 22"/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68" name="Freeform 23"/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80" name="Group 24"/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3158" name="Rectangle 25"/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59" name="Rectangle 26"/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7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VM Translator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60" name="Freeform 27"/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61" name="Rectangle 28"/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8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7 - 8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62" name="Line 29"/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63" name="Freeform 30"/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81" name="Group 31"/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3151" name="Rectangle 32"/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52" name="Rectangle 33"/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Computer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53" name="Rectangle 34"/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9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Architecture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54" name="Freeform 35"/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55" name="Rectangle 36"/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4 - 5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56" name="Line 37"/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57" name="Freeform 38"/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82" name="Group 39"/>
            <p:cNvGrpSpPr>
              <a:grpSpLocks/>
            </p:cNvGrpSpPr>
            <p:nvPr/>
          </p:nvGrpSpPr>
          <p:grpSpPr bwMode="auto">
            <a:xfrm>
              <a:off x="2735" y="2938"/>
              <a:ext cx="745" cy="336"/>
              <a:chOff x="2735" y="2938"/>
              <a:chExt cx="745" cy="336"/>
            </a:xfrm>
          </p:grpSpPr>
          <p:sp>
            <p:nvSpPr>
              <p:cNvPr id="3145" name="Rectangle 40"/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46" name="Rectangle 41"/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3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Gate Logic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47" name="Freeform 42"/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48" name="Rectangle 43"/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1 - 3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49" name="Line 44"/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50" name="Freeform 45"/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83" name="Group 46"/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3136" name="Rectangle 47"/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37" name="Rectangle 48"/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6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Electrical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38" name="Rectangle 49"/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8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Engineering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39" name="Freeform 50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40" name="Freeform 51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41" name="Freeform 52"/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42" name="Rectangle 53"/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Physics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43" name="Line 54"/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44" name="Freeform 55"/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84" name="Group 56"/>
            <p:cNvGrpSpPr>
              <a:grpSpLocks/>
            </p:cNvGrpSpPr>
            <p:nvPr/>
          </p:nvGrpSpPr>
          <p:grpSpPr bwMode="auto">
            <a:xfrm>
              <a:off x="3160" y="1100"/>
              <a:ext cx="775" cy="641"/>
              <a:chOff x="3160" y="1100"/>
              <a:chExt cx="775" cy="641"/>
            </a:xfrm>
          </p:grpSpPr>
          <p:sp>
            <p:nvSpPr>
              <p:cNvPr id="3131" name="Rectangle 57"/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32" name="Rectangle 58"/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4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Virtual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33" name="Rectangle 59"/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42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34" name="Rectangle 60"/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35" name="Rectangle 61"/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85" name="Group 62"/>
            <p:cNvGrpSpPr>
              <a:grpSpLocks/>
            </p:cNvGrpSpPr>
            <p:nvPr/>
          </p:nvGrpSpPr>
          <p:grpSpPr bwMode="auto">
            <a:xfrm>
              <a:off x="3893" y="660"/>
              <a:ext cx="1605" cy="1402"/>
              <a:chOff x="3893" y="660"/>
              <a:chExt cx="1605" cy="1402"/>
            </a:xfrm>
          </p:grpSpPr>
          <p:grpSp>
            <p:nvGrpSpPr>
              <p:cNvPr id="3121" name="Group 63"/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3128" name="Rectangle 64"/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0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Software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30" name="Rectangle 66"/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122" name="Group 67"/>
              <p:cNvGrpSpPr>
                <a:grpSpLocks/>
              </p:cNvGrpSpPr>
              <p:nvPr/>
            </p:nvGrpSpPr>
            <p:grpSpPr bwMode="auto">
              <a:xfrm>
                <a:off x="4723" y="1421"/>
                <a:ext cx="775" cy="641"/>
                <a:chOff x="4723" y="1421"/>
                <a:chExt cx="775" cy="641"/>
              </a:xfrm>
            </p:grpSpPr>
            <p:sp>
              <p:nvSpPr>
                <p:cNvPr id="3123" name="Rectangle 68"/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24" name="Rectangle 69"/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87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Assembly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25" name="Rectangle 70"/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26" name="Rectangle 71"/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27" name="Rectangle 72"/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3086" name="Group 73"/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3111" name="Group 74"/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3118" name="Rectangle 75"/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19" name="Rectangle 76"/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4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Hardware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20" name="Rectangle 77"/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3112" name="Group 78"/>
              <p:cNvGrpSpPr>
                <a:grpSpLocks/>
              </p:cNvGrpSpPr>
              <p:nvPr/>
            </p:nvGrpSpPr>
            <p:grpSpPr bwMode="auto">
              <a:xfrm>
                <a:off x="480" y="2400"/>
                <a:ext cx="776" cy="641"/>
                <a:chOff x="480" y="2400"/>
                <a:chExt cx="776" cy="641"/>
              </a:xfrm>
            </p:grpSpPr>
            <p:sp>
              <p:nvSpPr>
                <p:cNvPr id="3113" name="Rectangle 79"/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14" name="Rectangle 80"/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42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Machine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15" name="Rectangle 81"/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16" name="Rectangle 82"/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17" name="Rectangle 83"/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3087" name="Group 84"/>
            <p:cNvGrpSpPr>
              <a:grpSpLocks/>
            </p:cNvGrpSpPr>
            <p:nvPr/>
          </p:nvGrpSpPr>
          <p:grpSpPr bwMode="auto">
            <a:xfrm>
              <a:off x="1984" y="2721"/>
              <a:ext cx="775" cy="641"/>
              <a:chOff x="1984" y="2721"/>
              <a:chExt cx="775" cy="641"/>
            </a:xfrm>
          </p:grpSpPr>
          <p:sp>
            <p:nvSpPr>
              <p:cNvPr id="3106" name="Rectangle 85"/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07" name="Rectangle 86"/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7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Hardware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08" name="Rectangle 87"/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42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Platform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09" name="Rectangle 88"/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10" name="Rectangle 89"/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88" name="Group 90"/>
            <p:cNvGrpSpPr>
              <a:grpSpLocks/>
            </p:cNvGrpSpPr>
            <p:nvPr/>
          </p:nvGrpSpPr>
          <p:grpSpPr bwMode="auto">
            <a:xfrm>
              <a:off x="3480" y="3041"/>
              <a:ext cx="775" cy="641"/>
              <a:chOff x="3480" y="3041"/>
              <a:chExt cx="775" cy="641"/>
            </a:xfrm>
          </p:grpSpPr>
          <p:sp>
            <p:nvSpPr>
              <p:cNvPr id="3101" name="Rectangle 91"/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02" name="Rectangle 92"/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40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Chips 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03" name="Rectangle 93"/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8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Logic Gates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04" name="Rectangle 94"/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05" name="Rectangle 95"/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89" name="Group 96"/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3090" name="Freeform 97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91" name="Freeform 98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92" name="Freeform 99"/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93" name="Rectangle 100"/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6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Human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94" name="Rectangle 101"/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42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Thought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95" name="Rectangle 102"/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96" name="Rectangle 103"/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Abstract design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97" name="Freeform 104"/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98" name="Rectangle 105"/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9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9, 12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99" name="Line 106"/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00" name="Freeform 107"/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402540" name="AutoShape 108"/>
          <p:cNvSpPr>
            <a:spLocks noChangeArrowheads="1"/>
          </p:cNvSpPr>
          <p:nvPr/>
        </p:nvSpPr>
        <p:spPr bwMode="auto">
          <a:xfrm rot="2644691">
            <a:off x="3562350" y="2636838"/>
            <a:ext cx="649288" cy="503237"/>
          </a:xfrm>
          <a:prstGeom prst="rightArrow">
            <a:avLst>
              <a:gd name="adj1" fmla="val 50000"/>
              <a:gd name="adj2" fmla="val 32256"/>
            </a:avLst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2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5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translation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497888" cy="2519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u="sng" dirty="0" smtClean="0"/>
              <a:t>The program translation challenge</a:t>
            </a:r>
          </a:p>
          <a:p>
            <a:r>
              <a:rPr lang="en-US" sz="1800" dirty="0" smtClean="0"/>
              <a:t>Parse the source program, using the syntax rules of the source language</a:t>
            </a:r>
          </a:p>
          <a:p>
            <a:r>
              <a:rPr lang="en-US" sz="1800" dirty="0" smtClean="0"/>
              <a:t>Re-express the program’s semantics using the syntax rules of the target language</a:t>
            </a:r>
          </a:p>
          <a:p>
            <a:pPr>
              <a:spcBef>
                <a:spcPct val="150000"/>
              </a:spcBef>
              <a:buFont typeface="Wingdings" pitchFamily="2" charset="2"/>
              <a:buNone/>
            </a:pPr>
            <a:r>
              <a:rPr lang="en-US" sz="1800" u="sng" dirty="0" smtClean="0"/>
              <a:t>Assembler = simple translator</a:t>
            </a:r>
          </a:p>
          <a:p>
            <a:r>
              <a:rPr lang="en-US" sz="1800" dirty="0" smtClean="0"/>
              <a:t>Translates each assembly command into one or more machine instructions</a:t>
            </a:r>
          </a:p>
          <a:p>
            <a:r>
              <a:rPr lang="en-US" sz="1800" dirty="0" smtClean="0"/>
              <a:t>Handles symbols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/>
              <a:t>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800" dirty="0" smtClean="0"/>
              <a:t>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/>
              <a:t>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800" dirty="0" smtClean="0"/>
              <a:t>, …).</a:t>
            </a:r>
          </a:p>
          <a:p>
            <a:endParaRPr lang="en-US" sz="1800" dirty="0" smtClean="0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250825" y="836613"/>
            <a:ext cx="3024188" cy="2563812"/>
            <a:chOff x="158" y="527"/>
            <a:chExt cx="1905" cy="1615"/>
          </a:xfrm>
        </p:grpSpPr>
        <p:pic>
          <p:nvPicPr>
            <p:cNvPr id="5130" name="Picture 5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3" t="28014" r="66673" b="45110"/>
            <a:stretch>
              <a:fillRect/>
            </a:stretch>
          </p:blipFill>
          <p:spPr bwMode="auto">
            <a:xfrm>
              <a:off x="204" y="527"/>
              <a:ext cx="1859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 l="11763" t="28014" r="66673" b="45110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1" name="Text Box 6"/>
            <p:cNvSpPr txBox="1">
              <a:spLocks noChangeArrowheads="1"/>
            </p:cNvSpPr>
            <p:nvPr/>
          </p:nvSpPr>
          <p:spPr bwMode="auto">
            <a:xfrm>
              <a:off x="158" y="568"/>
              <a:ext cx="131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 i="1" smtClean="0">
                  <a:solidFill>
                    <a:srgbClr val="000099"/>
                  </a:solidFill>
                  <a:latin typeface="Times New Roman" pitchFamily="18" charset="0"/>
                </a:rPr>
                <a:t>Source code</a:t>
              </a:r>
            </a:p>
          </p:txBody>
        </p:sp>
      </p:grpSp>
      <p:grpSp>
        <p:nvGrpSpPr>
          <p:cNvPr id="406535" name="Group 7"/>
          <p:cNvGrpSpPr>
            <a:grpSpLocks/>
          </p:cNvGrpSpPr>
          <p:nvPr/>
        </p:nvGrpSpPr>
        <p:grpSpPr bwMode="auto">
          <a:xfrm>
            <a:off x="3276600" y="692150"/>
            <a:ext cx="5638800" cy="2973388"/>
            <a:chOff x="2064" y="436"/>
            <a:chExt cx="3552" cy="1873"/>
          </a:xfrm>
        </p:grpSpPr>
        <p:grpSp>
          <p:nvGrpSpPr>
            <p:cNvPr id="5126" name="Group 8"/>
            <p:cNvGrpSpPr>
              <a:grpSpLocks/>
            </p:cNvGrpSpPr>
            <p:nvPr/>
          </p:nvGrpSpPr>
          <p:grpSpPr bwMode="auto">
            <a:xfrm>
              <a:off x="2064" y="436"/>
              <a:ext cx="3552" cy="1873"/>
              <a:chOff x="2064" y="576"/>
              <a:chExt cx="3552" cy="1873"/>
            </a:xfrm>
          </p:grpSpPr>
          <p:pic>
            <p:nvPicPr>
              <p:cNvPr id="5128" name="Picture 9" descr="Bouque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77" t="37634" r="24219" b="32259"/>
              <a:stretch>
                <a:fillRect/>
              </a:stretch>
            </p:blipFill>
            <p:spPr bwMode="auto">
              <a:xfrm>
                <a:off x="3072" y="576"/>
                <a:ext cx="2544" cy="18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 l="46077" t="37634" r="24219" b="32259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29" name="AutoShape 10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960" cy="576"/>
              </a:xfrm>
              <a:prstGeom prst="rightArrow">
                <a:avLst>
                  <a:gd name="adj1" fmla="val 50000"/>
                  <a:gd name="adj2" fmla="val 41667"/>
                </a:avLst>
              </a:prstGeom>
              <a:solidFill>
                <a:srgbClr val="FFDF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smtClean="0">
                    <a:solidFill>
                      <a:srgbClr val="000000"/>
                    </a:solidFill>
                    <a:latin typeface="Arial" pitchFamily="34" charset="0"/>
                  </a:rPr>
                  <a:t>Translator</a:t>
                </a:r>
              </a:p>
            </p:txBody>
          </p:sp>
        </p:grpSp>
        <p:sp>
          <p:nvSpPr>
            <p:cNvPr id="5127" name="Text Box 11"/>
            <p:cNvSpPr txBox="1">
              <a:spLocks noChangeArrowheads="1"/>
            </p:cNvSpPr>
            <p:nvPr/>
          </p:nvSpPr>
          <p:spPr bwMode="auto">
            <a:xfrm>
              <a:off x="3061" y="436"/>
              <a:ext cx="131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 i="1" smtClean="0">
                  <a:solidFill>
                    <a:srgbClr val="000099"/>
                  </a:solidFill>
                  <a:latin typeface="Times New Roman" pitchFamily="18" charset="0"/>
                </a:rPr>
                <a:t>Target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7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78" name="Picture 2" descr="Bouque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t="28014" r="66673" b="45110"/>
          <a:stretch>
            <a:fillRect/>
          </a:stretch>
        </p:blipFill>
        <p:spPr>
          <a:xfrm>
            <a:off x="179388" y="2205038"/>
            <a:ext cx="3313112" cy="2786062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1763" t="28014" r="66673" b="4511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08579" name="Picture 3" descr="Bouque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7" t="28014" r="56129" b="45110"/>
          <a:stretch>
            <a:fillRect/>
          </a:stretch>
        </p:blipFill>
        <p:spPr>
          <a:xfrm>
            <a:off x="3819525" y="2274888"/>
            <a:ext cx="1328738" cy="2449512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33327" t="28014" r="56129" b="4511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08580" name="Picture 4" descr="Bouque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7" t="28014" r="33604" b="45110"/>
          <a:stretch>
            <a:fillRect/>
          </a:stretch>
        </p:blipFill>
        <p:spPr>
          <a:xfrm>
            <a:off x="5580063" y="2205038"/>
            <a:ext cx="3168650" cy="2732087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44357" t="28014" r="33604" b="4511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446088" y="765175"/>
            <a:ext cx="82296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u="sng" smtClean="0">
                <a:solidFill>
                  <a:srgbClr val="000000"/>
                </a:solidFill>
              </a:rPr>
              <a:t>In low level languages, symbols are used to code:</a:t>
            </a:r>
          </a:p>
          <a:p>
            <a: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Variable names</a:t>
            </a:r>
          </a:p>
          <a:p>
            <a: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Destinations of goto commands (labels)</a:t>
            </a:r>
          </a:p>
          <a:p>
            <a: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Special memory locations</a:t>
            </a: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446088" y="5084763"/>
            <a:ext cx="8447087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u="sng" dirty="0" smtClean="0">
                <a:solidFill>
                  <a:srgbClr val="000000"/>
                </a:solidFill>
              </a:rPr>
              <a:t>The assembly process:</a:t>
            </a:r>
          </a:p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dirty="0" smtClean="0">
                <a:solidFill>
                  <a:srgbClr val="000000"/>
                </a:solidFill>
              </a:rPr>
              <a:t>First pass: construct a symbol table </a:t>
            </a:r>
          </a:p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dirty="0" smtClean="0">
                <a:solidFill>
                  <a:srgbClr val="000000"/>
                </a:solidFill>
              </a:rPr>
              <a:t>Second pass: translate the program, using the symbol table for symbols resolution.</a:t>
            </a:r>
          </a:p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Symbol resolution</a:t>
            </a:r>
          </a:p>
        </p:txBody>
      </p:sp>
    </p:spTree>
    <p:extLst>
      <p:ext uri="{BB962C8B-B14F-4D97-AF65-F5344CB8AC3E}">
        <p14:creationId xmlns:p14="http://schemas.microsoft.com/office/powerpoint/2010/main" val="37319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1" grpId="0"/>
      <p:bldP spid="40858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Perspective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3933825"/>
            <a:ext cx="7515225" cy="2279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smtClean="0"/>
              <a:t>This example is based on some simplifying assumptions:</a:t>
            </a:r>
          </a:p>
          <a:p>
            <a:pPr lvl="1"/>
            <a:r>
              <a:rPr lang="en-US" sz="1600" smtClean="0"/>
              <a:t>Largest possible program is 1024 commands long</a:t>
            </a:r>
          </a:p>
          <a:p>
            <a:pPr lvl="1"/>
            <a:r>
              <a:rPr lang="en-US" sz="1600" smtClean="0"/>
              <a:t>Each command fits into one memory location </a:t>
            </a:r>
          </a:p>
          <a:p>
            <a:pPr lvl="1"/>
            <a:r>
              <a:rPr lang="en-US" sz="1600" smtClean="0"/>
              <a:t>Each variable fits into one memory location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Every one of these assumptions can be relaxed easily.</a:t>
            </a:r>
          </a:p>
        </p:txBody>
      </p:sp>
      <p:pic>
        <p:nvPicPr>
          <p:cNvPr id="7172" name="Picture 4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t="28014" r="66673" b="45110"/>
          <a:stretch>
            <a:fillRect/>
          </a:stretch>
        </p:blipFill>
        <p:spPr bwMode="auto">
          <a:xfrm>
            <a:off x="179388" y="642938"/>
            <a:ext cx="3313112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1763" t="28014" r="66673" b="4511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7" t="28014" r="56129" b="45110"/>
          <a:stretch>
            <a:fillRect/>
          </a:stretch>
        </p:blipFill>
        <p:spPr bwMode="auto">
          <a:xfrm>
            <a:off x="3819525" y="712788"/>
            <a:ext cx="1400175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33327" t="28014" r="56129" b="4511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7" t="28014" r="33604" b="45110"/>
          <a:stretch>
            <a:fillRect/>
          </a:stretch>
        </p:blipFill>
        <p:spPr bwMode="auto">
          <a:xfrm>
            <a:off x="5580063" y="642938"/>
            <a:ext cx="3168650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44357" t="28014" r="33604" b="4511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0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Hack assembly language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800" y="990600"/>
            <a:ext cx="3962400" cy="556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u="sng" smtClean="0"/>
              <a:t>Assembly program = </a:t>
            </a:r>
            <a:br>
              <a:rPr lang="en-US" sz="1800" u="sng" smtClean="0"/>
            </a:br>
            <a:r>
              <a:rPr lang="en-US" sz="1800" smtClean="0"/>
              <a:t>a stream of text lines, each being one of the following:</a:t>
            </a:r>
          </a:p>
          <a:p>
            <a:r>
              <a:rPr lang="en-US" sz="1800" smtClean="0"/>
              <a:t>Instruction: </a:t>
            </a:r>
            <a:br>
              <a:rPr lang="en-US" sz="1800" smtClean="0"/>
            </a:br>
            <a:r>
              <a:rPr lang="en-US" sz="1800" smtClean="0"/>
              <a:t>      </a:t>
            </a:r>
            <a:r>
              <a:rPr lang="en-US" sz="1800" b="1" i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-instruction</a:t>
            </a:r>
            <a:r>
              <a:rPr lang="en-US" sz="1800" smtClean="0"/>
              <a:t> or</a:t>
            </a:r>
            <a:br>
              <a:rPr lang="en-US" sz="1800" smtClean="0"/>
            </a:br>
            <a:r>
              <a:rPr lang="en-US" sz="1800" smtClean="0"/>
              <a:t>      </a:t>
            </a:r>
            <a:r>
              <a:rPr lang="en-US" sz="1800" b="1" i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-instruction</a:t>
            </a:r>
          </a:p>
          <a:p>
            <a:r>
              <a:rPr lang="en-US" sz="1800" smtClean="0"/>
              <a:t>Symbol declaration:</a:t>
            </a:r>
            <a:br>
              <a:rPr lang="en-US" sz="1800" smtClean="0"/>
            </a:br>
            <a:r>
              <a:rPr lang="en-US" sz="1800" smtClean="0"/>
              <a:t>     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(symbol)</a:t>
            </a:r>
          </a:p>
          <a:p>
            <a:r>
              <a:rPr lang="en-US" sz="1800" smtClean="0"/>
              <a:t>Comment or white space:</a:t>
            </a:r>
            <a:br>
              <a:rPr lang="en-US" sz="1800" smtClean="0"/>
            </a:br>
            <a:r>
              <a:rPr lang="en-US" sz="1800" smtClean="0"/>
              <a:t>     </a:t>
            </a:r>
            <a:r>
              <a:rPr lang="en-US" sz="1800" b="1" smtClean="0">
                <a:solidFill>
                  <a:srgbClr val="000099"/>
                </a:solidFill>
                <a:cs typeface="Arial" pitchFamily="34" charset="0"/>
              </a:rPr>
              <a:t>//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comment.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28600" y="609600"/>
          <a:ext cx="40005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VISIO" r:id="rId4" imgW="6879336" imgH="5919216" progId="Visio.Drawing.6">
                  <p:embed/>
                </p:oleObj>
              </mc:Choice>
              <mc:Fallback>
                <p:oleObj name="VISIO" r:id="rId4" imgW="6879336" imgH="5919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22415" r="46692" b="6071"/>
                      <a:stretch>
                        <a:fillRect/>
                      </a:stretch>
                    </p:blipFill>
                    <p:spPr bwMode="auto">
                      <a:xfrm>
                        <a:off x="228600" y="609600"/>
                        <a:ext cx="40005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28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overall assembly logic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7538" y="838200"/>
            <a:ext cx="4411662" cy="556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u="sng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For each (real) command</a:t>
            </a:r>
          </a:p>
          <a:p>
            <a: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Parse the command, i.e. break it into its constituent fields </a:t>
            </a:r>
          </a:p>
          <a:p>
            <a: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Replace each symbolic reference </a:t>
            </a:r>
            <a:b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(if any) with the corresponding memory address (a binary number)</a:t>
            </a:r>
          </a:p>
          <a:p>
            <a: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For each field, generate the corresponding binary code</a:t>
            </a:r>
          </a:p>
          <a:p>
            <a: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Assemble the binary codes into a complete machine instruction.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28600" y="609600"/>
          <a:ext cx="40005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VISIO" r:id="rId4" imgW="6879336" imgH="5919216" progId="Visio.Drawing.6">
                  <p:embed/>
                </p:oleObj>
              </mc:Choice>
              <mc:Fallback>
                <p:oleObj name="VISIO" r:id="rId4" imgW="6879336" imgH="5919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22415" r="46692" b="6071"/>
                      <a:stretch>
                        <a:fillRect/>
                      </a:stretch>
                    </p:blipFill>
                    <p:spPr bwMode="auto">
                      <a:xfrm>
                        <a:off x="228600" y="609600"/>
                        <a:ext cx="40005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8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Symbols handling </a:t>
            </a:r>
            <a:r>
              <a:rPr lang="en-US" sz="1800" smtClean="0"/>
              <a:t>(in the Hack language)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2819400"/>
            <a:ext cx="4876800" cy="38100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1600" b="1" smtClean="0">
                <a:solidFill>
                  <a:srgbClr val="000099"/>
                </a:solidFill>
              </a:rPr>
              <a:t>Label symbols:</a:t>
            </a:r>
            <a:r>
              <a:rPr lang="en-US" sz="1600" smtClean="0">
                <a:cs typeface="Arial" pitchFamily="34" charset="0"/>
              </a:rPr>
              <a:t> The pseudo-command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(label)</a:t>
            </a:r>
            <a:r>
              <a:rPr lang="en-US" sz="1600" smtClean="0">
                <a:cs typeface="Arial" pitchFamily="34" charset="0"/>
              </a:rPr>
              <a:t> declares that the user-defined symbol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600" smtClean="0">
                <a:cs typeface="Arial" pitchFamily="34" charset="0"/>
              </a:rPr>
              <a:t> should refer to the memory location holding the next command in the program</a:t>
            </a:r>
          </a:p>
          <a:p>
            <a:pPr>
              <a:spcBef>
                <a:spcPct val="40000"/>
              </a:spcBef>
            </a:pPr>
            <a:r>
              <a:rPr lang="en-US" sz="1600" b="1" smtClean="0">
                <a:solidFill>
                  <a:srgbClr val="000099"/>
                </a:solidFill>
              </a:rPr>
              <a:t>Variable symbols:</a:t>
            </a:r>
            <a:r>
              <a:rPr lang="en-US" sz="1600" smtClean="0">
                <a:cs typeface="Arial" pitchFamily="34" charset="0"/>
              </a:rPr>
              <a:t> If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600" smtClean="0">
                <a:cs typeface="Arial" pitchFamily="34" charset="0"/>
              </a:rPr>
              <a:t> appears in a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@label</a:t>
            </a:r>
            <a:r>
              <a:rPr lang="en-US" sz="1600" smtClean="0">
                <a:cs typeface="Arial" pitchFamily="34" charset="0"/>
              </a:rPr>
              <a:t> command, and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600" smtClean="0">
                <a:cs typeface="Arial" pitchFamily="34" charset="0"/>
              </a:rPr>
              <a:t> is neither  predefined nor defined elsewhere in the program using the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(label)</a:t>
            </a:r>
            <a:r>
              <a:rPr lang="en-US" sz="1600" smtClean="0">
                <a:cs typeface="Arial" pitchFamily="34" charset="0"/>
              </a:rPr>
              <a:t> pseudo command, then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600" smtClean="0">
                <a:cs typeface="Arial" pitchFamily="34" charset="0"/>
              </a:rPr>
              <a:t> is treated as a variable</a:t>
            </a:r>
            <a:br>
              <a:rPr lang="en-US" sz="1600" smtClean="0">
                <a:cs typeface="Arial" pitchFamily="34" charset="0"/>
              </a:rPr>
            </a:br>
            <a:r>
              <a:rPr lang="en-US" sz="1600" smtClean="0">
                <a:cs typeface="Arial" pitchFamily="34" charset="0"/>
              </a:rPr>
              <a:t/>
            </a:r>
            <a:br>
              <a:rPr lang="en-US" sz="1600" smtClean="0">
                <a:cs typeface="Arial" pitchFamily="34" charset="0"/>
              </a:rPr>
            </a:br>
            <a:r>
              <a:rPr lang="en-US" sz="1600" u="sng" smtClean="0">
                <a:cs typeface="Arial" pitchFamily="34" charset="0"/>
              </a:rPr>
              <a:t>Design decision:</a:t>
            </a:r>
            <a:r>
              <a:rPr lang="en-US" sz="1600" smtClean="0">
                <a:cs typeface="Arial" pitchFamily="34" charset="0"/>
              </a:rPr>
              <a:t> variables are mapped to consecutive memory locations starting at RAM address 16. </a:t>
            </a:r>
          </a:p>
        </p:txBody>
      </p:sp>
      <p:grpSp>
        <p:nvGrpSpPr>
          <p:cNvPr id="420872" name="Group 8"/>
          <p:cNvGrpSpPr>
            <a:grpSpLocks/>
          </p:cNvGrpSpPr>
          <p:nvPr/>
        </p:nvGrpSpPr>
        <p:grpSpPr bwMode="auto">
          <a:xfrm>
            <a:off x="4267200" y="622300"/>
            <a:ext cx="4495800" cy="2120900"/>
            <a:chOff x="2688" y="480"/>
            <a:chExt cx="2832" cy="1336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688" y="480"/>
              <a:ext cx="283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Char char="n"/>
              </a:pPr>
              <a:r>
                <a:rPr lang="en-US" sz="1600" b="1" smtClean="0">
                  <a:solidFill>
                    <a:srgbClr val="000099"/>
                  </a:solidFill>
                </a:rPr>
                <a:t>Predefined symbols: </a:t>
              </a:r>
              <a:r>
                <a:rPr lang="en-US" sz="1000" smtClean="0">
                  <a:solidFill>
                    <a:srgbClr val="000000"/>
                  </a:solidFill>
                </a:rPr>
                <a:t>(don’t appear in this example)</a:t>
              </a:r>
            </a:p>
          </p:txBody>
        </p:sp>
        <p:pic>
          <p:nvPicPr>
            <p:cNvPr id="12295" name="Picture 6" descr="Bouqu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19" t="47311" r="44531" b="29033"/>
            <a:stretch>
              <a:fillRect/>
            </a:stretch>
          </p:blipFill>
          <p:spPr bwMode="auto">
            <a:xfrm>
              <a:off x="3456" y="672"/>
              <a:ext cx="1248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 l="36719" t="47311" r="44531" b="29033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228600" y="609600"/>
          <a:ext cx="40005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VISIO" r:id="rId6" imgW="6879336" imgH="5919216" progId="Visio.Drawing.6">
                  <p:embed/>
                </p:oleObj>
              </mc:Choice>
              <mc:Fallback>
                <p:oleObj name="VISIO" r:id="rId6" imgW="6879336" imgH="5919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22415" r="46692" b="6071"/>
                      <a:stretch>
                        <a:fillRect/>
                      </a:stretch>
                    </p:blipFill>
                    <p:spPr bwMode="auto">
                      <a:xfrm>
                        <a:off x="228600" y="609600"/>
                        <a:ext cx="40005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71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071563" y="747713"/>
          <a:ext cx="6853237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VISIO" r:id="rId4" imgW="6879336" imgH="5919216" progId="Visio.Drawing.6">
                  <p:embed/>
                </p:oleObj>
              </mc:Choice>
              <mc:Fallback>
                <p:oleObj name="VISIO" r:id="rId4" imgW="6879336" imgH="5919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22415" r="10049" b="4984"/>
                      <a:stretch>
                        <a:fillRect/>
                      </a:stretch>
                    </p:blipFill>
                    <p:spPr bwMode="auto">
                      <a:xfrm>
                        <a:off x="1071563" y="747713"/>
                        <a:ext cx="6853237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261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debarb">
  <a:themeElements>
    <a:clrScheme name="sidebarb 8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000099"/>
      </a:hlink>
      <a:folHlink>
        <a:srgbClr val="000099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1085</Words>
  <Application>Microsoft Office PowerPoint</Application>
  <PresentationFormat>On-screen Show (4:3)</PresentationFormat>
  <Paragraphs>183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ערכת נושא של Office</vt:lpstr>
      <vt:lpstr>sidebarb</vt:lpstr>
      <vt:lpstr>VISIO</vt:lpstr>
      <vt:lpstr>PowerPoint Presentation</vt:lpstr>
      <vt:lpstr>Where we are at:</vt:lpstr>
      <vt:lpstr>Program translation</vt:lpstr>
      <vt:lpstr>Symbol resolution</vt:lpstr>
      <vt:lpstr>Perspective</vt:lpstr>
      <vt:lpstr>The Hack assembly language</vt:lpstr>
      <vt:lpstr>The overall assembly logic</vt:lpstr>
      <vt:lpstr>Symbols handling (in the Hack language)</vt:lpstr>
      <vt:lpstr>Example</vt:lpstr>
      <vt:lpstr>Handling A-instructions</vt:lpstr>
      <vt:lpstr>Handling C-instruction</vt:lpstr>
      <vt:lpstr>Proposed implementation</vt:lpstr>
      <vt:lpstr>Parser module</vt:lpstr>
      <vt:lpstr>Parser module (cont.)</vt:lpstr>
      <vt:lpstr>Code module</vt:lpstr>
      <vt:lpstr>Building the final assembler</vt:lpstr>
      <vt:lpstr>Symbol table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המכללה האקדמית להנדסה ירושלים</dc:title>
  <dc:creator>Ariel</dc:creator>
  <cp:lastModifiedBy>arielgi</cp:lastModifiedBy>
  <cp:revision>84</cp:revision>
  <dcterms:created xsi:type="dcterms:W3CDTF">2012-09-21T09:48:47Z</dcterms:created>
  <dcterms:modified xsi:type="dcterms:W3CDTF">2014-11-28T06:20:52Z</dcterms:modified>
</cp:coreProperties>
</file>