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74" r:id="rId2"/>
    <p:sldMasterId id="2147483686" r:id="rId3"/>
  </p:sldMasterIdLst>
  <p:notesMasterIdLst>
    <p:notesMasterId r:id="rId22"/>
  </p:notesMasterIdLst>
  <p:sldIdLst>
    <p:sldId id="258"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17" autoAdjust="0"/>
    <p:restoredTop sz="75723" autoAdjust="0"/>
  </p:normalViewPr>
  <p:slideViewPr>
    <p:cSldViewPr>
      <p:cViewPr>
        <p:scale>
          <a:sx n="85" d="100"/>
          <a:sy n="85" d="100"/>
        </p:scale>
        <p:origin x="-72" y="1224"/>
      </p:cViewPr>
      <p:guideLst>
        <p:guide orient="horz" pos="2160"/>
        <p:guide pos="2880"/>
      </p:guideLst>
    </p:cSldViewPr>
  </p:slideViewPr>
  <p:outlineViewPr>
    <p:cViewPr>
      <p:scale>
        <a:sx n="33" d="100"/>
        <a:sy n="33" d="100"/>
      </p:scale>
      <p:origin x="10" y="4469"/>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1.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0.xml"/><Relationship Id="rId5" Type="http://schemas.openxmlformats.org/officeDocument/2006/relationships/slide" Target="slides/slide8.xml"/><Relationship Id="rId10" Type="http://schemas.openxmlformats.org/officeDocument/2006/relationships/slide" Target="slides/slide14.xml"/><Relationship Id="rId4" Type="http://schemas.openxmlformats.org/officeDocument/2006/relationships/slide" Target="slides/slide7.xml"/><Relationship Id="rId9"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8D75501B-D5F2-4FAF-BA99-A8C4C0C59099}" type="datetimeFigureOut">
              <a:rPr lang="he-IL" smtClean="0"/>
              <a:t>ו'/חשון/תשע"ה</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970DAE8D-1DE1-4E15-90E7-D269C2F3CED4}" type="slidenum">
              <a:rPr lang="he-IL" smtClean="0"/>
              <a:t>‹#›</a:t>
            </a:fld>
            <a:endParaRPr lang="he-IL"/>
          </a:p>
        </p:txBody>
      </p:sp>
    </p:spTree>
    <p:extLst>
      <p:ext uri="{BB962C8B-B14F-4D97-AF65-F5344CB8AC3E}">
        <p14:creationId xmlns:p14="http://schemas.microsoft.com/office/powerpoint/2010/main" val="3952619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7F7A2D4C-2345-4488-AF1C-A8B7042C2811}" type="slidenum">
              <a:rPr lang="he-IL" sz="1000">
                <a:solidFill>
                  <a:prstClr val="black"/>
                </a:solidFill>
                <a:latin typeface="Times New Roman" pitchFamily="18" charset="0"/>
              </a:rPr>
              <a:pPr/>
              <a:t>3</a:t>
            </a:fld>
            <a:endParaRPr lang="en-US" sz="1000">
              <a:solidFill>
                <a:prstClr val="black"/>
              </a:solidFill>
              <a:latin typeface="Times New Roman"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270BFF59-0C6E-45DC-98DE-BBB809BC3D54}" type="slidenum">
              <a:rPr lang="he-IL" sz="1000">
                <a:solidFill>
                  <a:prstClr val="black"/>
                </a:solidFill>
                <a:latin typeface="Times New Roman" pitchFamily="18" charset="0"/>
              </a:rPr>
              <a:pPr/>
              <a:t>12</a:t>
            </a:fld>
            <a:endParaRPr lang="en-US" sz="1000">
              <a:solidFill>
                <a:prstClr val="black"/>
              </a:solidFill>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29F5C30D-8829-4A91-87D0-89E313A4332F}" type="slidenum">
              <a:rPr lang="he-IL" sz="1000">
                <a:solidFill>
                  <a:prstClr val="black"/>
                </a:solidFill>
                <a:latin typeface="Times New Roman" pitchFamily="18" charset="0"/>
              </a:rPr>
              <a:pPr/>
              <a:t>13</a:t>
            </a:fld>
            <a:endParaRPr lang="en-US" sz="1000">
              <a:solidFill>
                <a:prstClr val="black"/>
              </a:solidFill>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8EBF08DD-AC2E-480A-B932-BD698891720E}" type="slidenum">
              <a:rPr lang="he-IL" sz="1000">
                <a:solidFill>
                  <a:prstClr val="black"/>
                </a:solidFill>
                <a:latin typeface="Times New Roman" pitchFamily="18" charset="0"/>
              </a:rPr>
              <a:pPr/>
              <a:t>14</a:t>
            </a:fld>
            <a:endParaRPr lang="en-US" sz="1000">
              <a:solidFill>
                <a:prstClr val="black"/>
              </a:solidFill>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93DB693E-D073-43A4-BF76-8EDA15EDCC18}" type="slidenum">
              <a:rPr lang="he-IL" sz="1000">
                <a:solidFill>
                  <a:prstClr val="black"/>
                </a:solidFill>
                <a:latin typeface="Times New Roman" pitchFamily="18" charset="0"/>
              </a:rPr>
              <a:pPr/>
              <a:t>15</a:t>
            </a:fld>
            <a:endParaRPr lang="en-US" sz="1000">
              <a:solidFill>
                <a:prstClr val="black"/>
              </a:solidFill>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ln/>
        </p:spPr>
        <p:txBody>
          <a:bodyPr/>
          <a:lstStyle/>
          <a:p>
            <a:endParaRPr lang="en-US" dirty="0"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49FC0573-8E95-4386-910C-B76335B89100}" type="slidenum">
              <a:rPr lang="he-IL" sz="1000">
                <a:solidFill>
                  <a:prstClr val="black"/>
                </a:solidFill>
                <a:latin typeface="Times New Roman" pitchFamily="18" charset="0"/>
              </a:rPr>
              <a:pPr/>
              <a:t>16</a:t>
            </a:fld>
            <a:endParaRPr lang="en-US" sz="1000">
              <a:solidFill>
                <a:prstClr val="black"/>
              </a:solidFill>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79A4A018-5F24-433A-90DF-B6B3A7E58540}" type="slidenum">
              <a:rPr lang="he-IL" sz="1000">
                <a:solidFill>
                  <a:prstClr val="black"/>
                </a:solidFill>
                <a:latin typeface="Times New Roman" pitchFamily="18" charset="0"/>
              </a:rPr>
              <a:pPr/>
              <a:t>17</a:t>
            </a:fld>
            <a:endParaRPr lang="en-US" sz="1000">
              <a:solidFill>
                <a:prstClr val="black"/>
              </a:solidFill>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3C22F04A-C02A-4A50-8AE6-680D3F67CFD0}" type="slidenum">
              <a:rPr lang="he-IL" sz="1000">
                <a:solidFill>
                  <a:prstClr val="black"/>
                </a:solidFill>
                <a:latin typeface="Times New Roman" pitchFamily="18" charset="0"/>
              </a:rPr>
              <a:pPr/>
              <a:t>18</a:t>
            </a:fld>
            <a:endParaRPr lang="en-US" sz="1000">
              <a:solidFill>
                <a:prstClr val="black"/>
              </a:solidFill>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ln/>
        </p:spPr>
        <p:txBody>
          <a:bodyPr/>
          <a:lstStyle/>
          <a:p>
            <a:endParaRPr 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55B06D6F-F807-4042-94B7-521D3E06859A}" type="slidenum">
              <a:rPr lang="he-IL" sz="1000">
                <a:solidFill>
                  <a:prstClr val="black"/>
                </a:solidFill>
                <a:latin typeface="Times New Roman" pitchFamily="18" charset="0"/>
              </a:rPr>
              <a:pPr/>
              <a:t>4</a:t>
            </a:fld>
            <a:endParaRPr lang="en-US" sz="1000">
              <a:solidFill>
                <a:prstClr val="black"/>
              </a:solidFill>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ln/>
        </p:spPr>
        <p:txBody>
          <a:bodyPr/>
          <a:lstStyle/>
          <a:p>
            <a:r>
              <a:rPr lang="he-IL" dirty="0" smtClean="0">
                <a:cs typeface="Arial" pitchFamily="34" charset="0"/>
              </a:rPr>
              <a:t>ג'ורג' בול הניח את היסודות לאלגברה בוליאנית</a:t>
            </a:r>
            <a:r>
              <a:rPr lang="he-IL" baseline="0" dirty="0" smtClean="0">
                <a:cs typeface="Arial" pitchFamily="34" charset="0"/>
              </a:rPr>
              <a:t> והראה שזה ענף תקף של מתימטיקה שניתן לשימוש למגוון מטלות, </a:t>
            </a:r>
          </a:p>
          <a:p>
            <a:r>
              <a:rPr lang="he-IL" baseline="0" dirty="0" smtClean="0">
                <a:cs typeface="Arial" pitchFamily="34" charset="0"/>
              </a:rPr>
              <a:t>ולא נגזרת פילוסופית כלשהי. מערכות היסקים רבות ניתנות לתיאור כתוצאה של צירוף פונקציות בוליאניות.</a:t>
            </a:r>
          </a:p>
          <a:p>
            <a:r>
              <a:rPr lang="he-IL" baseline="0" dirty="0" smtClean="0">
                <a:cs typeface="Arial" pitchFamily="34" charset="0"/>
              </a:rPr>
              <a:t>ניתן לראות</a:t>
            </a:r>
            <a:endParaRPr lang="en-US" dirty="0" smtClean="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39318243-28FB-4B7D-B369-0F418515B9B8}" type="slidenum">
              <a:rPr lang="he-IL" sz="1000">
                <a:solidFill>
                  <a:prstClr val="black"/>
                </a:solidFill>
                <a:latin typeface="Times New Roman" pitchFamily="18" charset="0"/>
              </a:rPr>
              <a:pPr/>
              <a:t>5</a:t>
            </a:fld>
            <a:endParaRPr lang="en-US" sz="1000">
              <a:solidFill>
                <a:prstClr val="black"/>
              </a:solidFill>
              <a:latin typeface="Times New Roman"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ln/>
        </p:spPr>
        <p:txBody>
          <a:bodyPr/>
          <a:lstStyle/>
          <a:p>
            <a:pPr rtl="1"/>
            <a:r>
              <a:rPr lang="he-IL" sz="1200" kern="1200" dirty="0" smtClean="0">
                <a:solidFill>
                  <a:schemeClr val="tx1"/>
                </a:solidFill>
                <a:effectLst/>
                <a:latin typeface="+mn-lt"/>
                <a:ea typeface="+mn-ea"/>
                <a:cs typeface="+mn-cs"/>
              </a:rPr>
              <a:t>שער לוגי – מימוש של פונקציה בוליאנית  - הקלט זה </a:t>
            </a:r>
            <a:r>
              <a:rPr lang="en-US" sz="1200" kern="1200" dirty="0" smtClean="0">
                <a:solidFill>
                  <a:schemeClr val="tx1"/>
                </a:solidFill>
                <a:effectLst/>
                <a:latin typeface="+mn-lt"/>
                <a:ea typeface="+mn-ea"/>
                <a:cs typeface="+mn-cs"/>
              </a:rPr>
              <a:t>input pins </a:t>
            </a:r>
            <a:r>
              <a:rPr lang="he-IL" sz="1200" kern="1200" dirty="0" smtClean="0">
                <a:solidFill>
                  <a:schemeClr val="tx1"/>
                </a:solidFill>
                <a:effectLst/>
                <a:latin typeface="+mn-lt"/>
                <a:ea typeface="+mn-ea"/>
                <a:cs typeface="+mn-cs"/>
              </a:rPr>
              <a:t> והפלט זה </a:t>
            </a:r>
            <a:r>
              <a:rPr lang="en-US" sz="1200" kern="1200" dirty="0" smtClean="0">
                <a:solidFill>
                  <a:schemeClr val="tx1"/>
                </a:solidFill>
                <a:effectLst/>
                <a:latin typeface="+mn-lt"/>
                <a:ea typeface="+mn-ea"/>
                <a:cs typeface="+mn-cs"/>
              </a:rPr>
              <a:t>output pins</a:t>
            </a:r>
            <a:r>
              <a:rPr lang="he-IL" sz="1200" kern="1200" dirty="0" smtClean="0">
                <a:solidFill>
                  <a:schemeClr val="tx1"/>
                </a:solidFill>
                <a:effectLst/>
                <a:latin typeface="+mn-lt"/>
                <a:ea typeface="+mn-ea"/>
                <a:cs typeface="+mn-cs"/>
              </a:rPr>
              <a:t>. שניהם מאותו השדה ולכן ניתן להפעיל פ"ב אחת על השנייה .כמו שפונקציות בוליאניות מסובכות מורכבות מפונקציות פשוטות יותר, ככה שערים לוגים עשויים משערים לוגיים פשוטים. השערים הפשוטים ביותר נקראים טרנזיסטורים ועשויים מחומרים מוליכים למחצה המשמשים כמתגים אלקטרוניים. </a:t>
            </a:r>
            <a:endParaRPr lang="en-US" sz="1200" kern="1200" dirty="0" smtClean="0">
              <a:solidFill>
                <a:schemeClr val="tx1"/>
              </a:solidFill>
              <a:effectLst/>
              <a:latin typeface="+mn-lt"/>
              <a:ea typeface="+mn-ea"/>
              <a:cs typeface="+mn-cs"/>
            </a:endParaRPr>
          </a:p>
          <a:p>
            <a:pPr rtl="1"/>
            <a:r>
              <a:rPr lang="he-IL" sz="1200" kern="1200" dirty="0" smtClean="0">
                <a:solidFill>
                  <a:schemeClr val="tx1"/>
                </a:solidFill>
                <a:effectLst/>
                <a:latin typeface="+mn-lt"/>
                <a:ea typeface="+mn-ea"/>
                <a:cs typeface="+mn-cs"/>
              </a:rPr>
              <a:t>השערים הלוגיים הנפוצים משתמשים בחשמל אך ישנן טכנולוגיות נוספות (מגנטיות, אופטיות ביולוגיות ועוד) . במדעי המחשב לא אכפת מפרטי המימוש . העיקר שזה עובד לפי הספר...  ולכן נתייחס לשער לוגי בתור קופסה שחורה שמממשת פעולה לוגית מסוימת. נתחיל בשערים הפשוטים ומשם נתקדם להרכבת שבבים מורכבים. נראה בדיאגרמה תיאור פנימי (מימוש) איך השבב בנוי וגם תיאור כקופסה שחורה (</a:t>
            </a:r>
            <a:r>
              <a:rPr lang="en-US" sz="1200" kern="1200" dirty="0" smtClean="0">
                <a:solidFill>
                  <a:schemeClr val="tx1"/>
                </a:solidFill>
                <a:effectLst/>
                <a:latin typeface="+mn-lt"/>
                <a:ea typeface="+mn-ea"/>
                <a:cs typeface="+mn-cs"/>
              </a:rPr>
              <a:t>interface</a:t>
            </a:r>
            <a:r>
              <a:rPr lang="he-IL"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Interface  </a:t>
            </a:r>
            <a:r>
              <a:rPr lang="he-IL" sz="1200" kern="1200" dirty="0" smtClean="0">
                <a:solidFill>
                  <a:schemeClr val="tx1"/>
                </a:solidFill>
                <a:effectLst/>
                <a:latin typeface="+mn-lt"/>
                <a:ea typeface="+mn-ea"/>
                <a:cs typeface="+mn-cs"/>
              </a:rPr>
              <a:t>=הגדרה המתמטית ויש רק אחד אפשרי כזה, אבל מימוש יכולים להיות רבים כאלו.  </a:t>
            </a:r>
            <a:endParaRPr lang="en-US" sz="1200" kern="1200" dirty="0" smtClean="0">
              <a:solidFill>
                <a:schemeClr val="tx1"/>
              </a:solidFill>
              <a:effectLst/>
              <a:latin typeface="+mn-lt"/>
              <a:ea typeface="+mn-ea"/>
              <a:cs typeface="+mn-cs"/>
            </a:endParaRPr>
          </a:p>
          <a:p>
            <a:endParaRPr lang="en-US" dirty="0" smtClean="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3DC05AF9-BED6-46D5-A162-FD448DF3BF82}" type="slidenum">
              <a:rPr lang="he-IL" sz="1000">
                <a:solidFill>
                  <a:prstClr val="black"/>
                </a:solidFill>
                <a:latin typeface="Times New Roman" pitchFamily="18" charset="0"/>
              </a:rPr>
              <a:pPr/>
              <a:t>6</a:t>
            </a:fld>
            <a:endParaRPr lang="en-US" sz="1000">
              <a:solidFill>
                <a:prstClr val="black"/>
              </a:solidFill>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ln/>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sz="1200" kern="1200" dirty="0" smtClean="0">
                <a:solidFill>
                  <a:schemeClr val="tx1"/>
                </a:solidFill>
                <a:effectLst/>
                <a:latin typeface="+mn-lt"/>
                <a:ea typeface="+mn-ea"/>
                <a:cs typeface="+mn-cs"/>
              </a:rPr>
              <a:t>קלוד </a:t>
            </a:r>
            <a:r>
              <a:rPr lang="he-IL" sz="1200" kern="1200" dirty="0" err="1" smtClean="0">
                <a:solidFill>
                  <a:schemeClr val="tx1"/>
                </a:solidFill>
                <a:effectLst/>
                <a:latin typeface="+mn-lt"/>
                <a:ea typeface="+mn-ea"/>
                <a:cs typeface="+mn-cs"/>
              </a:rPr>
              <a:t>שאנון</a:t>
            </a:r>
            <a:r>
              <a:rPr lang="he-IL" sz="1200" kern="1200" dirty="0" smtClean="0">
                <a:solidFill>
                  <a:schemeClr val="tx1"/>
                </a:solidFill>
                <a:effectLst/>
                <a:latin typeface="+mn-lt"/>
                <a:ea typeface="+mn-ea"/>
                <a:cs typeface="+mn-cs"/>
              </a:rPr>
              <a:t> היה מתמטיקאי ומהנדס חשמל שתרם רבות לתורת האינפורמציה. הראה איך לממש בפועל פעולות לוגיות בעזרת מתגים. נחשבת </a:t>
            </a:r>
            <a:r>
              <a:rPr lang="he-IL" sz="1200" kern="1200" dirty="0" err="1" smtClean="0">
                <a:solidFill>
                  <a:schemeClr val="tx1"/>
                </a:solidFill>
                <a:effectLst/>
                <a:latin typeface="+mn-lt"/>
                <a:ea typeface="+mn-ea"/>
                <a:cs typeface="+mn-cs"/>
              </a:rPr>
              <a:t>לתיזה</a:t>
            </a:r>
            <a:r>
              <a:rPr lang="he-IL" sz="1200" kern="1200" dirty="0" smtClean="0">
                <a:solidFill>
                  <a:schemeClr val="tx1"/>
                </a:solidFill>
                <a:effectLst/>
                <a:latin typeface="+mn-lt"/>
                <a:ea typeface="+mn-ea"/>
                <a:cs typeface="+mn-cs"/>
              </a:rPr>
              <a:t> החשובה המאה שעברה, ובנתה את היסודות לבניית מחשב מודרני. ניתן לראות דוגמא למימוש בפועל של הפונקציה </a:t>
            </a:r>
            <a:r>
              <a:rPr lang="en-US" sz="1200" kern="1200" dirty="0" err="1" smtClean="0">
                <a:solidFill>
                  <a:schemeClr val="tx1"/>
                </a:solidFill>
                <a:effectLst/>
                <a:latin typeface="+mn-lt"/>
                <a:ea typeface="+mn-ea"/>
                <a:cs typeface="+mn-cs"/>
              </a:rPr>
              <a:t>xor</a:t>
            </a:r>
            <a:r>
              <a:rPr lang="en-US" sz="1200" kern="1200" dirty="0" smtClean="0">
                <a:solidFill>
                  <a:schemeClr val="tx1"/>
                </a:solidFill>
                <a:effectLst/>
                <a:latin typeface="+mn-lt"/>
                <a:ea typeface="+mn-ea"/>
                <a:cs typeface="+mn-cs"/>
              </a:rPr>
              <a:t> </a:t>
            </a:r>
            <a:r>
              <a:rPr lang="he-IL"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smtClean="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D5D314DE-083A-44D9-95AF-E4CD65D91678}" type="slidenum">
              <a:rPr lang="he-IL" sz="1000">
                <a:solidFill>
                  <a:prstClr val="black"/>
                </a:solidFill>
                <a:latin typeface="Times New Roman" pitchFamily="18" charset="0"/>
              </a:rPr>
              <a:pPr/>
              <a:t>7</a:t>
            </a:fld>
            <a:endParaRPr lang="en-US" sz="1000">
              <a:solidFill>
                <a:prstClr val="black"/>
              </a:solidFill>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ln/>
        </p:spPr>
        <p:txBody>
          <a:bodyPr/>
          <a:lstStyle/>
          <a:p>
            <a:r>
              <a:rPr lang="he-IL" dirty="0" smtClean="0">
                <a:cs typeface="Arial" pitchFamily="34" charset="0"/>
              </a:rPr>
              <a:t>איך</a:t>
            </a:r>
            <a:r>
              <a:rPr lang="he-IL" baseline="0" dirty="0" smtClean="0">
                <a:cs typeface="Arial" pitchFamily="34" charset="0"/>
              </a:rPr>
              <a:t> שערים לוגיים עובדים? הנה דוגמא למנגנון אפשרי של </a:t>
            </a:r>
            <a:r>
              <a:rPr lang="en-US" baseline="0" dirty="0" err="1" smtClean="0">
                <a:cs typeface="Arial" pitchFamily="34" charset="0"/>
              </a:rPr>
              <a:t>and,or</a:t>
            </a:r>
            <a:r>
              <a:rPr lang="en-US" baseline="0" dirty="0" smtClean="0">
                <a:cs typeface="Arial" pitchFamily="34" charset="0"/>
              </a:rPr>
              <a:t> </a:t>
            </a:r>
            <a:r>
              <a:rPr lang="he-IL" baseline="0" dirty="0" smtClean="0">
                <a:cs typeface="Arial" pitchFamily="34" charset="0"/>
              </a:rPr>
              <a:t>וגם </a:t>
            </a:r>
            <a:r>
              <a:rPr lang="en-US" baseline="0" dirty="0" smtClean="0">
                <a:cs typeface="Arial" pitchFamily="34" charset="0"/>
              </a:rPr>
              <a:t>and </a:t>
            </a:r>
            <a:r>
              <a:rPr lang="he-IL" baseline="0" dirty="0" smtClean="0">
                <a:cs typeface="Arial" pitchFamily="34" charset="0"/>
              </a:rPr>
              <a:t>עם 3 ארגומנטים.</a:t>
            </a:r>
          </a:p>
          <a:p>
            <a:endParaRPr lang="en-US" dirty="0" smtClean="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41CD99B4-343B-4B89-A4B7-E001F9BD30CA}" type="slidenum">
              <a:rPr lang="he-IL" sz="1000">
                <a:solidFill>
                  <a:prstClr val="black"/>
                </a:solidFill>
                <a:latin typeface="Times New Roman" pitchFamily="18" charset="0"/>
              </a:rPr>
              <a:pPr/>
              <a:t>8</a:t>
            </a:fld>
            <a:endParaRPr lang="en-US" sz="1000">
              <a:solidFill>
                <a:prstClr val="black"/>
              </a:solidFill>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ln/>
        </p:spPr>
        <p:txBody>
          <a:bodyPr/>
          <a:lstStyle/>
          <a:p>
            <a:r>
              <a:rPr lang="he-IL" dirty="0" smtClean="0">
                <a:cs typeface="Arial" pitchFamily="34" charset="0"/>
              </a:rPr>
              <a:t>התרגיל הראשון בקורס – בנו 12 שערים לוגיים שונים מאבן הבניין הפשוטה ביותר – שער </a:t>
            </a:r>
            <a:r>
              <a:rPr lang="en-US" dirty="0" err="1" smtClean="0">
                <a:cs typeface="Arial" pitchFamily="34" charset="0"/>
              </a:rPr>
              <a:t>nand</a:t>
            </a:r>
            <a:endParaRPr lang="he-IL" dirty="0" smtClean="0">
              <a:cs typeface="Arial" pitchFamily="34" charset="0"/>
            </a:endParaRPr>
          </a:p>
          <a:p>
            <a:r>
              <a:rPr lang="he-IL" dirty="0" smtClean="0">
                <a:cs typeface="Arial" pitchFamily="34" charset="0"/>
              </a:rPr>
              <a:t>12</a:t>
            </a:r>
            <a:r>
              <a:rPr lang="he-IL" baseline="0" dirty="0" smtClean="0">
                <a:cs typeface="Arial" pitchFamily="34" charset="0"/>
              </a:rPr>
              <a:t> השערים הלוגיים הללו נמצאים בשימוש רב וישמשו אותנו לבנות את המחשב. </a:t>
            </a:r>
          </a:p>
          <a:p>
            <a:r>
              <a:rPr lang="he-IL" baseline="0" dirty="0" smtClean="0">
                <a:cs typeface="Arial" pitchFamily="34" charset="0"/>
              </a:rPr>
              <a:t>אם נמחיש את הרעיון – נניח שאנחנו בונים שער </a:t>
            </a:r>
            <a:r>
              <a:rPr lang="en-US" baseline="0" dirty="0" err="1" smtClean="0">
                <a:cs typeface="Arial" pitchFamily="34" charset="0"/>
              </a:rPr>
              <a:t>Xor</a:t>
            </a:r>
            <a:r>
              <a:rPr lang="he-IL" baseline="0" dirty="0" smtClean="0">
                <a:cs typeface="Arial" pitchFamily="34" charset="0"/>
              </a:rPr>
              <a:t> מהשערים הסטנדרטיים ...</a:t>
            </a:r>
            <a:endParaRPr lang="en-US" dirty="0" smtClean="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F1270BAC-B92F-4BA8-87E9-1227949A2AE3}" type="slidenum">
              <a:rPr lang="he-IL" sz="1000">
                <a:solidFill>
                  <a:prstClr val="black"/>
                </a:solidFill>
                <a:latin typeface="Times New Roman" pitchFamily="18" charset="0"/>
              </a:rPr>
              <a:pPr/>
              <a:t>9</a:t>
            </a:fld>
            <a:endParaRPr lang="en-US" sz="1000">
              <a:solidFill>
                <a:prstClr val="black"/>
              </a:solidFill>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ln/>
        </p:spPr>
        <p:txBody>
          <a:bodyPr/>
          <a:lstStyle/>
          <a:p>
            <a:endParaRPr lang="en-US" dirty="0" smtClean="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E093CDD4-E3D8-4CC2-8776-00CD9335AA54}" type="slidenum">
              <a:rPr lang="he-IL" sz="1000">
                <a:solidFill>
                  <a:prstClr val="black"/>
                </a:solidFill>
                <a:latin typeface="Times New Roman" pitchFamily="18" charset="0"/>
              </a:rPr>
              <a:pPr/>
              <a:t>10</a:t>
            </a:fld>
            <a:endParaRPr lang="en-US" sz="1000">
              <a:solidFill>
                <a:prstClr val="black"/>
              </a:solidFill>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ln/>
        </p:spPr>
        <p:txBody>
          <a:bodyPr/>
          <a:lstStyle/>
          <a:p>
            <a:r>
              <a:rPr lang="he-IL" dirty="0" smtClean="0">
                <a:cs typeface="Arial" pitchFamily="34" charset="0"/>
              </a:rPr>
              <a:t>היום</a:t>
            </a:r>
            <a:r>
              <a:rPr lang="he-IL" baseline="0" dirty="0" smtClean="0">
                <a:cs typeface="Arial" pitchFamily="34" charset="0"/>
              </a:rPr>
              <a:t> אף אחד לא בונה באמת בידיים – מזינים הוראות למחשב כיצד להרכיב את השבב בעזרת שפת מודל פורמלית – </a:t>
            </a:r>
            <a:r>
              <a:rPr lang="en-US" baseline="0" dirty="0" smtClean="0">
                <a:cs typeface="Arial" pitchFamily="34" charset="0"/>
              </a:rPr>
              <a:t>Hardware Description Language</a:t>
            </a:r>
            <a:r>
              <a:rPr lang="he-IL" baseline="0" dirty="0" smtClean="0">
                <a:cs typeface="Arial" pitchFamily="34" charset="0"/>
              </a:rPr>
              <a:t>. בקיצור </a:t>
            </a:r>
            <a:r>
              <a:rPr lang="en-US" baseline="0" dirty="0" smtClean="0">
                <a:cs typeface="Arial" pitchFamily="34" charset="0"/>
              </a:rPr>
              <a:t>HDL</a:t>
            </a:r>
            <a:r>
              <a:rPr lang="he-IL" baseline="0" dirty="0" smtClean="0">
                <a:cs typeface="Arial" pitchFamily="34" charset="0"/>
              </a:rPr>
              <a:t>.</a:t>
            </a:r>
          </a:p>
          <a:p>
            <a:r>
              <a:rPr lang="he-IL" baseline="0" dirty="0" smtClean="0">
                <a:cs typeface="Arial" pitchFamily="34" charset="0"/>
              </a:rPr>
              <a:t>לאחר מכן בודקים בצורה שיטתית ומקיפה את השבב בעזרת טסטים שונים. </a:t>
            </a:r>
          </a:p>
          <a:p>
            <a:r>
              <a:rPr lang="he-IL" baseline="0" dirty="0" smtClean="0">
                <a:cs typeface="Arial" pitchFamily="34" charset="0"/>
              </a:rPr>
              <a:t>חוץ מזה שהשבב עובד כמו שצריך בוחנים פרמטרים נוספים כגון מהירות, צריכת חשמל ועלות חומרים.</a:t>
            </a:r>
          </a:p>
          <a:p>
            <a:r>
              <a:rPr lang="he-IL" baseline="0" dirty="0" smtClean="0">
                <a:cs typeface="Arial" pitchFamily="34" charset="0"/>
              </a:rPr>
              <a:t>כל זה נעשה באמצעות הסימולטור כמו זה שסופק לכם בחבילת החומרה. </a:t>
            </a:r>
          </a:p>
          <a:p>
            <a:endParaRPr lang="en-US" dirty="0" smtClean="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lvl1pPr defTabSz="738572">
              <a:defRPr sz="2200">
                <a:solidFill>
                  <a:schemeClr val="tx1"/>
                </a:solidFill>
                <a:latin typeface="Arial" pitchFamily="34" charset="0"/>
              </a:defRPr>
            </a:lvl1pPr>
            <a:lvl2pPr marL="728315" indent="-279896" defTabSz="738572">
              <a:defRPr sz="2200">
                <a:solidFill>
                  <a:schemeClr val="tx1"/>
                </a:solidFill>
                <a:latin typeface="Arial" pitchFamily="34" charset="0"/>
              </a:defRPr>
            </a:lvl2pPr>
            <a:lvl3pPr marL="1119582" indent="-222744" defTabSz="738572">
              <a:defRPr sz="2200">
                <a:solidFill>
                  <a:schemeClr val="tx1"/>
                </a:solidFill>
                <a:latin typeface="Arial" pitchFamily="34" charset="0"/>
              </a:defRPr>
            </a:lvl3pPr>
            <a:lvl4pPr marL="1568001" indent="-224210" defTabSz="738572">
              <a:defRPr sz="2200">
                <a:solidFill>
                  <a:schemeClr val="tx1"/>
                </a:solidFill>
                <a:latin typeface="Arial" pitchFamily="34" charset="0"/>
              </a:defRPr>
            </a:lvl4pPr>
            <a:lvl5pPr marL="2016420" indent="-224210" defTabSz="738572">
              <a:defRPr sz="2200">
                <a:solidFill>
                  <a:schemeClr val="tx1"/>
                </a:solidFill>
                <a:latin typeface="Arial" pitchFamily="34" charset="0"/>
              </a:defRPr>
            </a:lvl5pPr>
            <a:lvl6pPr marL="2438461" indent="-224210" algn="l" defTabSz="738572" rtl="0" eaLnBrk="0" fontAlgn="base" hangingPunct="0">
              <a:spcBef>
                <a:spcPct val="0"/>
              </a:spcBef>
              <a:spcAft>
                <a:spcPct val="0"/>
              </a:spcAft>
              <a:defRPr sz="2200">
                <a:solidFill>
                  <a:schemeClr val="tx1"/>
                </a:solidFill>
                <a:latin typeface="Arial" pitchFamily="34" charset="0"/>
              </a:defRPr>
            </a:lvl6pPr>
            <a:lvl7pPr marL="2860502" indent="-224210" algn="l" defTabSz="738572" rtl="0" eaLnBrk="0" fontAlgn="base" hangingPunct="0">
              <a:spcBef>
                <a:spcPct val="0"/>
              </a:spcBef>
              <a:spcAft>
                <a:spcPct val="0"/>
              </a:spcAft>
              <a:defRPr sz="2200">
                <a:solidFill>
                  <a:schemeClr val="tx1"/>
                </a:solidFill>
                <a:latin typeface="Arial" pitchFamily="34" charset="0"/>
              </a:defRPr>
            </a:lvl7pPr>
            <a:lvl8pPr marL="3282544" indent="-224210" algn="l" defTabSz="738572" rtl="0" eaLnBrk="0" fontAlgn="base" hangingPunct="0">
              <a:spcBef>
                <a:spcPct val="0"/>
              </a:spcBef>
              <a:spcAft>
                <a:spcPct val="0"/>
              </a:spcAft>
              <a:defRPr sz="2200">
                <a:solidFill>
                  <a:schemeClr val="tx1"/>
                </a:solidFill>
                <a:latin typeface="Arial" pitchFamily="34" charset="0"/>
              </a:defRPr>
            </a:lvl8pPr>
            <a:lvl9pPr marL="3704585" indent="-224210" algn="l" defTabSz="738572" rtl="0" eaLnBrk="0" fontAlgn="base" hangingPunct="0">
              <a:spcBef>
                <a:spcPct val="0"/>
              </a:spcBef>
              <a:spcAft>
                <a:spcPct val="0"/>
              </a:spcAft>
              <a:defRPr sz="2200">
                <a:solidFill>
                  <a:schemeClr val="tx1"/>
                </a:solidFill>
                <a:latin typeface="Arial" pitchFamily="34" charset="0"/>
              </a:defRPr>
            </a:lvl9pPr>
          </a:lstStyle>
          <a:p>
            <a:fld id="{D72602CD-6784-419A-B005-DB7DA16069C2}" type="slidenum">
              <a:rPr lang="he-IL" sz="1000">
                <a:solidFill>
                  <a:prstClr val="black"/>
                </a:solidFill>
                <a:latin typeface="Times New Roman" pitchFamily="18" charset="0"/>
              </a:rPr>
              <a:pPr/>
              <a:t>11</a:t>
            </a:fld>
            <a:endParaRPr lang="en-US" sz="1000">
              <a:solidFill>
                <a:prstClr val="black"/>
              </a:solidFill>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ln/>
        </p:spPr>
        <p:txBody>
          <a:bodyPr/>
          <a:lstStyle/>
          <a:p>
            <a:r>
              <a:rPr lang="he-IL" dirty="0" smtClean="0">
                <a:cs typeface="Arial" pitchFamily="34" charset="0"/>
              </a:rPr>
              <a:t>איך </a:t>
            </a:r>
            <a:r>
              <a:rPr lang="en-US" dirty="0" smtClean="0">
                <a:cs typeface="Arial" pitchFamily="34" charset="0"/>
              </a:rPr>
              <a:t>HDL</a:t>
            </a:r>
            <a:r>
              <a:rPr lang="he-IL" dirty="0" smtClean="0">
                <a:cs typeface="Arial" pitchFamily="34" charset="0"/>
              </a:rPr>
              <a:t> בנוי?</a:t>
            </a:r>
            <a:r>
              <a:rPr lang="en-US" dirty="0" smtClean="0">
                <a:cs typeface="Arial" pitchFamily="34" charset="0"/>
              </a:rPr>
              <a:t/>
            </a:r>
            <a:br>
              <a:rPr lang="en-US" dirty="0" smtClean="0">
                <a:cs typeface="Arial" pitchFamily="34" charset="0"/>
              </a:rPr>
            </a:br>
            <a:r>
              <a:rPr lang="he-IL" dirty="0" smtClean="0">
                <a:cs typeface="Arial" pitchFamily="34" charset="0"/>
              </a:rPr>
              <a:t>יש כותרת, וגוף.</a:t>
            </a:r>
            <a:r>
              <a:rPr lang="he-IL" baseline="0" dirty="0" smtClean="0">
                <a:cs typeface="Arial" pitchFamily="34" charset="0"/>
              </a:rPr>
              <a:t> בכותרת יש את שם השבב ואת הכניסות ויציאות שלו.</a:t>
            </a:r>
          </a:p>
          <a:p>
            <a:r>
              <a:rPr lang="he-IL" baseline="0" dirty="0" smtClean="0">
                <a:cs typeface="Arial" pitchFamily="34" charset="0"/>
              </a:rPr>
              <a:t>בגוף יש את המימוש עצמו. חשוב מאד </a:t>
            </a:r>
            <a:endParaRPr lang="en-US" dirty="0" smtClean="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262765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845359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873024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6" name="מציין מיקום של כותרת תחתונה 5"/>
          <p:cNvSpPr>
            <a:spLocks noGrp="1"/>
          </p:cNvSpPr>
          <p:nvPr>
            <p:ph type="ftr" sz="quarter" idx="11"/>
          </p:nvPr>
        </p:nvSpPr>
        <p:spPr/>
        <p:txBody>
          <a:bodyPr/>
          <a:lstStyle/>
          <a:p>
            <a:endParaRPr lang="he-IL">
              <a:solidFill>
                <a:prstClr val="black">
                  <a:tint val="75000"/>
                </a:prstClr>
              </a:solidFill>
            </a:endParaRPr>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78457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8" name="מציין מיקום של כותרת תחתונה 7"/>
          <p:cNvSpPr>
            <a:spLocks noGrp="1"/>
          </p:cNvSpPr>
          <p:nvPr>
            <p:ph type="ftr" sz="quarter" idx="11"/>
          </p:nvPr>
        </p:nvSpPr>
        <p:spPr/>
        <p:txBody>
          <a:bodyPr/>
          <a:lstStyle/>
          <a:p>
            <a:endParaRPr lang="he-IL">
              <a:solidFill>
                <a:prstClr val="black">
                  <a:tint val="75000"/>
                </a:prstClr>
              </a:solidFill>
            </a:endParaRPr>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1257433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4" name="מציין מיקום של כותרת תחתונה 3"/>
          <p:cNvSpPr>
            <a:spLocks noGrp="1"/>
          </p:cNvSpPr>
          <p:nvPr>
            <p:ph type="ftr" sz="quarter" idx="11"/>
          </p:nvPr>
        </p:nvSpPr>
        <p:spPr/>
        <p:txBody>
          <a:bodyPr/>
          <a:lstStyle/>
          <a:p>
            <a:endParaRPr lang="he-IL">
              <a:solidFill>
                <a:prstClr val="black">
                  <a:tint val="75000"/>
                </a:prstClr>
              </a:solidFill>
            </a:endParaRPr>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032764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3" name="מציין מיקום של כותרת תחתונה 2"/>
          <p:cNvSpPr>
            <a:spLocks noGrp="1"/>
          </p:cNvSpPr>
          <p:nvPr>
            <p:ph type="ftr" sz="quarter" idx="11"/>
          </p:nvPr>
        </p:nvSpPr>
        <p:spPr/>
        <p:txBody>
          <a:bodyPr/>
          <a:lstStyle/>
          <a:p>
            <a:endParaRPr lang="he-IL">
              <a:solidFill>
                <a:prstClr val="black">
                  <a:tint val="75000"/>
                </a:prstClr>
              </a:solidFill>
            </a:endParaRPr>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69818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6" name="מציין מיקום של כותרת תחתונה 5"/>
          <p:cNvSpPr>
            <a:spLocks noGrp="1"/>
          </p:cNvSpPr>
          <p:nvPr>
            <p:ph type="ftr" sz="quarter" idx="11"/>
          </p:nvPr>
        </p:nvSpPr>
        <p:spPr/>
        <p:txBody>
          <a:bodyPr/>
          <a:lstStyle/>
          <a:p>
            <a:endParaRPr lang="he-IL">
              <a:solidFill>
                <a:prstClr val="black">
                  <a:tint val="75000"/>
                </a:prstClr>
              </a:solidFill>
            </a:endParaRPr>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93043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6" name="מציין מיקום של כותרת תחתונה 5"/>
          <p:cNvSpPr>
            <a:spLocks noGrp="1"/>
          </p:cNvSpPr>
          <p:nvPr>
            <p:ph type="ftr" sz="quarter" idx="11"/>
          </p:nvPr>
        </p:nvSpPr>
        <p:spPr/>
        <p:txBody>
          <a:bodyPr/>
          <a:lstStyle/>
          <a:p>
            <a:endParaRPr lang="he-IL">
              <a:solidFill>
                <a:prstClr val="black">
                  <a:tint val="75000"/>
                </a:prstClr>
              </a:solidFill>
            </a:endParaRPr>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302302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248535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5" name="מציין מיקום של כותרת תחתונה 4"/>
          <p:cNvSpPr>
            <a:spLocks noGrp="1"/>
          </p:cNvSpPr>
          <p:nvPr>
            <p:ph type="ftr" sz="quarter" idx="11"/>
          </p:nvPr>
        </p:nvSpPr>
        <p:spPr/>
        <p:txBody>
          <a:bodyPr/>
          <a:lstStyle/>
          <a:p>
            <a:endParaRPr lang="he-IL">
              <a:solidFill>
                <a:prstClr val="black">
                  <a:tint val="75000"/>
                </a:prstClr>
              </a:solidFill>
            </a:endParaRPr>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535715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69083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68188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1860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838200"/>
            <a:ext cx="42291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3776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37621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8415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22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9755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282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8145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76200"/>
            <a:ext cx="21907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198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858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ציור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E7438E1-117D-44FB-AC24-B79D899BA877}" type="datetimeFigureOut">
              <a:rPr lang="he-IL" smtClean="0"/>
              <a:t>ו'/חשון/תשע"ה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AF22AC9-109E-4E4D-92F9-530E51D9A3A2}" type="slidenum">
              <a:rPr lang="he-IL" smtClean="0"/>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hyperlink" Target="http://www.idc.ac.il/tecs" TargetMode="Externa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t>ו'/חשון/תשע"ה</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7438E1-117D-44FB-AC24-B79D899BA877}" type="datetimeFigureOut">
              <a:rPr lang="he-IL" smtClean="0">
                <a:solidFill>
                  <a:prstClr val="black">
                    <a:tint val="75000"/>
                  </a:prstClr>
                </a:solidFill>
              </a:rPr>
              <a:pPr/>
              <a:t>ו'/חשון/תשע"ה</a:t>
            </a:fld>
            <a:endParaRPr lang="he-IL">
              <a:solidFill>
                <a:prstClr val="black">
                  <a:tint val="75000"/>
                </a:prstClr>
              </a:solidFill>
            </a:endParaRPr>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solidFill>
                <a:prstClr val="black">
                  <a:tint val="75000"/>
                </a:prstClr>
              </a:solidFill>
            </a:endParaRPr>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AF22AC9-109E-4E4D-92F9-530E51D9A3A2}" type="slidenum">
              <a:rPr lang="he-IL" smtClean="0">
                <a:solidFill>
                  <a:prstClr val="black">
                    <a:tint val="75000"/>
                  </a:prstClr>
                </a:solidFill>
              </a:rPr>
              <a:pPr/>
              <a:t>‹#›</a:t>
            </a:fld>
            <a:endParaRPr lang="he-IL">
              <a:solidFill>
                <a:prstClr val="black">
                  <a:tint val="75000"/>
                </a:prstClr>
              </a:solidFill>
            </a:endParaRPr>
          </a:p>
        </p:txBody>
      </p:sp>
    </p:spTree>
    <p:extLst>
      <p:ext uri="{BB962C8B-B14F-4D97-AF65-F5344CB8AC3E}">
        <p14:creationId xmlns:p14="http://schemas.microsoft.com/office/powerpoint/2010/main" val="30698734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762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8600" y="838200"/>
            <a:ext cx="8610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4"/>
          <p:cNvSpPr>
            <a:spLocks noChangeShapeType="1"/>
          </p:cNvSpPr>
          <p:nvPr/>
        </p:nvSpPr>
        <p:spPr bwMode="auto">
          <a:xfrm>
            <a:off x="152400" y="609600"/>
            <a:ext cx="8763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029" name="Line 5"/>
          <p:cNvSpPr>
            <a:spLocks noChangeShapeType="1"/>
          </p:cNvSpPr>
          <p:nvPr/>
        </p:nvSpPr>
        <p:spPr bwMode="auto">
          <a:xfrm>
            <a:off x="304800" y="6567488"/>
            <a:ext cx="861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030" name="Text Box 7" descr="Bouquet"/>
          <p:cNvSpPr txBox="1">
            <a:spLocks noChangeArrowheads="1"/>
          </p:cNvSpPr>
          <p:nvPr/>
        </p:nvSpPr>
        <p:spPr bwMode="auto">
          <a:xfrm>
            <a:off x="228600" y="6591300"/>
            <a:ext cx="8686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50000"/>
              </a:spcBef>
              <a:spcAft>
                <a:spcPct val="0"/>
              </a:spcAft>
            </a:pPr>
            <a:r>
              <a:rPr lang="en-US" sz="1000" smtClean="0">
                <a:solidFill>
                  <a:srgbClr val="000000"/>
                </a:solidFill>
              </a:rPr>
              <a:t>Elements of Computing Systems, Nisan &amp; Schocken, MIT Press,  </a:t>
            </a:r>
            <a:r>
              <a:rPr lang="en-US" sz="1000" smtClean="0">
                <a:solidFill>
                  <a:srgbClr val="000099"/>
                </a:solidFill>
                <a:hlinkClick r:id="rId13"/>
              </a:rPr>
              <a:t>www.idc.ac.il/tecs</a:t>
            </a:r>
            <a:r>
              <a:rPr lang="en-US" sz="1000" smtClean="0">
                <a:solidFill>
                  <a:srgbClr val="000000"/>
                </a:solidFill>
              </a:rPr>
              <a:t> , Chapter 1: </a:t>
            </a:r>
            <a:r>
              <a:rPr lang="en-US" sz="1000" i="1" smtClean="0">
                <a:solidFill>
                  <a:srgbClr val="000000"/>
                </a:solidFill>
              </a:rPr>
              <a:t>Boolean Logic                                                  </a:t>
            </a:r>
            <a:r>
              <a:rPr lang="en-US" sz="1000" smtClean="0">
                <a:solidFill>
                  <a:srgbClr val="000000"/>
                </a:solidFill>
              </a:rPr>
              <a:t> slide </a:t>
            </a:r>
            <a:fld id="{5202B3AB-F4CD-4CD6-AEF9-AF949A506BC4}" type="slidenum">
              <a:rPr lang="he-IL" sz="1000" smtClean="0">
                <a:solidFill>
                  <a:srgbClr val="000000"/>
                </a:solidFill>
                <a:cs typeface="Arial" pitchFamily="34" charset="0"/>
              </a:rPr>
              <a:pPr algn="l" rtl="0" eaLnBrk="0" fontAlgn="base" hangingPunct="0">
                <a:spcBef>
                  <a:spcPct val="50000"/>
                </a:spcBef>
                <a:spcAft>
                  <a:spcPct val="0"/>
                </a:spcAft>
              </a:pPr>
              <a:t>‹#›</a:t>
            </a:fld>
            <a:r>
              <a:rPr lang="en-US" sz="1000" smtClean="0">
                <a:solidFill>
                  <a:srgbClr val="000000"/>
                </a:solidFill>
              </a:rPr>
              <a:t>             </a:t>
            </a:r>
          </a:p>
        </p:txBody>
      </p:sp>
    </p:spTree>
    <p:extLst>
      <p:ext uri="{BB962C8B-B14F-4D97-AF65-F5344CB8AC3E}">
        <p14:creationId xmlns:p14="http://schemas.microsoft.com/office/powerpoint/2010/main" val="284105389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2400">
          <a:solidFill>
            <a:srgbClr val="663300"/>
          </a:solidFill>
          <a:latin typeface="+mj-lt"/>
          <a:ea typeface="+mj-ea"/>
          <a:cs typeface="+mj-cs"/>
        </a:defRPr>
      </a:lvl1pPr>
      <a:lvl2pPr algn="l" rtl="0" eaLnBrk="0" fontAlgn="base" hangingPunct="0">
        <a:spcBef>
          <a:spcPct val="0"/>
        </a:spcBef>
        <a:spcAft>
          <a:spcPct val="0"/>
        </a:spcAft>
        <a:defRPr sz="2400">
          <a:solidFill>
            <a:srgbClr val="663300"/>
          </a:solidFill>
          <a:latin typeface="Arial" charset="0"/>
        </a:defRPr>
      </a:lvl2pPr>
      <a:lvl3pPr algn="l" rtl="0" eaLnBrk="0" fontAlgn="base" hangingPunct="0">
        <a:spcBef>
          <a:spcPct val="0"/>
        </a:spcBef>
        <a:spcAft>
          <a:spcPct val="0"/>
        </a:spcAft>
        <a:defRPr sz="2400">
          <a:solidFill>
            <a:srgbClr val="663300"/>
          </a:solidFill>
          <a:latin typeface="Arial" charset="0"/>
        </a:defRPr>
      </a:lvl3pPr>
      <a:lvl4pPr algn="l" rtl="0" eaLnBrk="0" fontAlgn="base" hangingPunct="0">
        <a:spcBef>
          <a:spcPct val="0"/>
        </a:spcBef>
        <a:spcAft>
          <a:spcPct val="0"/>
        </a:spcAft>
        <a:defRPr sz="2400">
          <a:solidFill>
            <a:srgbClr val="663300"/>
          </a:solidFill>
          <a:latin typeface="Arial" charset="0"/>
        </a:defRPr>
      </a:lvl4pPr>
      <a:lvl5pPr algn="l" rtl="0" eaLnBrk="0" fontAlgn="base" hangingPunct="0">
        <a:spcBef>
          <a:spcPct val="0"/>
        </a:spcBef>
        <a:spcAft>
          <a:spcPct val="0"/>
        </a:spcAft>
        <a:defRPr sz="2400">
          <a:solidFill>
            <a:srgbClr val="663300"/>
          </a:solidFill>
          <a:latin typeface="Arial" charset="0"/>
        </a:defRPr>
      </a:lvl5pPr>
      <a:lvl6pPr marL="457200" algn="l" rtl="0" eaLnBrk="0" fontAlgn="base" hangingPunct="0">
        <a:spcBef>
          <a:spcPct val="0"/>
        </a:spcBef>
        <a:spcAft>
          <a:spcPct val="0"/>
        </a:spcAft>
        <a:defRPr sz="2400">
          <a:solidFill>
            <a:srgbClr val="663300"/>
          </a:solidFill>
          <a:latin typeface="Arial" charset="0"/>
        </a:defRPr>
      </a:lvl6pPr>
      <a:lvl7pPr marL="914400" algn="l" rtl="0" eaLnBrk="0" fontAlgn="base" hangingPunct="0">
        <a:spcBef>
          <a:spcPct val="0"/>
        </a:spcBef>
        <a:spcAft>
          <a:spcPct val="0"/>
        </a:spcAft>
        <a:defRPr sz="2400">
          <a:solidFill>
            <a:srgbClr val="663300"/>
          </a:solidFill>
          <a:latin typeface="Arial" charset="0"/>
        </a:defRPr>
      </a:lvl7pPr>
      <a:lvl8pPr marL="1371600" algn="l" rtl="0" eaLnBrk="0" fontAlgn="base" hangingPunct="0">
        <a:spcBef>
          <a:spcPct val="0"/>
        </a:spcBef>
        <a:spcAft>
          <a:spcPct val="0"/>
        </a:spcAft>
        <a:defRPr sz="2400">
          <a:solidFill>
            <a:srgbClr val="663300"/>
          </a:solidFill>
          <a:latin typeface="Arial" charset="0"/>
        </a:defRPr>
      </a:lvl8pPr>
      <a:lvl9pPr marL="1828800" algn="l" rtl="0" eaLnBrk="0" fontAlgn="base" hangingPunct="0">
        <a:spcBef>
          <a:spcPct val="0"/>
        </a:spcBef>
        <a:spcAft>
          <a:spcPct val="0"/>
        </a:spcAft>
        <a:defRPr sz="2400">
          <a:solidFill>
            <a:srgbClr val="663300"/>
          </a:solidFill>
          <a:latin typeface="Arial" charset="0"/>
        </a:defRPr>
      </a:lvl9pPr>
    </p:titleStyle>
    <p:bodyStyle>
      <a:lvl1pPr marL="342900" indent="-342900" algn="l" rtl="0" eaLnBrk="0" fontAlgn="base" hangingPunct="0">
        <a:spcBef>
          <a:spcPct val="60000"/>
        </a:spcBef>
        <a:spcAft>
          <a:spcPct val="0"/>
        </a:spcAft>
        <a:buClr>
          <a:srgbClr val="006600"/>
        </a:buClr>
        <a:buSzPct val="100000"/>
        <a:buFont typeface="Wingdings" pitchFamily="2" charset="2"/>
        <a:buChar char="n"/>
        <a:defRPr sz="2000">
          <a:solidFill>
            <a:schemeClr val="tx1"/>
          </a:solidFill>
          <a:latin typeface="+mn-lt"/>
          <a:ea typeface="+mn-ea"/>
          <a:cs typeface="+mn-cs"/>
        </a:defRPr>
      </a:lvl1pPr>
      <a:lvl2pPr marL="742950" indent="-285750" algn="l" rtl="0" eaLnBrk="0" fontAlgn="base" hangingPunct="0">
        <a:spcBef>
          <a:spcPct val="60000"/>
        </a:spcBef>
        <a:spcAft>
          <a:spcPct val="0"/>
        </a:spcAft>
        <a:buClr>
          <a:srgbClr val="003399"/>
        </a:buClr>
        <a:buSzPct val="100000"/>
        <a:buFont typeface="Wingdings" pitchFamily="2" charset="2"/>
        <a:buChar char="l"/>
        <a:defRPr sz="2000">
          <a:solidFill>
            <a:schemeClr val="tx1"/>
          </a:solidFill>
          <a:latin typeface="+mn-lt"/>
        </a:defRPr>
      </a:lvl2pPr>
      <a:lvl3pPr marL="1143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00"/>
        </a:buClr>
        <a:buSzPct val="10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rikgi@post.jce.ac.i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0.wmf"/><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0.xml"/><Relationship Id="rId7" Type="http://schemas.openxmlformats.org/officeDocument/2006/relationships/oleObject" Target="../embeddings/oleObject13.bin"/><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1.xml"/><Relationship Id="rId7" Type="http://schemas.openxmlformats.org/officeDocument/2006/relationships/image" Target="../media/image20.wmf"/><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2.xml"/><Relationship Id="rId7" Type="http://schemas.openxmlformats.org/officeDocument/2006/relationships/image" Target="../media/image20.wmf"/><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a:spLocks noGrp="1"/>
          </p:cNvSpPr>
          <p:nvPr>
            <p:ph type="subTitle" idx="1"/>
          </p:nvPr>
        </p:nvSpPr>
        <p:spPr>
          <a:xfrm>
            <a:off x="746807" y="5027343"/>
            <a:ext cx="7485380" cy="1676400"/>
          </a:xfrm>
        </p:spPr>
        <p:txBody>
          <a:bodyPr>
            <a:normAutofit/>
          </a:bodyPr>
          <a:lstStyle/>
          <a:p>
            <a:pPr rtl="1"/>
            <a:r>
              <a:rPr lang="he-IL" sz="2400" dirty="0" smtClean="0">
                <a:solidFill>
                  <a:srgbClr val="002060"/>
                </a:solidFill>
              </a:rPr>
              <a:t>מעבדה במחשבים מחומרה לתוכנה </a:t>
            </a:r>
          </a:p>
          <a:p>
            <a:pPr rtl="1"/>
            <a:r>
              <a:rPr lang="he-IL" sz="2400" dirty="0" smtClean="0">
                <a:solidFill>
                  <a:srgbClr val="002060"/>
                </a:solidFill>
              </a:rPr>
              <a:t>קורס 10083</a:t>
            </a:r>
          </a:p>
          <a:p>
            <a:pPr rtl="1"/>
            <a:r>
              <a:rPr lang="he-IL" sz="2400" dirty="0" smtClean="0">
                <a:solidFill>
                  <a:srgbClr val="002060"/>
                </a:solidFill>
              </a:rPr>
              <a:t>אריק </a:t>
            </a:r>
            <a:r>
              <a:rPr lang="he-IL" sz="2400" dirty="0" err="1" smtClean="0">
                <a:solidFill>
                  <a:srgbClr val="002060"/>
                </a:solidFill>
              </a:rPr>
              <a:t>גיספאן</a:t>
            </a:r>
            <a:r>
              <a:rPr lang="he-IL" sz="2400" dirty="0" smtClean="0">
                <a:solidFill>
                  <a:srgbClr val="002060"/>
                </a:solidFill>
              </a:rPr>
              <a:t> </a:t>
            </a:r>
            <a:r>
              <a:rPr lang="en-US" sz="2400" dirty="0" smtClean="0">
                <a:solidFill>
                  <a:srgbClr val="002060"/>
                </a:solidFill>
                <a:hlinkClick r:id="rId2"/>
              </a:rPr>
              <a:t>arikgi@post.jce.ac.il</a:t>
            </a:r>
            <a:endParaRPr lang="en-US" sz="2400" dirty="0" smtClean="0">
              <a:solidFill>
                <a:srgbClr val="002060"/>
              </a:solidFill>
            </a:endParaRPr>
          </a:p>
          <a:p>
            <a:pPr rtl="1"/>
            <a:endParaRPr lang="he-IL" sz="2400" dirty="0" smtClean="0">
              <a:solidFill>
                <a:srgbClr val="002060"/>
              </a:solidFill>
            </a:endParaRPr>
          </a:p>
        </p:txBody>
      </p:sp>
      <p:sp>
        <p:nvSpPr>
          <p:cNvPr id="9" name="Subtitle 2"/>
          <p:cNvSpPr txBox="1">
            <a:spLocks/>
          </p:cNvSpPr>
          <p:nvPr/>
        </p:nvSpPr>
        <p:spPr>
          <a:xfrm>
            <a:off x="181000" y="2399907"/>
            <a:ext cx="8610600" cy="2703636"/>
          </a:xfrm>
          <a:prstGeom prst="rect">
            <a:avLst/>
          </a:prstGeom>
        </p:spPr>
        <p:txBody>
          <a:bodyPr vert="horz" lIns="104278" tIns="52139" rIns="104278" bIns="52139" rtlCol="1">
            <a:normAutofit fontScale="77500" lnSpcReduction="20000"/>
          </a:bodyPr>
          <a:lstStyle>
            <a:lvl1pPr marL="0" indent="0" algn="ctr" defTabSz="914400" rtl="1"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he-IL" sz="7500" b="1" u="sng" dirty="0" smtClean="0">
                <a:solidFill>
                  <a:schemeClr val="tx1"/>
                </a:solidFill>
              </a:rPr>
              <a:t>הרצאה 1</a:t>
            </a:r>
            <a:r>
              <a:rPr lang="he-IL" sz="7500" dirty="0" smtClean="0">
                <a:solidFill>
                  <a:schemeClr val="tx1"/>
                </a:solidFill>
              </a:rPr>
              <a:t> </a:t>
            </a:r>
          </a:p>
          <a:p>
            <a:r>
              <a:rPr lang="he-IL" sz="7500" dirty="0" smtClean="0">
                <a:solidFill>
                  <a:schemeClr val="tx1"/>
                </a:solidFill>
              </a:rPr>
              <a:t>לוגיקה בוליאנית</a:t>
            </a:r>
          </a:p>
          <a:p>
            <a:r>
              <a:rPr lang="en-US" sz="7500" dirty="0" smtClean="0">
                <a:solidFill>
                  <a:schemeClr val="tx1"/>
                </a:solidFill>
              </a:rPr>
              <a:t>Boolean Logic</a:t>
            </a:r>
            <a:endParaRPr lang="he-IL" sz="7500" dirty="0">
              <a:solidFill>
                <a:schemeClr val="tx1"/>
              </a:solidFill>
            </a:endParaRPr>
          </a:p>
        </p:txBody>
      </p:sp>
      <p:sp>
        <p:nvSpPr>
          <p:cNvPr id="10" name="AutoShape 2" descr="תיאור: תיאור: 2011_animation"/>
          <p:cNvSpPr>
            <a:spLocks noChangeAspect="1" noChangeArrowheads="1"/>
          </p:cNvSpPr>
          <p:nvPr/>
        </p:nvSpPr>
        <p:spPr bwMode="auto">
          <a:xfrm>
            <a:off x="9739338" y="-708295"/>
            <a:ext cx="885825" cy="600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6" name="Picture 2" descr="עזריאלי – מכללה אקדמית להנדסה ירושלי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833283"/>
            <a:ext cx="4339219" cy="883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63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1042988"/>
            <a:ext cx="5029200" cy="2005012"/>
            <a:chOff x="240" y="657"/>
            <a:chExt cx="3168" cy="1263"/>
          </a:xfrm>
        </p:grpSpPr>
        <p:graphicFrame>
          <p:nvGraphicFramePr>
            <p:cNvPr id="11277" name="Object 3"/>
            <p:cNvGraphicFramePr>
              <a:graphicFrameLocks noChangeAspect="1"/>
            </p:cNvGraphicFramePr>
            <p:nvPr/>
          </p:nvGraphicFramePr>
          <p:xfrm>
            <a:off x="240" y="657"/>
            <a:ext cx="2112" cy="1263"/>
          </p:xfrm>
          <a:graphic>
            <a:graphicData uri="http://schemas.openxmlformats.org/presentationml/2006/ole">
              <mc:AlternateContent xmlns:mc="http://schemas.openxmlformats.org/markup-compatibility/2006">
                <mc:Choice xmlns:v="urn:schemas-microsoft-com:vml" Requires="v">
                  <p:oleObj spid="_x0000_s43016" name="VISIO" r:id="rId4" imgW="9756648" imgH="3627120" progId="Visio.Drawing.6">
                    <p:embed/>
                  </p:oleObj>
                </mc:Choice>
                <mc:Fallback>
                  <p:oleObj name="VISIO" r:id="rId4" imgW="9756648" imgH="3627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2890" t="4361" r="48534" b="24588"/>
                        <a:stretch>
                          <a:fillRect/>
                        </a:stretch>
                      </p:blipFill>
                      <p:spPr bwMode="auto">
                        <a:xfrm>
                          <a:off x="240" y="657"/>
                          <a:ext cx="2112" cy="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8" name="Text Box 4"/>
            <p:cNvSpPr txBox="1">
              <a:spLocks noChangeArrowheads="1"/>
            </p:cNvSpPr>
            <p:nvPr/>
          </p:nvSpPr>
          <p:spPr bwMode="auto">
            <a:xfrm>
              <a:off x="2592" y="864"/>
              <a:ext cx="816" cy="81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fontAlgn="base">
                <a:lnSpc>
                  <a:spcPct val="50000"/>
                </a:lnSpc>
                <a:spcBef>
                  <a:spcPct val="50000"/>
                </a:spcBef>
                <a:spcAft>
                  <a:spcPct val="0"/>
                </a:spcAft>
              </a:pPr>
              <a:r>
                <a:rPr lang="en-US" sz="1300" b="1" smtClean="0">
                  <a:solidFill>
                    <a:srgbClr val="A50021"/>
                  </a:solidFill>
                  <a:latin typeface="Courier New" pitchFamily="49" charset="0"/>
                  <a:cs typeface="Courier New" pitchFamily="49" charset="0"/>
                </a:rPr>
                <a:t>a  b  out</a:t>
              </a:r>
              <a:r>
                <a:rPr lang="en-US" sz="1300" b="1" smtClean="0">
                  <a:solidFill>
                    <a:srgbClr val="000000"/>
                  </a:solidFill>
                  <a:latin typeface="Courier New" pitchFamily="49" charset="0"/>
                  <a:cs typeface="Courier New" pitchFamily="49" charset="0"/>
                </a:rPr>
                <a:t>  </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0  0   0</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0  1   0 </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1  0   0 </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1  1   1</a:t>
              </a:r>
            </a:p>
          </p:txBody>
        </p:sp>
        <p:sp>
          <p:nvSpPr>
            <p:cNvPr id="11279" name="Rectangle 5"/>
            <p:cNvSpPr>
              <a:spLocks noChangeArrowheads="1"/>
            </p:cNvSpPr>
            <p:nvPr/>
          </p:nvSpPr>
          <p:spPr bwMode="auto">
            <a:xfrm>
              <a:off x="2544" y="672"/>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And.cmp</a:t>
              </a:r>
            </a:p>
          </p:txBody>
        </p:sp>
      </p:grpSp>
      <p:grpSp>
        <p:nvGrpSpPr>
          <p:cNvPr id="3" name="Group 6"/>
          <p:cNvGrpSpPr>
            <a:grpSpLocks/>
          </p:cNvGrpSpPr>
          <p:nvPr/>
        </p:nvGrpSpPr>
        <p:grpSpPr bwMode="auto">
          <a:xfrm>
            <a:off x="4953000" y="3505200"/>
            <a:ext cx="3810000" cy="2590800"/>
            <a:chOff x="3120" y="2208"/>
            <a:chExt cx="2400" cy="1632"/>
          </a:xfrm>
        </p:grpSpPr>
        <p:sp>
          <p:nvSpPr>
            <p:cNvPr id="11275" name="Text Box 7"/>
            <p:cNvSpPr txBox="1">
              <a:spLocks noChangeArrowheads="1"/>
            </p:cNvSpPr>
            <p:nvPr/>
          </p:nvSpPr>
          <p:spPr bwMode="auto">
            <a:xfrm>
              <a:off x="3168" y="2400"/>
              <a:ext cx="2352" cy="144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load </a:t>
              </a:r>
              <a:r>
                <a:rPr lang="en-US" sz="1400" b="1" dirty="0" err="1" smtClean="0">
                  <a:solidFill>
                    <a:srgbClr val="A50021"/>
                  </a:solidFill>
                  <a:latin typeface="Courier New" pitchFamily="49" charset="0"/>
                  <a:cs typeface="Courier New" pitchFamily="49" charset="0"/>
                </a:rPr>
                <a:t>And.hdl</a:t>
              </a:r>
              <a:r>
                <a:rPr lang="en-US" sz="1400" b="1" dirty="0" smtClean="0">
                  <a:solidFill>
                    <a:srgbClr val="000000"/>
                  </a:solidFill>
                  <a:latin typeface="Courier New" pitchFamily="49" charset="0"/>
                  <a:cs typeface="Courier New" pitchFamily="49" charset="0"/>
                </a:rPr>
                <a: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output-file </a:t>
              </a:r>
              <a:r>
                <a:rPr lang="en-US" sz="1400" b="1" dirty="0" err="1" smtClean="0">
                  <a:solidFill>
                    <a:srgbClr val="A50021"/>
                  </a:solidFill>
                  <a:latin typeface="Courier New" pitchFamily="49" charset="0"/>
                  <a:cs typeface="Courier New" pitchFamily="49" charset="0"/>
                </a:rPr>
                <a:t>And.out</a:t>
              </a:r>
              <a:r>
                <a:rPr lang="en-US" sz="1400" b="1" dirty="0" smtClean="0">
                  <a:solidFill>
                    <a:srgbClr val="000000"/>
                  </a:solidFill>
                  <a:latin typeface="Courier New" pitchFamily="49" charset="0"/>
                  <a:cs typeface="Courier New" pitchFamily="49" charset="0"/>
                </a:rPr>
                <a: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compare-to </a:t>
              </a:r>
              <a:r>
                <a:rPr lang="en-US" sz="1400" b="1" dirty="0" err="1" smtClean="0">
                  <a:solidFill>
                    <a:srgbClr val="A50021"/>
                  </a:solidFill>
                  <a:latin typeface="Courier New" pitchFamily="49" charset="0"/>
                  <a:cs typeface="Courier New" pitchFamily="49" charset="0"/>
                </a:rPr>
                <a:t>And.cmp</a:t>
              </a:r>
              <a:r>
                <a:rPr lang="en-US" sz="1400" b="1" dirty="0" smtClean="0">
                  <a:solidFill>
                    <a:srgbClr val="000000"/>
                  </a:solidFill>
                  <a:latin typeface="Courier New" pitchFamily="49" charset="0"/>
                  <a:cs typeface="Courier New" pitchFamily="49" charset="0"/>
                </a:rPr>
                <a: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output-list a b out;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set a 0,set b 0,eval,output;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set a 0,set b 1,eval,output;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set a 1,set b 0,eval,output;</a:t>
              </a:r>
            </a:p>
            <a:p>
              <a:pPr algn="just" rtl="0" eaLnBrk="0" fontAlgn="base" hangingPunct="0">
                <a:spcBef>
                  <a:spcPct val="15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set a 1, set b 1, </a:t>
              </a:r>
              <a:r>
                <a:rPr lang="en-US" sz="1400" b="1" dirty="0" err="1" smtClean="0">
                  <a:solidFill>
                    <a:srgbClr val="000000"/>
                  </a:solidFill>
                  <a:latin typeface="Courier New" pitchFamily="49" charset="0"/>
                  <a:cs typeface="Courier New" pitchFamily="49" charset="0"/>
                </a:rPr>
                <a:t>eval</a:t>
              </a:r>
              <a:r>
                <a:rPr lang="en-US" sz="1400" b="1" dirty="0" smtClean="0">
                  <a:solidFill>
                    <a:srgbClr val="000000"/>
                  </a:solidFill>
                  <a:latin typeface="Courier New" pitchFamily="49" charset="0"/>
                  <a:cs typeface="Courier New" pitchFamily="49" charset="0"/>
                </a:rPr>
                <a:t>, output;</a:t>
              </a:r>
            </a:p>
          </p:txBody>
        </p:sp>
        <p:sp>
          <p:nvSpPr>
            <p:cNvPr id="11276" name="Rectangle 8"/>
            <p:cNvSpPr>
              <a:spLocks noChangeArrowheads="1"/>
            </p:cNvSpPr>
            <p:nvPr/>
          </p:nvSpPr>
          <p:spPr bwMode="auto">
            <a:xfrm>
              <a:off x="3120" y="2208"/>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And.tst</a:t>
              </a:r>
            </a:p>
          </p:txBody>
        </p:sp>
      </p:grpSp>
      <p:grpSp>
        <p:nvGrpSpPr>
          <p:cNvPr id="4" name="Group 9"/>
          <p:cNvGrpSpPr>
            <a:grpSpLocks/>
          </p:cNvGrpSpPr>
          <p:nvPr/>
        </p:nvGrpSpPr>
        <p:grpSpPr bwMode="auto">
          <a:xfrm>
            <a:off x="457200" y="3505200"/>
            <a:ext cx="3657600" cy="2590800"/>
            <a:chOff x="288" y="2208"/>
            <a:chExt cx="2304" cy="1632"/>
          </a:xfrm>
        </p:grpSpPr>
        <p:sp>
          <p:nvSpPr>
            <p:cNvPr id="11273" name="Rectangle 10"/>
            <p:cNvSpPr>
              <a:spLocks noChangeArrowheads="1"/>
            </p:cNvSpPr>
            <p:nvPr/>
          </p:nvSpPr>
          <p:spPr bwMode="auto">
            <a:xfrm>
              <a:off x="288" y="2208"/>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And.hdl</a:t>
              </a:r>
            </a:p>
          </p:txBody>
        </p:sp>
        <p:sp>
          <p:nvSpPr>
            <p:cNvPr id="11274" name="Text Box 11"/>
            <p:cNvSpPr txBox="1">
              <a:spLocks noChangeArrowheads="1"/>
            </p:cNvSpPr>
            <p:nvPr/>
          </p:nvSpPr>
          <p:spPr bwMode="auto">
            <a:xfrm>
              <a:off x="336" y="2400"/>
              <a:ext cx="2256" cy="144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20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CHIP And </a:t>
              </a:r>
            </a:p>
            <a:p>
              <a:pPr algn="l" rtl="0" eaLnBrk="0" fontAlgn="base" hangingPunct="0">
                <a:spcBef>
                  <a:spcPct val="20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   IN  a, b;</a:t>
              </a:r>
            </a:p>
            <a:p>
              <a:pPr algn="l" rtl="0" eaLnBrk="0" fontAlgn="base" hangingPunct="0">
                <a:spcBef>
                  <a:spcPct val="20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    OUT </a:t>
              </a:r>
              <a:r>
                <a:rPr lang="en-US" sz="1400" b="1" dirty="0" err="1" smtClean="0">
                  <a:solidFill>
                    <a:srgbClr val="000000"/>
                  </a:solidFill>
                  <a:latin typeface="Courier New" pitchFamily="49" charset="0"/>
                  <a:cs typeface="Courier New" pitchFamily="49" charset="0"/>
                </a:rPr>
                <a:t>out</a:t>
              </a:r>
              <a:r>
                <a:rPr lang="en-US" sz="1400" b="1" dirty="0" smtClean="0">
                  <a:solidFill>
                    <a:srgbClr val="000000"/>
                  </a:solidFill>
                  <a:latin typeface="Courier New" pitchFamily="49" charset="0"/>
                  <a:cs typeface="Courier New" pitchFamily="49" charset="0"/>
                </a:rPr>
                <a:t>;</a:t>
              </a:r>
            </a:p>
            <a:p>
              <a:pPr algn="l" rtl="0" eaLnBrk="0" fontAlgn="base" hangingPunct="0">
                <a:spcBef>
                  <a:spcPct val="20000"/>
                </a:spcBef>
                <a:spcAft>
                  <a:spcPct val="0"/>
                </a:spcAft>
                <a:buClr>
                  <a:srgbClr val="006600"/>
                </a:buClr>
                <a:buSzPct val="85000"/>
                <a:buFont typeface="Wingdings" pitchFamily="2" charset="2"/>
                <a:buNone/>
              </a:pPr>
              <a:r>
                <a:rPr lang="en-US" sz="1400" b="1" dirty="0" smtClean="0">
                  <a:solidFill>
                    <a:srgbClr val="000000"/>
                  </a:solidFill>
                  <a:latin typeface="Courier New" pitchFamily="49" charset="0"/>
                  <a:cs typeface="Courier New" pitchFamily="49" charset="0"/>
                </a:rPr>
                <a:t>    // implementation missing</a:t>
              </a:r>
              <a:endParaRPr lang="en-US" sz="1400" b="1" dirty="0" smtClean="0">
                <a:solidFill>
                  <a:srgbClr val="CC3300"/>
                </a:solidFill>
                <a:latin typeface="Arial Unicode MS" pitchFamily="34" charset="-128"/>
                <a:ea typeface="Arial Unicode MS" pitchFamily="34" charset="-128"/>
                <a:cs typeface="Arial Unicode MS" pitchFamily="34" charset="-128"/>
              </a:endParaRPr>
            </a:p>
            <a:p>
              <a:pPr algn="l" rtl="0" eaLnBrk="0" fontAlgn="base" hangingPunct="0">
                <a:spcBef>
                  <a:spcPct val="20000"/>
                </a:spcBef>
                <a:spcAft>
                  <a:spcPct val="35000"/>
                </a:spcAft>
                <a:buClr>
                  <a:srgbClr val="006600"/>
                </a:buClr>
                <a:buSzPct val="85000"/>
                <a:buFont typeface="Wingdings" pitchFamily="2" charset="2"/>
                <a:buNone/>
              </a:pPr>
              <a:r>
                <a:rPr lang="en-US" sz="1400" b="1" dirty="0" smtClean="0">
                  <a:solidFill>
                    <a:srgbClr val="000000"/>
                  </a:solidFill>
                  <a:latin typeface="Courier New" pitchFamily="49" charset="0"/>
                  <a:cs typeface="Times New Roman" pitchFamily="18" charset="0"/>
                </a:rPr>
                <a:t>}</a:t>
              </a:r>
              <a:r>
                <a:rPr lang="en-US" sz="1400" b="1" dirty="0" smtClean="0">
                  <a:solidFill>
                    <a:srgbClr val="000000"/>
                  </a:solidFill>
                  <a:latin typeface="Courier New" pitchFamily="49" charset="0"/>
                  <a:cs typeface="Courier New" pitchFamily="49" charset="0"/>
                </a:rPr>
                <a:t>      </a:t>
              </a:r>
            </a:p>
          </p:txBody>
        </p:sp>
      </p:grpSp>
      <p:sp>
        <p:nvSpPr>
          <p:cNvPr id="11269" name="Rectangle 12"/>
          <p:cNvSpPr>
            <a:spLocks noGrp="1" noChangeArrowheads="1"/>
          </p:cNvSpPr>
          <p:nvPr>
            <p:ph type="title"/>
          </p:nvPr>
        </p:nvSpPr>
        <p:spPr>
          <a:noFill/>
        </p:spPr>
        <p:txBody>
          <a:bodyPr/>
          <a:lstStyle/>
          <a:p>
            <a:r>
              <a:rPr lang="en-US" smtClean="0"/>
              <a:t>Example: Building an </a:t>
            </a:r>
            <a:r>
              <a:rPr lang="en-US" b="1" smtClean="0">
                <a:latin typeface="Courier New" pitchFamily="49" charset="0"/>
                <a:cs typeface="Courier New" pitchFamily="49" charset="0"/>
              </a:rPr>
              <a:t>And</a:t>
            </a:r>
            <a:r>
              <a:rPr lang="en-US" smtClean="0"/>
              <a:t> gate</a:t>
            </a:r>
          </a:p>
        </p:txBody>
      </p:sp>
      <p:grpSp>
        <p:nvGrpSpPr>
          <p:cNvPr id="5" name="Group 13"/>
          <p:cNvGrpSpPr>
            <a:grpSpLocks/>
          </p:cNvGrpSpPr>
          <p:nvPr/>
        </p:nvGrpSpPr>
        <p:grpSpPr bwMode="auto">
          <a:xfrm>
            <a:off x="5867400" y="838200"/>
            <a:ext cx="2895600" cy="2362200"/>
            <a:chOff x="3600" y="528"/>
            <a:chExt cx="1824" cy="1488"/>
          </a:xfrm>
        </p:grpSpPr>
        <p:pic>
          <p:nvPicPr>
            <p:cNvPr id="11271" name="Picture 14" descr="j012341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00" y="528"/>
              <a:ext cx="1824"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15"/>
            <p:cNvSpPr txBox="1">
              <a:spLocks noChangeArrowheads="1"/>
            </p:cNvSpPr>
            <p:nvPr/>
          </p:nvSpPr>
          <p:spPr bwMode="auto">
            <a:xfrm>
              <a:off x="3936" y="576"/>
              <a:ext cx="1392" cy="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70000"/>
                </a:spcBef>
                <a:spcAft>
                  <a:spcPct val="0"/>
                </a:spcAft>
              </a:pPr>
              <a:r>
                <a:rPr lang="en-US" sz="1800" u="sng" smtClean="0">
                  <a:solidFill>
                    <a:srgbClr val="000000"/>
                  </a:solidFill>
                  <a:latin typeface="Comic Sans MS" pitchFamily="66" charset="0"/>
                  <a:cs typeface="Arial" pitchFamily="34" charset="0"/>
                </a:rPr>
                <a:t>Contract:</a:t>
              </a:r>
            </a:p>
            <a:p>
              <a:pPr algn="l" rtl="0" eaLnBrk="0" fontAlgn="base" hangingPunct="0">
                <a:spcBef>
                  <a:spcPct val="70000"/>
                </a:spcBef>
                <a:spcAft>
                  <a:spcPct val="0"/>
                </a:spcAft>
              </a:pPr>
              <a:r>
                <a:rPr lang="en-US" sz="1800" smtClean="0">
                  <a:solidFill>
                    <a:srgbClr val="000000"/>
                  </a:solidFill>
                  <a:latin typeface="Comic Sans MS" pitchFamily="66" charset="0"/>
                  <a:cs typeface="Arial" pitchFamily="34" charset="0"/>
                </a:rPr>
                <a:t>When running your </a:t>
              </a:r>
              <a:r>
                <a:rPr lang="en-US" sz="1800" b="1" smtClean="0">
                  <a:solidFill>
                    <a:srgbClr val="000000"/>
                  </a:solidFill>
                  <a:latin typeface="Courier New" pitchFamily="49" charset="0"/>
                  <a:cs typeface="Courier New" pitchFamily="49" charset="0"/>
                </a:rPr>
                <a:t>.hdl</a:t>
              </a:r>
              <a:r>
                <a:rPr lang="en-US" sz="1800" smtClean="0">
                  <a:solidFill>
                    <a:srgbClr val="000000"/>
                  </a:solidFill>
                  <a:latin typeface="Comic Sans MS" pitchFamily="66" charset="0"/>
                  <a:cs typeface="Arial" pitchFamily="34" charset="0"/>
                </a:rPr>
                <a:t> on our </a:t>
              </a:r>
              <a:r>
                <a:rPr lang="en-US" sz="1800" b="1" smtClean="0">
                  <a:solidFill>
                    <a:srgbClr val="000000"/>
                  </a:solidFill>
                  <a:latin typeface="Courier New" pitchFamily="49" charset="0"/>
                  <a:cs typeface="Courier New" pitchFamily="49" charset="0"/>
                </a:rPr>
                <a:t>.tst</a:t>
              </a:r>
              <a:r>
                <a:rPr lang="en-US" sz="1800" smtClean="0">
                  <a:solidFill>
                    <a:srgbClr val="000000"/>
                  </a:solidFill>
                  <a:latin typeface="Comic Sans MS" pitchFamily="66" charset="0"/>
                  <a:cs typeface="Arial" pitchFamily="34" charset="0"/>
                </a:rPr>
                <a:t>, your </a:t>
              </a:r>
              <a:r>
                <a:rPr lang="en-US" sz="1800" b="1" smtClean="0">
                  <a:solidFill>
                    <a:srgbClr val="000000"/>
                  </a:solidFill>
                  <a:latin typeface="Courier New" pitchFamily="49" charset="0"/>
                  <a:cs typeface="Courier New" pitchFamily="49" charset="0"/>
                </a:rPr>
                <a:t>.out</a:t>
              </a:r>
              <a:r>
                <a:rPr lang="en-US" sz="1800" smtClean="0">
                  <a:solidFill>
                    <a:srgbClr val="000000"/>
                  </a:solidFill>
                  <a:latin typeface="Comic Sans MS" pitchFamily="66" charset="0"/>
                  <a:cs typeface="Arial" pitchFamily="34" charset="0"/>
                </a:rPr>
                <a:t> should be the same as</a:t>
              </a:r>
              <a:br>
                <a:rPr lang="en-US" sz="1800" smtClean="0">
                  <a:solidFill>
                    <a:srgbClr val="000000"/>
                  </a:solidFill>
                  <a:latin typeface="Comic Sans MS" pitchFamily="66" charset="0"/>
                  <a:cs typeface="Arial" pitchFamily="34" charset="0"/>
                </a:rPr>
              </a:br>
              <a:r>
                <a:rPr lang="en-US" sz="1800" smtClean="0">
                  <a:solidFill>
                    <a:srgbClr val="000000"/>
                  </a:solidFill>
                  <a:latin typeface="Comic Sans MS" pitchFamily="66" charset="0"/>
                  <a:cs typeface="Arial" pitchFamily="34" charset="0"/>
                </a:rPr>
                <a:t>our </a:t>
              </a:r>
              <a:r>
                <a:rPr lang="en-US" sz="1800" smtClean="0">
                  <a:solidFill>
                    <a:srgbClr val="000000"/>
                  </a:solidFill>
                  <a:latin typeface="Courier New" pitchFamily="49" charset="0"/>
                  <a:cs typeface="Courier New" pitchFamily="49" charset="0"/>
                </a:rPr>
                <a:t>.</a:t>
              </a:r>
              <a:r>
                <a:rPr lang="en-US" sz="1800" b="1" smtClean="0">
                  <a:solidFill>
                    <a:srgbClr val="000000"/>
                  </a:solidFill>
                  <a:latin typeface="Courier New" pitchFamily="49" charset="0"/>
                  <a:cs typeface="Courier New" pitchFamily="49" charset="0"/>
                </a:rPr>
                <a:t>cmp.</a:t>
              </a:r>
            </a:p>
          </p:txBody>
        </p:sp>
      </p:grpSp>
    </p:spTree>
    <p:extLst>
      <p:ext uri="{BB962C8B-B14F-4D97-AF65-F5344CB8AC3E}">
        <p14:creationId xmlns:p14="http://schemas.microsoft.com/office/powerpoint/2010/main" val="3232247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Building an </a:t>
            </a:r>
            <a:r>
              <a:rPr lang="en-US" b="1" smtClean="0">
                <a:latin typeface="Courier New" pitchFamily="49" charset="0"/>
                <a:cs typeface="Courier New" pitchFamily="49" charset="0"/>
              </a:rPr>
              <a:t>And</a:t>
            </a:r>
            <a:r>
              <a:rPr lang="en-US" smtClean="0"/>
              <a:t> gate</a:t>
            </a:r>
          </a:p>
        </p:txBody>
      </p:sp>
      <p:graphicFrame>
        <p:nvGraphicFramePr>
          <p:cNvPr id="12291" name="Object 3"/>
          <p:cNvGraphicFramePr>
            <a:graphicFrameLocks noChangeAspect="1"/>
          </p:cNvGraphicFramePr>
          <p:nvPr/>
        </p:nvGraphicFramePr>
        <p:xfrm>
          <a:off x="1065213" y="1347788"/>
          <a:ext cx="7091362" cy="2005012"/>
        </p:xfrm>
        <a:graphic>
          <a:graphicData uri="http://schemas.openxmlformats.org/presentationml/2006/ole">
            <mc:AlternateContent xmlns:mc="http://schemas.openxmlformats.org/markup-compatibility/2006">
              <mc:Choice xmlns:v="urn:schemas-microsoft-com:vml" Requires="v">
                <p:oleObj spid="_x0000_s44046" name="VISIO" r:id="rId4" imgW="9756648" imgH="3627120" progId="Visio.Drawing.6">
                  <p:embed/>
                </p:oleObj>
              </mc:Choice>
              <mc:Fallback>
                <p:oleObj name="VISIO" r:id="rId4" imgW="9756648" imgH="3627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49" t="4361" r="-1169" b="24588"/>
                      <a:stretch>
                        <a:fillRect/>
                      </a:stretch>
                    </p:blipFill>
                    <p:spPr bwMode="auto">
                      <a:xfrm>
                        <a:off x="1065213" y="1347788"/>
                        <a:ext cx="7091362"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4"/>
          <p:cNvGraphicFramePr>
            <a:graphicFrameLocks/>
          </p:cNvGraphicFramePr>
          <p:nvPr/>
        </p:nvGraphicFramePr>
        <p:xfrm>
          <a:off x="7620000" y="127000"/>
          <a:ext cx="987425" cy="1473200"/>
        </p:xfrm>
        <a:graphic>
          <a:graphicData uri="http://schemas.openxmlformats.org/presentationml/2006/ole">
            <mc:AlternateContent xmlns:mc="http://schemas.openxmlformats.org/markup-compatibility/2006">
              <mc:Choice xmlns:v="urn:schemas-microsoft-com:vml" Requires="v">
                <p:oleObj spid="_x0000_s44047" name="Clip" r:id="rId6" imgW="987425" imgH="1473200" progId="MS_ClipArt_Gallery.2">
                  <p:embed/>
                </p:oleObj>
              </mc:Choice>
              <mc:Fallback>
                <p:oleObj name="Clip" r:id="rId6" imgW="987425" imgH="147320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127000"/>
                        <a:ext cx="9874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Text Box 5"/>
          <p:cNvSpPr txBox="1">
            <a:spLocks noChangeArrowheads="1"/>
          </p:cNvSpPr>
          <p:nvPr/>
        </p:nvSpPr>
        <p:spPr bwMode="auto">
          <a:xfrm>
            <a:off x="2133600" y="3810000"/>
            <a:ext cx="5029200" cy="2286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CHIP And </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IN  a, b;</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OUT out;</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 implementation missing</a:t>
            </a:r>
            <a:endParaRPr lang="en-US" sz="1400" b="1" smtClean="0">
              <a:solidFill>
                <a:srgbClr val="CC3300"/>
              </a:solidFill>
              <a:latin typeface="Arial Unicode MS" pitchFamily="34" charset="-128"/>
              <a:ea typeface="Arial Unicode MS" pitchFamily="34" charset="-128"/>
              <a:cs typeface="Arial Unicode MS" pitchFamily="34" charset="-128"/>
            </a:endParaRPr>
          </a:p>
          <a:p>
            <a:pPr algn="l" rtl="0" eaLnBrk="0" fontAlgn="base" hangingPunct="0">
              <a:spcBef>
                <a:spcPct val="20000"/>
              </a:spcBef>
              <a:spcAft>
                <a:spcPct val="35000"/>
              </a:spcAft>
              <a:buClr>
                <a:srgbClr val="006600"/>
              </a:buClr>
              <a:buSzPct val="85000"/>
              <a:buFont typeface="Wingdings" pitchFamily="2" charset="2"/>
              <a:buNone/>
            </a:pPr>
            <a:r>
              <a:rPr lang="en-US" sz="1400" b="1" smtClean="0">
                <a:solidFill>
                  <a:srgbClr val="000000"/>
                </a:solidFill>
                <a:latin typeface="Courier New" pitchFamily="49" charset="0"/>
                <a:cs typeface="Times New Roman" pitchFamily="18" charset="0"/>
              </a:rPr>
              <a:t>}</a:t>
            </a:r>
            <a:r>
              <a:rPr lang="en-US" sz="1400" b="1" smtClean="0">
                <a:solidFill>
                  <a:srgbClr val="000000"/>
                </a:solidFill>
                <a:latin typeface="Courier New" pitchFamily="49" charset="0"/>
                <a:cs typeface="Courier New" pitchFamily="49" charset="0"/>
              </a:rPr>
              <a:t>      </a:t>
            </a:r>
          </a:p>
        </p:txBody>
      </p:sp>
      <p:sp>
        <p:nvSpPr>
          <p:cNvPr id="12294" name="Rectangle 6"/>
          <p:cNvSpPr>
            <a:spLocks noChangeArrowheads="1"/>
          </p:cNvSpPr>
          <p:nvPr/>
        </p:nvSpPr>
        <p:spPr bwMode="auto">
          <a:xfrm>
            <a:off x="2057400" y="3505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And.hdl</a:t>
            </a:r>
          </a:p>
        </p:txBody>
      </p:sp>
      <p:sp>
        <p:nvSpPr>
          <p:cNvPr id="12295" name="Rectangle 7"/>
          <p:cNvSpPr>
            <a:spLocks noChangeArrowheads="1"/>
          </p:cNvSpPr>
          <p:nvPr/>
        </p:nvSpPr>
        <p:spPr bwMode="auto">
          <a:xfrm>
            <a:off x="2057400" y="9906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A50021"/>
                </a:solidFill>
                <a:ea typeface="Arial Unicode MS" pitchFamily="34" charset="-128"/>
                <a:cs typeface="Arial Unicode MS" pitchFamily="34" charset="-128"/>
              </a:rPr>
              <a:t>Interface:</a:t>
            </a:r>
            <a:r>
              <a:rPr lang="en-US" sz="2000" b="1" smtClean="0">
                <a:solidFill>
                  <a:srgbClr val="CC3300"/>
                </a:solidFill>
                <a:latin typeface="Arial" pitchFamily="34" charset="0"/>
                <a:cs typeface="Arial" pitchFamily="34" charset="0"/>
              </a:rPr>
              <a:t> </a:t>
            </a:r>
            <a:r>
              <a:rPr lang="en-US" smtClean="0">
                <a:solidFill>
                  <a:srgbClr val="000000"/>
                </a:solidFill>
              </a:rPr>
              <a:t>And(a,b) = 1 exactly when a=b=1 </a:t>
            </a:r>
          </a:p>
          <a:p>
            <a:pPr marL="342900" indent="-342900" algn="just" rtl="0" eaLnBrk="0" fontAlgn="base" hangingPunct="0">
              <a:spcBef>
                <a:spcPct val="15000"/>
              </a:spcBef>
              <a:spcAft>
                <a:spcPct val="0"/>
              </a:spcAft>
              <a:buClr>
                <a:srgbClr val="006600"/>
              </a:buClr>
              <a:buSzPct val="85000"/>
              <a:buFont typeface="Wingdings" pitchFamily="2" charset="2"/>
              <a:buNone/>
            </a:pPr>
            <a:endParaRPr lang="en-US" b="1" smtClean="0">
              <a:solidFill>
                <a:srgbClr val="CC3300"/>
              </a:solidFill>
              <a:latin typeface="Arial" pitchFamily="34" charset="0"/>
              <a:cs typeface="Arial" pitchFamily="34" charset="0"/>
            </a:endParaRPr>
          </a:p>
        </p:txBody>
      </p:sp>
    </p:spTree>
    <p:extLst>
      <p:ext uri="{BB962C8B-B14F-4D97-AF65-F5344CB8AC3E}">
        <p14:creationId xmlns:p14="http://schemas.microsoft.com/office/powerpoint/2010/main" val="978461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057400" y="9906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A50021"/>
                </a:solidFill>
                <a:ea typeface="Arial Unicode MS" pitchFamily="34" charset="-128"/>
                <a:cs typeface="Arial Unicode MS" pitchFamily="34" charset="-128"/>
              </a:rPr>
              <a:t>Implementation:</a:t>
            </a:r>
            <a:r>
              <a:rPr lang="en-US" sz="2000" b="1" smtClean="0">
                <a:solidFill>
                  <a:srgbClr val="CC3300"/>
                </a:solidFill>
                <a:latin typeface="Arial" pitchFamily="34" charset="0"/>
                <a:cs typeface="Arial" pitchFamily="34" charset="0"/>
              </a:rPr>
              <a:t> </a:t>
            </a:r>
            <a:r>
              <a:rPr lang="en-US" smtClean="0">
                <a:solidFill>
                  <a:srgbClr val="000000"/>
                </a:solidFill>
              </a:rPr>
              <a:t>And(a,b) = Not(Nand(a,b))</a:t>
            </a:r>
          </a:p>
          <a:p>
            <a:pPr marL="342900" indent="-342900" algn="just" rtl="0" eaLnBrk="0" fontAlgn="base" hangingPunct="0">
              <a:spcBef>
                <a:spcPct val="15000"/>
              </a:spcBef>
              <a:spcAft>
                <a:spcPct val="0"/>
              </a:spcAft>
              <a:buClr>
                <a:srgbClr val="006600"/>
              </a:buClr>
              <a:buSzPct val="85000"/>
              <a:buFont typeface="Wingdings" pitchFamily="2" charset="2"/>
              <a:buNone/>
            </a:pPr>
            <a:endParaRPr lang="en-US" b="1" smtClean="0">
              <a:solidFill>
                <a:srgbClr val="CC3300"/>
              </a:solidFill>
              <a:latin typeface="Arial" pitchFamily="34" charset="0"/>
              <a:cs typeface="Arial" pitchFamily="34" charset="0"/>
            </a:endParaRPr>
          </a:p>
        </p:txBody>
      </p:sp>
      <p:graphicFrame>
        <p:nvGraphicFramePr>
          <p:cNvPr id="13315" name="Object 3"/>
          <p:cNvGraphicFramePr>
            <a:graphicFrameLocks noChangeAspect="1"/>
          </p:cNvGraphicFramePr>
          <p:nvPr/>
        </p:nvGraphicFramePr>
        <p:xfrm>
          <a:off x="1066800" y="1347788"/>
          <a:ext cx="7086600" cy="2005012"/>
        </p:xfrm>
        <a:graphic>
          <a:graphicData uri="http://schemas.openxmlformats.org/presentationml/2006/ole">
            <mc:AlternateContent xmlns:mc="http://schemas.openxmlformats.org/markup-compatibility/2006">
              <mc:Choice xmlns:v="urn:schemas-microsoft-com:vml" Requires="v">
                <p:oleObj spid="_x0000_s45070" name="VISIO" r:id="rId4" imgW="9744075" imgH="3629025" progId="Visio.Drawing.6">
                  <p:embed/>
                </p:oleObj>
              </mc:Choice>
              <mc:Fallback>
                <p:oleObj name="VISIO" r:id="rId4" imgW="9744075" imgH="3629025"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49" t="4361" r="-1169" b="24588"/>
                      <a:stretch>
                        <a:fillRect/>
                      </a:stretch>
                    </p:blipFill>
                    <p:spPr bwMode="auto">
                      <a:xfrm>
                        <a:off x="1066800" y="1347788"/>
                        <a:ext cx="70866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16" name="Picture 4" descr="Click To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762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5"/>
          <p:cNvSpPr>
            <a:spLocks noGrp="1" noChangeArrowheads="1"/>
          </p:cNvSpPr>
          <p:nvPr>
            <p:ph type="title"/>
          </p:nvPr>
        </p:nvSpPr>
        <p:spPr>
          <a:noFill/>
        </p:spPr>
        <p:txBody>
          <a:bodyPr/>
          <a:lstStyle/>
          <a:p>
            <a:r>
              <a:rPr lang="en-US" smtClean="0"/>
              <a:t>Building an </a:t>
            </a:r>
            <a:r>
              <a:rPr lang="en-US" b="1" smtClean="0">
                <a:latin typeface="Courier New" pitchFamily="49" charset="0"/>
                <a:cs typeface="Courier New" pitchFamily="49" charset="0"/>
              </a:rPr>
              <a:t>And</a:t>
            </a:r>
            <a:r>
              <a:rPr lang="en-US" smtClean="0"/>
              <a:t> gate</a:t>
            </a:r>
          </a:p>
        </p:txBody>
      </p:sp>
      <p:graphicFrame>
        <p:nvGraphicFramePr>
          <p:cNvPr id="13318" name="Object 6"/>
          <p:cNvGraphicFramePr>
            <a:graphicFrameLocks/>
          </p:cNvGraphicFramePr>
          <p:nvPr/>
        </p:nvGraphicFramePr>
        <p:xfrm>
          <a:off x="7620000" y="127000"/>
          <a:ext cx="987425" cy="1473200"/>
        </p:xfrm>
        <a:graphic>
          <a:graphicData uri="http://schemas.openxmlformats.org/presentationml/2006/ole">
            <mc:AlternateContent xmlns:mc="http://schemas.openxmlformats.org/markup-compatibility/2006">
              <mc:Choice xmlns:v="urn:schemas-microsoft-com:vml" Requires="v">
                <p:oleObj spid="_x0000_s45071" name="Clip" r:id="rId7" imgW="987425" imgH="1473200" progId="MS_ClipArt_Gallery.2">
                  <p:embed/>
                </p:oleObj>
              </mc:Choice>
              <mc:Fallback>
                <p:oleObj name="Clip" r:id="rId7" imgW="987425" imgH="1473200" progId="MS_ClipArt_Gallery.2">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127000"/>
                        <a:ext cx="9874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Text Box 7"/>
          <p:cNvSpPr txBox="1">
            <a:spLocks noChangeArrowheads="1"/>
          </p:cNvSpPr>
          <p:nvPr/>
        </p:nvSpPr>
        <p:spPr bwMode="auto">
          <a:xfrm>
            <a:off x="2133600" y="3810000"/>
            <a:ext cx="5029200" cy="2286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CHIP And </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IN  a, b;</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OUT out;</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 implementation missing</a:t>
            </a:r>
            <a:endParaRPr lang="en-US" sz="1400" b="1" smtClean="0">
              <a:solidFill>
                <a:srgbClr val="CC3300"/>
              </a:solidFill>
              <a:latin typeface="Arial Unicode MS" pitchFamily="34" charset="-128"/>
              <a:ea typeface="Arial Unicode MS" pitchFamily="34" charset="-128"/>
              <a:cs typeface="Arial Unicode MS" pitchFamily="34" charset="-128"/>
            </a:endParaRPr>
          </a:p>
          <a:p>
            <a:pPr algn="l" rtl="0" eaLnBrk="0" fontAlgn="base" hangingPunct="0">
              <a:spcBef>
                <a:spcPct val="20000"/>
              </a:spcBef>
              <a:spcAft>
                <a:spcPct val="35000"/>
              </a:spcAft>
              <a:buClr>
                <a:srgbClr val="006600"/>
              </a:buClr>
              <a:buSzPct val="85000"/>
              <a:buFont typeface="Wingdings" pitchFamily="2" charset="2"/>
              <a:buNone/>
            </a:pPr>
            <a:r>
              <a:rPr lang="en-US" sz="1400" b="1" smtClean="0">
                <a:solidFill>
                  <a:srgbClr val="000000"/>
                </a:solidFill>
                <a:latin typeface="Courier New" pitchFamily="49" charset="0"/>
                <a:cs typeface="Times New Roman" pitchFamily="18" charset="0"/>
              </a:rPr>
              <a:t>}</a:t>
            </a:r>
            <a:r>
              <a:rPr lang="en-US" sz="1400" b="1" smtClean="0">
                <a:solidFill>
                  <a:srgbClr val="000000"/>
                </a:solidFill>
                <a:latin typeface="Courier New" pitchFamily="49" charset="0"/>
                <a:cs typeface="Courier New" pitchFamily="49" charset="0"/>
              </a:rPr>
              <a:t>      </a:t>
            </a:r>
          </a:p>
        </p:txBody>
      </p:sp>
      <p:sp>
        <p:nvSpPr>
          <p:cNvPr id="13320" name="Rectangle 8"/>
          <p:cNvSpPr>
            <a:spLocks noChangeArrowheads="1"/>
          </p:cNvSpPr>
          <p:nvPr/>
        </p:nvSpPr>
        <p:spPr bwMode="auto">
          <a:xfrm>
            <a:off x="2057400" y="3505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And.hdl</a:t>
            </a:r>
          </a:p>
        </p:txBody>
      </p:sp>
    </p:spTree>
    <p:extLst>
      <p:ext uri="{BB962C8B-B14F-4D97-AF65-F5344CB8AC3E}">
        <p14:creationId xmlns:p14="http://schemas.microsoft.com/office/powerpoint/2010/main" val="9305131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065213" y="1347788"/>
          <a:ext cx="7091362" cy="2005012"/>
        </p:xfrm>
        <a:graphic>
          <a:graphicData uri="http://schemas.openxmlformats.org/presentationml/2006/ole">
            <mc:AlternateContent xmlns:mc="http://schemas.openxmlformats.org/markup-compatibility/2006">
              <mc:Choice xmlns:v="urn:schemas-microsoft-com:vml" Requires="v">
                <p:oleObj spid="_x0000_s46094" name="VISIO" r:id="rId4" imgW="9756648" imgH="3627120" progId="Visio.Drawing.6">
                  <p:embed/>
                </p:oleObj>
              </mc:Choice>
              <mc:Fallback>
                <p:oleObj name="VISIO" r:id="rId4" imgW="9756648" imgH="3627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49" t="4361" r="-1169" b="24588"/>
                      <a:stretch>
                        <a:fillRect/>
                      </a:stretch>
                    </p:blipFill>
                    <p:spPr bwMode="auto">
                      <a:xfrm>
                        <a:off x="1065213" y="1347788"/>
                        <a:ext cx="7091362"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39" name="Rectangle 3"/>
          <p:cNvSpPr>
            <a:spLocks noChangeArrowheads="1"/>
          </p:cNvSpPr>
          <p:nvPr/>
        </p:nvSpPr>
        <p:spPr bwMode="auto">
          <a:xfrm>
            <a:off x="2057400" y="9906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A50021"/>
                </a:solidFill>
                <a:ea typeface="Arial Unicode MS" pitchFamily="34" charset="-128"/>
                <a:cs typeface="Arial Unicode MS" pitchFamily="34" charset="-128"/>
              </a:rPr>
              <a:t>Implementation:</a:t>
            </a:r>
            <a:r>
              <a:rPr lang="en-US" sz="2000" b="1" smtClean="0">
                <a:solidFill>
                  <a:srgbClr val="CC3300"/>
                </a:solidFill>
                <a:latin typeface="Arial" pitchFamily="34" charset="0"/>
                <a:cs typeface="Arial" pitchFamily="34" charset="0"/>
              </a:rPr>
              <a:t> </a:t>
            </a:r>
            <a:r>
              <a:rPr lang="en-US" smtClean="0">
                <a:solidFill>
                  <a:srgbClr val="000000"/>
                </a:solidFill>
              </a:rPr>
              <a:t>And(a,b) = Not(Nand(a,b))</a:t>
            </a:r>
          </a:p>
          <a:p>
            <a:pPr marL="342900" indent="-342900" algn="just" rtl="0" eaLnBrk="0" fontAlgn="base" hangingPunct="0">
              <a:spcBef>
                <a:spcPct val="15000"/>
              </a:spcBef>
              <a:spcAft>
                <a:spcPct val="0"/>
              </a:spcAft>
              <a:buClr>
                <a:srgbClr val="006600"/>
              </a:buClr>
              <a:buSzPct val="85000"/>
              <a:buFont typeface="Wingdings" pitchFamily="2" charset="2"/>
              <a:buNone/>
            </a:pPr>
            <a:endParaRPr lang="en-US" b="1" smtClean="0">
              <a:solidFill>
                <a:srgbClr val="CC3300"/>
              </a:solidFill>
              <a:latin typeface="Arial" pitchFamily="34" charset="0"/>
              <a:cs typeface="Arial" pitchFamily="34" charset="0"/>
            </a:endParaRPr>
          </a:p>
        </p:txBody>
      </p:sp>
      <p:sp>
        <p:nvSpPr>
          <p:cNvPr id="14340" name="Text Box 4"/>
          <p:cNvSpPr txBox="1">
            <a:spLocks noChangeArrowheads="1"/>
          </p:cNvSpPr>
          <p:nvPr/>
        </p:nvSpPr>
        <p:spPr bwMode="auto">
          <a:xfrm>
            <a:off x="2133600" y="3810000"/>
            <a:ext cx="5029200" cy="2286000"/>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CHIP And </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IN  a, b;</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OUT out;</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 implementation missing</a:t>
            </a:r>
            <a:endParaRPr lang="en-US" sz="1400" b="1" smtClean="0">
              <a:solidFill>
                <a:srgbClr val="CC3300"/>
              </a:solidFill>
              <a:latin typeface="Arial Unicode MS" pitchFamily="34" charset="-128"/>
              <a:ea typeface="Arial Unicode MS" pitchFamily="34" charset="-128"/>
              <a:cs typeface="Arial Unicode MS" pitchFamily="34" charset="-128"/>
            </a:endParaRPr>
          </a:p>
          <a:p>
            <a:pPr algn="l" rtl="0" eaLnBrk="0" fontAlgn="base" hangingPunct="0">
              <a:spcBef>
                <a:spcPct val="20000"/>
              </a:spcBef>
              <a:spcAft>
                <a:spcPct val="35000"/>
              </a:spcAft>
              <a:buClr>
                <a:srgbClr val="006600"/>
              </a:buClr>
              <a:buSzPct val="85000"/>
              <a:buFont typeface="Wingdings" pitchFamily="2" charset="2"/>
              <a:buNone/>
            </a:pPr>
            <a:r>
              <a:rPr lang="en-US" sz="1400" b="1" smtClean="0">
                <a:solidFill>
                  <a:srgbClr val="000000"/>
                </a:solidFill>
                <a:latin typeface="Courier New" pitchFamily="49" charset="0"/>
                <a:cs typeface="Times New Roman" pitchFamily="18" charset="0"/>
              </a:rPr>
              <a:t>}</a:t>
            </a:r>
            <a:r>
              <a:rPr lang="en-US" sz="1400" b="1" smtClean="0">
                <a:solidFill>
                  <a:srgbClr val="000000"/>
                </a:solidFill>
                <a:latin typeface="Courier New" pitchFamily="49" charset="0"/>
                <a:cs typeface="Courier New" pitchFamily="49" charset="0"/>
              </a:rPr>
              <a:t>      </a:t>
            </a:r>
          </a:p>
        </p:txBody>
      </p:sp>
      <p:sp>
        <p:nvSpPr>
          <p:cNvPr id="14341" name="Rectangle 5"/>
          <p:cNvSpPr>
            <a:spLocks noChangeArrowheads="1"/>
          </p:cNvSpPr>
          <p:nvPr/>
        </p:nvSpPr>
        <p:spPr bwMode="auto">
          <a:xfrm>
            <a:off x="2057400" y="3505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And.hdl</a:t>
            </a:r>
          </a:p>
        </p:txBody>
      </p:sp>
      <p:sp>
        <p:nvSpPr>
          <p:cNvPr id="14342" name="Rectangle 6"/>
          <p:cNvSpPr>
            <a:spLocks noGrp="1" noChangeArrowheads="1"/>
          </p:cNvSpPr>
          <p:nvPr>
            <p:ph type="title"/>
          </p:nvPr>
        </p:nvSpPr>
        <p:spPr>
          <a:noFill/>
        </p:spPr>
        <p:txBody>
          <a:bodyPr/>
          <a:lstStyle/>
          <a:p>
            <a:r>
              <a:rPr lang="en-US" smtClean="0"/>
              <a:t>Building an </a:t>
            </a:r>
            <a:r>
              <a:rPr lang="en-US" b="1" smtClean="0">
                <a:latin typeface="Courier New" pitchFamily="49" charset="0"/>
                <a:cs typeface="Courier New" pitchFamily="49" charset="0"/>
              </a:rPr>
              <a:t>And</a:t>
            </a:r>
            <a:r>
              <a:rPr lang="en-US" smtClean="0"/>
              <a:t> gate</a:t>
            </a:r>
          </a:p>
        </p:txBody>
      </p:sp>
      <p:graphicFrame>
        <p:nvGraphicFramePr>
          <p:cNvPr id="14343" name="Object 7"/>
          <p:cNvGraphicFramePr>
            <a:graphicFrameLocks/>
          </p:cNvGraphicFramePr>
          <p:nvPr/>
        </p:nvGraphicFramePr>
        <p:xfrm>
          <a:off x="7620000" y="127000"/>
          <a:ext cx="987425" cy="1473200"/>
        </p:xfrm>
        <a:graphic>
          <a:graphicData uri="http://schemas.openxmlformats.org/presentationml/2006/ole">
            <mc:AlternateContent xmlns:mc="http://schemas.openxmlformats.org/markup-compatibility/2006">
              <mc:Choice xmlns:v="urn:schemas-microsoft-com:vml" Requires="v">
                <p:oleObj spid="_x0000_s46095" name="Clip" r:id="rId6" imgW="987425" imgH="1473200" progId="MS_ClipArt_Gallery.2">
                  <p:embed/>
                </p:oleObj>
              </mc:Choice>
              <mc:Fallback>
                <p:oleObj name="Clip" r:id="rId6" imgW="987425" imgH="147320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127000"/>
                        <a:ext cx="9874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4" name="Picture 8" descr="Click To Downloa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1447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083483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3810000"/>
            <a:ext cx="5029200" cy="2286000"/>
          </a:xfrm>
          <a:prstGeom prst="rect">
            <a:avLst/>
          </a:prstGeom>
          <a:solidFill>
            <a:srgbClr val="F3F3FF"/>
          </a:solidFill>
          <a:ln w="9525">
            <a:solidFill>
              <a:srgbClr val="000099"/>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CHIP And </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IN  a, b;</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OUT out;</a:t>
            </a: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000000"/>
                </a:solidFill>
                <a:latin typeface="Courier New" pitchFamily="49" charset="0"/>
                <a:cs typeface="Courier New" pitchFamily="49" charset="0"/>
              </a:rPr>
              <a:t>    </a:t>
            </a:r>
            <a:r>
              <a:rPr lang="en-US" sz="1400" b="1" smtClean="0">
                <a:solidFill>
                  <a:srgbClr val="CC3300"/>
                </a:solidFill>
                <a:latin typeface="Courier New" pitchFamily="49" charset="0"/>
                <a:cs typeface="Courier New" pitchFamily="49" charset="0"/>
              </a:rPr>
              <a:t>Nand(a = a,</a:t>
            </a:r>
            <a:br>
              <a:rPr lang="en-US" sz="1400" b="1" smtClean="0">
                <a:solidFill>
                  <a:srgbClr val="CC3300"/>
                </a:solidFill>
                <a:latin typeface="Courier New" pitchFamily="49" charset="0"/>
                <a:cs typeface="Courier New" pitchFamily="49" charset="0"/>
              </a:rPr>
            </a:br>
            <a:r>
              <a:rPr lang="en-US" sz="1400" b="1" smtClean="0">
                <a:solidFill>
                  <a:srgbClr val="CC3300"/>
                </a:solidFill>
                <a:latin typeface="Courier New" pitchFamily="49" charset="0"/>
                <a:cs typeface="Courier New" pitchFamily="49" charset="0"/>
              </a:rPr>
              <a:t>      b = b,</a:t>
            </a:r>
            <a:br>
              <a:rPr lang="en-US" sz="1400" b="1" smtClean="0">
                <a:solidFill>
                  <a:srgbClr val="CC3300"/>
                </a:solidFill>
                <a:latin typeface="Courier New" pitchFamily="49" charset="0"/>
                <a:cs typeface="Courier New" pitchFamily="49" charset="0"/>
              </a:rPr>
            </a:br>
            <a:r>
              <a:rPr lang="en-US" sz="1400" b="1" smtClean="0">
                <a:solidFill>
                  <a:srgbClr val="CC3300"/>
                </a:solidFill>
                <a:latin typeface="Courier New" pitchFamily="49" charset="0"/>
                <a:cs typeface="Courier New" pitchFamily="49" charset="0"/>
              </a:rPr>
              <a:t>      out = </a:t>
            </a:r>
            <a:r>
              <a:rPr lang="en-US" sz="1400" b="1" smtClean="0">
                <a:solidFill>
                  <a:srgbClr val="000099"/>
                </a:solidFill>
                <a:latin typeface="Courier New" pitchFamily="49" charset="0"/>
                <a:cs typeface="Courier New" pitchFamily="49" charset="0"/>
              </a:rPr>
              <a:t>x</a:t>
            </a:r>
            <a:r>
              <a:rPr lang="en-US" sz="1400" b="1" smtClean="0">
                <a:solidFill>
                  <a:srgbClr val="CC3300"/>
                </a:solidFill>
                <a:latin typeface="Courier New" pitchFamily="49" charset="0"/>
                <a:cs typeface="Courier New" pitchFamily="49" charset="0"/>
              </a:rPr>
              <a:t>);</a:t>
            </a:r>
            <a:endParaRPr lang="en-US" sz="1400" b="1" smtClean="0">
              <a:solidFill>
                <a:srgbClr val="CC3300"/>
              </a:solidFill>
              <a:latin typeface="Arial Unicode MS" pitchFamily="34" charset="-128"/>
              <a:ea typeface="Arial Unicode MS" pitchFamily="34" charset="-128"/>
              <a:cs typeface="Arial Unicode MS" pitchFamily="34" charset="-128"/>
            </a:endParaRPr>
          </a:p>
          <a:p>
            <a:pPr algn="l" rtl="0" eaLnBrk="0" fontAlgn="base" hangingPunct="0">
              <a:spcBef>
                <a:spcPct val="20000"/>
              </a:spcBef>
              <a:spcAft>
                <a:spcPct val="0"/>
              </a:spcAft>
              <a:buClr>
                <a:srgbClr val="006600"/>
              </a:buClr>
              <a:buSzPct val="85000"/>
              <a:buFont typeface="Wingdings" pitchFamily="2" charset="2"/>
              <a:buNone/>
            </a:pPr>
            <a:r>
              <a:rPr lang="en-US" sz="1400" b="1" smtClean="0">
                <a:solidFill>
                  <a:srgbClr val="CC3300"/>
                </a:solidFill>
                <a:latin typeface="Courier New" pitchFamily="49" charset="0"/>
                <a:cs typeface="Courier New" pitchFamily="49" charset="0"/>
              </a:rPr>
              <a:t>    Not(in = </a:t>
            </a:r>
            <a:r>
              <a:rPr lang="en-US" sz="1400" b="1" smtClean="0">
                <a:solidFill>
                  <a:srgbClr val="000099"/>
                </a:solidFill>
                <a:latin typeface="Courier New" pitchFamily="49" charset="0"/>
                <a:cs typeface="Courier New" pitchFamily="49" charset="0"/>
              </a:rPr>
              <a:t>x</a:t>
            </a:r>
            <a:r>
              <a:rPr lang="en-US" sz="1400" b="1" smtClean="0">
                <a:solidFill>
                  <a:srgbClr val="CC3300"/>
                </a:solidFill>
                <a:latin typeface="Courier New" pitchFamily="49" charset="0"/>
                <a:cs typeface="Courier New" pitchFamily="49" charset="0"/>
              </a:rPr>
              <a:t>, out = out)</a:t>
            </a:r>
            <a:endParaRPr lang="en-US" sz="1400" b="1" smtClean="0">
              <a:solidFill>
                <a:srgbClr val="CC3300"/>
              </a:solidFill>
              <a:latin typeface="Arial Unicode MS" pitchFamily="34" charset="-128"/>
              <a:ea typeface="Arial Unicode MS" pitchFamily="34" charset="-128"/>
              <a:cs typeface="Arial Unicode MS" pitchFamily="34" charset="-128"/>
            </a:endParaRPr>
          </a:p>
          <a:p>
            <a:pPr algn="l" rtl="0" eaLnBrk="0" fontAlgn="base" hangingPunct="0">
              <a:spcBef>
                <a:spcPct val="20000"/>
              </a:spcBef>
              <a:spcAft>
                <a:spcPct val="35000"/>
              </a:spcAft>
              <a:buClr>
                <a:srgbClr val="006600"/>
              </a:buClr>
              <a:buSzPct val="85000"/>
              <a:buFont typeface="Wingdings" pitchFamily="2" charset="2"/>
              <a:buNone/>
            </a:pPr>
            <a:r>
              <a:rPr lang="en-US" sz="1400" b="1" smtClean="0">
                <a:solidFill>
                  <a:srgbClr val="000000"/>
                </a:solidFill>
                <a:latin typeface="Courier New" pitchFamily="49" charset="0"/>
                <a:cs typeface="Times New Roman" pitchFamily="18" charset="0"/>
              </a:rPr>
              <a:t>}</a:t>
            </a:r>
            <a:r>
              <a:rPr lang="en-US" sz="1400" b="1" smtClean="0">
                <a:solidFill>
                  <a:srgbClr val="000000"/>
                </a:solidFill>
                <a:latin typeface="Courier New" pitchFamily="49" charset="0"/>
                <a:cs typeface="Courier New" pitchFamily="49" charset="0"/>
              </a:rPr>
              <a:t>      </a:t>
            </a:r>
          </a:p>
        </p:txBody>
      </p:sp>
      <p:sp>
        <p:nvSpPr>
          <p:cNvPr id="15363" name="Rectangle 3"/>
          <p:cNvSpPr>
            <a:spLocks noChangeArrowheads="1"/>
          </p:cNvSpPr>
          <p:nvPr/>
        </p:nvSpPr>
        <p:spPr bwMode="auto">
          <a:xfrm>
            <a:off x="2057400" y="9906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A50021"/>
                </a:solidFill>
                <a:ea typeface="Arial Unicode MS" pitchFamily="34" charset="-128"/>
                <a:cs typeface="Arial Unicode MS" pitchFamily="34" charset="-128"/>
              </a:rPr>
              <a:t>Implementation:</a:t>
            </a:r>
            <a:r>
              <a:rPr lang="en-US" sz="2000" b="1" smtClean="0">
                <a:solidFill>
                  <a:srgbClr val="CC3300"/>
                </a:solidFill>
                <a:latin typeface="Arial" pitchFamily="34" charset="0"/>
                <a:cs typeface="Arial" pitchFamily="34" charset="0"/>
              </a:rPr>
              <a:t> </a:t>
            </a:r>
            <a:r>
              <a:rPr lang="en-US" smtClean="0">
                <a:solidFill>
                  <a:srgbClr val="000000"/>
                </a:solidFill>
              </a:rPr>
              <a:t>And(a,b) = Not(Nand(a,b))</a:t>
            </a:r>
          </a:p>
          <a:p>
            <a:pPr marL="342900" indent="-342900" algn="just" rtl="0" eaLnBrk="0" fontAlgn="base" hangingPunct="0">
              <a:spcBef>
                <a:spcPct val="15000"/>
              </a:spcBef>
              <a:spcAft>
                <a:spcPct val="0"/>
              </a:spcAft>
              <a:buClr>
                <a:srgbClr val="006600"/>
              </a:buClr>
              <a:buSzPct val="85000"/>
              <a:buFont typeface="Wingdings" pitchFamily="2" charset="2"/>
              <a:buNone/>
            </a:pPr>
            <a:endParaRPr lang="en-US" b="1" smtClean="0">
              <a:solidFill>
                <a:srgbClr val="CC3300"/>
              </a:solidFill>
              <a:latin typeface="Arial" pitchFamily="34" charset="0"/>
              <a:cs typeface="Arial" pitchFamily="34" charset="0"/>
            </a:endParaRPr>
          </a:p>
        </p:txBody>
      </p:sp>
      <p:graphicFrame>
        <p:nvGraphicFramePr>
          <p:cNvPr id="15364" name="Object 4"/>
          <p:cNvGraphicFramePr>
            <a:graphicFrameLocks noChangeAspect="1"/>
          </p:cNvGraphicFramePr>
          <p:nvPr/>
        </p:nvGraphicFramePr>
        <p:xfrm>
          <a:off x="1065213" y="1347788"/>
          <a:ext cx="7091362" cy="2005012"/>
        </p:xfrm>
        <a:graphic>
          <a:graphicData uri="http://schemas.openxmlformats.org/presentationml/2006/ole">
            <mc:AlternateContent xmlns:mc="http://schemas.openxmlformats.org/markup-compatibility/2006">
              <mc:Choice xmlns:v="urn:schemas-microsoft-com:vml" Requires="v">
                <p:oleObj spid="_x0000_s47118" name="VISIO" r:id="rId4" imgW="9756648" imgH="3627120" progId="Visio.Drawing.6">
                  <p:embed/>
                </p:oleObj>
              </mc:Choice>
              <mc:Fallback>
                <p:oleObj name="VISIO" r:id="rId4" imgW="9756648" imgH="3627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1549" t="4361" r="-1169" b="24588"/>
                      <a:stretch>
                        <a:fillRect/>
                      </a:stretch>
                    </p:blipFill>
                    <p:spPr bwMode="auto">
                      <a:xfrm>
                        <a:off x="1065213" y="1347788"/>
                        <a:ext cx="7091362"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Rectangle 5"/>
          <p:cNvSpPr>
            <a:spLocks noGrp="1" noChangeArrowheads="1"/>
          </p:cNvSpPr>
          <p:nvPr>
            <p:ph type="title"/>
          </p:nvPr>
        </p:nvSpPr>
        <p:spPr>
          <a:noFill/>
        </p:spPr>
        <p:txBody>
          <a:bodyPr/>
          <a:lstStyle/>
          <a:p>
            <a:r>
              <a:rPr lang="en-US" smtClean="0"/>
              <a:t>Building an </a:t>
            </a:r>
            <a:r>
              <a:rPr lang="en-US" b="1" smtClean="0">
                <a:latin typeface="Courier New" pitchFamily="49" charset="0"/>
                <a:cs typeface="Courier New" pitchFamily="49" charset="0"/>
              </a:rPr>
              <a:t>And</a:t>
            </a:r>
            <a:r>
              <a:rPr lang="en-US" smtClean="0"/>
              <a:t> gate</a:t>
            </a:r>
          </a:p>
        </p:txBody>
      </p:sp>
      <p:graphicFrame>
        <p:nvGraphicFramePr>
          <p:cNvPr id="15366" name="Object 6"/>
          <p:cNvGraphicFramePr>
            <a:graphicFrameLocks/>
          </p:cNvGraphicFramePr>
          <p:nvPr/>
        </p:nvGraphicFramePr>
        <p:xfrm>
          <a:off x="7620000" y="127000"/>
          <a:ext cx="987425" cy="1473200"/>
        </p:xfrm>
        <a:graphic>
          <a:graphicData uri="http://schemas.openxmlformats.org/presentationml/2006/ole">
            <mc:AlternateContent xmlns:mc="http://schemas.openxmlformats.org/markup-compatibility/2006">
              <mc:Choice xmlns:v="urn:schemas-microsoft-com:vml" Requires="v">
                <p:oleObj spid="_x0000_s47119" name="Clip" r:id="rId6" imgW="987425" imgH="1473200" progId="MS_ClipArt_Gallery.2">
                  <p:embed/>
                </p:oleObj>
              </mc:Choice>
              <mc:Fallback>
                <p:oleObj name="Clip" r:id="rId6" imgW="987425" imgH="1473200" progId="MS_ClipArt_Gallery.2">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0" y="127000"/>
                        <a:ext cx="987425"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7" name="Rectangle 7"/>
          <p:cNvSpPr>
            <a:spLocks noChangeArrowheads="1"/>
          </p:cNvSpPr>
          <p:nvPr/>
        </p:nvSpPr>
        <p:spPr bwMode="auto">
          <a:xfrm>
            <a:off x="2057400" y="3505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rtl="0" eaLnBrk="0" fontAlgn="base" hangingPunct="0">
              <a:spcBef>
                <a:spcPct val="15000"/>
              </a:spcBef>
              <a:spcAft>
                <a:spcPct val="0"/>
              </a:spcAft>
              <a:buClr>
                <a:srgbClr val="006600"/>
              </a:buClr>
              <a:buSzPct val="85000"/>
              <a:buFont typeface="Wingdings" pitchFamily="2" charset="2"/>
              <a:buNone/>
            </a:pPr>
            <a:r>
              <a:rPr lang="en-US" sz="1600" smtClean="0">
                <a:solidFill>
                  <a:srgbClr val="000000"/>
                </a:solidFill>
                <a:ea typeface="Arial Unicode MS" pitchFamily="34" charset="-128"/>
                <a:cs typeface="Arial Unicode MS" pitchFamily="34" charset="-128"/>
              </a:rPr>
              <a:t>And.hdl</a:t>
            </a:r>
          </a:p>
        </p:txBody>
      </p:sp>
      <p:pic>
        <p:nvPicPr>
          <p:cNvPr id="15368" name="Picture 8" descr="Click To Downloa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3886200"/>
            <a:ext cx="609600" cy="609600"/>
          </a:xfrm>
          <a:prstGeom prst="rect">
            <a:avLst/>
          </a:prstGeom>
          <a:solidFill>
            <a:srgbClr val="F3F3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7015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Hardware simulator </a:t>
            </a:r>
            <a:r>
              <a:rPr lang="en-US" sz="1600" smtClean="0"/>
              <a:t>(demonstrating Xor gate construction)</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8001000" cy="5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4436" name="Oval 4"/>
          <p:cNvSpPr>
            <a:spLocks noChangeArrowheads="1"/>
          </p:cNvSpPr>
          <p:nvPr/>
        </p:nvSpPr>
        <p:spPr bwMode="auto">
          <a:xfrm>
            <a:off x="1295400" y="1066800"/>
            <a:ext cx="457200" cy="533400"/>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274438" name="AutoShape 6"/>
          <p:cNvSpPr>
            <a:spLocks noChangeArrowheads="1"/>
          </p:cNvSpPr>
          <p:nvPr/>
        </p:nvSpPr>
        <p:spPr bwMode="auto">
          <a:xfrm>
            <a:off x="6096000" y="2895600"/>
            <a:ext cx="941388" cy="517525"/>
          </a:xfrm>
          <a:prstGeom prst="roundRect">
            <a:avLst>
              <a:gd name="adj" fmla="val 16667"/>
            </a:avLst>
          </a:prstGeom>
          <a:solidFill>
            <a:srgbClr val="FFDDC3"/>
          </a:solidFill>
          <a:ln w="19050">
            <a:solidFill>
              <a:srgbClr val="BD5201"/>
            </a:solidFill>
            <a:round/>
            <a:headEnd/>
            <a:tailEnd/>
          </a:ln>
        </p:spPr>
        <p:txBody>
          <a:bodyPr anchor="ctr"/>
          <a:lstStyle/>
          <a:p>
            <a:pPr algn="ctr" rtl="0" eaLnBrk="0" fontAlgn="base" hangingPunct="0">
              <a:spcBef>
                <a:spcPct val="0"/>
              </a:spcBef>
              <a:spcAft>
                <a:spcPct val="0"/>
              </a:spcAft>
            </a:pPr>
            <a:r>
              <a:rPr lang="en-US" sz="1400" b="1" smtClean="0">
                <a:solidFill>
                  <a:srgbClr val="800000"/>
                </a:solidFill>
                <a:latin typeface="Arial" pitchFamily="34" charset="0"/>
              </a:rPr>
              <a:t>test script</a:t>
            </a:r>
            <a:endParaRPr lang="en-US" sz="1400" b="1" smtClean="0">
              <a:solidFill>
                <a:srgbClr val="000000"/>
              </a:solidFill>
              <a:latin typeface="Arial" pitchFamily="34" charset="0"/>
            </a:endParaRPr>
          </a:p>
        </p:txBody>
      </p:sp>
      <p:grpSp>
        <p:nvGrpSpPr>
          <p:cNvPr id="2" name="Group 12"/>
          <p:cNvGrpSpPr>
            <a:grpSpLocks/>
          </p:cNvGrpSpPr>
          <p:nvPr/>
        </p:nvGrpSpPr>
        <p:grpSpPr bwMode="auto">
          <a:xfrm>
            <a:off x="990600" y="2971800"/>
            <a:ext cx="1189038" cy="1404938"/>
            <a:chOff x="624" y="1872"/>
            <a:chExt cx="749" cy="885"/>
          </a:xfrm>
        </p:grpSpPr>
        <p:sp>
          <p:nvSpPr>
            <p:cNvPr id="16391" name="AutoShape 13"/>
            <p:cNvSpPr>
              <a:spLocks noChangeArrowheads="1"/>
            </p:cNvSpPr>
            <p:nvPr/>
          </p:nvSpPr>
          <p:spPr bwMode="auto">
            <a:xfrm>
              <a:off x="624" y="1872"/>
              <a:ext cx="749" cy="373"/>
            </a:xfrm>
            <a:prstGeom prst="roundRect">
              <a:avLst>
                <a:gd name="adj" fmla="val 16667"/>
              </a:avLst>
            </a:prstGeom>
            <a:solidFill>
              <a:srgbClr val="FFDDC3"/>
            </a:solidFill>
            <a:ln w="19050">
              <a:solidFill>
                <a:srgbClr val="BD5201"/>
              </a:solidFill>
              <a:round/>
              <a:headEnd/>
              <a:tailEnd/>
            </a:ln>
          </p:spPr>
          <p:txBody>
            <a:bodyPr anchor="ctr"/>
            <a:lstStyle/>
            <a:p>
              <a:pPr algn="ctr" rtl="0" eaLnBrk="0" fontAlgn="base" hangingPunct="0">
                <a:spcBef>
                  <a:spcPct val="0"/>
                </a:spcBef>
                <a:spcAft>
                  <a:spcPct val="0"/>
                </a:spcAft>
              </a:pPr>
              <a:r>
                <a:rPr lang="en-US" sz="1400" b="1" smtClean="0">
                  <a:solidFill>
                    <a:srgbClr val="800000"/>
                  </a:solidFill>
                  <a:latin typeface="Arial" pitchFamily="34" charset="0"/>
                </a:rPr>
                <a:t>HDL program</a:t>
              </a:r>
              <a:endParaRPr lang="en-US" sz="1400" b="1" smtClean="0">
                <a:solidFill>
                  <a:srgbClr val="000000"/>
                </a:solidFill>
                <a:latin typeface="Arial" pitchFamily="34" charset="0"/>
              </a:endParaRPr>
            </a:p>
          </p:txBody>
        </p:sp>
        <p:cxnSp>
          <p:nvCxnSpPr>
            <p:cNvPr id="16392" name="AutoShape 14"/>
            <p:cNvCxnSpPr>
              <a:cxnSpLocks noChangeShapeType="1"/>
              <a:stCxn id="16391" idx="2"/>
              <a:endCxn id="16393" idx="0"/>
            </p:cNvCxnSpPr>
            <p:nvPr/>
          </p:nvCxnSpPr>
          <p:spPr bwMode="auto">
            <a:xfrm>
              <a:off x="999" y="2251"/>
              <a:ext cx="0" cy="366"/>
            </a:xfrm>
            <a:prstGeom prst="straightConnector1">
              <a:avLst/>
            </a:prstGeom>
            <a:noFill/>
            <a:ln w="19050">
              <a:solidFill>
                <a:srgbClr val="BD5201"/>
              </a:solidFill>
              <a:round/>
              <a:headEnd/>
              <a:tailEnd type="oval" w="lg" len="lg"/>
            </a:ln>
            <a:extLst>
              <a:ext uri="{909E8E84-426E-40DD-AFC4-6F175D3DCCD1}">
                <a14:hiddenFill xmlns:a14="http://schemas.microsoft.com/office/drawing/2010/main">
                  <a:noFill/>
                </a14:hiddenFill>
              </a:ext>
            </a:extLst>
          </p:spPr>
        </p:cxnSp>
        <p:sp>
          <p:nvSpPr>
            <p:cNvPr id="16393" name="Rectangle 15"/>
            <p:cNvSpPr>
              <a:spLocks noChangeArrowheads="1"/>
            </p:cNvSpPr>
            <p:nvPr/>
          </p:nvSpPr>
          <p:spPr bwMode="auto">
            <a:xfrm>
              <a:off x="905" y="2617"/>
              <a:ext cx="18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grpSp>
    </p:spTree>
    <p:extLst>
      <p:ext uri="{BB962C8B-B14F-4D97-AF65-F5344CB8AC3E}">
        <p14:creationId xmlns:p14="http://schemas.microsoft.com/office/powerpoint/2010/main" val="3561011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4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animBg="1"/>
      <p:bldP spid="27443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Hardware simulator</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8001000" cy="5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412" name="Oval 4"/>
          <p:cNvSpPr>
            <a:spLocks noChangeArrowheads="1"/>
          </p:cNvSpPr>
          <p:nvPr/>
        </p:nvSpPr>
        <p:spPr bwMode="auto">
          <a:xfrm>
            <a:off x="1295400" y="1066800"/>
            <a:ext cx="457200" cy="533400"/>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grpSp>
        <p:nvGrpSpPr>
          <p:cNvPr id="17413" name="Group 5"/>
          <p:cNvGrpSpPr>
            <a:grpSpLocks/>
          </p:cNvGrpSpPr>
          <p:nvPr/>
        </p:nvGrpSpPr>
        <p:grpSpPr bwMode="auto">
          <a:xfrm>
            <a:off x="990600" y="2971800"/>
            <a:ext cx="1189038" cy="1404938"/>
            <a:chOff x="624" y="1872"/>
            <a:chExt cx="749" cy="885"/>
          </a:xfrm>
        </p:grpSpPr>
        <p:sp>
          <p:nvSpPr>
            <p:cNvPr id="17419" name="AutoShape 6"/>
            <p:cNvSpPr>
              <a:spLocks noChangeArrowheads="1"/>
            </p:cNvSpPr>
            <p:nvPr/>
          </p:nvSpPr>
          <p:spPr bwMode="auto">
            <a:xfrm>
              <a:off x="624" y="1872"/>
              <a:ext cx="749" cy="373"/>
            </a:xfrm>
            <a:prstGeom prst="roundRect">
              <a:avLst>
                <a:gd name="adj" fmla="val 16667"/>
              </a:avLst>
            </a:prstGeom>
            <a:solidFill>
              <a:srgbClr val="FFDDC3"/>
            </a:solidFill>
            <a:ln w="19050">
              <a:solidFill>
                <a:srgbClr val="BD5201"/>
              </a:solidFill>
              <a:round/>
              <a:headEnd/>
              <a:tailEnd/>
            </a:ln>
          </p:spPr>
          <p:txBody>
            <a:bodyPr anchor="ctr"/>
            <a:lstStyle/>
            <a:p>
              <a:pPr algn="ctr" rtl="0" eaLnBrk="0" fontAlgn="base" hangingPunct="0">
                <a:spcBef>
                  <a:spcPct val="0"/>
                </a:spcBef>
                <a:spcAft>
                  <a:spcPct val="0"/>
                </a:spcAft>
              </a:pPr>
              <a:r>
                <a:rPr lang="en-US" sz="1400" b="1" smtClean="0">
                  <a:solidFill>
                    <a:srgbClr val="800000"/>
                  </a:solidFill>
                  <a:latin typeface="Arial" pitchFamily="34" charset="0"/>
                </a:rPr>
                <a:t>HDL program</a:t>
              </a:r>
              <a:endParaRPr lang="en-US" sz="1400" b="1" smtClean="0">
                <a:solidFill>
                  <a:srgbClr val="000000"/>
                </a:solidFill>
                <a:latin typeface="Arial" pitchFamily="34" charset="0"/>
              </a:endParaRPr>
            </a:p>
          </p:txBody>
        </p:sp>
        <p:cxnSp>
          <p:nvCxnSpPr>
            <p:cNvPr id="17420" name="AutoShape 7"/>
            <p:cNvCxnSpPr>
              <a:cxnSpLocks noChangeShapeType="1"/>
              <a:stCxn id="17419" idx="2"/>
              <a:endCxn id="17421" idx="0"/>
            </p:cNvCxnSpPr>
            <p:nvPr/>
          </p:nvCxnSpPr>
          <p:spPr bwMode="auto">
            <a:xfrm>
              <a:off x="999" y="2251"/>
              <a:ext cx="0" cy="366"/>
            </a:xfrm>
            <a:prstGeom prst="straightConnector1">
              <a:avLst/>
            </a:prstGeom>
            <a:noFill/>
            <a:ln w="19050">
              <a:solidFill>
                <a:srgbClr val="BD5201"/>
              </a:solidFill>
              <a:round/>
              <a:headEnd/>
              <a:tailEnd type="oval" w="lg" len="lg"/>
            </a:ln>
            <a:extLst>
              <a:ext uri="{909E8E84-426E-40DD-AFC4-6F175D3DCCD1}">
                <a14:hiddenFill xmlns:a14="http://schemas.microsoft.com/office/drawing/2010/main">
                  <a:noFill/>
                </a14:hiddenFill>
              </a:ext>
            </a:extLst>
          </p:spPr>
        </p:cxnSp>
        <p:sp>
          <p:nvSpPr>
            <p:cNvPr id="17421" name="Rectangle 8"/>
            <p:cNvSpPr>
              <a:spLocks noChangeArrowheads="1"/>
            </p:cNvSpPr>
            <p:nvPr/>
          </p:nvSpPr>
          <p:spPr bwMode="auto">
            <a:xfrm>
              <a:off x="905" y="2617"/>
              <a:ext cx="18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grpSp>
      <p:sp>
        <p:nvSpPr>
          <p:cNvPr id="276489" name="Rectangle 9" descr="Bouquet"/>
          <p:cNvSpPr>
            <a:spLocks noChangeArrowheads="1"/>
          </p:cNvSpPr>
          <p:nvPr/>
        </p:nvSpPr>
        <p:spPr bwMode="auto">
          <a:xfrm>
            <a:off x="4495800" y="2286000"/>
            <a:ext cx="4038600" cy="53340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276490" name="Rectangle 10" descr="Bouquet"/>
          <p:cNvSpPr>
            <a:spLocks noChangeArrowheads="1"/>
          </p:cNvSpPr>
          <p:nvPr/>
        </p:nvSpPr>
        <p:spPr bwMode="auto">
          <a:xfrm>
            <a:off x="4495800" y="2895600"/>
            <a:ext cx="4038600" cy="53340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276491" name="Rectangle 11" descr="Bouquet"/>
          <p:cNvSpPr>
            <a:spLocks noChangeArrowheads="1"/>
          </p:cNvSpPr>
          <p:nvPr/>
        </p:nvSpPr>
        <p:spPr bwMode="auto">
          <a:xfrm>
            <a:off x="4495800" y="3505200"/>
            <a:ext cx="4038600" cy="53340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276492" name="Rectangle 12" descr="Bouquet"/>
          <p:cNvSpPr>
            <a:spLocks noChangeArrowheads="1"/>
          </p:cNvSpPr>
          <p:nvPr/>
        </p:nvSpPr>
        <p:spPr bwMode="auto">
          <a:xfrm>
            <a:off x="4495800" y="4114800"/>
            <a:ext cx="4038600" cy="53340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276493" name="Rectangle 13" descr="Bouquet"/>
          <p:cNvSpPr>
            <a:spLocks noChangeArrowheads="1"/>
          </p:cNvSpPr>
          <p:nvPr/>
        </p:nvSpPr>
        <p:spPr bwMode="auto">
          <a:xfrm>
            <a:off x="4495800" y="1676400"/>
            <a:ext cx="4038600" cy="53340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Tree>
    <p:extLst>
      <p:ext uri="{BB962C8B-B14F-4D97-AF65-F5344CB8AC3E}">
        <p14:creationId xmlns:p14="http://schemas.microsoft.com/office/powerpoint/2010/main" val="324355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93"/>
                                        </p:tgtEl>
                                        <p:attrNameLst>
                                          <p:attrName>style.visibility</p:attrName>
                                        </p:attrNameLst>
                                      </p:cBhvr>
                                      <p:to>
                                        <p:strVal val="visible"/>
                                      </p:to>
                                    </p:set>
                                  </p:childTnLst>
                                  <p:subTnLst>
                                    <p:set>
                                      <p:cBhvr override="childStyle">
                                        <p:cTn dur="1" fill="hold" display="0" masterRel="nextClick" afterEffect="1"/>
                                        <p:tgtEl>
                                          <p:spTgt spid="276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9"/>
                                        </p:tgtEl>
                                        <p:attrNameLst>
                                          <p:attrName>style.visibility</p:attrName>
                                        </p:attrNameLst>
                                      </p:cBhvr>
                                      <p:to>
                                        <p:strVal val="visible"/>
                                      </p:to>
                                    </p:set>
                                  </p:childTnLst>
                                  <p:subTnLst>
                                    <p:set>
                                      <p:cBhvr override="childStyle">
                                        <p:cTn dur="1" fill="hold" display="0" masterRel="nextClick" afterEffect="1"/>
                                        <p:tgtEl>
                                          <p:spTgt spid="27648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490"/>
                                        </p:tgtEl>
                                        <p:attrNameLst>
                                          <p:attrName>style.visibility</p:attrName>
                                        </p:attrNameLst>
                                      </p:cBhvr>
                                      <p:to>
                                        <p:strVal val="visible"/>
                                      </p:to>
                                    </p:set>
                                  </p:childTnLst>
                                  <p:subTnLst>
                                    <p:set>
                                      <p:cBhvr override="childStyle">
                                        <p:cTn dur="1" fill="hold" display="0" masterRel="nextClick" afterEffect="1"/>
                                        <p:tgtEl>
                                          <p:spTgt spid="27649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491"/>
                                        </p:tgtEl>
                                        <p:attrNameLst>
                                          <p:attrName>style.visibility</p:attrName>
                                        </p:attrNameLst>
                                      </p:cBhvr>
                                      <p:to>
                                        <p:strVal val="visible"/>
                                      </p:to>
                                    </p:set>
                                  </p:childTnLst>
                                  <p:subTnLst>
                                    <p:set>
                                      <p:cBhvr override="childStyle">
                                        <p:cTn dur="1" fill="hold" display="0" masterRel="nextClick" afterEffect="1"/>
                                        <p:tgtEl>
                                          <p:spTgt spid="27649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9" grpId="0" animBg="1"/>
      <p:bldP spid="276490" grpId="0" animBg="1"/>
      <p:bldP spid="276491" grpId="0" animBg="1"/>
      <p:bldP spid="276492" grpId="0" animBg="1"/>
      <p:bldP spid="2764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8001000" cy="570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5" name="AutoShape 3"/>
          <p:cNvSpPr>
            <a:spLocks noChangeArrowheads="1"/>
          </p:cNvSpPr>
          <p:nvPr/>
        </p:nvSpPr>
        <p:spPr bwMode="auto">
          <a:xfrm>
            <a:off x="990600" y="2971800"/>
            <a:ext cx="1189038" cy="592138"/>
          </a:xfrm>
          <a:prstGeom prst="roundRect">
            <a:avLst>
              <a:gd name="adj" fmla="val 16667"/>
            </a:avLst>
          </a:prstGeom>
          <a:solidFill>
            <a:srgbClr val="FFDDC3"/>
          </a:solidFill>
          <a:ln w="19050">
            <a:solidFill>
              <a:srgbClr val="BD5201"/>
            </a:solidFill>
            <a:round/>
            <a:headEnd/>
            <a:tailEnd/>
          </a:ln>
        </p:spPr>
        <p:txBody>
          <a:bodyPr anchor="ctr"/>
          <a:lstStyle/>
          <a:p>
            <a:pPr algn="ctr" rtl="0" eaLnBrk="0" fontAlgn="base" hangingPunct="0">
              <a:spcBef>
                <a:spcPct val="0"/>
              </a:spcBef>
              <a:spcAft>
                <a:spcPct val="0"/>
              </a:spcAft>
            </a:pPr>
            <a:r>
              <a:rPr lang="en-US" sz="1400" b="1" smtClean="0">
                <a:solidFill>
                  <a:srgbClr val="800000"/>
                </a:solidFill>
                <a:latin typeface="Arial" pitchFamily="34" charset="0"/>
              </a:rPr>
              <a:t>HDL program</a:t>
            </a:r>
            <a:endParaRPr lang="en-US" sz="1400" b="1" smtClean="0">
              <a:solidFill>
                <a:srgbClr val="000000"/>
              </a:solidFill>
              <a:latin typeface="Arial" pitchFamily="34" charset="0"/>
            </a:endParaRPr>
          </a:p>
        </p:txBody>
      </p:sp>
      <p:cxnSp>
        <p:nvCxnSpPr>
          <p:cNvPr id="18436" name="AutoShape 4"/>
          <p:cNvCxnSpPr>
            <a:cxnSpLocks noChangeShapeType="1"/>
            <a:stCxn id="18435" idx="2"/>
            <a:endCxn id="18437" idx="0"/>
          </p:cNvCxnSpPr>
          <p:nvPr/>
        </p:nvCxnSpPr>
        <p:spPr bwMode="auto">
          <a:xfrm>
            <a:off x="1585913" y="3573463"/>
            <a:ext cx="0" cy="581025"/>
          </a:xfrm>
          <a:prstGeom prst="straightConnector1">
            <a:avLst/>
          </a:prstGeom>
          <a:noFill/>
          <a:ln w="19050">
            <a:solidFill>
              <a:srgbClr val="BD5201"/>
            </a:solidFill>
            <a:round/>
            <a:headEnd/>
            <a:tailEnd type="oval" w="lg" len="lg"/>
          </a:ln>
          <a:extLst>
            <a:ext uri="{909E8E84-426E-40DD-AFC4-6F175D3DCCD1}">
              <a14:hiddenFill xmlns:a14="http://schemas.microsoft.com/office/drawing/2010/main">
                <a:noFill/>
              </a14:hiddenFill>
            </a:ext>
          </a:extLst>
        </p:spPr>
      </p:cxnSp>
      <p:sp>
        <p:nvSpPr>
          <p:cNvPr id="18437" name="Rectangle 5"/>
          <p:cNvSpPr>
            <a:spLocks noChangeArrowheads="1"/>
          </p:cNvSpPr>
          <p:nvPr/>
        </p:nvSpPr>
        <p:spPr bwMode="auto">
          <a:xfrm>
            <a:off x="1436688" y="4154488"/>
            <a:ext cx="2968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18438" name="Rectangle 6"/>
          <p:cNvSpPr>
            <a:spLocks noGrp="1" noChangeArrowheads="1"/>
          </p:cNvSpPr>
          <p:nvPr>
            <p:ph type="title"/>
          </p:nvPr>
        </p:nvSpPr>
        <p:spPr>
          <a:noFill/>
        </p:spPr>
        <p:txBody>
          <a:bodyPr/>
          <a:lstStyle/>
          <a:p>
            <a:r>
              <a:rPr lang="en-US" smtClean="0"/>
              <a:t>Hardware simulator</a:t>
            </a:r>
          </a:p>
        </p:txBody>
      </p:sp>
      <p:grpSp>
        <p:nvGrpSpPr>
          <p:cNvPr id="2" name="Group 7"/>
          <p:cNvGrpSpPr>
            <a:grpSpLocks/>
          </p:cNvGrpSpPr>
          <p:nvPr/>
        </p:nvGrpSpPr>
        <p:grpSpPr bwMode="auto">
          <a:xfrm>
            <a:off x="5486400" y="3810000"/>
            <a:ext cx="2438400" cy="2057400"/>
            <a:chOff x="3840" y="1440"/>
            <a:chExt cx="1536" cy="1296"/>
          </a:xfrm>
        </p:grpSpPr>
        <p:sp>
          <p:nvSpPr>
            <p:cNvPr id="18440" name="AutoShape 8"/>
            <p:cNvSpPr>
              <a:spLocks noChangeArrowheads="1"/>
            </p:cNvSpPr>
            <p:nvPr/>
          </p:nvSpPr>
          <p:spPr bwMode="auto">
            <a:xfrm>
              <a:off x="4176" y="1440"/>
              <a:ext cx="655" cy="325"/>
            </a:xfrm>
            <a:prstGeom prst="roundRect">
              <a:avLst>
                <a:gd name="adj" fmla="val 16667"/>
              </a:avLst>
            </a:prstGeom>
            <a:solidFill>
              <a:srgbClr val="FFDDC3"/>
            </a:solidFill>
            <a:ln w="19050">
              <a:solidFill>
                <a:srgbClr val="BD5201"/>
              </a:solidFill>
              <a:round/>
              <a:headEnd/>
              <a:tailEnd/>
            </a:ln>
          </p:spPr>
          <p:txBody>
            <a:bodyPr anchor="ctr"/>
            <a:lstStyle/>
            <a:p>
              <a:pPr algn="ctr" rtl="0" eaLnBrk="0" fontAlgn="base" hangingPunct="0">
                <a:spcBef>
                  <a:spcPct val="0"/>
                </a:spcBef>
                <a:spcAft>
                  <a:spcPct val="0"/>
                </a:spcAft>
              </a:pPr>
              <a:r>
                <a:rPr lang="en-US" sz="1400" b="1" smtClean="0">
                  <a:solidFill>
                    <a:srgbClr val="800000"/>
                  </a:solidFill>
                  <a:latin typeface="Arial" pitchFamily="34" charset="0"/>
                </a:rPr>
                <a:t>output file</a:t>
              </a:r>
              <a:endParaRPr lang="en-US" sz="1400" b="1" smtClean="0">
                <a:solidFill>
                  <a:srgbClr val="000000"/>
                </a:solidFill>
                <a:latin typeface="Arial" pitchFamily="34" charset="0"/>
              </a:endParaRPr>
            </a:p>
          </p:txBody>
        </p:sp>
        <p:cxnSp>
          <p:nvCxnSpPr>
            <p:cNvPr id="18441" name="AutoShape 9"/>
            <p:cNvCxnSpPr>
              <a:cxnSpLocks noChangeShapeType="1"/>
              <a:stCxn id="18440" idx="2"/>
              <a:endCxn id="18442" idx="0"/>
            </p:cNvCxnSpPr>
            <p:nvPr/>
          </p:nvCxnSpPr>
          <p:spPr bwMode="auto">
            <a:xfrm>
              <a:off x="4504" y="1771"/>
              <a:ext cx="0" cy="227"/>
            </a:xfrm>
            <a:prstGeom prst="straightConnector1">
              <a:avLst/>
            </a:prstGeom>
            <a:noFill/>
            <a:ln w="19050">
              <a:solidFill>
                <a:srgbClr val="BD5201"/>
              </a:solidFill>
              <a:round/>
              <a:headEnd/>
              <a:tailEnd type="oval" w="lg" len="lg"/>
            </a:ln>
            <a:extLst>
              <a:ext uri="{909E8E84-426E-40DD-AFC4-6F175D3DCCD1}">
                <a14:hiddenFill xmlns:a14="http://schemas.microsoft.com/office/drawing/2010/main">
                  <a:noFill/>
                </a14:hiddenFill>
              </a:ext>
            </a:extLst>
          </p:spPr>
        </p:cxnSp>
        <p:sp>
          <p:nvSpPr>
            <p:cNvPr id="18442" name="Rectangle 10"/>
            <p:cNvSpPr>
              <a:spLocks noChangeArrowheads="1"/>
            </p:cNvSpPr>
            <p:nvPr/>
          </p:nvSpPr>
          <p:spPr bwMode="auto">
            <a:xfrm>
              <a:off x="4410" y="1998"/>
              <a:ext cx="18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grpSp>
          <p:nvGrpSpPr>
            <p:cNvPr id="18443" name="Group 11"/>
            <p:cNvGrpSpPr>
              <a:grpSpLocks/>
            </p:cNvGrpSpPr>
            <p:nvPr/>
          </p:nvGrpSpPr>
          <p:grpSpPr bwMode="auto">
            <a:xfrm>
              <a:off x="3840" y="2064"/>
              <a:ext cx="1536" cy="672"/>
              <a:chOff x="1584" y="1872"/>
              <a:chExt cx="2544" cy="1260"/>
            </a:xfrm>
          </p:grpSpPr>
          <p:pic>
            <p:nvPicPr>
              <p:cNvPr id="18444" name="Picture 12"/>
              <p:cNvPicPr>
                <a:picLocks noChangeAspect="1" noChangeArrowheads="1"/>
              </p:cNvPicPr>
              <p:nvPr/>
            </p:nvPicPr>
            <p:blipFill>
              <a:blip r:embed="rId4">
                <a:extLst>
                  <a:ext uri="{28A0092B-C50C-407E-A947-70E740481C1C}">
                    <a14:useLocalDpi xmlns:a14="http://schemas.microsoft.com/office/drawing/2010/main" val="0"/>
                  </a:ext>
                </a:extLst>
              </a:blip>
              <a:srcRect l="48438" t="14583" r="32031" b="73842"/>
              <a:stretch>
                <a:fillRect/>
              </a:stretch>
            </p:blipFill>
            <p:spPr bwMode="auto">
              <a:xfrm>
                <a:off x="1584" y="1872"/>
                <a:ext cx="2169"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
              <p:cNvPicPr>
                <a:picLocks noChangeAspect="1" noChangeArrowheads="1"/>
              </p:cNvPicPr>
              <p:nvPr/>
            </p:nvPicPr>
            <p:blipFill>
              <a:blip r:embed="rId4">
                <a:extLst>
                  <a:ext uri="{28A0092B-C50C-407E-A947-70E740481C1C}">
                    <a14:useLocalDpi xmlns:a14="http://schemas.microsoft.com/office/drawing/2010/main" val="0"/>
                  </a:ext>
                </a:extLst>
              </a:blip>
              <a:srcRect l="48438" t="14583" r="32031" b="84839"/>
              <a:stretch>
                <a:fillRect/>
              </a:stretch>
            </p:blipFill>
            <p:spPr bwMode="auto">
              <a:xfrm>
                <a:off x="1584" y="3072"/>
                <a:ext cx="2169"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4"/>
              <p:cNvPicPr>
                <a:picLocks noChangeAspect="1" noChangeArrowheads="1"/>
              </p:cNvPicPr>
              <p:nvPr/>
            </p:nvPicPr>
            <p:blipFill>
              <a:blip r:embed="rId3">
                <a:extLst>
                  <a:ext uri="{28A0092B-C50C-407E-A947-70E740481C1C}">
                    <a14:useLocalDpi xmlns:a14="http://schemas.microsoft.com/office/drawing/2010/main" val="0"/>
                  </a:ext>
                </a:extLst>
              </a:blip>
              <a:srcRect l="99533" t="66797" r="-3412"/>
              <a:stretch>
                <a:fillRect/>
              </a:stretch>
            </p:blipFill>
            <p:spPr bwMode="auto">
              <a:xfrm>
                <a:off x="3744" y="1872"/>
                <a:ext cx="384"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spTree>
    <p:extLst>
      <p:ext uri="{BB962C8B-B14F-4D97-AF65-F5344CB8AC3E}">
        <p14:creationId xmlns:p14="http://schemas.microsoft.com/office/powerpoint/2010/main" val="2947017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Project materials</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b="17325"/>
          <a:stretch>
            <a:fillRect/>
          </a:stretch>
        </p:blipFill>
        <p:spPr bwMode="auto">
          <a:xfrm>
            <a:off x="142875" y="622300"/>
            <a:ext cx="8893175"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2555875" y="2060575"/>
            <a:ext cx="6551613" cy="3787775"/>
            <a:chOff x="1610" y="1298"/>
            <a:chExt cx="4127" cy="2386"/>
          </a:xfrm>
        </p:grpSpPr>
        <p:grpSp>
          <p:nvGrpSpPr>
            <p:cNvPr id="19461" name="Group 5"/>
            <p:cNvGrpSpPr>
              <a:grpSpLocks/>
            </p:cNvGrpSpPr>
            <p:nvPr/>
          </p:nvGrpSpPr>
          <p:grpSpPr bwMode="auto">
            <a:xfrm>
              <a:off x="1610" y="1298"/>
              <a:ext cx="3084" cy="254"/>
              <a:chOff x="1610" y="1298"/>
              <a:chExt cx="3084" cy="254"/>
            </a:xfrm>
          </p:grpSpPr>
          <p:sp>
            <p:nvSpPr>
              <p:cNvPr id="19465" name="AutoShape 6"/>
              <p:cNvSpPr>
                <a:spLocks noChangeArrowheads="1"/>
              </p:cNvSpPr>
              <p:nvPr/>
            </p:nvSpPr>
            <p:spPr bwMode="auto">
              <a:xfrm>
                <a:off x="1610" y="1298"/>
                <a:ext cx="454" cy="227"/>
              </a:xfrm>
              <a:prstGeom prst="leftArrow">
                <a:avLst>
                  <a:gd name="adj1" fmla="val 50000"/>
                  <a:gd name="adj2" fmla="val 50000"/>
                </a:avLst>
              </a:prstGeom>
              <a:solidFill>
                <a:srgbClr val="FF7575"/>
              </a:solidFill>
              <a:ln w="12700">
                <a:solidFill>
                  <a:schemeClr val="tx1"/>
                </a:solidFill>
                <a:miter lim="800000"/>
                <a:headEnd/>
                <a:tailEnd/>
              </a:ln>
            </p:spPr>
            <p:txBody>
              <a:bodyPr wrap="none"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19466" name="Rectangle 7"/>
              <p:cNvSpPr>
                <a:spLocks noChangeArrowheads="1"/>
              </p:cNvSpPr>
              <p:nvPr/>
            </p:nvSpPr>
            <p:spPr bwMode="auto">
              <a:xfrm>
                <a:off x="2155" y="1298"/>
                <a:ext cx="253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spcBef>
                    <a:spcPct val="60000"/>
                  </a:spcBef>
                  <a:spcAft>
                    <a:spcPct val="0"/>
                  </a:spcAft>
                  <a:buClr>
                    <a:srgbClr val="006600"/>
                  </a:buClr>
                  <a:buSzPct val="100000"/>
                  <a:buFont typeface="Wingdings" pitchFamily="2" charset="2"/>
                  <a:buNone/>
                </a:pPr>
                <a:r>
                  <a:rPr lang="en-US" sz="1600" smtClean="0">
                    <a:solidFill>
                      <a:srgbClr val="000000"/>
                    </a:solidFill>
                  </a:rPr>
                  <a:t>Project 1 on the course web site</a:t>
                </a:r>
              </a:p>
            </p:txBody>
          </p:sp>
        </p:grpSp>
        <p:grpSp>
          <p:nvGrpSpPr>
            <p:cNvPr id="19462" name="Group 8"/>
            <p:cNvGrpSpPr>
              <a:grpSpLocks/>
            </p:cNvGrpSpPr>
            <p:nvPr/>
          </p:nvGrpSpPr>
          <p:grpSpPr bwMode="auto">
            <a:xfrm>
              <a:off x="2653" y="3430"/>
              <a:ext cx="3084" cy="254"/>
              <a:chOff x="1610" y="1298"/>
              <a:chExt cx="3084" cy="254"/>
            </a:xfrm>
          </p:grpSpPr>
          <p:sp>
            <p:nvSpPr>
              <p:cNvPr id="19463" name="AutoShape 9"/>
              <p:cNvSpPr>
                <a:spLocks noChangeArrowheads="1"/>
              </p:cNvSpPr>
              <p:nvPr/>
            </p:nvSpPr>
            <p:spPr bwMode="auto">
              <a:xfrm>
                <a:off x="1610" y="1298"/>
                <a:ext cx="454" cy="227"/>
              </a:xfrm>
              <a:prstGeom prst="leftArrow">
                <a:avLst>
                  <a:gd name="adj1" fmla="val 50000"/>
                  <a:gd name="adj2" fmla="val 50000"/>
                </a:avLst>
              </a:prstGeom>
              <a:solidFill>
                <a:srgbClr val="FF7575"/>
              </a:solidFill>
              <a:ln w="12700">
                <a:solidFill>
                  <a:schemeClr val="tx1"/>
                </a:solidFill>
                <a:miter lim="800000"/>
                <a:headEnd/>
                <a:tailEnd/>
              </a:ln>
            </p:spPr>
            <p:txBody>
              <a:bodyPr wrap="none" anchor="ctr">
                <a:spAutoFit/>
              </a:bodyPr>
              <a:lstStyle/>
              <a:p>
                <a:pPr algn="l" rtl="0" eaLnBrk="0" fontAlgn="base" hangingPunct="0">
                  <a:spcBef>
                    <a:spcPct val="0"/>
                  </a:spcBef>
                  <a:spcAft>
                    <a:spcPct val="0"/>
                  </a:spcAft>
                </a:pPr>
                <a:endParaRPr lang="en-US" sz="2400" smtClean="0">
                  <a:solidFill>
                    <a:srgbClr val="000000"/>
                  </a:solidFill>
                  <a:latin typeface="Arial" pitchFamily="34" charset="0"/>
                </a:endParaRPr>
              </a:p>
            </p:txBody>
          </p:sp>
          <p:sp>
            <p:nvSpPr>
              <p:cNvPr id="19464" name="Rectangle 10"/>
              <p:cNvSpPr>
                <a:spLocks noChangeArrowheads="1"/>
              </p:cNvSpPr>
              <p:nvPr/>
            </p:nvSpPr>
            <p:spPr bwMode="auto">
              <a:xfrm>
                <a:off x="2155" y="1298"/>
                <a:ext cx="253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spcBef>
                    <a:spcPct val="60000"/>
                  </a:spcBef>
                  <a:spcAft>
                    <a:spcPct val="0"/>
                  </a:spcAft>
                  <a:buClr>
                    <a:srgbClr val="006600"/>
                  </a:buClr>
                  <a:buSzPct val="100000"/>
                  <a:buFont typeface="Wingdings" pitchFamily="2" charset="2"/>
                  <a:buNone/>
                </a:pPr>
                <a:r>
                  <a:rPr lang="en-US" sz="1400" b="1" smtClean="0">
                    <a:solidFill>
                      <a:srgbClr val="000000"/>
                    </a:solidFill>
                    <a:latin typeface="Courier New" pitchFamily="49" charset="0"/>
                    <a:cs typeface="Courier New" pitchFamily="49" charset="0"/>
                  </a:rPr>
                  <a:t>And.hdl</a:t>
                </a:r>
                <a:r>
                  <a:rPr lang="en-US" sz="1600" smtClean="0">
                    <a:solidFill>
                      <a:srgbClr val="000000"/>
                    </a:solidFill>
                  </a:rPr>
                  <a:t> , </a:t>
                </a:r>
                <a:r>
                  <a:rPr lang="en-US" sz="1400" b="1" smtClean="0">
                    <a:solidFill>
                      <a:srgbClr val="000000"/>
                    </a:solidFill>
                    <a:latin typeface="Courier New" pitchFamily="49" charset="0"/>
                    <a:cs typeface="Courier New" pitchFamily="49" charset="0"/>
                  </a:rPr>
                  <a:t>And.tst</a:t>
                </a:r>
                <a:r>
                  <a:rPr lang="en-US" sz="1600" smtClean="0">
                    <a:solidFill>
                      <a:srgbClr val="000000"/>
                    </a:solidFill>
                  </a:rPr>
                  <a:t> , </a:t>
                </a:r>
                <a:r>
                  <a:rPr lang="en-US" sz="1400" b="1" smtClean="0">
                    <a:solidFill>
                      <a:srgbClr val="000000"/>
                    </a:solidFill>
                    <a:latin typeface="Courier New" pitchFamily="49" charset="0"/>
                    <a:cs typeface="Courier New" pitchFamily="49" charset="0"/>
                  </a:rPr>
                  <a:t>And.cmp</a:t>
                </a:r>
                <a:r>
                  <a:rPr lang="en-US" sz="1600" smtClean="0">
                    <a:solidFill>
                      <a:srgbClr val="000000"/>
                    </a:solidFill>
                  </a:rPr>
                  <a:t> files</a:t>
                </a:r>
              </a:p>
            </p:txBody>
          </p:sp>
        </p:grpSp>
      </p:grpSp>
    </p:spTree>
    <p:extLst>
      <p:ext uri="{BB962C8B-B14F-4D97-AF65-F5344CB8AC3E}">
        <p14:creationId xmlns:p14="http://schemas.microsoft.com/office/powerpoint/2010/main" val="3872319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3528" y="692696"/>
                <a:ext cx="8229600" cy="4525963"/>
              </a:xfrm>
            </p:spPr>
            <p:txBody>
              <a:bodyPr>
                <a:normAutofit/>
              </a:bodyPr>
              <a:lstStyle/>
              <a:p>
                <a:pPr marL="0" indent="0" algn="ctr" rtl="0">
                  <a:buNone/>
                </a:pPr>
                <a14:m>
                  <m:oMath xmlns:m="http://schemas.openxmlformats.org/officeDocument/2006/math">
                    <m:r>
                      <a:rPr lang="en-US" sz="4400" b="0" i="1" smtClean="0">
                        <a:latin typeface="Cambria Math"/>
                      </a:rPr>
                      <m:t>𝑓</m:t>
                    </m:r>
                    <m:r>
                      <a:rPr lang="en-US" sz="4400" b="0" i="1" smtClean="0">
                        <a:latin typeface="Cambria Math"/>
                      </a:rPr>
                      <m:t>:</m:t>
                    </m:r>
                    <m:sSup>
                      <m:sSupPr>
                        <m:ctrlPr>
                          <a:rPr lang="en-US" sz="4400" b="0" i="1" smtClean="0">
                            <a:latin typeface="Cambria Math"/>
                          </a:rPr>
                        </m:ctrlPr>
                      </m:sSupPr>
                      <m:e>
                        <m:r>
                          <a:rPr lang="en-US" sz="4400" b="0" i="1" smtClean="0">
                            <a:latin typeface="Cambria Math"/>
                          </a:rPr>
                          <m:t>{</m:t>
                        </m:r>
                        <m:r>
                          <a:rPr lang="en-US" sz="4400" b="0" i="1" smtClean="0">
                            <a:latin typeface="Cambria Math"/>
                          </a:rPr>
                          <m:t>0</m:t>
                        </m:r>
                        <m:r>
                          <a:rPr lang="en-US" sz="4400" b="0" i="1" smtClean="0">
                            <a:latin typeface="Cambria Math"/>
                          </a:rPr>
                          <m:t>,</m:t>
                        </m:r>
                        <m:r>
                          <a:rPr lang="en-US" sz="4400" b="0" i="1" smtClean="0">
                            <a:latin typeface="Cambria Math"/>
                          </a:rPr>
                          <m:t>1</m:t>
                        </m:r>
                        <m:r>
                          <a:rPr lang="en-US" sz="4400" b="0" i="1" smtClean="0">
                            <a:latin typeface="Cambria Math"/>
                          </a:rPr>
                          <m:t>}</m:t>
                        </m:r>
                      </m:e>
                      <m:sup>
                        <m:r>
                          <a:rPr lang="en-US" sz="4400" b="0" i="1" smtClean="0">
                            <a:latin typeface="Cambria Math"/>
                          </a:rPr>
                          <m:t>𝑛</m:t>
                        </m:r>
                      </m:sup>
                    </m:sSup>
                  </m:oMath>
                </a14:m>
                <a:r>
                  <a:rPr lang="en-US" sz="4400" dirty="0">
                    <a:ea typeface="Cambria Math"/>
                  </a:rPr>
                  <a:t> </a:t>
                </a:r>
                <a14:m>
                  <m:oMath xmlns:m="http://schemas.openxmlformats.org/officeDocument/2006/math">
                    <m:r>
                      <a:rPr lang="en-US" sz="4400" i="1" smtClean="0">
                        <a:latin typeface="Cambria Math"/>
                        <a:ea typeface="Cambria Math"/>
                      </a:rPr>
                      <m:t>⟼</m:t>
                    </m:r>
                  </m:oMath>
                </a14:m>
                <a:r>
                  <a:rPr lang="en-US" sz="4400" dirty="0"/>
                  <a:t> </a:t>
                </a:r>
                <a14:m>
                  <m:oMath xmlns:m="http://schemas.openxmlformats.org/officeDocument/2006/math">
                    <m:sSup>
                      <m:sSupPr>
                        <m:ctrlPr>
                          <a:rPr lang="en-US" sz="4400" i="1">
                            <a:latin typeface="Cambria Math"/>
                          </a:rPr>
                        </m:ctrlPr>
                      </m:sSupPr>
                      <m:e>
                        <m:r>
                          <a:rPr lang="en-US" sz="4400" i="1">
                            <a:latin typeface="Cambria Math"/>
                          </a:rPr>
                          <m:t>{</m:t>
                        </m:r>
                        <m:r>
                          <a:rPr lang="en-US" sz="4400" i="1">
                            <a:latin typeface="Cambria Math"/>
                          </a:rPr>
                          <m:t>0</m:t>
                        </m:r>
                        <m:r>
                          <a:rPr lang="en-US" sz="4400" i="1">
                            <a:latin typeface="Cambria Math"/>
                          </a:rPr>
                          <m:t>,</m:t>
                        </m:r>
                        <m:r>
                          <a:rPr lang="en-US" sz="4400" i="1">
                            <a:latin typeface="Cambria Math"/>
                          </a:rPr>
                          <m:t>1</m:t>
                        </m:r>
                        <m:r>
                          <a:rPr lang="en-US" sz="4400" i="1">
                            <a:latin typeface="Cambria Math"/>
                          </a:rPr>
                          <m:t>}</m:t>
                        </m:r>
                      </m:e>
                      <m:sup/>
                    </m:sSup>
                  </m:oMath>
                </a14:m>
                <a:r>
                  <a:rPr lang="en-US" sz="4400" dirty="0">
                    <a:ea typeface="Cambria Math"/>
                  </a:rPr>
                  <a:t> </a:t>
                </a:r>
                <a:endParaRPr lang="en-US" sz="4400" dirty="0" smtClean="0">
                  <a:ea typeface="Cambria Math"/>
                </a:endParaRPr>
              </a:p>
              <a:p>
                <a:pPr marL="0" indent="0" algn="ctr" rtl="0">
                  <a:buNone/>
                </a:pPr>
                <a14:m>
                  <m:oMathPara xmlns:m="http://schemas.openxmlformats.org/officeDocument/2006/math">
                    <m:oMathParaPr>
                      <m:jc m:val="centerGroup"/>
                    </m:oMathParaPr>
                    <m:oMath xmlns:m="http://schemas.openxmlformats.org/officeDocument/2006/math">
                      <m:d>
                        <m:dPr>
                          <m:begChr m:val="|"/>
                          <m:endChr m:val="|"/>
                          <m:ctrlPr>
                            <a:rPr lang="en-US" sz="4400" b="0" i="1" smtClean="0">
                              <a:latin typeface="Cambria Math"/>
                              <a:ea typeface="Cambria Math"/>
                            </a:rPr>
                          </m:ctrlPr>
                        </m:dPr>
                        <m:e>
                          <m:r>
                            <a:rPr lang="en-US" sz="4400" b="0" i="1" smtClean="0">
                              <a:latin typeface="Cambria Math"/>
                              <a:ea typeface="Cambria Math"/>
                            </a:rPr>
                            <m:t>𝐹</m:t>
                          </m:r>
                        </m:e>
                      </m:d>
                      <m:r>
                        <a:rPr lang="en-US" sz="4400" b="0" i="1" smtClean="0">
                          <a:latin typeface="Cambria Math"/>
                          <a:ea typeface="Cambria Math"/>
                        </a:rPr>
                        <m:t>=</m:t>
                      </m:r>
                      <m:sSup>
                        <m:sSupPr>
                          <m:ctrlPr>
                            <a:rPr lang="en-US" sz="4400" b="0" i="1" smtClean="0">
                              <a:latin typeface="Cambria Math"/>
                              <a:ea typeface="Cambria Math"/>
                            </a:rPr>
                          </m:ctrlPr>
                        </m:sSupPr>
                        <m:e>
                          <m:r>
                            <a:rPr lang="en-US" sz="4400" b="0" i="1" smtClean="0">
                              <a:latin typeface="Cambria Math"/>
                              <a:ea typeface="Cambria Math"/>
                            </a:rPr>
                            <m:t>2</m:t>
                          </m:r>
                        </m:e>
                        <m:sup>
                          <m:sSup>
                            <m:sSupPr>
                              <m:ctrlPr>
                                <a:rPr lang="en-US" sz="4400" b="0" i="1" smtClean="0">
                                  <a:latin typeface="Cambria Math"/>
                                  <a:ea typeface="Cambria Math"/>
                                </a:rPr>
                              </m:ctrlPr>
                            </m:sSupPr>
                            <m:e>
                              <m:r>
                                <a:rPr lang="en-US" sz="4400" b="0" i="1" smtClean="0">
                                  <a:latin typeface="Cambria Math"/>
                                  <a:ea typeface="Cambria Math"/>
                                </a:rPr>
                                <m:t>2</m:t>
                              </m:r>
                            </m:e>
                            <m:sup>
                              <m:r>
                                <a:rPr lang="en-US" sz="4400" b="0" i="1" smtClean="0">
                                  <a:latin typeface="Cambria Math"/>
                                  <a:ea typeface="Cambria Math"/>
                                </a:rPr>
                                <m:t>𝑛</m:t>
                              </m:r>
                            </m:sup>
                          </m:sSup>
                        </m:sup>
                      </m:sSup>
                    </m:oMath>
                  </m:oMathPara>
                </a14:m>
                <a:endParaRPr lang="en-US" sz="4400" dirty="0" smtClean="0"/>
              </a:p>
              <a:p>
                <a:pPr marL="0" indent="0" algn="ctr" rtl="0">
                  <a:buNone/>
                </a:pPr>
                <a:endParaRPr lang="he-IL" sz="4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3528" y="692696"/>
                <a:ext cx="8229600" cy="4525963"/>
              </a:xfrm>
              <a:blipFill rotWithShape="1">
                <a:blip r:embed="rId3"/>
                <a:stretch>
                  <a:fillRect/>
                </a:stretch>
              </a:blipFill>
            </p:spPr>
            <p:txBody>
              <a:bodyPr/>
              <a:lstStyle/>
              <a:p>
                <a:r>
                  <a:rPr lang="he-IL">
                    <a:noFill/>
                  </a:rPr>
                  <a:t> </a:t>
                </a:r>
              </a:p>
            </p:txBody>
          </p:sp>
        </mc:Fallback>
      </mc:AlternateContent>
      <p:grpSp>
        <p:nvGrpSpPr>
          <p:cNvPr id="5" name="Group 63"/>
          <p:cNvGrpSpPr>
            <a:grpSpLocks/>
          </p:cNvGrpSpPr>
          <p:nvPr/>
        </p:nvGrpSpPr>
        <p:grpSpPr bwMode="auto">
          <a:xfrm>
            <a:off x="107504" y="3436441"/>
            <a:ext cx="5029200" cy="3736975"/>
            <a:chOff x="192" y="1776"/>
            <a:chExt cx="3168" cy="2354"/>
          </a:xfrm>
        </p:grpSpPr>
        <p:sp>
          <p:nvSpPr>
            <p:cNvPr id="6" name="Rectangle 51" descr="Bouquet"/>
            <p:cNvSpPr>
              <a:spLocks noChangeArrowheads="1"/>
            </p:cNvSpPr>
            <p:nvPr/>
          </p:nvSpPr>
          <p:spPr bwMode="auto">
            <a:xfrm>
              <a:off x="240" y="2112"/>
              <a:ext cx="1632" cy="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rtl="0" eaLnBrk="0" fontAlgn="base" hangingPunct="0">
                <a:spcBef>
                  <a:spcPct val="0"/>
                </a:spcBef>
                <a:spcAft>
                  <a:spcPct val="0"/>
                </a:spcAft>
                <a:tabLst>
                  <a:tab pos="250825" algn="l"/>
                  <a:tab pos="539750" algn="l"/>
                  <a:tab pos="768350" algn="l"/>
                  <a:tab pos="1519238" algn="l"/>
                </a:tabLst>
              </a:pPr>
              <a:r>
                <a:rPr lang="en-US" sz="2400" b="1" i="1" dirty="0" smtClean="0">
                  <a:solidFill>
                    <a:srgbClr val="000000"/>
                  </a:solidFill>
                  <a:latin typeface="Times New Roman" pitchFamily="18" charset="0"/>
                  <a:ea typeface="Arial Unicode MS" pitchFamily="34" charset="-128"/>
                  <a:cs typeface="Times New Roman" pitchFamily="18" charset="0"/>
                </a:rPr>
                <a:t>x	    y	    z</a:t>
              </a:r>
            </a:p>
            <a:p>
              <a:pPr algn="l" rtl="0" eaLnBrk="0" fontAlgn="base" hangingPunct="0">
                <a:spcBef>
                  <a:spcPct val="0"/>
                </a:spcBef>
                <a:spcAft>
                  <a:spcPct val="0"/>
                </a:spcAft>
                <a:tabLst>
                  <a:tab pos="250825" algn="l"/>
                  <a:tab pos="539750" algn="l"/>
                  <a:tab pos="768350" algn="l"/>
                  <a:tab pos="1519238" algn="l"/>
                </a:tabLst>
              </a:pPr>
              <a:r>
                <a:rPr lang="en-US" i="1" dirty="0" smtClean="0">
                  <a:solidFill>
                    <a:srgbClr val="000000"/>
                  </a:solidFill>
                  <a:latin typeface="Arial Unicode MS" pitchFamily="34" charset="-128"/>
                  <a:ea typeface="Arial Unicode MS" pitchFamily="34" charset="-128"/>
                  <a:cs typeface="Times New Roman" pitchFamily="18" charset="0"/>
                </a:rPr>
                <a:t>	</a:t>
              </a:r>
              <a:endParaRPr lang="en-US" dirty="0" smtClean="0">
                <a:solidFill>
                  <a:srgbClr val="000000"/>
                </a:solidFill>
                <a:latin typeface="Arial Unicode MS" pitchFamily="34" charset="-128"/>
                <a:ea typeface="Arial Unicode MS" pitchFamily="34" charset="-128"/>
                <a:cs typeface="Times New Roman" pitchFamily="18" charset="0"/>
              </a:endParaRP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0      0      0       0</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0	    0      1       0</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0	    1      0       1</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0      1      1       0</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1      0      0       1</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1	    0      1       0</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1      1      0       1</a:t>
              </a:r>
            </a:p>
            <a:p>
              <a:pPr algn="l" rtl="0" eaLnBrk="0" fontAlgn="base" hangingPunct="0">
                <a:spcBef>
                  <a:spcPct val="0"/>
                </a:spcBef>
                <a:spcAft>
                  <a:spcPct val="0"/>
                </a:spcAft>
                <a:tabLst>
                  <a:tab pos="250825" algn="l"/>
                  <a:tab pos="539750" algn="l"/>
                  <a:tab pos="768350" algn="l"/>
                  <a:tab pos="1519238" algn="l"/>
                </a:tabLst>
              </a:pPr>
              <a:r>
                <a:rPr lang="en-US" dirty="0" smtClean="0">
                  <a:solidFill>
                    <a:srgbClr val="000000"/>
                  </a:solidFill>
                  <a:latin typeface="Arial Unicode MS" pitchFamily="34" charset="-128"/>
                  <a:ea typeface="Arial Unicode MS" pitchFamily="34" charset="-128"/>
                  <a:cs typeface="Times New Roman" pitchFamily="18" charset="0"/>
                </a:rPr>
                <a:t>1	    1      1       0</a:t>
              </a:r>
            </a:p>
            <a:p>
              <a:pPr algn="l" rtl="0" eaLnBrk="0" fontAlgn="base" hangingPunct="0">
                <a:spcBef>
                  <a:spcPct val="0"/>
                </a:spcBef>
                <a:spcAft>
                  <a:spcPct val="0"/>
                </a:spcAft>
                <a:tabLst>
                  <a:tab pos="250825" algn="l"/>
                  <a:tab pos="539750" algn="l"/>
                  <a:tab pos="768350" algn="l"/>
                  <a:tab pos="1519238" algn="l"/>
                </a:tabLst>
              </a:pPr>
              <a:endParaRPr lang="en-US" dirty="0" smtClean="0">
                <a:solidFill>
                  <a:srgbClr val="000000"/>
                </a:solidFill>
                <a:latin typeface="Times New Roman" pitchFamily="18" charset="0"/>
                <a:ea typeface="Arial Unicode MS" pitchFamily="34" charset="-128"/>
                <a:cs typeface="Times New Roman" pitchFamily="18" charset="0"/>
              </a:endParaRPr>
            </a:p>
          </p:txBody>
        </p:sp>
        <p:graphicFrame>
          <p:nvGraphicFramePr>
            <p:cNvPr id="7" name="Object 52"/>
            <p:cNvGraphicFramePr>
              <a:graphicFrameLocks noChangeAspect="1"/>
            </p:cNvGraphicFramePr>
            <p:nvPr/>
          </p:nvGraphicFramePr>
          <p:xfrm>
            <a:off x="1208" y="2112"/>
            <a:ext cx="1616" cy="258"/>
          </p:xfrm>
          <a:graphic>
            <a:graphicData uri="http://schemas.openxmlformats.org/presentationml/2006/ole">
              <mc:AlternateContent xmlns:mc="http://schemas.openxmlformats.org/markup-compatibility/2006">
                <mc:Choice xmlns:v="urn:schemas-microsoft-com:vml" Requires="v">
                  <p:oleObj spid="_x0000_s38920" name="Equation" r:id="rId4" imgW="1256755" imgH="203112" progId="Equation.3">
                    <p:embed/>
                  </p:oleObj>
                </mc:Choice>
                <mc:Fallback>
                  <p:oleObj name="Equation" r:id="rId4" imgW="1256755"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 y="2112"/>
                          <a:ext cx="161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Line 54"/>
            <p:cNvSpPr>
              <a:spLocks noChangeShapeType="1"/>
            </p:cNvSpPr>
            <p:nvPr/>
          </p:nvSpPr>
          <p:spPr bwMode="auto">
            <a:xfrm>
              <a:off x="288" y="2400"/>
              <a:ext cx="24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9" name="Line 55"/>
            <p:cNvSpPr>
              <a:spLocks noChangeShapeType="1"/>
            </p:cNvSpPr>
            <p:nvPr/>
          </p:nvSpPr>
          <p:spPr bwMode="auto">
            <a:xfrm>
              <a:off x="1152" y="2160"/>
              <a:ext cx="0" cy="17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0" name="Rectangle 60"/>
            <p:cNvSpPr>
              <a:spLocks noChangeArrowheads="1"/>
            </p:cNvSpPr>
            <p:nvPr/>
          </p:nvSpPr>
          <p:spPr bwMode="auto">
            <a:xfrm>
              <a:off x="192" y="1776"/>
              <a:ext cx="31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None/>
              </a:pPr>
              <a:r>
                <a:rPr lang="en-US" u="sng" dirty="0" smtClean="0">
                  <a:solidFill>
                    <a:srgbClr val="000000"/>
                  </a:solidFill>
                </a:rPr>
                <a:t>Boolean functions:</a:t>
              </a:r>
              <a:endParaRPr lang="en-US" dirty="0" smtClean="0">
                <a:solidFill>
                  <a:srgbClr val="000000"/>
                </a:solidFill>
              </a:endParaRPr>
            </a:p>
          </p:txBody>
        </p:sp>
      </p:grpSp>
      <p:grpSp>
        <p:nvGrpSpPr>
          <p:cNvPr id="12" name="Group 86"/>
          <p:cNvGrpSpPr>
            <a:grpSpLocks/>
          </p:cNvGrpSpPr>
          <p:nvPr/>
        </p:nvGrpSpPr>
        <p:grpSpPr bwMode="auto">
          <a:xfrm>
            <a:off x="6934200" y="2362200"/>
            <a:ext cx="1905000" cy="1295400"/>
            <a:chOff x="4368" y="1488"/>
            <a:chExt cx="1200" cy="816"/>
          </a:xfrm>
        </p:grpSpPr>
        <p:sp>
          <p:nvSpPr>
            <p:cNvPr id="13" name="Text Box 70"/>
            <p:cNvSpPr txBox="1">
              <a:spLocks noChangeArrowheads="1"/>
            </p:cNvSpPr>
            <p:nvPr/>
          </p:nvSpPr>
          <p:spPr bwMode="auto">
            <a:xfrm>
              <a:off x="4368" y="1488"/>
              <a:ext cx="1200" cy="81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fontAlgn="base">
                <a:lnSpc>
                  <a:spcPct val="50000"/>
                </a:lnSpc>
                <a:spcBef>
                  <a:spcPct val="50000"/>
                </a:spcBef>
                <a:spcAft>
                  <a:spcPct val="0"/>
                </a:spcAft>
              </a:pPr>
              <a:r>
                <a:rPr lang="en-US" sz="1300" b="1" dirty="0" smtClean="0">
                  <a:solidFill>
                    <a:srgbClr val="A50021"/>
                  </a:solidFill>
                  <a:latin typeface="Courier New" pitchFamily="49" charset="0"/>
                  <a:cs typeface="Courier New" pitchFamily="49" charset="0"/>
                </a:rPr>
                <a:t>x  y   </a:t>
              </a:r>
              <a:r>
                <a:rPr lang="en-US" sz="1300" b="1" dirty="0" err="1" smtClean="0">
                  <a:solidFill>
                    <a:srgbClr val="A50021"/>
                  </a:solidFill>
                  <a:latin typeface="Courier New" pitchFamily="49" charset="0"/>
                  <a:cs typeface="Courier New" pitchFamily="49" charset="0"/>
                </a:rPr>
                <a:t>Nand</a:t>
              </a:r>
              <a:r>
                <a:rPr lang="en-US" sz="1300" b="1" dirty="0" smtClean="0">
                  <a:solidFill>
                    <a:srgbClr val="A50021"/>
                  </a:solidFill>
                  <a:latin typeface="Courier New" pitchFamily="49" charset="0"/>
                  <a:cs typeface="Courier New" pitchFamily="49" charset="0"/>
                </a:rPr>
                <a:t>(</a:t>
              </a:r>
              <a:r>
                <a:rPr lang="en-US" sz="1300" b="1" dirty="0" err="1" smtClean="0">
                  <a:solidFill>
                    <a:srgbClr val="A50021"/>
                  </a:solidFill>
                  <a:latin typeface="Courier New" pitchFamily="49" charset="0"/>
                  <a:cs typeface="Courier New" pitchFamily="49" charset="0"/>
                </a:rPr>
                <a:t>x,y</a:t>
              </a:r>
              <a:r>
                <a:rPr lang="en-US" sz="1300" b="1" dirty="0" smtClean="0">
                  <a:solidFill>
                    <a:srgbClr val="A50021"/>
                  </a:solidFill>
                  <a:latin typeface="Courier New" pitchFamily="49" charset="0"/>
                  <a:cs typeface="Courier New" pitchFamily="49" charset="0"/>
                </a:rPr>
                <a:t>)</a:t>
              </a:r>
              <a:r>
                <a:rPr lang="en-US" sz="1300" b="1" dirty="0" smtClean="0">
                  <a:solidFill>
                    <a:srgbClr val="000000"/>
                  </a:solidFill>
                  <a:latin typeface="Courier New" pitchFamily="49" charset="0"/>
                  <a:cs typeface="Courier New" pitchFamily="49" charset="0"/>
                </a:rPr>
                <a:t>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0  0    1</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0  1    1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1  0    1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1  1    0 </a:t>
              </a:r>
            </a:p>
          </p:txBody>
        </p:sp>
        <p:sp>
          <p:nvSpPr>
            <p:cNvPr id="14" name="Line 71"/>
            <p:cNvSpPr>
              <a:spLocks noChangeShapeType="1"/>
            </p:cNvSpPr>
            <p:nvPr/>
          </p:nvSpPr>
          <p:spPr bwMode="auto">
            <a:xfrm>
              <a:off x="4848" y="1536"/>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5" name="Line 72"/>
            <p:cNvSpPr>
              <a:spLocks noChangeShapeType="1"/>
            </p:cNvSpPr>
            <p:nvPr/>
          </p:nvSpPr>
          <p:spPr bwMode="auto">
            <a:xfrm>
              <a:off x="4464" y="1680"/>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grpSp>
        <p:nvGrpSpPr>
          <p:cNvPr id="16" name="Group 73"/>
          <p:cNvGrpSpPr>
            <a:grpSpLocks/>
          </p:cNvGrpSpPr>
          <p:nvPr/>
        </p:nvGrpSpPr>
        <p:grpSpPr bwMode="auto">
          <a:xfrm>
            <a:off x="2411760" y="2349624"/>
            <a:ext cx="1905000" cy="1295400"/>
            <a:chOff x="4032" y="624"/>
            <a:chExt cx="1200" cy="816"/>
          </a:xfrm>
        </p:grpSpPr>
        <p:sp>
          <p:nvSpPr>
            <p:cNvPr id="17" name="Text Box 74"/>
            <p:cNvSpPr txBox="1">
              <a:spLocks noChangeArrowheads="1"/>
            </p:cNvSpPr>
            <p:nvPr/>
          </p:nvSpPr>
          <p:spPr bwMode="auto">
            <a:xfrm>
              <a:off x="4032" y="624"/>
              <a:ext cx="1200" cy="81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fontAlgn="base">
                <a:lnSpc>
                  <a:spcPct val="50000"/>
                </a:lnSpc>
                <a:spcBef>
                  <a:spcPct val="50000"/>
                </a:spcBef>
                <a:spcAft>
                  <a:spcPct val="0"/>
                </a:spcAft>
              </a:pPr>
              <a:r>
                <a:rPr lang="en-US" sz="1300" b="1" dirty="0" smtClean="0">
                  <a:solidFill>
                    <a:srgbClr val="A50021"/>
                  </a:solidFill>
                  <a:latin typeface="Courier New" pitchFamily="49" charset="0"/>
                  <a:cs typeface="Courier New" pitchFamily="49" charset="0"/>
                </a:rPr>
                <a:t>x  y   And(</a:t>
              </a:r>
              <a:r>
                <a:rPr lang="en-US" sz="1300" b="1" dirty="0" err="1" smtClean="0">
                  <a:solidFill>
                    <a:srgbClr val="A50021"/>
                  </a:solidFill>
                  <a:latin typeface="Courier New" pitchFamily="49" charset="0"/>
                  <a:cs typeface="Courier New" pitchFamily="49" charset="0"/>
                </a:rPr>
                <a:t>x,y</a:t>
              </a:r>
              <a:r>
                <a:rPr lang="en-US" sz="1300" b="1" dirty="0" smtClean="0">
                  <a:solidFill>
                    <a:srgbClr val="A50021"/>
                  </a:solidFill>
                  <a:latin typeface="Courier New" pitchFamily="49" charset="0"/>
                  <a:cs typeface="Courier New" pitchFamily="49" charset="0"/>
                </a:rPr>
                <a:t>)</a:t>
              </a:r>
              <a:r>
                <a:rPr lang="en-US" sz="1300" b="1" dirty="0" smtClean="0">
                  <a:solidFill>
                    <a:srgbClr val="000000"/>
                  </a:solidFill>
                  <a:latin typeface="Courier New" pitchFamily="49" charset="0"/>
                  <a:cs typeface="Courier New" pitchFamily="49" charset="0"/>
                </a:rPr>
                <a:t>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0  0    0</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0  1    0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1  0    0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1  1    1 </a:t>
              </a:r>
            </a:p>
          </p:txBody>
        </p:sp>
        <p:sp>
          <p:nvSpPr>
            <p:cNvPr id="18" name="Line 75"/>
            <p:cNvSpPr>
              <a:spLocks noChangeShapeType="1"/>
            </p:cNvSpPr>
            <p:nvPr/>
          </p:nvSpPr>
          <p:spPr bwMode="auto">
            <a:xfrm>
              <a:off x="4512" y="67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9" name="Line 76"/>
            <p:cNvSpPr>
              <a:spLocks noChangeShapeType="1"/>
            </p:cNvSpPr>
            <p:nvPr/>
          </p:nvSpPr>
          <p:spPr bwMode="auto">
            <a:xfrm>
              <a:off x="4128" y="81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grpSp>
        <p:nvGrpSpPr>
          <p:cNvPr id="20" name="Group 77"/>
          <p:cNvGrpSpPr>
            <a:grpSpLocks/>
          </p:cNvGrpSpPr>
          <p:nvPr/>
        </p:nvGrpSpPr>
        <p:grpSpPr bwMode="auto">
          <a:xfrm>
            <a:off x="4724400" y="2362200"/>
            <a:ext cx="1905000" cy="1295400"/>
            <a:chOff x="4032" y="624"/>
            <a:chExt cx="1200" cy="816"/>
          </a:xfrm>
        </p:grpSpPr>
        <p:sp>
          <p:nvSpPr>
            <p:cNvPr id="21" name="Text Box 78"/>
            <p:cNvSpPr txBox="1">
              <a:spLocks noChangeArrowheads="1"/>
            </p:cNvSpPr>
            <p:nvPr/>
          </p:nvSpPr>
          <p:spPr bwMode="auto">
            <a:xfrm>
              <a:off x="4032" y="624"/>
              <a:ext cx="1200" cy="81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fontAlgn="base">
                <a:lnSpc>
                  <a:spcPct val="50000"/>
                </a:lnSpc>
                <a:spcBef>
                  <a:spcPct val="50000"/>
                </a:spcBef>
                <a:spcAft>
                  <a:spcPct val="0"/>
                </a:spcAft>
              </a:pPr>
              <a:r>
                <a:rPr lang="en-US" sz="1300" b="1" dirty="0" smtClean="0">
                  <a:solidFill>
                    <a:srgbClr val="A50021"/>
                  </a:solidFill>
                  <a:latin typeface="Courier New" pitchFamily="49" charset="0"/>
                  <a:cs typeface="Courier New" pitchFamily="49" charset="0"/>
                </a:rPr>
                <a:t>x  y   Or(</a:t>
              </a:r>
              <a:r>
                <a:rPr lang="en-US" sz="1300" b="1" dirty="0" err="1" smtClean="0">
                  <a:solidFill>
                    <a:srgbClr val="A50021"/>
                  </a:solidFill>
                  <a:latin typeface="Courier New" pitchFamily="49" charset="0"/>
                  <a:cs typeface="Courier New" pitchFamily="49" charset="0"/>
                </a:rPr>
                <a:t>x,y</a:t>
              </a:r>
              <a:r>
                <a:rPr lang="en-US" sz="1300" b="1" dirty="0" smtClean="0">
                  <a:solidFill>
                    <a:srgbClr val="A50021"/>
                  </a:solidFill>
                  <a:latin typeface="Courier New" pitchFamily="49" charset="0"/>
                  <a:cs typeface="Courier New" pitchFamily="49" charset="0"/>
                </a:rPr>
                <a:t>)</a:t>
              </a:r>
              <a:r>
                <a:rPr lang="en-US" sz="1300" b="1" dirty="0" smtClean="0">
                  <a:solidFill>
                    <a:srgbClr val="000000"/>
                  </a:solidFill>
                  <a:latin typeface="Courier New" pitchFamily="49" charset="0"/>
                  <a:cs typeface="Courier New" pitchFamily="49" charset="0"/>
                </a:rPr>
                <a:t>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0  0    0</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0  1    1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1  0    1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1  1    1 </a:t>
              </a:r>
            </a:p>
          </p:txBody>
        </p:sp>
        <p:sp>
          <p:nvSpPr>
            <p:cNvPr id="22" name="Line 79"/>
            <p:cNvSpPr>
              <a:spLocks noChangeShapeType="1"/>
            </p:cNvSpPr>
            <p:nvPr/>
          </p:nvSpPr>
          <p:spPr bwMode="auto">
            <a:xfrm>
              <a:off x="4512" y="67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23" name="Line 80"/>
            <p:cNvSpPr>
              <a:spLocks noChangeShapeType="1"/>
            </p:cNvSpPr>
            <p:nvPr/>
          </p:nvSpPr>
          <p:spPr bwMode="auto">
            <a:xfrm>
              <a:off x="4128" y="81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grpSp>
        <p:nvGrpSpPr>
          <p:cNvPr id="24" name="Group 85"/>
          <p:cNvGrpSpPr>
            <a:grpSpLocks/>
          </p:cNvGrpSpPr>
          <p:nvPr/>
        </p:nvGrpSpPr>
        <p:grpSpPr bwMode="auto">
          <a:xfrm>
            <a:off x="533400" y="2374776"/>
            <a:ext cx="1295400" cy="838200"/>
            <a:chOff x="4416" y="528"/>
            <a:chExt cx="816" cy="528"/>
          </a:xfrm>
        </p:grpSpPr>
        <p:sp>
          <p:nvSpPr>
            <p:cNvPr id="25" name="Text Box 82"/>
            <p:cNvSpPr txBox="1">
              <a:spLocks noChangeArrowheads="1"/>
            </p:cNvSpPr>
            <p:nvPr/>
          </p:nvSpPr>
          <p:spPr bwMode="auto">
            <a:xfrm>
              <a:off x="4416" y="528"/>
              <a:ext cx="816" cy="528"/>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fontAlgn="base">
                <a:lnSpc>
                  <a:spcPct val="50000"/>
                </a:lnSpc>
                <a:spcBef>
                  <a:spcPct val="50000"/>
                </a:spcBef>
                <a:spcAft>
                  <a:spcPct val="0"/>
                </a:spcAft>
              </a:pPr>
              <a:r>
                <a:rPr lang="en-US" sz="1300" b="1" dirty="0" smtClean="0">
                  <a:solidFill>
                    <a:srgbClr val="A50021"/>
                  </a:solidFill>
                  <a:latin typeface="Courier New" pitchFamily="49" charset="0"/>
                  <a:cs typeface="Courier New" pitchFamily="49" charset="0"/>
                </a:rPr>
                <a:t>x   Not(x)</a:t>
              </a:r>
              <a:r>
                <a:rPr lang="en-US" sz="1300" b="1" dirty="0" smtClean="0">
                  <a:solidFill>
                    <a:srgbClr val="000000"/>
                  </a:solidFill>
                  <a:latin typeface="Courier New" pitchFamily="49" charset="0"/>
                  <a:cs typeface="Courier New" pitchFamily="49" charset="0"/>
                </a:rPr>
                <a:t> </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0   1</a:t>
              </a:r>
            </a:p>
            <a:p>
              <a:pPr algn="l" rtl="0" fontAlgn="base">
                <a:lnSpc>
                  <a:spcPct val="50000"/>
                </a:lnSpc>
                <a:spcBef>
                  <a:spcPct val="50000"/>
                </a:spcBef>
                <a:spcAft>
                  <a:spcPct val="0"/>
                </a:spcAft>
              </a:pPr>
              <a:r>
                <a:rPr lang="en-US" sz="1300" b="1" dirty="0" smtClean="0">
                  <a:solidFill>
                    <a:srgbClr val="000000"/>
                  </a:solidFill>
                  <a:latin typeface="Courier New" pitchFamily="49" charset="0"/>
                  <a:cs typeface="Courier New" pitchFamily="49" charset="0"/>
                </a:rPr>
                <a:t>1   0</a:t>
              </a:r>
            </a:p>
          </p:txBody>
        </p:sp>
        <p:sp>
          <p:nvSpPr>
            <p:cNvPr id="26" name="Line 83"/>
            <p:cNvSpPr>
              <a:spLocks noChangeShapeType="1"/>
            </p:cNvSpPr>
            <p:nvPr/>
          </p:nvSpPr>
          <p:spPr bwMode="auto">
            <a:xfrm>
              <a:off x="4704" y="576"/>
              <a:ext cx="0" cy="4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27" name="Line 84"/>
            <p:cNvSpPr>
              <a:spLocks noChangeShapeType="1"/>
            </p:cNvSpPr>
            <p:nvPr/>
          </p:nvSpPr>
          <p:spPr bwMode="auto">
            <a:xfrm>
              <a:off x="4512" y="720"/>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sp>
        <p:nvSpPr>
          <p:cNvPr id="29" name="Rectangle 62"/>
          <p:cNvSpPr>
            <a:spLocks noChangeArrowheads="1"/>
          </p:cNvSpPr>
          <p:nvPr/>
        </p:nvSpPr>
        <p:spPr bwMode="auto">
          <a:xfrm>
            <a:off x="2267744" y="4925144"/>
            <a:ext cx="696232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defRPr/>
            </a:pPr>
            <a:r>
              <a:rPr lang="en-US" sz="2400" kern="0" dirty="0" smtClean="0">
                <a:solidFill>
                  <a:srgbClr val="000000"/>
                </a:solidFill>
                <a:latin typeface="Comic Sans MS" pitchFamily="66" charset="0"/>
              </a:rPr>
              <a:t>Functional expression VS</a:t>
            </a:r>
            <a:br>
              <a:rPr lang="en-US" sz="2400" kern="0" dirty="0" smtClean="0">
                <a:solidFill>
                  <a:srgbClr val="000000"/>
                </a:solidFill>
                <a:latin typeface="Comic Sans MS" pitchFamily="66" charset="0"/>
              </a:rPr>
            </a:br>
            <a:r>
              <a:rPr lang="en-US" sz="2400" kern="0" dirty="0" smtClean="0">
                <a:solidFill>
                  <a:srgbClr val="000000"/>
                </a:solidFill>
                <a:latin typeface="Comic Sans MS" pitchFamily="66" charset="0"/>
              </a:rPr>
              <a:t>truth table expression</a:t>
            </a:r>
          </a:p>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defRPr/>
            </a:pPr>
            <a:r>
              <a:rPr lang="en-US" sz="2400" u="sng" kern="0" dirty="0" smtClean="0">
                <a:solidFill>
                  <a:srgbClr val="000000"/>
                </a:solidFill>
                <a:latin typeface="Comic Sans MS" pitchFamily="66" charset="0"/>
              </a:rPr>
              <a:t>Important result:</a:t>
            </a:r>
            <a:r>
              <a:rPr lang="en-US" sz="2400" kern="0" dirty="0" smtClean="0">
                <a:solidFill>
                  <a:srgbClr val="000000"/>
                </a:solidFill>
                <a:latin typeface="Comic Sans MS" pitchFamily="66" charset="0"/>
              </a:rPr>
              <a:t> Every Boolean function can be expressed using And, Or, Not.</a:t>
            </a:r>
          </a:p>
        </p:txBody>
      </p:sp>
      <p:sp>
        <p:nvSpPr>
          <p:cNvPr id="30" name="Rectangle 2"/>
          <p:cNvSpPr>
            <a:spLocks noGrp="1" noChangeArrowheads="1"/>
          </p:cNvSpPr>
          <p:nvPr>
            <p:ph type="title"/>
          </p:nvPr>
        </p:nvSpPr>
        <p:spPr>
          <a:xfrm>
            <a:off x="152400" y="76200"/>
            <a:ext cx="8763000" cy="533400"/>
          </a:xfrm>
        </p:spPr>
        <p:txBody>
          <a:bodyPr>
            <a:normAutofit fontScale="90000"/>
          </a:bodyPr>
          <a:lstStyle/>
          <a:p>
            <a:pPr rtl="0"/>
            <a:r>
              <a:rPr lang="en-US" dirty="0" smtClean="0">
                <a:latin typeface="Comic Sans MS" pitchFamily="66" charset="0"/>
              </a:rPr>
              <a:t>Boolean Functions</a:t>
            </a:r>
          </a:p>
        </p:txBody>
      </p:sp>
    </p:spTree>
    <p:extLst>
      <p:ext uri="{BB962C8B-B14F-4D97-AF65-F5344CB8AC3E}">
        <p14:creationId xmlns:p14="http://schemas.microsoft.com/office/powerpoint/2010/main" val="30798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All Boolean functions of 2 variables</a:t>
            </a:r>
          </a:p>
        </p:txBody>
      </p:sp>
      <p:pic>
        <p:nvPicPr>
          <p:cNvPr id="4099" name="Picture 4" descr="Bouquet"/>
          <p:cNvPicPr>
            <a:picLocks noChangeAspect="1" noChangeArrowheads="1"/>
          </p:cNvPicPr>
          <p:nvPr/>
        </p:nvPicPr>
        <p:blipFill>
          <a:blip r:embed="rId3">
            <a:extLst>
              <a:ext uri="{28A0092B-C50C-407E-A947-70E740481C1C}">
                <a14:useLocalDpi xmlns:a14="http://schemas.microsoft.com/office/drawing/2010/main" val="0"/>
              </a:ext>
            </a:extLst>
          </a:blip>
          <a:srcRect l="28906" t="18750" r="27344" b="11458"/>
          <a:stretch>
            <a:fillRect/>
          </a:stretch>
        </p:blipFill>
        <p:spPr bwMode="auto">
          <a:xfrm>
            <a:off x="2005013" y="685800"/>
            <a:ext cx="4776787"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2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Boolean algebra</a:t>
            </a:r>
          </a:p>
        </p:txBody>
      </p:sp>
      <p:sp>
        <p:nvSpPr>
          <p:cNvPr id="205828" name="Rectangle 4"/>
          <p:cNvSpPr>
            <a:spLocks noGrp="1" noChangeArrowheads="1"/>
          </p:cNvSpPr>
          <p:nvPr>
            <p:ph type="body" idx="1"/>
          </p:nvPr>
        </p:nvSpPr>
        <p:spPr>
          <a:xfrm>
            <a:off x="228600" y="836613"/>
            <a:ext cx="7296150" cy="5472112"/>
          </a:xfrm>
          <a:noFill/>
        </p:spPr>
        <p:txBody>
          <a:bodyPr/>
          <a:lstStyle/>
          <a:p>
            <a:pPr>
              <a:lnSpc>
                <a:spcPct val="90000"/>
              </a:lnSpc>
              <a:spcBef>
                <a:spcPct val="70000"/>
              </a:spcBef>
              <a:spcAft>
                <a:spcPct val="70000"/>
              </a:spcAft>
              <a:buSzPct val="85000"/>
              <a:buFont typeface="Wingdings" pitchFamily="2" charset="2"/>
              <a:buNone/>
            </a:pPr>
            <a:r>
              <a:rPr lang="en-US" u="sng" dirty="0" smtClean="0">
                <a:cs typeface="Courier New" pitchFamily="49" charset="0"/>
              </a:rPr>
              <a:t>Given:</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Nand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a,b</a:t>
            </a:r>
            <a:r>
              <a:rPr lang="en-US" b="1" dirty="0" smtClean="0">
                <a:latin typeface="Courier New" pitchFamily="49" charset="0"/>
                <a:cs typeface="Courier New" pitchFamily="49" charset="0"/>
              </a:rPr>
              <a:t>), false</a:t>
            </a:r>
          </a:p>
          <a:p>
            <a:pPr>
              <a:lnSpc>
                <a:spcPct val="90000"/>
              </a:lnSpc>
              <a:spcBef>
                <a:spcPct val="70000"/>
              </a:spcBef>
              <a:spcAft>
                <a:spcPct val="70000"/>
              </a:spcAft>
              <a:buSzPct val="85000"/>
              <a:buFont typeface="Wingdings" pitchFamily="2" charset="2"/>
              <a:buNone/>
            </a:pPr>
            <a:r>
              <a:rPr lang="en-US" u="sng" dirty="0" smtClean="0">
                <a:cs typeface="Courier New" pitchFamily="49" charset="0"/>
              </a:rPr>
              <a:t>We can build:</a:t>
            </a:r>
            <a:r>
              <a:rPr lang="en-US" b="1" dirty="0" smtClean="0">
                <a:latin typeface="Courier New" pitchFamily="49" charset="0"/>
                <a:cs typeface="Courier New" pitchFamily="49" charset="0"/>
              </a:rPr>
              <a:t> </a:t>
            </a:r>
          </a:p>
          <a:p>
            <a:pPr>
              <a:lnSpc>
                <a:spcPct val="90000"/>
              </a:lnSpc>
              <a:spcBef>
                <a:spcPct val="70000"/>
              </a:spcBef>
              <a:spcAft>
                <a:spcPct val="70000"/>
              </a:spcAft>
              <a:buSzPct val="85000"/>
            </a:pPr>
            <a:r>
              <a:rPr lang="en-US" b="1" dirty="0" smtClean="0">
                <a:latin typeface="Courier New" pitchFamily="49" charset="0"/>
                <a:cs typeface="Courier New" pitchFamily="49" charset="0"/>
              </a:rPr>
              <a:t>Not(a) = </a:t>
            </a:r>
            <a:r>
              <a:rPr lang="en-US" b="1" dirty="0" err="1" smtClean="0">
                <a:latin typeface="Courier New" pitchFamily="49" charset="0"/>
                <a:cs typeface="Courier New" pitchFamily="49" charset="0"/>
              </a:rPr>
              <a:t>Nand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a,a</a:t>
            </a:r>
            <a:r>
              <a:rPr lang="en-US" b="1" dirty="0" smtClean="0">
                <a:latin typeface="Courier New" pitchFamily="49" charset="0"/>
                <a:cs typeface="Courier New" pitchFamily="49" charset="0"/>
              </a:rPr>
              <a:t>)</a:t>
            </a:r>
          </a:p>
          <a:p>
            <a:pPr>
              <a:lnSpc>
                <a:spcPct val="90000"/>
              </a:lnSpc>
              <a:spcBef>
                <a:spcPct val="70000"/>
              </a:spcBef>
              <a:spcAft>
                <a:spcPct val="70000"/>
              </a:spcAft>
              <a:buSzPct val="85000"/>
            </a:pPr>
            <a:r>
              <a:rPr lang="en-US" b="1" dirty="0" smtClean="0">
                <a:latin typeface="Courier New" pitchFamily="49" charset="0"/>
                <a:cs typeface="Courier New" pitchFamily="49" charset="0"/>
              </a:rPr>
              <a:t>true = Not(false)</a:t>
            </a:r>
          </a:p>
          <a:p>
            <a:pPr>
              <a:lnSpc>
                <a:spcPct val="90000"/>
              </a:lnSpc>
              <a:spcBef>
                <a:spcPct val="70000"/>
              </a:spcBef>
              <a:spcAft>
                <a:spcPct val="70000"/>
              </a:spcAft>
              <a:buSzPct val="85000"/>
            </a:pPr>
            <a:r>
              <a:rPr lang="en-US" b="1" dirty="0" smtClean="0">
                <a:latin typeface="Courier New" pitchFamily="49" charset="0"/>
                <a:cs typeface="Courier New" pitchFamily="49" charset="0"/>
              </a:rPr>
              <a:t>And(</a:t>
            </a:r>
            <a:r>
              <a:rPr lang="en-US" b="1" dirty="0" err="1" smtClean="0">
                <a:latin typeface="Courier New" pitchFamily="49" charset="0"/>
                <a:cs typeface="Courier New" pitchFamily="49" charset="0"/>
              </a:rPr>
              <a:t>a,b</a:t>
            </a:r>
            <a:r>
              <a:rPr lang="en-US" b="1" dirty="0" smtClean="0">
                <a:latin typeface="Courier New" pitchFamily="49" charset="0"/>
                <a:cs typeface="Courier New" pitchFamily="49" charset="0"/>
              </a:rPr>
              <a:t>) = Not(</a:t>
            </a:r>
            <a:r>
              <a:rPr lang="en-US" b="1" dirty="0" err="1" smtClean="0">
                <a:latin typeface="Courier New" pitchFamily="49" charset="0"/>
                <a:cs typeface="Courier New" pitchFamily="49" charset="0"/>
              </a:rPr>
              <a:t>Nand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a,b</a:t>
            </a:r>
            <a:r>
              <a:rPr lang="en-US" b="1" dirty="0" smtClean="0">
                <a:latin typeface="Courier New" pitchFamily="49" charset="0"/>
                <a:cs typeface="Courier New" pitchFamily="49" charset="0"/>
              </a:rPr>
              <a:t>))</a:t>
            </a:r>
          </a:p>
          <a:p>
            <a:pPr>
              <a:lnSpc>
                <a:spcPct val="90000"/>
              </a:lnSpc>
              <a:spcBef>
                <a:spcPct val="70000"/>
              </a:spcBef>
              <a:spcAft>
                <a:spcPct val="70000"/>
              </a:spcAft>
              <a:buSzPct val="85000"/>
            </a:pPr>
            <a:r>
              <a:rPr lang="en-US" b="1" dirty="0" smtClean="0">
                <a:latin typeface="Courier New" pitchFamily="49" charset="0"/>
                <a:cs typeface="Courier New" pitchFamily="49" charset="0"/>
              </a:rPr>
              <a:t>Or(</a:t>
            </a:r>
            <a:r>
              <a:rPr lang="en-US" b="1" dirty="0" err="1" smtClean="0">
                <a:latin typeface="Courier New" pitchFamily="49" charset="0"/>
                <a:cs typeface="Courier New" pitchFamily="49" charset="0"/>
              </a:rPr>
              <a:t>a,b</a:t>
            </a:r>
            <a:r>
              <a:rPr lang="en-US" b="1" dirty="0" smtClean="0">
                <a:latin typeface="Courier New" pitchFamily="49" charset="0"/>
                <a:cs typeface="Courier New" pitchFamily="49" charset="0"/>
              </a:rPr>
              <a:t>) = Not(And(Not(a),Not(b)))</a:t>
            </a:r>
          </a:p>
          <a:p>
            <a:pPr>
              <a:lnSpc>
                <a:spcPct val="90000"/>
              </a:lnSpc>
              <a:spcBef>
                <a:spcPct val="70000"/>
              </a:spcBef>
              <a:spcAft>
                <a:spcPct val="70000"/>
              </a:spcAft>
              <a:buSzPct val="85000"/>
            </a:pPr>
            <a:r>
              <a:rPr lang="en-US" b="1" dirty="0" err="1" smtClean="0">
                <a:latin typeface="Courier New" pitchFamily="49" charset="0"/>
                <a:cs typeface="Courier New" pitchFamily="49" charset="0"/>
              </a:rPr>
              <a:t>Xor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a,b</a:t>
            </a:r>
            <a:r>
              <a:rPr lang="en-US" b="1" dirty="0" smtClean="0">
                <a:latin typeface="Courier New" pitchFamily="49" charset="0"/>
                <a:cs typeface="Courier New" pitchFamily="49" charset="0"/>
              </a:rPr>
              <a:t>) = Or(And(</a:t>
            </a:r>
            <a:r>
              <a:rPr lang="en-US" b="1" dirty="0" err="1" smtClean="0">
                <a:latin typeface="Courier New" pitchFamily="49" charset="0"/>
                <a:cs typeface="Courier New" pitchFamily="49" charset="0"/>
              </a:rPr>
              <a:t>a,Not</a:t>
            </a:r>
            <a:r>
              <a:rPr lang="en-US" b="1" dirty="0" smtClean="0">
                <a:latin typeface="Courier New" pitchFamily="49" charset="0"/>
                <a:cs typeface="Courier New" pitchFamily="49" charset="0"/>
              </a:rPr>
              <a:t>(b)),And(Not(a),b)))</a:t>
            </a:r>
          </a:p>
          <a:p>
            <a:pPr>
              <a:lnSpc>
                <a:spcPct val="90000"/>
              </a:lnSpc>
              <a:spcBef>
                <a:spcPct val="70000"/>
              </a:spcBef>
              <a:spcAft>
                <a:spcPct val="70000"/>
              </a:spcAft>
              <a:buSzPct val="85000"/>
            </a:pPr>
            <a:r>
              <a:rPr lang="en-US" dirty="0" smtClean="0">
                <a:cs typeface="Courier New" pitchFamily="49" charset="0"/>
              </a:rPr>
              <a:t>Etc. </a:t>
            </a:r>
          </a:p>
        </p:txBody>
      </p:sp>
      <p:grpSp>
        <p:nvGrpSpPr>
          <p:cNvPr id="2" name="Group 5"/>
          <p:cNvGrpSpPr>
            <a:grpSpLocks/>
          </p:cNvGrpSpPr>
          <p:nvPr/>
        </p:nvGrpSpPr>
        <p:grpSpPr bwMode="auto">
          <a:xfrm>
            <a:off x="5867400" y="152400"/>
            <a:ext cx="2895600" cy="3733800"/>
            <a:chOff x="3696" y="96"/>
            <a:chExt cx="1824" cy="2352"/>
          </a:xfrm>
        </p:grpSpPr>
        <p:pic>
          <p:nvPicPr>
            <p:cNvPr id="5125" name="Picture 6" descr="Boo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 y="96"/>
              <a:ext cx="1500"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7"/>
            <p:cNvSpPr>
              <a:spLocks noChangeArrowheads="1"/>
            </p:cNvSpPr>
            <p:nvPr/>
          </p:nvSpPr>
          <p:spPr bwMode="auto">
            <a:xfrm>
              <a:off x="3696" y="1968"/>
              <a:ext cx="182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ctr" rtl="0" eaLnBrk="0" fontAlgn="base" hangingPunct="0">
                <a:lnSpc>
                  <a:spcPct val="90000"/>
                </a:lnSpc>
                <a:spcBef>
                  <a:spcPct val="60000"/>
                </a:spcBef>
                <a:spcAft>
                  <a:spcPct val="0"/>
                </a:spcAft>
                <a:buClr>
                  <a:srgbClr val="006600"/>
                </a:buClr>
                <a:buSzPct val="100000"/>
                <a:buFont typeface="Wingdings" pitchFamily="2" charset="2"/>
                <a:buNone/>
              </a:pPr>
              <a:r>
                <a:rPr lang="en-US" smtClean="0">
                  <a:solidFill>
                    <a:srgbClr val="003399"/>
                  </a:solidFill>
                </a:rPr>
                <a:t>George Boole, 1815-1864</a:t>
              </a:r>
            </a:p>
            <a:p>
              <a:pPr marL="342900" indent="-342900" algn="ctr" rtl="0" eaLnBrk="0" fontAlgn="base" hangingPunct="0">
                <a:lnSpc>
                  <a:spcPct val="90000"/>
                </a:lnSpc>
                <a:spcBef>
                  <a:spcPct val="60000"/>
                </a:spcBef>
                <a:spcAft>
                  <a:spcPct val="0"/>
                </a:spcAft>
                <a:buClr>
                  <a:srgbClr val="006600"/>
                </a:buClr>
                <a:buSzPct val="100000"/>
                <a:buFont typeface="Wingdings" pitchFamily="2" charset="2"/>
                <a:buNone/>
              </a:pPr>
              <a:r>
                <a:rPr lang="en-US" smtClean="0">
                  <a:solidFill>
                    <a:srgbClr val="003399"/>
                  </a:solidFill>
                </a:rPr>
                <a:t>(“</a:t>
              </a:r>
              <a:r>
                <a:rPr lang="en-US" i="1" smtClean="0">
                  <a:solidFill>
                    <a:srgbClr val="003399"/>
                  </a:solidFill>
                </a:rPr>
                <a:t>A Calculus of Logic</a:t>
              </a:r>
              <a:r>
                <a:rPr lang="en-US" smtClean="0">
                  <a:solidFill>
                    <a:srgbClr val="003399"/>
                  </a:solidFill>
                </a:rPr>
                <a:t>”)</a:t>
              </a:r>
            </a:p>
            <a:p>
              <a:pPr marL="342900" indent="-342900" algn="ctr" rtl="0" eaLnBrk="0" fontAlgn="base" hangingPunct="0">
                <a:lnSpc>
                  <a:spcPct val="90000"/>
                </a:lnSpc>
                <a:spcBef>
                  <a:spcPct val="60000"/>
                </a:spcBef>
                <a:spcAft>
                  <a:spcPct val="0"/>
                </a:spcAft>
                <a:buClr>
                  <a:srgbClr val="006600"/>
                </a:buClr>
                <a:buSzPct val="100000"/>
                <a:buFont typeface="Wingdings" pitchFamily="2" charset="2"/>
                <a:buChar char="n"/>
              </a:pPr>
              <a:endParaRPr lang="en-US" smtClean="0">
                <a:solidFill>
                  <a:srgbClr val="003399"/>
                </a:solidFill>
              </a:endParaRPr>
            </a:p>
          </p:txBody>
        </p:sp>
      </p:grpSp>
    </p:spTree>
    <p:extLst>
      <p:ext uri="{BB962C8B-B14F-4D97-AF65-F5344CB8AC3E}">
        <p14:creationId xmlns:p14="http://schemas.microsoft.com/office/powerpoint/2010/main" val="906920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8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82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582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582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582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Gate logic</a:t>
            </a:r>
          </a:p>
        </p:txBody>
      </p:sp>
      <p:sp>
        <p:nvSpPr>
          <p:cNvPr id="217091" name="Rectangle 3"/>
          <p:cNvSpPr>
            <a:spLocks noGrp="1" noChangeArrowheads="1"/>
          </p:cNvSpPr>
          <p:nvPr>
            <p:ph type="body" idx="1"/>
          </p:nvPr>
        </p:nvSpPr>
        <p:spPr>
          <a:xfrm>
            <a:off x="228600" y="914400"/>
            <a:ext cx="8610600" cy="457200"/>
          </a:xfrm>
        </p:spPr>
        <p:txBody>
          <a:bodyPr/>
          <a:lstStyle/>
          <a:p>
            <a:r>
              <a:rPr lang="en-US" sz="1800" dirty="0" smtClean="0"/>
              <a:t>Gate logic – a gate architecture designed to implement a Boolean function</a:t>
            </a:r>
          </a:p>
        </p:txBody>
      </p:sp>
      <p:grpSp>
        <p:nvGrpSpPr>
          <p:cNvPr id="2" name="Group 14"/>
          <p:cNvGrpSpPr>
            <a:grpSpLocks/>
          </p:cNvGrpSpPr>
          <p:nvPr/>
        </p:nvGrpSpPr>
        <p:grpSpPr bwMode="auto">
          <a:xfrm>
            <a:off x="228600" y="1600200"/>
            <a:ext cx="8610600" cy="1219200"/>
            <a:chOff x="144" y="1008"/>
            <a:chExt cx="5424" cy="768"/>
          </a:xfrm>
        </p:grpSpPr>
        <p:pic>
          <p:nvPicPr>
            <p:cNvPr id="6153" name="Picture 5" descr="Bouquet"/>
            <p:cNvPicPr>
              <a:picLocks noChangeAspect="1" noChangeArrowheads="1"/>
            </p:cNvPicPr>
            <p:nvPr/>
          </p:nvPicPr>
          <p:blipFill>
            <a:blip r:embed="rId3">
              <a:extLst>
                <a:ext uri="{28A0092B-C50C-407E-A947-70E740481C1C}">
                  <a14:useLocalDpi xmlns:a14="http://schemas.microsoft.com/office/drawing/2010/main" val="0"/>
                </a:ext>
              </a:extLst>
            </a:blip>
            <a:srcRect l="21094" t="69688" r="18750" b="21204"/>
            <a:stretch>
              <a:fillRect/>
            </a:stretch>
          </p:blipFill>
          <p:spPr bwMode="auto">
            <a:xfrm>
              <a:off x="480" y="1248"/>
              <a:ext cx="48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54" name="Rectangle 7"/>
            <p:cNvSpPr>
              <a:spLocks noChangeArrowheads="1"/>
            </p:cNvSpPr>
            <p:nvPr/>
          </p:nvSpPr>
          <p:spPr bwMode="auto">
            <a:xfrm>
              <a:off x="144" y="1008"/>
              <a:ext cx="542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pPr>
              <a:r>
                <a:rPr lang="en-US" smtClean="0">
                  <a:solidFill>
                    <a:srgbClr val="000000"/>
                  </a:solidFill>
                </a:rPr>
                <a:t>Elementary gates:</a:t>
              </a:r>
            </a:p>
          </p:txBody>
        </p:sp>
      </p:grpSp>
      <p:grpSp>
        <p:nvGrpSpPr>
          <p:cNvPr id="3" name="Group 15"/>
          <p:cNvGrpSpPr>
            <a:grpSpLocks/>
          </p:cNvGrpSpPr>
          <p:nvPr/>
        </p:nvGrpSpPr>
        <p:grpSpPr bwMode="auto">
          <a:xfrm>
            <a:off x="228600" y="3200400"/>
            <a:ext cx="8610600" cy="2362200"/>
            <a:chOff x="144" y="2016"/>
            <a:chExt cx="5424" cy="1488"/>
          </a:xfrm>
        </p:grpSpPr>
        <p:pic>
          <p:nvPicPr>
            <p:cNvPr id="6151" name="Picture 6" descr="Bouquet"/>
            <p:cNvPicPr>
              <a:picLocks noChangeAspect="1" noChangeArrowheads="1"/>
            </p:cNvPicPr>
            <p:nvPr/>
          </p:nvPicPr>
          <p:blipFill>
            <a:blip r:embed="rId4">
              <a:extLst>
                <a:ext uri="{28A0092B-C50C-407E-A947-70E740481C1C}">
                  <a14:useLocalDpi xmlns:a14="http://schemas.microsoft.com/office/drawing/2010/main" val="0"/>
                </a:ext>
              </a:extLst>
            </a:blip>
            <a:srcRect l="17969" t="41936" r="17969" b="29033"/>
            <a:stretch>
              <a:fillRect/>
            </a:stretch>
          </p:blipFill>
          <p:spPr bwMode="auto">
            <a:xfrm>
              <a:off x="384" y="2208"/>
              <a:ext cx="3936"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52" name="Rectangle 8"/>
            <p:cNvSpPr>
              <a:spLocks noChangeArrowheads="1"/>
            </p:cNvSpPr>
            <p:nvPr/>
          </p:nvSpPr>
          <p:spPr bwMode="auto">
            <a:xfrm>
              <a:off x="144" y="2016"/>
              <a:ext cx="542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pPr>
              <a:r>
                <a:rPr lang="en-US" smtClean="0">
                  <a:solidFill>
                    <a:srgbClr val="000000"/>
                  </a:solidFill>
                </a:rPr>
                <a:t>Composite gates:</a:t>
              </a:r>
            </a:p>
          </p:txBody>
        </p:sp>
      </p:grpSp>
      <p:sp>
        <p:nvSpPr>
          <p:cNvPr id="217097" name="Rectangle 9"/>
          <p:cNvSpPr>
            <a:spLocks noChangeArrowheads="1"/>
          </p:cNvSpPr>
          <p:nvPr/>
        </p:nvSpPr>
        <p:spPr bwMode="auto">
          <a:xfrm>
            <a:off x="304800" y="5867400"/>
            <a:ext cx="80835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pPr>
            <a:r>
              <a:rPr lang="en-US" u="sng" smtClean="0">
                <a:solidFill>
                  <a:srgbClr val="000000"/>
                </a:solidFill>
              </a:rPr>
              <a:t>Important distinction:</a:t>
            </a:r>
            <a:r>
              <a:rPr lang="en-US" smtClean="0">
                <a:solidFill>
                  <a:srgbClr val="000000"/>
                </a:solidFill>
              </a:rPr>
              <a:t> Interface (what) VS implementation (how).</a:t>
            </a:r>
          </a:p>
        </p:txBody>
      </p:sp>
    </p:spTree>
    <p:extLst>
      <p:ext uri="{BB962C8B-B14F-4D97-AF65-F5344CB8AC3E}">
        <p14:creationId xmlns:p14="http://schemas.microsoft.com/office/powerpoint/2010/main" val="2473812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7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P spid="21709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Gate logic</a:t>
            </a:r>
          </a:p>
        </p:txBody>
      </p:sp>
      <p:grpSp>
        <p:nvGrpSpPr>
          <p:cNvPr id="2" name="Group 39"/>
          <p:cNvGrpSpPr>
            <a:grpSpLocks/>
          </p:cNvGrpSpPr>
          <p:nvPr/>
        </p:nvGrpSpPr>
        <p:grpSpPr bwMode="auto">
          <a:xfrm>
            <a:off x="2362200" y="2714625"/>
            <a:ext cx="5511800" cy="3657600"/>
            <a:chOff x="1488" y="1710"/>
            <a:chExt cx="3472" cy="2304"/>
          </a:xfrm>
        </p:grpSpPr>
        <p:grpSp>
          <p:nvGrpSpPr>
            <p:cNvPr id="7178" name="Group 38"/>
            <p:cNvGrpSpPr>
              <a:grpSpLocks/>
            </p:cNvGrpSpPr>
            <p:nvPr/>
          </p:nvGrpSpPr>
          <p:grpSpPr bwMode="auto">
            <a:xfrm>
              <a:off x="1488" y="1968"/>
              <a:ext cx="3472" cy="2046"/>
              <a:chOff x="1488" y="1968"/>
              <a:chExt cx="3472" cy="2046"/>
            </a:xfrm>
          </p:grpSpPr>
          <p:graphicFrame>
            <p:nvGraphicFramePr>
              <p:cNvPr id="7180" name="Object 24"/>
              <p:cNvGraphicFramePr>
                <a:graphicFrameLocks noChangeAspect="1"/>
              </p:cNvGraphicFramePr>
              <p:nvPr/>
            </p:nvGraphicFramePr>
            <p:xfrm>
              <a:off x="1488" y="1968"/>
              <a:ext cx="3456" cy="1806"/>
            </p:xfrm>
            <a:graphic>
              <a:graphicData uri="http://schemas.openxmlformats.org/presentationml/2006/ole">
                <mc:AlternateContent xmlns:mc="http://schemas.openxmlformats.org/markup-compatibility/2006">
                  <mc:Choice xmlns:v="urn:schemas-microsoft-com:vml" Requires="v">
                    <p:oleObj spid="_x0000_s39950" r:id="rId4" imgW="9040368" imgH="3660648" progId="Visio.Drawing.6">
                      <p:embed/>
                    </p:oleObj>
                  </mc:Choice>
                  <mc:Fallback>
                    <p:oleObj r:id="rId4" imgW="9040368" imgH="366064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4460" r="17877"/>
                          <a:stretch>
                            <a:fillRect/>
                          </a:stretch>
                        </p:blipFill>
                        <p:spPr bwMode="auto">
                          <a:xfrm>
                            <a:off x="1488" y="1968"/>
                            <a:ext cx="3456" cy="1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1" name="Rectangle 18" descr="Bouquet"/>
              <p:cNvSpPr>
                <a:spLocks noChangeArrowheads="1"/>
              </p:cNvSpPr>
              <p:nvPr/>
            </p:nvSpPr>
            <p:spPr bwMode="auto">
              <a:xfrm>
                <a:off x="1791" y="3783"/>
                <a:ext cx="31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rtl="0" eaLnBrk="0" fontAlgn="base" hangingPunct="0">
                  <a:spcBef>
                    <a:spcPct val="0"/>
                  </a:spcBef>
                  <a:spcAft>
                    <a:spcPct val="0"/>
                  </a:spcAft>
                </a:pPr>
                <a:r>
                  <a:rPr lang="en-US" smtClean="0">
                    <a:solidFill>
                      <a:srgbClr val="000000"/>
                    </a:solidFill>
                    <a:cs typeface="Times New Roman" pitchFamily="18" charset="0"/>
                  </a:rPr>
                  <a:t>Xor(a,b) = Or(And(a,Not(b)),And(Not(a),b)))</a:t>
                </a:r>
                <a:r>
                  <a:rPr lang="en-US" smtClean="0">
                    <a:solidFill>
                      <a:srgbClr val="000000"/>
                    </a:solidFill>
                    <a:latin typeface="Times New Roman" pitchFamily="18" charset="0"/>
                    <a:cs typeface="Times New Roman" pitchFamily="18" charset="0"/>
                  </a:rPr>
                  <a:t> </a:t>
                </a:r>
                <a:endParaRPr lang="en-US" smtClean="0">
                  <a:solidFill>
                    <a:srgbClr val="000000"/>
                  </a:solidFill>
                  <a:latin typeface="Times New Roman" pitchFamily="18" charset="0"/>
                </a:endParaRPr>
              </a:p>
            </p:txBody>
          </p:sp>
        </p:grpSp>
        <p:sp>
          <p:nvSpPr>
            <p:cNvPr id="7179" name="Rectangle 21"/>
            <p:cNvSpPr>
              <a:spLocks noChangeArrowheads="1"/>
            </p:cNvSpPr>
            <p:nvPr/>
          </p:nvSpPr>
          <p:spPr bwMode="auto">
            <a:xfrm>
              <a:off x="2448" y="1710"/>
              <a:ext cx="16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200000"/>
                </a:lnSpc>
                <a:spcBef>
                  <a:spcPct val="30000"/>
                </a:spcBef>
                <a:spcAft>
                  <a:spcPct val="0"/>
                </a:spcAft>
                <a:buClr>
                  <a:srgbClr val="006600"/>
                </a:buClr>
                <a:buSzPct val="100000"/>
                <a:buFont typeface="Wingdings" pitchFamily="2" charset="2"/>
                <a:buNone/>
              </a:pPr>
              <a:r>
                <a:rPr lang="en-US" sz="1600" smtClean="0">
                  <a:solidFill>
                    <a:srgbClr val="990033"/>
                  </a:solidFill>
                  <a:cs typeface="Arial" pitchFamily="34" charset="0"/>
                </a:rPr>
                <a:t>Implementation</a:t>
              </a:r>
            </a:p>
          </p:txBody>
        </p:sp>
      </p:grpSp>
      <p:grpSp>
        <p:nvGrpSpPr>
          <p:cNvPr id="4" name="Group 36"/>
          <p:cNvGrpSpPr>
            <a:grpSpLocks/>
          </p:cNvGrpSpPr>
          <p:nvPr/>
        </p:nvGrpSpPr>
        <p:grpSpPr bwMode="auto">
          <a:xfrm>
            <a:off x="228600" y="762000"/>
            <a:ext cx="2735263" cy="3352800"/>
            <a:chOff x="144" y="624"/>
            <a:chExt cx="1723" cy="2112"/>
          </a:xfrm>
        </p:grpSpPr>
        <p:graphicFrame>
          <p:nvGraphicFramePr>
            <p:cNvPr id="7176" name="Object 23"/>
            <p:cNvGraphicFramePr>
              <a:graphicFrameLocks noChangeAspect="1"/>
            </p:cNvGraphicFramePr>
            <p:nvPr/>
          </p:nvGraphicFramePr>
          <p:xfrm>
            <a:off x="144" y="912"/>
            <a:ext cx="1723" cy="1824"/>
          </p:xfrm>
          <a:graphic>
            <a:graphicData uri="http://schemas.openxmlformats.org/presentationml/2006/ole">
              <mc:AlternateContent xmlns:mc="http://schemas.openxmlformats.org/markup-compatibility/2006">
                <mc:Choice xmlns:v="urn:schemas-microsoft-com:vml" Requires="v">
                  <p:oleObj spid="_x0000_s39951" r:id="rId6" imgW="2914650" imgH="2924175" progId="Visio.Drawing.6">
                    <p:embed/>
                  </p:oleObj>
                </mc:Choice>
                <mc:Fallback>
                  <p:oleObj r:id="rId6" imgW="2914650" imgH="2924175"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912"/>
                          <a:ext cx="1723"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Rectangle 22"/>
            <p:cNvSpPr>
              <a:spLocks noChangeArrowheads="1"/>
            </p:cNvSpPr>
            <p:nvPr/>
          </p:nvSpPr>
          <p:spPr bwMode="auto">
            <a:xfrm>
              <a:off x="288" y="624"/>
              <a:ext cx="9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200000"/>
                </a:lnSpc>
                <a:spcBef>
                  <a:spcPct val="30000"/>
                </a:spcBef>
                <a:spcAft>
                  <a:spcPct val="0"/>
                </a:spcAft>
                <a:buClr>
                  <a:srgbClr val="006600"/>
                </a:buClr>
                <a:buSzPct val="100000"/>
                <a:buFont typeface="Wingdings" pitchFamily="2" charset="2"/>
                <a:buNone/>
              </a:pPr>
              <a:r>
                <a:rPr lang="en-US" sz="1600" smtClean="0">
                  <a:solidFill>
                    <a:srgbClr val="990033"/>
                  </a:solidFill>
                  <a:cs typeface="Arial" pitchFamily="34" charset="0"/>
                </a:rPr>
                <a:t>Interface</a:t>
              </a:r>
            </a:p>
          </p:txBody>
        </p:sp>
      </p:grpSp>
      <p:grpSp>
        <p:nvGrpSpPr>
          <p:cNvPr id="5" name="Group 34"/>
          <p:cNvGrpSpPr>
            <a:grpSpLocks/>
          </p:cNvGrpSpPr>
          <p:nvPr/>
        </p:nvGrpSpPr>
        <p:grpSpPr bwMode="auto">
          <a:xfrm>
            <a:off x="5105400" y="76200"/>
            <a:ext cx="3962400" cy="2971800"/>
            <a:chOff x="3408" y="48"/>
            <a:chExt cx="2496" cy="1872"/>
          </a:xfrm>
        </p:grpSpPr>
        <p:pic>
          <p:nvPicPr>
            <p:cNvPr id="7174" name="Picture 32" descr="Claude Shann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 y="48"/>
              <a:ext cx="851"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Rectangle 33"/>
            <p:cNvSpPr>
              <a:spLocks noChangeArrowheads="1"/>
            </p:cNvSpPr>
            <p:nvPr/>
          </p:nvSpPr>
          <p:spPr bwMode="auto">
            <a:xfrm>
              <a:off x="3408" y="1296"/>
              <a:ext cx="249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ctr" rtl="0" eaLnBrk="0" fontAlgn="base" hangingPunct="0">
                <a:lnSpc>
                  <a:spcPct val="90000"/>
                </a:lnSpc>
                <a:spcBef>
                  <a:spcPct val="60000"/>
                </a:spcBef>
                <a:spcAft>
                  <a:spcPct val="0"/>
                </a:spcAft>
                <a:buClr>
                  <a:srgbClr val="006600"/>
                </a:buClr>
                <a:buSzPct val="100000"/>
                <a:buFont typeface="Wingdings" pitchFamily="2" charset="2"/>
                <a:buNone/>
              </a:pPr>
              <a:r>
                <a:rPr lang="en-US" sz="1600" dirty="0" smtClean="0">
                  <a:solidFill>
                    <a:srgbClr val="003399"/>
                  </a:solidFill>
                </a:rPr>
                <a:t>Claude Shannon, 1916-2001</a:t>
              </a:r>
            </a:p>
            <a:p>
              <a:pPr marL="342900" indent="-342900" algn="ctr" rtl="0" eaLnBrk="0" fontAlgn="base" hangingPunct="0">
                <a:lnSpc>
                  <a:spcPct val="90000"/>
                </a:lnSpc>
                <a:spcBef>
                  <a:spcPct val="60000"/>
                </a:spcBef>
                <a:spcAft>
                  <a:spcPct val="0"/>
                </a:spcAft>
                <a:buClr>
                  <a:srgbClr val="006600"/>
                </a:buClr>
                <a:buSzPct val="100000"/>
                <a:buFont typeface="Wingdings" pitchFamily="2" charset="2"/>
                <a:buNone/>
              </a:pPr>
              <a:r>
                <a:rPr lang="en-US" sz="1600" i="1" dirty="0" smtClean="0">
                  <a:solidFill>
                    <a:srgbClr val="003399"/>
                  </a:solidFill>
                </a:rPr>
                <a:t>(“Symbolic Analysis of Relay and Switching Circuits”</a:t>
              </a:r>
              <a:r>
                <a:rPr lang="en-US" dirty="0" smtClean="0">
                  <a:solidFill>
                    <a:srgbClr val="003399"/>
                  </a:solidFill>
                </a:rPr>
                <a:t> )</a:t>
              </a:r>
            </a:p>
            <a:p>
              <a:pPr marL="342900" indent="-342900" algn="ctr" rtl="0" eaLnBrk="0" fontAlgn="base" hangingPunct="0">
                <a:lnSpc>
                  <a:spcPct val="90000"/>
                </a:lnSpc>
                <a:spcBef>
                  <a:spcPct val="60000"/>
                </a:spcBef>
                <a:spcAft>
                  <a:spcPct val="0"/>
                </a:spcAft>
                <a:buClr>
                  <a:srgbClr val="006600"/>
                </a:buClr>
                <a:buSzPct val="100000"/>
                <a:buFont typeface="Wingdings" pitchFamily="2" charset="2"/>
                <a:buNone/>
              </a:pPr>
              <a:endParaRPr lang="en-US" dirty="0" smtClean="0">
                <a:solidFill>
                  <a:srgbClr val="003399"/>
                </a:solidFill>
              </a:endParaRPr>
            </a:p>
            <a:p>
              <a:pPr marL="342900" indent="-342900" algn="ctr" rtl="0" eaLnBrk="0" fontAlgn="base" hangingPunct="0">
                <a:lnSpc>
                  <a:spcPct val="90000"/>
                </a:lnSpc>
                <a:spcBef>
                  <a:spcPct val="60000"/>
                </a:spcBef>
                <a:spcAft>
                  <a:spcPct val="0"/>
                </a:spcAft>
                <a:buClr>
                  <a:srgbClr val="006600"/>
                </a:buClr>
                <a:buSzPct val="100000"/>
                <a:buFont typeface="Wingdings" pitchFamily="2" charset="2"/>
                <a:buChar char="n"/>
              </a:pPr>
              <a:endParaRPr lang="en-US" dirty="0" smtClean="0">
                <a:solidFill>
                  <a:srgbClr val="990000"/>
                </a:solidFill>
              </a:endParaRPr>
            </a:p>
          </p:txBody>
        </p:sp>
      </p:grpSp>
    </p:spTree>
    <p:extLst>
      <p:ext uri="{BB962C8B-B14F-4D97-AF65-F5344CB8AC3E}">
        <p14:creationId xmlns:p14="http://schemas.microsoft.com/office/powerpoint/2010/main" val="3776580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0402" name="Object 2"/>
          <p:cNvGraphicFramePr>
            <a:graphicFrameLocks noChangeAspect="1"/>
          </p:cNvGraphicFramePr>
          <p:nvPr/>
        </p:nvGraphicFramePr>
        <p:xfrm>
          <a:off x="685800" y="717550"/>
          <a:ext cx="3276600" cy="2328863"/>
        </p:xfrm>
        <a:graphic>
          <a:graphicData uri="http://schemas.openxmlformats.org/presentationml/2006/ole">
            <mc:AlternateContent xmlns:mc="http://schemas.openxmlformats.org/markup-compatibility/2006">
              <mc:Choice xmlns:v="urn:schemas-microsoft-com:vml" Requires="v">
                <p:oleObj spid="_x0000_s40986" r:id="rId4" imgW="5800725" imgH="3324225" progId="Visio.Drawing.6">
                  <p:embed/>
                </p:oleObj>
              </mc:Choice>
              <mc:Fallback>
                <p:oleObj r:id="rId4" imgW="5800725" imgH="3324225"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3495"/>
                      <a:stretch>
                        <a:fillRect/>
                      </a:stretch>
                    </p:blipFill>
                    <p:spPr bwMode="auto">
                      <a:xfrm>
                        <a:off x="685800" y="717550"/>
                        <a:ext cx="327660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0403" name="Object 3"/>
          <p:cNvGraphicFramePr>
            <a:graphicFrameLocks noChangeAspect="1"/>
          </p:cNvGraphicFramePr>
          <p:nvPr/>
        </p:nvGraphicFramePr>
        <p:xfrm>
          <a:off x="5029200" y="533400"/>
          <a:ext cx="3352800" cy="2587625"/>
        </p:xfrm>
        <a:graphic>
          <a:graphicData uri="http://schemas.openxmlformats.org/presentationml/2006/ole">
            <mc:AlternateContent xmlns:mc="http://schemas.openxmlformats.org/markup-compatibility/2006">
              <mc:Choice xmlns:v="urn:schemas-microsoft-com:vml" Requires="v">
                <p:oleObj spid="_x0000_s40987" r:id="rId6" imgW="5800725" imgH="3676650" progId="Visio.Drawing.6">
                  <p:embed/>
                </p:oleObj>
              </mc:Choice>
              <mc:Fallback>
                <p:oleObj r:id="rId6" imgW="5800725" imgH="367665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r="15967"/>
                      <a:stretch>
                        <a:fillRect/>
                      </a:stretch>
                    </p:blipFill>
                    <p:spPr bwMode="auto">
                      <a:xfrm>
                        <a:off x="5029200" y="533400"/>
                        <a:ext cx="33528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0404" name="Object 4"/>
          <p:cNvGraphicFramePr>
            <a:graphicFrameLocks noChangeAspect="1"/>
          </p:cNvGraphicFramePr>
          <p:nvPr/>
        </p:nvGraphicFramePr>
        <p:xfrm>
          <a:off x="609600" y="3487738"/>
          <a:ext cx="3429000" cy="2303462"/>
        </p:xfrm>
        <a:graphic>
          <a:graphicData uri="http://schemas.openxmlformats.org/presentationml/2006/ole">
            <mc:AlternateContent xmlns:mc="http://schemas.openxmlformats.org/markup-compatibility/2006">
              <mc:Choice xmlns:v="urn:schemas-microsoft-com:vml" Requires="v">
                <p:oleObj spid="_x0000_s40988" r:id="rId8" imgW="5800725" imgH="3324225" progId="Visio.Drawing.6">
                  <p:embed/>
                </p:oleObj>
              </mc:Choice>
              <mc:Fallback>
                <p:oleObj r:id="rId8" imgW="5800725" imgH="3324225"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r="8376"/>
                      <a:stretch>
                        <a:fillRect/>
                      </a:stretch>
                    </p:blipFill>
                    <p:spPr bwMode="auto">
                      <a:xfrm>
                        <a:off x="609600" y="3487738"/>
                        <a:ext cx="3429000"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0405" name="Object 5"/>
          <p:cNvGraphicFramePr>
            <a:graphicFrameLocks noChangeAspect="1"/>
          </p:cNvGraphicFramePr>
          <p:nvPr/>
        </p:nvGraphicFramePr>
        <p:xfrm>
          <a:off x="4876800" y="3576638"/>
          <a:ext cx="3810000" cy="1985962"/>
        </p:xfrm>
        <a:graphic>
          <a:graphicData uri="http://schemas.openxmlformats.org/presentationml/2006/ole">
            <mc:AlternateContent xmlns:mc="http://schemas.openxmlformats.org/markup-compatibility/2006">
              <mc:Choice xmlns:v="urn:schemas-microsoft-com:vml" Requires="v">
                <p:oleObj spid="_x0000_s40989" r:id="rId10" imgW="9048750" imgH="3657600" progId="Visio.Drawing.6">
                  <p:embed/>
                </p:oleObj>
              </mc:Choice>
              <mc:Fallback>
                <p:oleObj r:id="rId10" imgW="9048750" imgH="36576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l="20963" r="18291" b="21187"/>
                      <a:stretch>
                        <a:fillRect/>
                      </a:stretch>
                    </p:blipFill>
                    <p:spPr bwMode="auto">
                      <a:xfrm>
                        <a:off x="4876800" y="3576638"/>
                        <a:ext cx="3810000"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6"/>
          <p:cNvSpPr>
            <a:spLocks noChangeArrowheads="1"/>
          </p:cNvSpPr>
          <p:nvPr/>
        </p:nvSpPr>
        <p:spPr bwMode="auto">
          <a:xfrm>
            <a:off x="152400" y="762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rtl="0" eaLnBrk="0" fontAlgn="base" hangingPunct="0">
              <a:spcBef>
                <a:spcPct val="0"/>
              </a:spcBef>
              <a:spcAft>
                <a:spcPct val="0"/>
              </a:spcAft>
            </a:pPr>
            <a:r>
              <a:rPr lang="en-US" sz="2400" smtClean="0">
                <a:solidFill>
                  <a:srgbClr val="663300"/>
                </a:solidFill>
                <a:latin typeface="Arial" pitchFamily="34" charset="0"/>
              </a:rPr>
              <a:t>Circuit implementations</a:t>
            </a:r>
          </a:p>
        </p:txBody>
      </p:sp>
      <p:sp>
        <p:nvSpPr>
          <p:cNvPr id="230407" name="Rectangle 7"/>
          <p:cNvSpPr>
            <a:spLocks noChangeArrowheads="1"/>
          </p:cNvSpPr>
          <p:nvPr/>
        </p:nvSpPr>
        <p:spPr bwMode="auto">
          <a:xfrm>
            <a:off x="395288" y="58769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60000"/>
              </a:spcBef>
              <a:spcAft>
                <a:spcPct val="0"/>
              </a:spcAft>
              <a:buClr>
                <a:srgbClr val="006600"/>
              </a:buClr>
              <a:buSzPct val="100000"/>
              <a:buFont typeface="Wingdings" pitchFamily="2" charset="2"/>
              <a:buChar char="n"/>
            </a:pPr>
            <a:r>
              <a:rPr lang="en-US" smtClean="0">
                <a:solidFill>
                  <a:srgbClr val="000000"/>
                </a:solidFill>
              </a:rPr>
              <a:t>From a computer science perspective, physical realizations of logic gates are irrelevant.</a:t>
            </a:r>
          </a:p>
        </p:txBody>
      </p:sp>
    </p:spTree>
    <p:extLst>
      <p:ext uri="{BB962C8B-B14F-4D97-AF65-F5344CB8AC3E}">
        <p14:creationId xmlns:p14="http://schemas.microsoft.com/office/powerpoint/2010/main" val="127166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04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04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04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0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Project 1: elementary logic gates</a:t>
            </a:r>
          </a:p>
        </p:txBody>
      </p:sp>
      <p:sp>
        <p:nvSpPr>
          <p:cNvPr id="9219" name="Rectangle 3"/>
          <p:cNvSpPr>
            <a:spLocks noGrp="1" noChangeArrowheads="1"/>
          </p:cNvSpPr>
          <p:nvPr>
            <p:ph type="body" idx="1"/>
          </p:nvPr>
        </p:nvSpPr>
        <p:spPr>
          <a:xfrm>
            <a:off x="887413" y="1063625"/>
            <a:ext cx="3613150" cy="469900"/>
          </a:xfrm>
        </p:spPr>
        <p:txBody>
          <a:bodyPr/>
          <a:lstStyle/>
          <a:p>
            <a:pPr>
              <a:spcAft>
                <a:spcPct val="70000"/>
              </a:spcAft>
              <a:buFont typeface="Wingdings" pitchFamily="2" charset="2"/>
              <a:buNone/>
              <a:tabLst>
                <a:tab pos="0" algn="l"/>
              </a:tabLst>
            </a:pPr>
            <a:r>
              <a:rPr lang="en-US" b="1" u="sng" smtClean="0">
                <a:cs typeface="Courier New" pitchFamily="49" charset="0"/>
              </a:rPr>
              <a:t>Given:</a:t>
            </a:r>
            <a:r>
              <a:rPr lang="en-US" b="1" smtClean="0">
                <a:latin typeface="Courier New" pitchFamily="49" charset="0"/>
                <a:cs typeface="Courier New" pitchFamily="49" charset="0"/>
              </a:rPr>
              <a:t> Nand(a,b), false </a:t>
            </a:r>
            <a:endParaRPr lang="en-US" smtClean="0">
              <a:cs typeface="Courier New" pitchFamily="49" charset="0"/>
            </a:endParaRPr>
          </a:p>
        </p:txBody>
      </p:sp>
      <p:sp>
        <p:nvSpPr>
          <p:cNvPr id="218116" name="Rectangle 4"/>
          <p:cNvSpPr>
            <a:spLocks noChangeArrowheads="1"/>
          </p:cNvSpPr>
          <p:nvPr/>
        </p:nvSpPr>
        <p:spPr bwMode="auto">
          <a:xfrm>
            <a:off x="838200" y="1752600"/>
            <a:ext cx="402113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lnSpc>
                <a:spcPct val="90000"/>
              </a:lnSpc>
              <a:spcBef>
                <a:spcPct val="70000"/>
              </a:spcBef>
              <a:spcAft>
                <a:spcPct val="70000"/>
              </a:spcAft>
              <a:buClr>
                <a:srgbClr val="006600"/>
              </a:buClr>
              <a:buSzPct val="85000"/>
              <a:buFont typeface="Wingdings" pitchFamily="2" charset="2"/>
              <a:buNone/>
            </a:pPr>
            <a:r>
              <a:rPr lang="en-US" sz="2000" b="1" u="sng" dirty="0" smtClean="0">
                <a:solidFill>
                  <a:srgbClr val="000000"/>
                </a:solidFill>
                <a:cs typeface="Courier New" pitchFamily="49" charset="0"/>
              </a:rPr>
              <a:t>Build:</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r>
              <a:rPr lang="en-US" sz="2000" b="1" dirty="0" smtClean="0">
                <a:solidFill>
                  <a:srgbClr val="000000"/>
                </a:solidFill>
                <a:latin typeface="Courier New" pitchFamily="49" charset="0"/>
                <a:cs typeface="Courier New" pitchFamily="49" charset="0"/>
              </a:rPr>
              <a:t>Not(a) = ...</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r>
              <a:rPr lang="en-US" sz="2000" b="1" dirty="0" smtClean="0">
                <a:solidFill>
                  <a:srgbClr val="000000"/>
                </a:solidFill>
                <a:latin typeface="Courier New" pitchFamily="49" charset="0"/>
                <a:cs typeface="Courier New" pitchFamily="49" charset="0"/>
              </a:rPr>
              <a:t>true = ...</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r>
              <a:rPr lang="en-US" sz="2000" b="1" dirty="0" smtClean="0">
                <a:solidFill>
                  <a:srgbClr val="000000"/>
                </a:solidFill>
                <a:latin typeface="Courier New" pitchFamily="49" charset="0"/>
                <a:cs typeface="Courier New" pitchFamily="49" charset="0"/>
              </a:rPr>
              <a:t>And(</a:t>
            </a:r>
            <a:r>
              <a:rPr lang="en-US" sz="2000" b="1" dirty="0" err="1" smtClean="0">
                <a:solidFill>
                  <a:srgbClr val="000000"/>
                </a:solidFill>
                <a:latin typeface="Courier New" pitchFamily="49" charset="0"/>
                <a:cs typeface="Courier New" pitchFamily="49" charset="0"/>
              </a:rPr>
              <a:t>a,b</a:t>
            </a:r>
            <a:r>
              <a:rPr lang="en-US" sz="2000" b="1" dirty="0" smtClean="0">
                <a:solidFill>
                  <a:srgbClr val="000000"/>
                </a:solidFill>
                <a:latin typeface="Courier New" pitchFamily="49" charset="0"/>
                <a:cs typeface="Courier New" pitchFamily="49" charset="0"/>
              </a:rPr>
              <a:t>) = ...</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r>
              <a:rPr lang="en-US" sz="2000" b="1" dirty="0" smtClean="0">
                <a:solidFill>
                  <a:srgbClr val="000000"/>
                </a:solidFill>
                <a:latin typeface="Courier New" pitchFamily="49" charset="0"/>
                <a:cs typeface="Courier New" pitchFamily="49" charset="0"/>
              </a:rPr>
              <a:t>Or(</a:t>
            </a:r>
            <a:r>
              <a:rPr lang="en-US" sz="2000" b="1" dirty="0" err="1" smtClean="0">
                <a:solidFill>
                  <a:srgbClr val="000000"/>
                </a:solidFill>
                <a:latin typeface="Courier New" pitchFamily="49" charset="0"/>
                <a:cs typeface="Courier New" pitchFamily="49" charset="0"/>
              </a:rPr>
              <a:t>a,b</a:t>
            </a:r>
            <a:r>
              <a:rPr lang="en-US" sz="2000" b="1" dirty="0" smtClean="0">
                <a:solidFill>
                  <a:srgbClr val="000000"/>
                </a:solidFill>
                <a:latin typeface="Courier New" pitchFamily="49" charset="0"/>
                <a:cs typeface="Courier New" pitchFamily="49" charset="0"/>
              </a:rPr>
              <a:t>) = ...</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r>
              <a:rPr lang="en-US" sz="2000" b="1" dirty="0" smtClean="0">
                <a:solidFill>
                  <a:srgbClr val="000000"/>
                </a:solidFill>
                <a:latin typeface="Courier New" pitchFamily="49" charset="0"/>
                <a:cs typeface="Courier New" pitchFamily="49" charset="0"/>
              </a:rPr>
              <a:t>Mux(</a:t>
            </a:r>
            <a:r>
              <a:rPr lang="en-US" sz="2000" b="1" dirty="0" err="1" smtClean="0">
                <a:solidFill>
                  <a:srgbClr val="000000"/>
                </a:solidFill>
                <a:latin typeface="Courier New" pitchFamily="49" charset="0"/>
                <a:cs typeface="Courier New" pitchFamily="49" charset="0"/>
              </a:rPr>
              <a:t>a,b,sel</a:t>
            </a:r>
            <a:r>
              <a:rPr lang="en-US" sz="2000" b="1" dirty="0" smtClean="0">
                <a:solidFill>
                  <a:srgbClr val="000000"/>
                </a:solidFill>
                <a:latin typeface="Courier New" pitchFamily="49" charset="0"/>
                <a:cs typeface="Courier New" pitchFamily="49" charset="0"/>
              </a:rPr>
              <a:t>) = ...</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r>
              <a:rPr lang="en-US" sz="2000" dirty="0" smtClean="0">
                <a:solidFill>
                  <a:srgbClr val="000000"/>
                </a:solidFill>
                <a:cs typeface="Courier New" pitchFamily="49" charset="0"/>
              </a:rPr>
              <a:t>Etc. - 12 gates altogether.</a:t>
            </a:r>
          </a:p>
          <a:p>
            <a:pPr marL="342900" indent="-342900" algn="l" rtl="0" eaLnBrk="0" fontAlgn="base" hangingPunct="0">
              <a:lnSpc>
                <a:spcPct val="90000"/>
              </a:lnSpc>
              <a:spcBef>
                <a:spcPct val="70000"/>
              </a:spcBef>
              <a:spcAft>
                <a:spcPct val="70000"/>
              </a:spcAft>
              <a:buClr>
                <a:srgbClr val="006600"/>
              </a:buClr>
              <a:buSzPct val="85000"/>
              <a:buFont typeface="Wingdings" pitchFamily="2" charset="2"/>
              <a:buChar char="n"/>
            </a:pPr>
            <a:endParaRPr lang="en-US" sz="2000" dirty="0" smtClean="0">
              <a:solidFill>
                <a:srgbClr val="000000"/>
              </a:solidFill>
              <a:cs typeface="Courier New" pitchFamily="49" charset="0"/>
            </a:endParaRPr>
          </a:p>
        </p:txBody>
      </p:sp>
      <p:grpSp>
        <p:nvGrpSpPr>
          <p:cNvPr id="9221" name="Group 6"/>
          <p:cNvGrpSpPr>
            <a:grpSpLocks/>
          </p:cNvGrpSpPr>
          <p:nvPr/>
        </p:nvGrpSpPr>
        <p:grpSpPr bwMode="auto">
          <a:xfrm>
            <a:off x="6400800" y="990600"/>
            <a:ext cx="1905000" cy="1295400"/>
            <a:chOff x="4032" y="624"/>
            <a:chExt cx="1200" cy="816"/>
          </a:xfrm>
        </p:grpSpPr>
        <p:sp>
          <p:nvSpPr>
            <p:cNvPr id="9223" name="Text Box 7"/>
            <p:cNvSpPr txBox="1">
              <a:spLocks noChangeArrowheads="1"/>
            </p:cNvSpPr>
            <p:nvPr/>
          </p:nvSpPr>
          <p:spPr bwMode="auto">
            <a:xfrm>
              <a:off x="4032" y="624"/>
              <a:ext cx="1200" cy="816"/>
            </a:xfrm>
            <a:prstGeom prst="rect">
              <a:avLst/>
            </a:prstGeom>
            <a:solidFill>
              <a:srgbClr val="F3F3FF"/>
            </a:solidFill>
            <a:ln w="9525">
              <a:solidFill>
                <a:srgbClr val="293973"/>
              </a:solidFill>
              <a:miter lim="800000"/>
              <a:headEnd/>
              <a:tailEnd/>
            </a:ln>
            <a:effectLst>
              <a:outerShdw dist="89803" dir="2700000" algn="ctr" rotWithShape="0">
                <a:srgbClr val="293973"/>
              </a:outerShdw>
            </a:effectLst>
          </p:spPr>
          <p:txBody>
            <a:bodyPr lIns="201600" tIns="190800" rIns="93600" bIns="190800"/>
            <a:lstStyle>
              <a:lvl1pPr marL="342900" indent="-342900">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algn="l" rtl="0" eaLnBrk="0" fontAlgn="base" hangingPunct="0">
                <a:spcBef>
                  <a:spcPct val="0"/>
                </a:spcBef>
                <a:spcAft>
                  <a:spcPct val="0"/>
                </a:spcAft>
                <a:defRPr sz="2400">
                  <a:solidFill>
                    <a:schemeClr val="tx1"/>
                  </a:solidFill>
                  <a:latin typeface="Arial" pitchFamily="34" charset="0"/>
                </a:defRPr>
              </a:lvl6pPr>
              <a:lvl7pPr marL="2971800" indent="-228600" algn="l" rtl="0" eaLnBrk="0" fontAlgn="base" hangingPunct="0">
                <a:spcBef>
                  <a:spcPct val="0"/>
                </a:spcBef>
                <a:spcAft>
                  <a:spcPct val="0"/>
                </a:spcAft>
                <a:defRPr sz="2400">
                  <a:solidFill>
                    <a:schemeClr val="tx1"/>
                  </a:solidFill>
                  <a:latin typeface="Arial" pitchFamily="34" charset="0"/>
                </a:defRPr>
              </a:lvl7pPr>
              <a:lvl8pPr marL="3429000" indent="-228600" algn="l" rtl="0" eaLnBrk="0" fontAlgn="base" hangingPunct="0">
                <a:spcBef>
                  <a:spcPct val="0"/>
                </a:spcBef>
                <a:spcAft>
                  <a:spcPct val="0"/>
                </a:spcAft>
                <a:defRPr sz="2400">
                  <a:solidFill>
                    <a:schemeClr val="tx1"/>
                  </a:solidFill>
                  <a:latin typeface="Arial" pitchFamily="34" charset="0"/>
                </a:defRPr>
              </a:lvl8pPr>
              <a:lvl9pPr marL="3886200" indent="-228600" algn="l" rtl="0" eaLnBrk="0" fontAlgn="base" hangingPunct="0">
                <a:spcBef>
                  <a:spcPct val="0"/>
                </a:spcBef>
                <a:spcAft>
                  <a:spcPct val="0"/>
                </a:spcAft>
                <a:defRPr sz="2400">
                  <a:solidFill>
                    <a:schemeClr val="tx1"/>
                  </a:solidFill>
                  <a:latin typeface="Arial" pitchFamily="34" charset="0"/>
                </a:defRPr>
              </a:lvl9pPr>
            </a:lstStyle>
            <a:p>
              <a:pPr algn="l" rtl="0" fontAlgn="base">
                <a:lnSpc>
                  <a:spcPct val="50000"/>
                </a:lnSpc>
                <a:spcBef>
                  <a:spcPct val="50000"/>
                </a:spcBef>
                <a:spcAft>
                  <a:spcPct val="0"/>
                </a:spcAft>
              </a:pPr>
              <a:r>
                <a:rPr lang="en-US" sz="1300" b="1" smtClean="0">
                  <a:solidFill>
                    <a:srgbClr val="A50021"/>
                  </a:solidFill>
                  <a:latin typeface="Courier New" pitchFamily="49" charset="0"/>
                  <a:cs typeface="Courier New" pitchFamily="49" charset="0"/>
                </a:rPr>
                <a:t>a  b   Nand(a,b)</a:t>
              </a:r>
              <a:r>
                <a:rPr lang="en-US" sz="1300" b="1" smtClean="0">
                  <a:solidFill>
                    <a:srgbClr val="000000"/>
                  </a:solidFill>
                  <a:latin typeface="Courier New" pitchFamily="49" charset="0"/>
                  <a:cs typeface="Courier New" pitchFamily="49" charset="0"/>
                </a:rPr>
                <a:t> </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0  0    1</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0  1    1 </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1  0    1 </a:t>
              </a:r>
            </a:p>
            <a:p>
              <a:pPr algn="l" rtl="0" fontAlgn="base">
                <a:lnSpc>
                  <a:spcPct val="50000"/>
                </a:lnSpc>
                <a:spcBef>
                  <a:spcPct val="50000"/>
                </a:spcBef>
                <a:spcAft>
                  <a:spcPct val="0"/>
                </a:spcAft>
              </a:pPr>
              <a:r>
                <a:rPr lang="en-US" sz="1300" b="1" smtClean="0">
                  <a:solidFill>
                    <a:srgbClr val="000000"/>
                  </a:solidFill>
                  <a:latin typeface="Courier New" pitchFamily="49" charset="0"/>
                  <a:cs typeface="Courier New" pitchFamily="49" charset="0"/>
                </a:rPr>
                <a:t>1  1    0 </a:t>
              </a:r>
            </a:p>
          </p:txBody>
        </p:sp>
        <p:sp>
          <p:nvSpPr>
            <p:cNvPr id="9224" name="Line 8"/>
            <p:cNvSpPr>
              <a:spLocks noChangeShapeType="1"/>
            </p:cNvSpPr>
            <p:nvPr/>
          </p:nvSpPr>
          <p:spPr bwMode="auto">
            <a:xfrm>
              <a:off x="4512" y="672"/>
              <a:ext cx="0" cy="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9225" name="Line 9"/>
            <p:cNvSpPr>
              <a:spLocks noChangeShapeType="1"/>
            </p:cNvSpPr>
            <p:nvPr/>
          </p:nvSpPr>
          <p:spPr bwMode="auto">
            <a:xfrm>
              <a:off x="4128" y="816"/>
              <a:ext cx="1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sp>
        <p:nvSpPr>
          <p:cNvPr id="218122" name="Rectangle 10"/>
          <p:cNvSpPr>
            <a:spLocks noChangeArrowheads="1"/>
          </p:cNvSpPr>
          <p:nvPr/>
        </p:nvSpPr>
        <p:spPr bwMode="auto">
          <a:xfrm>
            <a:off x="4500563" y="4365625"/>
            <a:ext cx="453707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rtl="0" eaLnBrk="0" fontAlgn="base" hangingPunct="0">
              <a:spcBef>
                <a:spcPct val="45000"/>
              </a:spcBef>
              <a:spcAft>
                <a:spcPct val="40000"/>
              </a:spcAft>
              <a:buClr>
                <a:srgbClr val="006600"/>
              </a:buClr>
              <a:buSzPct val="85000"/>
              <a:buFont typeface="Wingdings" pitchFamily="2" charset="2"/>
              <a:buNone/>
            </a:pPr>
            <a:r>
              <a:rPr lang="en-US" dirty="0" smtClean="0">
                <a:solidFill>
                  <a:srgbClr val="000000"/>
                </a:solidFill>
                <a:cs typeface="Courier New" pitchFamily="49" charset="0"/>
              </a:rPr>
              <a:t>Why these particular 12 gates? Since …</a:t>
            </a:r>
          </a:p>
          <a:p>
            <a:pPr marL="742950" lvl="1" indent="-285750" algn="l" rtl="0" eaLnBrk="0" fontAlgn="base" hangingPunct="0">
              <a:spcBef>
                <a:spcPct val="45000"/>
              </a:spcBef>
              <a:spcAft>
                <a:spcPct val="40000"/>
              </a:spcAft>
              <a:buClr>
                <a:srgbClr val="006600"/>
              </a:buClr>
              <a:buSzPct val="85000"/>
              <a:buFont typeface="Wingdings" pitchFamily="2" charset="2"/>
              <a:buChar char="n"/>
            </a:pPr>
            <a:r>
              <a:rPr lang="en-US" dirty="0" smtClean="0">
                <a:solidFill>
                  <a:srgbClr val="000000"/>
                </a:solidFill>
                <a:cs typeface="Courier New" pitchFamily="49" charset="0"/>
              </a:rPr>
              <a:t>They are commonly used gates</a:t>
            </a:r>
          </a:p>
          <a:p>
            <a:pPr marL="742950" lvl="1" indent="-285750" algn="l" rtl="0" eaLnBrk="0" fontAlgn="base" hangingPunct="0">
              <a:spcBef>
                <a:spcPct val="45000"/>
              </a:spcBef>
              <a:spcAft>
                <a:spcPct val="40000"/>
              </a:spcAft>
              <a:buClr>
                <a:srgbClr val="006600"/>
              </a:buClr>
              <a:buSzPct val="85000"/>
              <a:buFont typeface="Wingdings" pitchFamily="2" charset="2"/>
              <a:buChar char="n"/>
            </a:pPr>
            <a:r>
              <a:rPr lang="en-US" dirty="0" smtClean="0">
                <a:solidFill>
                  <a:srgbClr val="000000"/>
                </a:solidFill>
                <a:cs typeface="Courier New" pitchFamily="49" charset="0"/>
              </a:rPr>
              <a:t>They provide all the basic building blocks needed to build our computer.</a:t>
            </a:r>
          </a:p>
          <a:p>
            <a:pPr marL="342900" indent="-342900" algn="l" rtl="0" eaLnBrk="0" fontAlgn="base" hangingPunct="0">
              <a:spcBef>
                <a:spcPct val="45000"/>
              </a:spcBef>
              <a:spcAft>
                <a:spcPct val="40000"/>
              </a:spcAft>
              <a:buClr>
                <a:srgbClr val="006600"/>
              </a:buClr>
              <a:buSzPct val="85000"/>
              <a:buFont typeface="Wingdings" pitchFamily="2" charset="2"/>
              <a:buChar char="n"/>
            </a:pPr>
            <a:endParaRPr lang="en-US" dirty="0" smtClean="0">
              <a:solidFill>
                <a:srgbClr val="000000"/>
              </a:solidFill>
              <a:cs typeface="Courier New" pitchFamily="49" charset="0"/>
            </a:endParaRPr>
          </a:p>
        </p:txBody>
      </p:sp>
    </p:spTree>
    <p:extLst>
      <p:ext uri="{BB962C8B-B14F-4D97-AF65-F5344CB8AC3E}">
        <p14:creationId xmlns:p14="http://schemas.microsoft.com/office/powerpoint/2010/main" val="4276510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811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811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811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811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8122">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218122">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181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build="p" autoUpdateAnimBg="0"/>
      <p:bldP spid="21812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Multiplexer</a:t>
            </a:r>
            <a:endParaRPr lang="en-US" sz="1600" smtClean="0"/>
          </a:p>
        </p:txBody>
      </p:sp>
      <p:sp>
        <p:nvSpPr>
          <p:cNvPr id="280579" name="Rectangle 3"/>
          <p:cNvSpPr>
            <a:spLocks noGrp="1" noChangeArrowheads="1"/>
          </p:cNvSpPr>
          <p:nvPr>
            <p:ph type="body" idx="1"/>
          </p:nvPr>
        </p:nvSpPr>
        <p:spPr>
          <a:xfrm>
            <a:off x="1143000" y="5257800"/>
            <a:ext cx="7245350" cy="838200"/>
          </a:xfrm>
        </p:spPr>
        <p:txBody>
          <a:bodyPr/>
          <a:lstStyle/>
          <a:p>
            <a:r>
              <a:rPr lang="en-US" u="sng" smtClean="0"/>
              <a:t>Proposed Implementation:</a:t>
            </a:r>
            <a:r>
              <a:rPr lang="en-US" smtClean="0"/>
              <a:t> based on Not, And, Or gates.</a:t>
            </a:r>
          </a:p>
        </p:txBody>
      </p:sp>
      <p:grpSp>
        <p:nvGrpSpPr>
          <p:cNvPr id="2" name="Group 4"/>
          <p:cNvGrpSpPr>
            <a:grpSpLocks/>
          </p:cNvGrpSpPr>
          <p:nvPr/>
        </p:nvGrpSpPr>
        <p:grpSpPr bwMode="auto">
          <a:xfrm>
            <a:off x="838200" y="990600"/>
            <a:ext cx="5791200" cy="2838450"/>
            <a:chOff x="528" y="624"/>
            <a:chExt cx="3648" cy="1788"/>
          </a:xfrm>
        </p:grpSpPr>
        <p:graphicFrame>
          <p:nvGraphicFramePr>
            <p:cNvPr id="10249" name="Object 5"/>
            <p:cNvGraphicFramePr>
              <a:graphicFrameLocks noChangeAspect="1"/>
            </p:cNvGraphicFramePr>
            <p:nvPr/>
          </p:nvGraphicFramePr>
          <p:xfrm>
            <a:off x="2112" y="945"/>
            <a:ext cx="2064" cy="1200"/>
          </p:xfrm>
          <a:graphic>
            <a:graphicData uri="http://schemas.openxmlformats.org/presentationml/2006/ole">
              <mc:AlternateContent xmlns:mc="http://schemas.openxmlformats.org/markup-compatibility/2006">
                <mc:Choice xmlns:v="urn:schemas-microsoft-com:vml" Requires="v">
                  <p:oleObj spid="_x0000_s41992" r:id="rId4" imgW="4286250" imgH="2114550" progId="Visio.Drawing.6">
                    <p:embed/>
                  </p:oleObj>
                </mc:Choice>
                <mc:Fallback>
                  <p:oleObj r:id="rId4" imgW="4286250" imgH="211455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5224" b="6717"/>
                        <a:stretch>
                          <a:fillRect/>
                        </a:stretch>
                      </p:blipFill>
                      <p:spPr bwMode="auto">
                        <a:xfrm>
                          <a:off x="2112" y="945"/>
                          <a:ext cx="206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0" name="Group 6"/>
            <p:cNvGrpSpPr>
              <a:grpSpLocks/>
            </p:cNvGrpSpPr>
            <p:nvPr/>
          </p:nvGrpSpPr>
          <p:grpSpPr bwMode="auto">
            <a:xfrm>
              <a:off x="528" y="624"/>
              <a:ext cx="1200" cy="1788"/>
              <a:chOff x="528" y="624"/>
              <a:chExt cx="1200" cy="1788"/>
            </a:xfrm>
          </p:grpSpPr>
          <p:sp>
            <p:nvSpPr>
              <p:cNvPr id="10251" name="Rectangle 7"/>
              <p:cNvSpPr>
                <a:spLocks noChangeArrowheads="1"/>
              </p:cNvSpPr>
              <p:nvPr/>
            </p:nvSpPr>
            <p:spPr bwMode="auto">
              <a:xfrm>
                <a:off x="528" y="624"/>
                <a:ext cx="1200" cy="1788"/>
              </a:xfrm>
              <a:prstGeom prst="rect">
                <a:avLst/>
              </a:prstGeom>
              <a:solidFill>
                <a:srgbClr val="C3E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pitchFamily="34" charset="0"/>
                    <a:cs typeface="Times New Roman" pitchFamily="18" charset="0"/>
                  </a:rPr>
                  <a:t>a	  b	sel	  </a:t>
                </a:r>
                <a:r>
                  <a:rPr lang="en-US" smtClean="0">
                    <a:solidFill>
                      <a:srgbClr val="990033"/>
                    </a:solidFill>
                    <a:latin typeface="Arial" pitchFamily="34" charset="0"/>
                    <a:cs typeface="Times New Roman" pitchFamily="18" charset="0"/>
                  </a:rPr>
                  <a:t>out</a:t>
                </a:r>
              </a:p>
              <a:p>
                <a:pPr algn="l" rtl="0" eaLnBrk="0" fontAlgn="base" hangingPunct="0">
                  <a:spcBef>
                    <a:spcPct val="0"/>
                  </a:spcBef>
                  <a:spcAft>
                    <a:spcPct val="0"/>
                  </a:spcAft>
                  <a:tabLst>
                    <a:tab pos="415925" algn="l"/>
                    <a:tab pos="831850" algn="l"/>
                    <a:tab pos="1247775" algn="l"/>
                    <a:tab pos="1903413" algn="l"/>
                    <a:tab pos="2589213" algn="l"/>
                  </a:tabLst>
                </a:pPr>
                <a:endParaRPr lang="en-US" smtClean="0">
                  <a:solidFill>
                    <a:srgbClr val="000000"/>
                  </a:solidFill>
                  <a:latin typeface="Arial Unicode MS" pitchFamily="34" charset="-128"/>
                  <a:ea typeface="Arial Unicode MS" pitchFamily="34" charset="-128"/>
                  <a:cs typeface="Arial Unicode MS" pitchFamily="34" charset="-128"/>
                </a:endParaRP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0	  0	   0	    </a:t>
                </a:r>
                <a:r>
                  <a:rPr lang="en-US" smtClean="0">
                    <a:solidFill>
                      <a:srgbClr val="990033"/>
                    </a:solidFill>
                    <a:latin typeface="Arial Unicode MS" pitchFamily="34" charset="-128"/>
                    <a:ea typeface="Arial Unicode MS" pitchFamily="34" charset="-128"/>
                    <a:cs typeface="Arial Unicode MS" pitchFamily="34" charset="-128"/>
                  </a:rPr>
                  <a:t>0</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0	  0	   1	    </a:t>
                </a:r>
                <a:r>
                  <a:rPr lang="en-US" smtClean="0">
                    <a:solidFill>
                      <a:srgbClr val="990033"/>
                    </a:solidFill>
                    <a:latin typeface="Arial Unicode MS" pitchFamily="34" charset="-128"/>
                    <a:ea typeface="Arial Unicode MS" pitchFamily="34" charset="-128"/>
                    <a:cs typeface="Arial Unicode MS" pitchFamily="34" charset="-128"/>
                  </a:rPr>
                  <a:t>0</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0	  1	   0	    </a:t>
                </a:r>
                <a:r>
                  <a:rPr lang="en-US" smtClean="0">
                    <a:solidFill>
                      <a:srgbClr val="990033"/>
                    </a:solidFill>
                    <a:latin typeface="Arial Unicode MS" pitchFamily="34" charset="-128"/>
                    <a:ea typeface="Arial Unicode MS" pitchFamily="34" charset="-128"/>
                    <a:cs typeface="Arial Unicode MS" pitchFamily="34" charset="-128"/>
                  </a:rPr>
                  <a:t>0</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0	  1	   1	    </a:t>
                </a:r>
                <a:r>
                  <a:rPr lang="en-US" smtClean="0">
                    <a:solidFill>
                      <a:srgbClr val="990033"/>
                    </a:solidFill>
                    <a:latin typeface="Arial Unicode MS" pitchFamily="34" charset="-128"/>
                    <a:ea typeface="Arial Unicode MS" pitchFamily="34" charset="-128"/>
                    <a:cs typeface="Arial Unicode MS" pitchFamily="34" charset="-128"/>
                  </a:rPr>
                  <a:t>1</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1	  0	   0	    </a:t>
                </a:r>
                <a:r>
                  <a:rPr lang="en-US" smtClean="0">
                    <a:solidFill>
                      <a:srgbClr val="990033"/>
                    </a:solidFill>
                    <a:latin typeface="Arial Unicode MS" pitchFamily="34" charset="-128"/>
                    <a:ea typeface="Arial Unicode MS" pitchFamily="34" charset="-128"/>
                    <a:cs typeface="Arial Unicode MS" pitchFamily="34" charset="-128"/>
                  </a:rPr>
                  <a:t>1</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1	  0	   1	    </a:t>
                </a:r>
                <a:r>
                  <a:rPr lang="en-US" smtClean="0">
                    <a:solidFill>
                      <a:srgbClr val="990033"/>
                    </a:solidFill>
                    <a:latin typeface="Arial Unicode MS" pitchFamily="34" charset="-128"/>
                    <a:ea typeface="Arial Unicode MS" pitchFamily="34" charset="-128"/>
                    <a:cs typeface="Arial Unicode MS" pitchFamily="34" charset="-128"/>
                  </a:rPr>
                  <a:t>0</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1	  1	   0	    </a:t>
                </a:r>
                <a:r>
                  <a:rPr lang="en-US" smtClean="0">
                    <a:solidFill>
                      <a:srgbClr val="990033"/>
                    </a:solidFill>
                    <a:latin typeface="Arial Unicode MS" pitchFamily="34" charset="-128"/>
                    <a:ea typeface="Arial Unicode MS" pitchFamily="34" charset="-128"/>
                    <a:cs typeface="Arial Unicode MS" pitchFamily="34" charset="-128"/>
                  </a:rPr>
                  <a:t>1</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1	  1	   1	    </a:t>
                </a:r>
                <a:r>
                  <a:rPr lang="en-US" smtClean="0">
                    <a:solidFill>
                      <a:srgbClr val="990033"/>
                    </a:solidFill>
                    <a:latin typeface="Arial Unicode MS" pitchFamily="34" charset="-128"/>
                    <a:ea typeface="Arial Unicode MS" pitchFamily="34" charset="-128"/>
                    <a:cs typeface="Arial Unicode MS" pitchFamily="34" charset="-128"/>
                  </a:rPr>
                  <a:t>1</a:t>
                </a:r>
                <a:endParaRPr lang="en-US" smtClean="0">
                  <a:solidFill>
                    <a:srgbClr val="000000"/>
                  </a:solidFill>
                  <a:latin typeface="Times New Roman" pitchFamily="18" charset="0"/>
                </a:endParaRPr>
              </a:p>
            </p:txBody>
          </p:sp>
          <p:sp>
            <p:nvSpPr>
              <p:cNvPr id="10252" name="Line 8"/>
              <p:cNvSpPr>
                <a:spLocks noChangeShapeType="1"/>
              </p:cNvSpPr>
              <p:nvPr/>
            </p:nvSpPr>
            <p:spPr bwMode="auto">
              <a:xfrm>
                <a:off x="528" y="912"/>
                <a:ext cx="1200"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0253" name="Line 9"/>
              <p:cNvSpPr>
                <a:spLocks noChangeShapeType="1"/>
              </p:cNvSpPr>
              <p:nvPr/>
            </p:nvSpPr>
            <p:spPr bwMode="auto">
              <a:xfrm flipV="1">
                <a:off x="1392" y="624"/>
                <a:ext cx="0" cy="177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grpSp>
      <p:grpSp>
        <p:nvGrpSpPr>
          <p:cNvPr id="4" name="Group 10"/>
          <p:cNvGrpSpPr>
            <a:grpSpLocks/>
          </p:cNvGrpSpPr>
          <p:nvPr/>
        </p:nvGrpSpPr>
        <p:grpSpPr bwMode="auto">
          <a:xfrm>
            <a:off x="7239000" y="990600"/>
            <a:ext cx="1143000" cy="1190625"/>
            <a:chOff x="2448" y="861"/>
            <a:chExt cx="720" cy="750"/>
          </a:xfrm>
        </p:grpSpPr>
        <p:sp>
          <p:nvSpPr>
            <p:cNvPr id="10246" name="Rectangle 11"/>
            <p:cNvSpPr>
              <a:spLocks noChangeArrowheads="1"/>
            </p:cNvSpPr>
            <p:nvPr/>
          </p:nvSpPr>
          <p:spPr bwMode="auto">
            <a:xfrm>
              <a:off x="2448" y="861"/>
              <a:ext cx="720" cy="750"/>
            </a:xfrm>
            <a:prstGeom prst="rect">
              <a:avLst/>
            </a:prstGeom>
            <a:solidFill>
              <a:srgbClr val="C3E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pitchFamily="34" charset="0"/>
                  <a:cs typeface="Times New Roman" pitchFamily="18" charset="0"/>
                </a:rPr>
                <a:t>sel	  </a:t>
              </a:r>
              <a:r>
                <a:rPr lang="en-US" smtClean="0">
                  <a:solidFill>
                    <a:srgbClr val="990033"/>
                  </a:solidFill>
                  <a:latin typeface="Arial" pitchFamily="34" charset="0"/>
                  <a:cs typeface="Times New Roman" pitchFamily="18" charset="0"/>
                </a:rPr>
                <a:t>out</a:t>
              </a:r>
            </a:p>
            <a:p>
              <a:pPr algn="l" rtl="0" eaLnBrk="0" fontAlgn="base" hangingPunct="0">
                <a:spcBef>
                  <a:spcPct val="0"/>
                </a:spcBef>
                <a:spcAft>
                  <a:spcPct val="0"/>
                </a:spcAft>
                <a:tabLst>
                  <a:tab pos="415925" algn="l"/>
                  <a:tab pos="831850" algn="l"/>
                  <a:tab pos="1247775" algn="l"/>
                  <a:tab pos="1903413" algn="l"/>
                  <a:tab pos="2589213" algn="l"/>
                </a:tabLst>
              </a:pPr>
              <a:endParaRPr lang="en-US" smtClean="0">
                <a:solidFill>
                  <a:srgbClr val="000000"/>
                </a:solidFill>
                <a:latin typeface="Arial Unicode MS" pitchFamily="34" charset="-128"/>
                <a:ea typeface="Arial Unicode MS" pitchFamily="34" charset="-128"/>
                <a:cs typeface="Arial Unicode MS" pitchFamily="34" charset="-128"/>
              </a:endParaRP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0	    </a:t>
              </a:r>
              <a:r>
                <a:rPr lang="en-US" smtClean="0">
                  <a:solidFill>
                    <a:srgbClr val="990033"/>
                  </a:solidFill>
                  <a:latin typeface="Arial Unicode MS" pitchFamily="34" charset="-128"/>
                  <a:ea typeface="Arial Unicode MS" pitchFamily="34" charset="-128"/>
                  <a:cs typeface="Arial Unicode MS" pitchFamily="34" charset="-128"/>
                </a:rPr>
                <a:t>a</a:t>
              </a:r>
            </a:p>
            <a:p>
              <a:pPr algn="l" rtl="0" eaLnBrk="0" fontAlgn="base" hangingPunct="0">
                <a:spcBef>
                  <a:spcPct val="0"/>
                </a:spcBef>
                <a:spcAft>
                  <a:spcPct val="0"/>
                </a:spcAft>
                <a:tabLst>
                  <a:tab pos="415925" algn="l"/>
                  <a:tab pos="831850" algn="l"/>
                  <a:tab pos="1247775" algn="l"/>
                  <a:tab pos="1903413" algn="l"/>
                  <a:tab pos="2589213" algn="l"/>
                </a:tabLst>
              </a:pPr>
              <a:r>
                <a:rPr lang="en-US" smtClean="0">
                  <a:solidFill>
                    <a:srgbClr val="000000"/>
                  </a:solidFill>
                  <a:latin typeface="Arial Unicode MS" pitchFamily="34" charset="-128"/>
                  <a:ea typeface="Arial Unicode MS" pitchFamily="34" charset="-128"/>
                  <a:cs typeface="Arial Unicode MS" pitchFamily="34" charset="-128"/>
                </a:rPr>
                <a:t>1	    </a:t>
              </a:r>
              <a:r>
                <a:rPr lang="en-US" smtClean="0">
                  <a:solidFill>
                    <a:srgbClr val="990033"/>
                  </a:solidFill>
                  <a:latin typeface="Arial Unicode MS" pitchFamily="34" charset="-128"/>
                  <a:ea typeface="Arial Unicode MS" pitchFamily="34" charset="-128"/>
                  <a:cs typeface="Arial Unicode MS" pitchFamily="34" charset="-128"/>
                </a:rPr>
                <a:t>b</a:t>
              </a:r>
            </a:p>
          </p:txBody>
        </p:sp>
        <p:sp>
          <p:nvSpPr>
            <p:cNvPr id="10247" name="Line 12"/>
            <p:cNvSpPr>
              <a:spLocks noChangeShapeType="1"/>
            </p:cNvSpPr>
            <p:nvPr/>
          </p:nvSpPr>
          <p:spPr bwMode="auto">
            <a:xfrm flipV="1">
              <a:off x="2448" y="1149"/>
              <a:ext cx="720" cy="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sp>
          <p:nvSpPr>
            <p:cNvPr id="10248" name="Line 13"/>
            <p:cNvSpPr>
              <a:spLocks noChangeShapeType="1"/>
            </p:cNvSpPr>
            <p:nvPr/>
          </p:nvSpPr>
          <p:spPr bwMode="auto">
            <a:xfrm flipV="1">
              <a:off x="2784" y="864"/>
              <a:ext cx="0" cy="72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he-IL" sz="2400" smtClean="0">
                <a:solidFill>
                  <a:srgbClr val="000000"/>
                </a:solidFill>
                <a:latin typeface="Arial" pitchFamily="34" charset="0"/>
              </a:endParaRPr>
            </a:p>
          </p:txBody>
        </p:sp>
      </p:grpSp>
    </p:spTree>
    <p:extLst>
      <p:ext uri="{BB962C8B-B14F-4D97-AF65-F5344CB8AC3E}">
        <p14:creationId xmlns:p14="http://schemas.microsoft.com/office/powerpoint/2010/main" val="2502056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05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autoUpdateAnimBg="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ערכת נושא של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debarb">
  <a:themeElements>
    <a:clrScheme name="sidebarb 9">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fontScheme name="sidebarb">
      <a:majorFont>
        <a:latin typeface="Arial"/>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he-IL" alt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idebar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deba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idebar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debar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debar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debar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idebar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debarb 8">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919191"/>
        </a:folHlink>
      </a:clrScheme>
      <a:clrMap bg1="lt1" tx1="dk1" bg2="lt2" tx2="dk2" accent1="accent1" accent2="accent2" accent3="accent3" accent4="accent4" accent5="accent5" accent6="accent6" hlink="hlink" folHlink="folHlink"/>
    </a:extraClrScheme>
    <a:extraClrScheme>
      <a:clrScheme name="sidebarb 9">
        <a:dk1>
          <a:srgbClr val="000000"/>
        </a:dk1>
        <a:lt1>
          <a:srgbClr val="FFFFFF"/>
        </a:lt1>
        <a:dk2>
          <a:srgbClr val="000000"/>
        </a:dk2>
        <a:lt2>
          <a:srgbClr val="CECECE"/>
        </a:lt2>
        <a:accent1>
          <a:srgbClr val="DADADA"/>
        </a:accent1>
        <a:accent2>
          <a:srgbClr val="474747"/>
        </a:accent2>
        <a:accent3>
          <a:srgbClr val="FFFFFF"/>
        </a:accent3>
        <a:accent4>
          <a:srgbClr val="000000"/>
        </a:accent4>
        <a:accent5>
          <a:srgbClr val="EAEAEA"/>
        </a:accent5>
        <a:accent6>
          <a:srgbClr val="3F3F3F"/>
        </a:accent6>
        <a:hlink>
          <a:srgbClr val="000099"/>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957</Words>
  <Application>Microsoft Office PowerPoint</Application>
  <PresentationFormat>On-screen Show (4:3)</PresentationFormat>
  <Paragraphs>198</Paragraphs>
  <Slides>18</Slides>
  <Notes>16</Notes>
  <HiddenSlides>0</HiddenSlides>
  <MMClips>0</MMClips>
  <ScaleCrop>false</ScaleCrop>
  <HeadingPairs>
    <vt:vector size="6" baseType="variant">
      <vt:variant>
        <vt:lpstr>Theme</vt:lpstr>
      </vt:variant>
      <vt:variant>
        <vt:i4>3</vt:i4>
      </vt:variant>
      <vt:variant>
        <vt:lpstr>Embedded OLE Servers</vt:lpstr>
      </vt:variant>
      <vt:variant>
        <vt:i4>4</vt:i4>
      </vt:variant>
      <vt:variant>
        <vt:lpstr>Slide Titles</vt:lpstr>
      </vt:variant>
      <vt:variant>
        <vt:i4>18</vt:i4>
      </vt:variant>
    </vt:vector>
  </HeadingPairs>
  <TitlesOfParts>
    <vt:vector size="25" baseType="lpstr">
      <vt:lpstr>ערכת נושא של Office</vt:lpstr>
      <vt:lpstr>1_ערכת נושא של Office</vt:lpstr>
      <vt:lpstr>1_sidebarb</vt:lpstr>
      <vt:lpstr>Equation</vt:lpstr>
      <vt:lpstr>Visio.Drawing.6</vt:lpstr>
      <vt:lpstr>VISIO</vt:lpstr>
      <vt:lpstr>Clip</vt:lpstr>
      <vt:lpstr>PowerPoint Presentation</vt:lpstr>
      <vt:lpstr>Boolean Functions</vt:lpstr>
      <vt:lpstr>All Boolean functions of 2 variables</vt:lpstr>
      <vt:lpstr>Boolean algebra</vt:lpstr>
      <vt:lpstr>Gate logic</vt:lpstr>
      <vt:lpstr>Gate logic</vt:lpstr>
      <vt:lpstr>PowerPoint Presentation</vt:lpstr>
      <vt:lpstr>Project 1: elementary logic gates</vt:lpstr>
      <vt:lpstr>Multiplexer</vt:lpstr>
      <vt:lpstr>Example: Building an And gate</vt:lpstr>
      <vt:lpstr>Building an And gate</vt:lpstr>
      <vt:lpstr>Building an And gate</vt:lpstr>
      <vt:lpstr>Building an And gate</vt:lpstr>
      <vt:lpstr>Building an And gate</vt:lpstr>
      <vt:lpstr>Hardware simulator (demonstrating Xor gate construction)</vt:lpstr>
      <vt:lpstr>Hardware simulator</vt:lpstr>
      <vt:lpstr>Hardware simulator</vt:lpstr>
      <vt:lpstr>Project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המכללה האקדמית להנדסה ירושלים</dc:title>
  <dc:creator>Ariel</dc:creator>
  <cp:lastModifiedBy>arielgi</cp:lastModifiedBy>
  <cp:revision>13</cp:revision>
  <dcterms:created xsi:type="dcterms:W3CDTF">2012-09-21T09:48:47Z</dcterms:created>
  <dcterms:modified xsi:type="dcterms:W3CDTF">2014-10-30T19:23:50Z</dcterms:modified>
</cp:coreProperties>
</file>