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96" r:id="rId2"/>
  </p:sldMasterIdLst>
  <p:notesMasterIdLst>
    <p:notesMasterId r:id="rId17"/>
  </p:notesMasterIdLst>
  <p:sldIdLst>
    <p:sldId id="258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17" autoAdjust="0"/>
    <p:restoredTop sz="76879" autoAdjust="0"/>
  </p:normalViewPr>
  <p:slideViewPr>
    <p:cSldViewPr>
      <p:cViewPr varScale="1">
        <p:scale>
          <a:sx n="56" d="100"/>
          <a:sy n="56" d="100"/>
        </p:scale>
        <p:origin x="-177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" y="4469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7" Type="http://schemas.openxmlformats.org/officeDocument/2006/relationships/slide" Target="slides/slide12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D75501B-D5F2-4FAF-BA99-A8C4C0C59099}" type="datetimeFigureOut">
              <a:rPr lang="he-IL" smtClean="0"/>
              <a:t>ט"ו/טבת/תשע"ה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70DAE8D-1DE1-4E15-90E7-D269C2F3C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DAE8D-1DE1-4E15-90E7-D269C2F3CED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7395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738572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28315" indent="-279896" defTabSz="738572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19582" indent="-222744" defTabSz="738572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568001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2016420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438461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860502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282544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704585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A7A9E9A-DEDD-4416-AAD3-AC78B04DCD99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10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738572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28315" indent="-279896" defTabSz="738572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19582" indent="-222744" defTabSz="738572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568001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2016420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438461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860502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282544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704585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5F28478-D617-4B09-AE9C-EA3F38B70884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11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738572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28315" indent="-279896" defTabSz="738572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19582" indent="-222744" defTabSz="738572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568001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2016420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438461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860502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282544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704585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BC8CB77-C83D-4915-9EFD-A66CF0AF2AEA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12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738572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28315" indent="-279896" defTabSz="738572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19582" indent="-222744" defTabSz="738572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568001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2016420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438461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860502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282544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704585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4B0A877-ED91-4212-BD68-C9EE95390368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13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738572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28315" indent="-279896" defTabSz="738572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19582" indent="-222744" defTabSz="738572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568001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2016420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438461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860502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282544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704585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932C173-8EBB-4796-AA30-4162A19946EC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14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738572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28315" indent="-279896" defTabSz="738572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19582" indent="-222744" defTabSz="738572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568001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2016420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438461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860502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282544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704585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1FC842A-7636-4656-A324-0B2C09F93679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2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738572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28315" indent="-279896" defTabSz="738572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19582" indent="-222744" defTabSz="738572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568001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2016420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438461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860502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282544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704585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7CB16D4-5117-4CBB-8064-2DB6CC134D5E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3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738572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28315" indent="-279896" defTabSz="738572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19582" indent="-222744" defTabSz="738572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568001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2016420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438461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860502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282544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704585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C3F3431-A853-4BDF-B30C-B8D5D16D8653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4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738572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28315" indent="-279896" defTabSz="738572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19582" indent="-222744" defTabSz="738572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568001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2016420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438461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860502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282544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704585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5E90696-C8CC-45AB-AA62-339049C944F9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5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738572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28315" indent="-279896" defTabSz="738572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19582" indent="-222744" defTabSz="738572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568001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2016420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438461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860502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282544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704585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1445EBA-E37D-47C5-B32A-4B3EBDF2F30E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6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738572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28315" indent="-279896" defTabSz="738572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19582" indent="-222744" defTabSz="738572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568001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2016420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438461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860502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282544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704585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E09A486-5224-428C-B1EB-11B0FA63B57F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7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738572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28315" indent="-279896" defTabSz="738572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19582" indent="-222744" defTabSz="738572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568001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2016420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438461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860502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282544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704585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DB9F325-8DB7-4036-88E4-790B5341E321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8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738572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28315" indent="-279896" defTabSz="738572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19582" indent="-222744" defTabSz="738572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568001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2016420" indent="-224210" defTabSz="738572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438461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860502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282544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704585" indent="-224210" algn="ctr" defTabSz="738572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290B78A-D776-465E-ACCA-7546069A7EBC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9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8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1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3210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39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50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9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41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90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8238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65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64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838200"/>
            <a:ext cx="42291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695700"/>
            <a:ext cx="42291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4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idc.ac.il/tec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ט"ו/טבת/תשע"ה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04800" y="6567488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3" name="Text Box 9" descr="Bouquet"/>
          <p:cNvSpPr txBox="1">
            <a:spLocks noChangeArrowheads="1"/>
          </p:cNvSpPr>
          <p:nvPr userDrawn="1"/>
        </p:nvSpPr>
        <p:spPr bwMode="auto">
          <a:xfrm>
            <a:off x="228600" y="6553200"/>
            <a:ext cx="8686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Elements of Computing Systems, Nisan &amp; Schocken, MIT Press,  </a:t>
            </a:r>
            <a:r>
              <a:rPr lang="en-US" sz="1000" dirty="0">
                <a:solidFill>
                  <a:srgbClr val="000099"/>
                </a:solidFill>
                <a:latin typeface="Arial" charset="0"/>
                <a:hlinkClick r:id="rId14"/>
              </a:rPr>
              <a:t>www.idc.ac.il/tecs</a:t>
            </a:r>
            <a:r>
              <a:rPr lang="en-US" sz="1000" dirty="0">
                <a:solidFill>
                  <a:srgbClr val="000000"/>
                </a:solidFill>
                <a:latin typeface="Arial" charset="0"/>
              </a:rPr>
              <a:t> , Chapter 2: </a:t>
            </a:r>
            <a:r>
              <a:rPr lang="en-US" sz="1000" i="1" dirty="0">
                <a:solidFill>
                  <a:srgbClr val="000000"/>
                </a:solidFill>
                <a:latin typeface="Arial" charset="0"/>
              </a:rPr>
              <a:t>Boolean Arithmetic</a:t>
            </a:r>
            <a:r>
              <a:rPr lang="en-US" sz="1000" dirty="0">
                <a:solidFill>
                  <a:srgbClr val="000000"/>
                </a:solidFill>
                <a:latin typeface="Arial" charset="0"/>
              </a:rPr>
              <a:t>                                         slide </a:t>
            </a:r>
            <a:fld id="{2008A99A-A4D9-42B8-A183-E3ACCBD90C75}" type="slidenum">
              <a:rPr lang="he-IL" sz="1000">
                <a:solidFill>
                  <a:srgbClr val="000000"/>
                </a:solidFill>
                <a:latin typeface="Arial" charset="0"/>
                <a:cs typeface="Arial" charset="0"/>
              </a:rPr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1000" dirty="0">
                <a:solidFill>
                  <a:srgbClr val="000000"/>
                </a:solidFill>
                <a:latin typeface="Arial" charset="0"/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1847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rgbClr val="0066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46807" y="5027343"/>
            <a:ext cx="7485380" cy="1676400"/>
          </a:xfrm>
        </p:spPr>
        <p:txBody>
          <a:bodyPr/>
          <a:lstStyle/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מעבדה במחשבים מחומרה לתוכנה </a:t>
            </a:r>
          </a:p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קורס 10083</a:t>
            </a:r>
          </a:p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אריק </a:t>
            </a:r>
            <a:r>
              <a:rPr lang="he-IL" sz="2400" dirty="0" err="1" smtClean="0">
                <a:solidFill>
                  <a:srgbClr val="002060"/>
                </a:solidFill>
              </a:rPr>
              <a:t>גיספאן</a:t>
            </a:r>
            <a:r>
              <a:rPr lang="he-IL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arikgi@post.jce.ac.il</a:t>
            </a:r>
            <a:endParaRPr lang="he-IL" sz="2400" dirty="0" smtClean="0">
              <a:solidFill>
                <a:srgbClr val="00206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81000" y="2399907"/>
            <a:ext cx="8610600" cy="2703636"/>
          </a:xfrm>
          <a:prstGeom prst="rect">
            <a:avLst/>
          </a:prstGeom>
        </p:spPr>
        <p:txBody>
          <a:bodyPr vert="horz" lIns="104278" tIns="52139" rIns="104278" bIns="52139" rtlCol="1">
            <a:normAutofit fontScale="925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7500" b="1" u="sng" dirty="0" smtClean="0">
                <a:solidFill>
                  <a:schemeClr val="tx1"/>
                </a:solidFill>
              </a:rPr>
              <a:t>הרצאה </a:t>
            </a:r>
            <a:r>
              <a:rPr lang="en-US" sz="7500" b="1" u="sng" dirty="0" smtClean="0">
                <a:solidFill>
                  <a:schemeClr val="tx1"/>
                </a:solidFill>
              </a:rPr>
              <a:t>2</a:t>
            </a:r>
            <a:r>
              <a:rPr lang="he-IL" sz="7500" dirty="0" smtClean="0">
                <a:solidFill>
                  <a:schemeClr val="tx1"/>
                </a:solidFill>
              </a:rPr>
              <a:t> </a:t>
            </a:r>
          </a:p>
          <a:p>
            <a:pPr rtl="0"/>
            <a:r>
              <a:rPr lang="en-US" sz="7500" dirty="0" smtClean="0">
                <a:solidFill>
                  <a:schemeClr val="tx1"/>
                </a:solidFill>
                <a:latin typeface="Comic Sans MS" pitchFamily="66" charset="0"/>
              </a:rPr>
              <a:t>Boolean Arithmetic</a:t>
            </a:r>
            <a:endParaRPr lang="he-IL" sz="75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" name="AutoShape 2" descr="תיאור: תיאור: 2011_animation"/>
          <p:cNvSpPr>
            <a:spLocks noChangeAspect="1" noChangeArrowheads="1"/>
          </p:cNvSpPr>
          <p:nvPr/>
        </p:nvSpPr>
        <p:spPr bwMode="auto">
          <a:xfrm>
            <a:off x="9739338" y="-708295"/>
            <a:ext cx="8858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Picture 5" descr="עזריאלי – מכללה אקדמית להנדסה ירושלי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89" y="980728"/>
            <a:ext cx="4339219" cy="88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ALU </a:t>
            </a:r>
            <a:r>
              <a:rPr lang="en-US" sz="1600" smtClean="0"/>
              <a:t>(of the Hack platform)</a:t>
            </a:r>
          </a:p>
        </p:txBody>
      </p:sp>
      <p:graphicFrame>
        <p:nvGraphicFramePr>
          <p:cNvPr id="212999" name="Object 7"/>
          <p:cNvGraphicFramePr>
            <a:graphicFrameLocks noChangeAspect="1"/>
          </p:cNvGraphicFramePr>
          <p:nvPr/>
        </p:nvGraphicFramePr>
        <p:xfrm>
          <a:off x="152400" y="1371600"/>
          <a:ext cx="26670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r:id="rId4" imgW="2914650" imgH="3648075" progId="Visio.Drawing.6">
                  <p:embed/>
                </p:oleObj>
              </mc:Choice>
              <mc:Fallback>
                <p:oleObj r:id="rId4" imgW="2914650" imgH="364807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3169" r="5344" b="17685"/>
                      <a:stretch>
                        <a:fillRect/>
                      </a:stretch>
                    </p:blipFill>
                    <p:spPr bwMode="auto">
                      <a:xfrm>
                        <a:off x="152400" y="1371600"/>
                        <a:ext cx="2667000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0" name="Object 8"/>
          <p:cNvGraphicFramePr>
            <a:graphicFrameLocks noChangeAspect="1"/>
          </p:cNvGraphicFramePr>
          <p:nvPr/>
        </p:nvGraphicFramePr>
        <p:xfrm>
          <a:off x="3048000" y="1219200"/>
          <a:ext cx="281940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r:id="rId6" imgW="2914650" imgH="4371975" progId="Visio.Drawing.6">
                  <p:embed/>
                </p:oleObj>
              </mc:Choice>
              <mc:Fallback>
                <p:oleObj r:id="rId6" imgW="2914650" imgH="437197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758" t="43060" r="-1993" b="10983"/>
                      <a:stretch>
                        <a:fillRect/>
                      </a:stretch>
                    </p:blipFill>
                    <p:spPr bwMode="auto">
                      <a:xfrm>
                        <a:off x="3048000" y="1219200"/>
                        <a:ext cx="2819400" cy="155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5943600" y="1371600"/>
          <a:ext cx="3048000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VISIO" r:id="rId8" imgW="3628440" imgH="3628440" progId="Visio.Drawing.6">
                  <p:embed/>
                </p:oleObj>
              </mc:Choice>
              <mc:Fallback>
                <p:oleObj name="VISIO" r:id="rId8" imgW="3628440" imgH="3628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42" t="20799" r="23210" b="35486"/>
                      <a:stretch>
                        <a:fillRect/>
                      </a:stretch>
                    </p:blipFill>
                    <p:spPr bwMode="auto">
                      <a:xfrm>
                        <a:off x="5943600" y="1371600"/>
                        <a:ext cx="3048000" cy="144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2" name="Object 10"/>
          <p:cNvGraphicFramePr>
            <a:graphicFrameLocks noChangeAspect="1"/>
          </p:cNvGraphicFramePr>
          <p:nvPr/>
        </p:nvGraphicFramePr>
        <p:xfrm>
          <a:off x="1524000" y="3352800"/>
          <a:ext cx="3886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r:id="rId10" imgW="5448300" imgH="4381500" progId="Visio.Drawing.6">
                  <p:embed/>
                </p:oleObj>
              </mc:Choice>
              <mc:Fallback>
                <p:oleObj r:id="rId10" imgW="5448300" imgH="43815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862" t="20767" r="11543" b="818"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38862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3" name="Rectangle 11"/>
          <p:cNvSpPr>
            <a:spLocks noChangeArrowheads="1"/>
          </p:cNvSpPr>
          <p:nvPr/>
        </p:nvSpPr>
        <p:spPr bwMode="auto">
          <a:xfrm>
            <a:off x="5715000" y="3429000"/>
            <a:ext cx="3429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0" bIns="46038"/>
          <a:lstStyle/>
          <a:p>
            <a:pPr marL="342900" indent="-342900" algn="l" rtl="0" eaLnBrk="0" fontAlgn="base" hangingPunct="0">
              <a:lnSpc>
                <a:spcPct val="60000"/>
              </a:lnSpc>
              <a:spcBef>
                <a:spcPct val="9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out(x, y,</a:t>
            </a:r>
            <a:r>
              <a:rPr lang="en-US" smtClean="0">
                <a:solidFill>
                  <a:srgbClr val="000099"/>
                </a:solidFill>
              </a:rPr>
              <a:t> </a:t>
            </a:r>
            <a:r>
              <a:rPr lang="en-US" sz="1400" smtClean="0">
                <a:solidFill>
                  <a:srgbClr val="000099"/>
                </a:solidFill>
              </a:rPr>
              <a:t>control bits</a:t>
            </a:r>
            <a:r>
              <a:rPr lang="en-US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342900" indent="-342900" algn="l" rtl="0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</a:rPr>
              <a:t>   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x+y, x-y, y–x,</a:t>
            </a:r>
          </a:p>
          <a:p>
            <a: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None/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0, 1, -1,</a:t>
            </a:r>
          </a:p>
          <a:p>
            <a: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None/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x, y, -x, -y,</a:t>
            </a:r>
          </a:p>
          <a:p>
            <a: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None/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x!, y!,</a:t>
            </a:r>
          </a:p>
          <a:p>
            <a: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None/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x+1, y+1, x-1, y-1,</a:t>
            </a:r>
          </a:p>
          <a:p>
            <a: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None/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x&amp;y, x|y</a:t>
            </a:r>
          </a:p>
          <a:p>
            <a:pPr marL="342900" indent="-342900" algn="l" rtl="0" eaLnBrk="0" fontAlgn="base" hangingPunct="0">
              <a:lnSpc>
                <a:spcPct val="60000"/>
              </a:lnSpc>
              <a:spcBef>
                <a:spcPct val="95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l"/>
            </a:pPr>
            <a:endParaRPr lang="en-US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 eaLnBrk="0" fontAlgn="base" hangingPunct="0">
              <a:lnSpc>
                <a:spcPct val="60000"/>
              </a:lnSpc>
              <a:spcBef>
                <a:spcPct val="95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l"/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0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ALU logic </a:t>
            </a:r>
            <a:r>
              <a:rPr lang="en-US" sz="1600" smtClean="0"/>
              <a:t>(Hack platform)</a:t>
            </a:r>
          </a:p>
        </p:txBody>
      </p:sp>
      <p:pic>
        <p:nvPicPr>
          <p:cNvPr id="218150" name="Picture 38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1" t="14516" r="10938" b="8064"/>
          <a:stretch>
            <a:fillRect/>
          </a:stretch>
        </p:blipFill>
        <p:spPr bwMode="auto">
          <a:xfrm>
            <a:off x="914400" y="838200"/>
            <a:ext cx="7391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15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1676400" y="2971800"/>
            <a:ext cx="5181600" cy="12192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sz="1600" u="sng" smtClean="0"/>
              <a:t/>
            </a:r>
            <a:br>
              <a:rPr lang="en-US" sz="1600" u="sng" smtClean="0"/>
            </a:br>
            <a:r>
              <a:rPr lang="en-US" sz="1600" u="sng" smtClean="0"/>
              <a:t>Implementation:</a:t>
            </a:r>
            <a:r>
              <a:rPr lang="en-US" sz="1600" smtClean="0"/>
              <a:t> build a logic gate architecture</a:t>
            </a:r>
            <a:br>
              <a:rPr lang="en-US" sz="1600" smtClean="0"/>
            </a:br>
            <a:r>
              <a:rPr lang="en-US" sz="1600" smtClean="0"/>
              <a:t>that “reads” each control bit and does what</a:t>
            </a:r>
            <a:br>
              <a:rPr lang="en-US" sz="1600" smtClean="0"/>
            </a:br>
            <a:r>
              <a:rPr lang="en-US" sz="1600" smtClean="0"/>
              <a:t>the table specifies: if zx=1 then set x to 0, etc.</a:t>
            </a:r>
          </a:p>
        </p:txBody>
      </p:sp>
    </p:spTree>
    <p:extLst>
      <p:ext uri="{BB962C8B-B14F-4D97-AF65-F5344CB8AC3E}">
        <p14:creationId xmlns:p14="http://schemas.microsoft.com/office/powerpoint/2010/main" val="31233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5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2" name="Picture 2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23958" r="28906" b="22917"/>
          <a:stretch>
            <a:fillRect/>
          </a:stretch>
        </p:blipFill>
        <p:spPr bwMode="auto">
          <a:xfrm>
            <a:off x="76200" y="685800"/>
            <a:ext cx="5867400" cy="554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5"/>
          <p:cNvSpPr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663300"/>
                </a:solidFill>
                <a:latin typeface="Arial" pitchFamily="34" charset="0"/>
              </a:rPr>
              <a:t>The ALU in the CPU context </a:t>
            </a:r>
            <a:r>
              <a:rPr lang="en-US" sz="1600" smtClean="0">
                <a:solidFill>
                  <a:srgbClr val="663300"/>
                </a:solidFill>
                <a:latin typeface="Arial" pitchFamily="34" charset="0"/>
              </a:rPr>
              <a:t>(Hack platform)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6400800" y="3224213"/>
            <a:ext cx="76200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8534400" y="3038475"/>
            <a:ext cx="552450" cy="158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7600950" y="2393950"/>
            <a:ext cx="552450" cy="158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19" name="Freeform 7"/>
          <p:cNvSpPr>
            <a:spLocks/>
          </p:cNvSpPr>
          <p:nvPr/>
        </p:nvSpPr>
        <p:spPr bwMode="auto">
          <a:xfrm>
            <a:off x="8159750" y="2076450"/>
            <a:ext cx="409575" cy="1919288"/>
          </a:xfrm>
          <a:custGeom>
            <a:avLst/>
            <a:gdLst>
              <a:gd name="T0" fmla="*/ 258 w 258"/>
              <a:gd name="T1" fmla="*/ 907 h 1209"/>
              <a:gd name="T2" fmla="*/ 258 w 258"/>
              <a:gd name="T3" fmla="*/ 303 h 1209"/>
              <a:gd name="T4" fmla="*/ 0 w 258"/>
              <a:gd name="T5" fmla="*/ 0 h 1209"/>
              <a:gd name="T6" fmla="*/ 0 w 258"/>
              <a:gd name="T7" fmla="*/ 1209 h 1209"/>
              <a:gd name="T8" fmla="*/ 258 w 258"/>
              <a:gd name="T9" fmla="*/ 907 h 1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"/>
              <a:gd name="T16" fmla="*/ 0 h 1209"/>
              <a:gd name="T17" fmla="*/ 258 w 258"/>
              <a:gd name="T18" fmla="*/ 1209 h 1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" h="1209">
                <a:moveTo>
                  <a:pt x="258" y="907"/>
                </a:moveTo>
                <a:lnTo>
                  <a:pt x="258" y="303"/>
                </a:lnTo>
                <a:lnTo>
                  <a:pt x="0" y="0"/>
                </a:lnTo>
                <a:lnTo>
                  <a:pt x="0" y="1209"/>
                </a:lnTo>
                <a:lnTo>
                  <a:pt x="258" y="907"/>
                </a:lnTo>
                <a:close/>
              </a:path>
            </a:pathLst>
          </a:custGeom>
          <a:solidFill>
            <a:srgbClr val="EEFFB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 rot="5400000">
            <a:off x="8170863" y="2928938"/>
            <a:ext cx="365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Arial" pitchFamily="34" charset="0"/>
              </a:rPr>
              <a:t>ALU</a:t>
            </a:r>
          </a:p>
        </p:txBody>
      </p:sp>
      <p:sp>
        <p:nvSpPr>
          <p:cNvPr id="13321" name="Freeform 9"/>
          <p:cNvSpPr>
            <a:spLocks/>
          </p:cNvSpPr>
          <p:nvPr/>
        </p:nvSpPr>
        <p:spPr bwMode="auto">
          <a:xfrm>
            <a:off x="7192963" y="3060700"/>
            <a:ext cx="423862" cy="1062038"/>
          </a:xfrm>
          <a:custGeom>
            <a:avLst/>
            <a:gdLst>
              <a:gd name="T0" fmla="*/ 0 w 267"/>
              <a:gd name="T1" fmla="*/ 669 h 669"/>
              <a:gd name="T2" fmla="*/ 267 w 267"/>
              <a:gd name="T3" fmla="*/ 335 h 669"/>
              <a:gd name="T4" fmla="*/ 0 w 267"/>
              <a:gd name="T5" fmla="*/ 0 h 669"/>
              <a:gd name="T6" fmla="*/ 0 w 267"/>
              <a:gd name="T7" fmla="*/ 669 h 669"/>
              <a:gd name="T8" fmla="*/ 0 60000 65536"/>
              <a:gd name="T9" fmla="*/ 0 60000 65536"/>
              <a:gd name="T10" fmla="*/ 0 60000 65536"/>
              <a:gd name="T11" fmla="*/ 0 60000 65536"/>
              <a:gd name="T12" fmla="*/ 0 w 267"/>
              <a:gd name="T13" fmla="*/ 0 h 669"/>
              <a:gd name="T14" fmla="*/ 267 w 267"/>
              <a:gd name="T15" fmla="*/ 669 h 6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7" h="669">
                <a:moveTo>
                  <a:pt x="0" y="669"/>
                </a:moveTo>
                <a:lnTo>
                  <a:pt x="267" y="335"/>
                </a:lnTo>
                <a:lnTo>
                  <a:pt x="0" y="0"/>
                </a:lnTo>
                <a:lnTo>
                  <a:pt x="0" y="669"/>
                </a:lnTo>
                <a:close/>
              </a:path>
            </a:pathLst>
          </a:custGeom>
          <a:solidFill>
            <a:srgbClr val="E6E6E6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 rot="5400000">
            <a:off x="7160419" y="3496469"/>
            <a:ext cx="334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srgbClr val="000000"/>
                </a:solidFill>
                <a:latin typeface="Arial" pitchFamily="34" charset="0"/>
              </a:rPr>
              <a:t>Mux</a:t>
            </a:r>
            <a:endParaRPr lang="en-US" sz="1400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7735888" y="2193925"/>
            <a:ext cx="338137" cy="169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7796213" y="2149475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8686800" y="2773363"/>
            <a:ext cx="274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990000"/>
                </a:solidFill>
                <a:latin typeface="Arial" pitchFamily="34" charset="0"/>
              </a:rPr>
              <a:t>out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7683500" y="3370263"/>
            <a:ext cx="407988" cy="169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7696200" y="3352800"/>
            <a:ext cx="3254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Arial" pitchFamily="34" charset="0"/>
              </a:rPr>
              <a:t>A/M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7315200" y="26670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6781800" y="2211388"/>
            <a:ext cx="852488" cy="339725"/>
          </a:xfrm>
          <a:prstGeom prst="rect">
            <a:avLst/>
          </a:prstGeom>
          <a:solidFill>
            <a:srgbClr val="CCFFCC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826250" y="2281238"/>
            <a:ext cx="717550" cy="1984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smtClean="0">
                <a:solidFill>
                  <a:srgbClr val="000000"/>
                </a:solidFill>
                <a:latin typeface="Arial" pitchFamily="34" charset="0"/>
              </a:rPr>
              <a:t>D register</a:t>
            </a:r>
            <a:endParaRPr lang="en-US" sz="2400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5638800" y="3011488"/>
            <a:ext cx="914400" cy="341312"/>
          </a:xfrm>
          <a:prstGeom prst="rect">
            <a:avLst/>
          </a:prstGeom>
          <a:solidFill>
            <a:srgbClr val="CCFFCC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32" name="Rectangle 21"/>
          <p:cNvSpPr>
            <a:spLocks noChangeArrowheads="1"/>
          </p:cNvSpPr>
          <p:nvPr/>
        </p:nvSpPr>
        <p:spPr bwMode="auto">
          <a:xfrm>
            <a:off x="5768975" y="3078163"/>
            <a:ext cx="708025" cy="1984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smtClean="0">
                <a:solidFill>
                  <a:srgbClr val="000000"/>
                </a:solidFill>
                <a:latin typeface="Arial" pitchFamily="34" charset="0"/>
              </a:rPr>
              <a:t>A register</a:t>
            </a:r>
            <a:endParaRPr lang="en-US" sz="2400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33" name="Rectangle 23"/>
          <p:cNvSpPr>
            <a:spLocks noChangeArrowheads="1"/>
          </p:cNvSpPr>
          <p:nvPr/>
        </p:nvSpPr>
        <p:spPr bwMode="auto">
          <a:xfrm>
            <a:off x="6818313" y="3046413"/>
            <a:ext cx="238125" cy="169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34" name="Rectangle 24"/>
          <p:cNvSpPr>
            <a:spLocks noChangeArrowheads="1"/>
          </p:cNvSpPr>
          <p:nvPr/>
        </p:nvSpPr>
        <p:spPr bwMode="auto">
          <a:xfrm>
            <a:off x="6781800" y="2987675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13335" name="Rectangle 25"/>
          <p:cNvSpPr>
            <a:spLocks noChangeArrowheads="1"/>
          </p:cNvSpPr>
          <p:nvPr/>
        </p:nvSpPr>
        <p:spPr bwMode="auto">
          <a:xfrm>
            <a:off x="6724650" y="3762375"/>
            <a:ext cx="239713" cy="169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36" name="Rectangle 26"/>
          <p:cNvSpPr>
            <a:spLocks noChangeArrowheads="1"/>
          </p:cNvSpPr>
          <p:nvPr/>
        </p:nvSpPr>
        <p:spPr bwMode="auto">
          <a:xfrm>
            <a:off x="6784975" y="373380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Arial" pitchFamily="34" charset="0"/>
              </a:rPr>
              <a:t>M</a:t>
            </a:r>
          </a:p>
        </p:txBody>
      </p:sp>
      <p:sp>
        <p:nvSpPr>
          <p:cNvPr id="13337" name="Rectangle 27"/>
          <p:cNvSpPr>
            <a:spLocks noChangeArrowheads="1"/>
          </p:cNvSpPr>
          <p:nvPr/>
        </p:nvSpPr>
        <p:spPr bwMode="auto">
          <a:xfrm>
            <a:off x="7772400" y="1600200"/>
            <a:ext cx="896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c1,c2,</a:t>
            </a:r>
            <a:r>
              <a:rPr lang="en-US" sz="800" b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… </a:t>
            </a:r>
            <a:r>
              <a:rPr lang="en-US" sz="1400" b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,c6</a:t>
            </a:r>
          </a:p>
        </p:txBody>
      </p:sp>
      <p:sp>
        <p:nvSpPr>
          <p:cNvPr id="13338" name="Line 28"/>
          <p:cNvSpPr>
            <a:spLocks noChangeShapeType="1"/>
          </p:cNvSpPr>
          <p:nvPr/>
        </p:nvSpPr>
        <p:spPr bwMode="auto">
          <a:xfrm flipH="1">
            <a:off x="8382000" y="1828800"/>
            <a:ext cx="0" cy="4572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39" name="Rectangle 29"/>
          <p:cNvSpPr>
            <a:spLocks noChangeArrowheads="1"/>
          </p:cNvSpPr>
          <p:nvPr/>
        </p:nvSpPr>
        <p:spPr bwMode="auto">
          <a:xfrm>
            <a:off x="5638800" y="3581400"/>
            <a:ext cx="914400" cy="1066800"/>
          </a:xfrm>
          <a:prstGeom prst="rect">
            <a:avLst/>
          </a:prstGeom>
          <a:solidFill>
            <a:srgbClr val="CCFFCC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40" name="Rectangle 30"/>
          <p:cNvSpPr>
            <a:spLocks noChangeArrowheads="1"/>
          </p:cNvSpPr>
          <p:nvPr/>
        </p:nvSpPr>
        <p:spPr bwMode="auto">
          <a:xfrm>
            <a:off x="5791200" y="3705225"/>
            <a:ext cx="642938" cy="7905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srgbClr val="000000"/>
                </a:solidFill>
                <a:latin typeface="Arial" pitchFamily="34" charset="0"/>
              </a:rPr>
              <a:t>RAM</a:t>
            </a:r>
            <a:br>
              <a:rPr lang="en-US" sz="1400" smtClean="0">
                <a:solidFill>
                  <a:srgbClr val="000000"/>
                </a:solidFill>
                <a:latin typeface="Arial" pitchFamily="34" charset="0"/>
              </a:rPr>
            </a:br>
            <a:endParaRPr lang="en-US" sz="1400" smtClean="0">
              <a:solidFill>
                <a:srgbClr val="000000"/>
              </a:solidFill>
              <a:latin typeface="Arial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pitchFamily="34" charset="0"/>
              </a:rPr>
              <a:t>(selected register)</a:t>
            </a:r>
          </a:p>
        </p:txBody>
      </p:sp>
      <p:sp>
        <p:nvSpPr>
          <p:cNvPr id="13341" name="Line 33"/>
          <p:cNvSpPr>
            <a:spLocks noChangeShapeType="1"/>
          </p:cNvSpPr>
          <p:nvPr/>
        </p:nvSpPr>
        <p:spPr bwMode="auto">
          <a:xfrm>
            <a:off x="7600950" y="3581400"/>
            <a:ext cx="552450" cy="158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42" name="Line 34"/>
          <p:cNvSpPr>
            <a:spLocks noChangeShapeType="1"/>
          </p:cNvSpPr>
          <p:nvPr/>
        </p:nvSpPr>
        <p:spPr bwMode="auto">
          <a:xfrm flipH="1">
            <a:off x="7391400" y="2895600"/>
            <a:ext cx="0" cy="3810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343" name="Line 36"/>
          <p:cNvSpPr>
            <a:spLocks noChangeShapeType="1"/>
          </p:cNvSpPr>
          <p:nvPr/>
        </p:nvSpPr>
        <p:spPr bwMode="auto">
          <a:xfrm>
            <a:off x="6553200" y="3962400"/>
            <a:ext cx="60960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7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Perspective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smtClean="0"/>
              <a:t>Combinational logic</a:t>
            </a:r>
          </a:p>
          <a:p>
            <a:pPr>
              <a:spcBef>
                <a:spcPct val="100000"/>
              </a:spcBef>
            </a:pPr>
            <a:r>
              <a:rPr lang="en-US" smtClean="0"/>
              <a:t>Our adder design is very basic: no parallelism</a:t>
            </a:r>
          </a:p>
          <a:p>
            <a:pPr>
              <a:spcBef>
                <a:spcPct val="100000"/>
              </a:spcBef>
            </a:pPr>
            <a:r>
              <a:rPr lang="en-US" smtClean="0"/>
              <a:t>It pays to optimize adders</a:t>
            </a:r>
          </a:p>
          <a:p>
            <a:pPr>
              <a:spcBef>
                <a:spcPct val="100000"/>
              </a:spcBef>
            </a:pPr>
            <a:r>
              <a:rPr lang="en-US" smtClean="0"/>
              <a:t>Our ALU is also very basic: no multiplication / division</a:t>
            </a:r>
          </a:p>
          <a:p>
            <a:pPr>
              <a:spcBef>
                <a:spcPct val="100000"/>
              </a:spcBef>
            </a:pPr>
            <a:r>
              <a:rPr lang="en-US" smtClean="0"/>
              <a:t>Where is the seat of advanced math operations?</a:t>
            </a:r>
            <a:br>
              <a:rPr lang="en-US" smtClean="0"/>
            </a:br>
            <a:r>
              <a:rPr lang="en-US" smtClean="0"/>
              <a:t>a typical hardware/software tradeoff.</a:t>
            </a:r>
          </a:p>
        </p:txBody>
      </p:sp>
    </p:spTree>
    <p:extLst>
      <p:ext uri="{BB962C8B-B14F-4D97-AF65-F5344CB8AC3E}">
        <p14:creationId xmlns:p14="http://schemas.microsoft.com/office/powerpoint/2010/main" val="277683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Historical note: Leibnitz </a:t>
            </a:r>
            <a:r>
              <a:rPr lang="en-US" sz="1600" smtClean="0"/>
              <a:t>(1646-1716)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838200"/>
            <a:ext cx="6705600" cy="762000"/>
          </a:xfrm>
        </p:spPr>
        <p:txBody>
          <a:bodyPr/>
          <a:lstStyle/>
          <a:p>
            <a:r>
              <a:rPr lang="en-US" sz="1600" smtClean="0"/>
              <a:t>“The binary system may be used in place of the decimal system; express all numbers by unity and by nothing”</a:t>
            </a:r>
          </a:p>
          <a:p>
            <a:endParaRPr lang="en-US" sz="1600" smtClean="0"/>
          </a:p>
          <a:p>
            <a:endParaRPr lang="en-US" sz="1600" smtClean="0"/>
          </a:p>
          <a:p>
            <a:endParaRPr lang="en-US" sz="1600" smtClean="0"/>
          </a:p>
        </p:txBody>
      </p:sp>
      <p:pic>
        <p:nvPicPr>
          <p:cNvPr id="15364" name="Picture 5" descr="leibnit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13" y="152400"/>
            <a:ext cx="156368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28600" y="1676400"/>
            <a:ext cx="6400800" cy="1803400"/>
            <a:chOff x="144" y="1056"/>
            <a:chExt cx="4032" cy="1136"/>
          </a:xfrm>
        </p:grpSpPr>
        <p:sp>
          <p:nvSpPr>
            <p:cNvPr id="15370" name="Rectangle 18"/>
            <p:cNvSpPr>
              <a:spLocks noChangeArrowheads="1"/>
            </p:cNvSpPr>
            <p:nvPr/>
          </p:nvSpPr>
          <p:spPr bwMode="auto">
            <a:xfrm>
              <a:off x="144" y="1056"/>
              <a:ext cx="40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  <a:buFont typeface="Wingdings" pitchFamily="2" charset="2"/>
                <a:buChar char="n"/>
              </a:pPr>
              <a:r>
                <a:rPr lang="en-US" sz="1600" smtClean="0">
                  <a:solidFill>
                    <a:srgbClr val="000000"/>
                  </a:solidFill>
                </a:rPr>
                <a:t>1679: built a mechanical calculator (+, -, *, /)</a:t>
              </a:r>
            </a:p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  <a:buFont typeface="Wingdings" pitchFamily="2" charset="2"/>
                <a:buChar char="n"/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pic>
          <p:nvPicPr>
            <p:cNvPr id="15371" name="Picture 19" descr="calcu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344"/>
              <a:ext cx="2880" cy="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1204" name="Rectangle 20"/>
          <p:cNvSpPr>
            <a:spLocks noChangeArrowheads="1"/>
          </p:cNvSpPr>
          <p:nvPr/>
        </p:nvSpPr>
        <p:spPr bwMode="auto">
          <a:xfrm>
            <a:off x="152400" y="3733800"/>
            <a:ext cx="5486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smtClean="0">
                <a:solidFill>
                  <a:srgbClr val="000000"/>
                </a:solidFill>
              </a:rPr>
              <a:t>CHALLENGE: “All who are occupied with the reading or writing of scientific literature have assuredly very often felt the want of a common scientific language, and regretted the great loss of time and trouble caused by the multiplicity of languages employed in scientific literature:</a:t>
            </a: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smtClean="0">
                <a:solidFill>
                  <a:srgbClr val="000000"/>
                </a:solidFill>
              </a:rPr>
              <a:t>SOLUTION: </a:t>
            </a:r>
            <a:r>
              <a:rPr lang="en-US" sz="1600" i="1" smtClean="0">
                <a:solidFill>
                  <a:srgbClr val="000000"/>
                </a:solidFill>
              </a:rPr>
              <a:t>“Characteristica Universalis”</a:t>
            </a:r>
            <a:r>
              <a:rPr lang="en-US" sz="1600" smtClean="0">
                <a:solidFill>
                  <a:srgbClr val="000000"/>
                </a:solidFill>
              </a:rPr>
              <a:t>: a universal, formal, language of reasoning</a:t>
            </a: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smtClean="0">
                <a:solidFill>
                  <a:srgbClr val="000000"/>
                </a:solidFill>
              </a:rPr>
              <a:t>The dream’s end: Turing and Goedl in 1930’s.</a:t>
            </a:r>
            <a:endParaRPr lang="en-US" sz="1600" smtClean="0">
              <a:solidFill>
                <a:srgbClr val="000000"/>
              </a:solidFill>
              <a:cs typeface="Arial" pitchFamily="34" charset="0"/>
            </a:endParaRP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endParaRPr lang="en-US" sz="1600" smtClean="0">
              <a:solidFill>
                <a:srgbClr val="000000"/>
              </a:solidFill>
            </a:endParaRP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endParaRPr lang="en-US" sz="1600" smtClean="0">
              <a:solidFill>
                <a:srgbClr val="000000"/>
              </a:solidFill>
            </a:endParaRP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endParaRPr lang="en-US" sz="1600" smtClean="0">
              <a:solidFill>
                <a:srgbClr val="000000"/>
              </a:solidFill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019800" y="2286000"/>
            <a:ext cx="2895600" cy="3414713"/>
            <a:chOff x="3792" y="1440"/>
            <a:chExt cx="1824" cy="2151"/>
          </a:xfrm>
        </p:grpSpPr>
        <p:pic>
          <p:nvPicPr>
            <p:cNvPr id="15368" name="Picture 16" descr="01-leibniz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8" t="2568" r="1689"/>
            <a:stretch>
              <a:fillRect/>
            </a:stretch>
          </p:blipFill>
          <p:spPr bwMode="auto">
            <a:xfrm>
              <a:off x="3792" y="1440"/>
              <a:ext cx="1824" cy="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9" name="Rectangle 22" descr="Bouquet"/>
            <p:cNvSpPr>
              <a:spLocks noChangeArrowheads="1"/>
            </p:cNvSpPr>
            <p:nvPr/>
          </p:nvSpPr>
          <p:spPr bwMode="auto">
            <a:xfrm>
              <a:off x="4128" y="3303"/>
              <a:ext cx="12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i="1" smtClean="0">
                  <a:solidFill>
                    <a:srgbClr val="000000"/>
                  </a:solidFill>
                  <a:latin typeface="Arial" pitchFamily="34" charset="0"/>
                </a:rPr>
                <a:t>Leibniz’s medallion</a:t>
              </a:r>
              <a:br>
                <a:rPr lang="en-US" sz="1200" i="1" smtClean="0">
                  <a:solidFill>
                    <a:srgbClr val="000000"/>
                  </a:solidFill>
                  <a:latin typeface="Arial" pitchFamily="34" charset="0"/>
                </a:rPr>
              </a:br>
              <a:r>
                <a:rPr lang="en-US" sz="1200" i="1" smtClean="0">
                  <a:solidFill>
                    <a:srgbClr val="000000"/>
                  </a:solidFill>
                  <a:latin typeface="Arial" pitchFamily="34" charset="0"/>
                </a:rPr>
                <a:t>for the Duke of Brunswick</a:t>
              </a:r>
              <a:r>
                <a:rPr lang="en-US" sz="120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  <p:bldP spid="22120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systems</a:t>
            </a:r>
          </a:p>
        </p:txBody>
      </p:sp>
      <p:grpSp>
        <p:nvGrpSpPr>
          <p:cNvPr id="9219" name="Group 26"/>
          <p:cNvGrpSpPr>
            <a:grpSpLocks/>
          </p:cNvGrpSpPr>
          <p:nvPr/>
        </p:nvGrpSpPr>
        <p:grpSpPr bwMode="auto">
          <a:xfrm>
            <a:off x="1905000" y="922338"/>
            <a:ext cx="5029200" cy="5173662"/>
            <a:chOff x="1104" y="720"/>
            <a:chExt cx="3168" cy="3259"/>
          </a:xfrm>
        </p:grpSpPr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1104" y="720"/>
              <a:ext cx="3168" cy="3259"/>
            </a:xfrm>
            <a:prstGeom prst="rect">
              <a:avLst/>
            </a:prstGeom>
            <a:solidFill>
              <a:srgbClr val="D9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rtl="0" eaLnBrk="0" fontAlgn="base" hangingPunct="0">
                <a:spcBef>
                  <a:spcPct val="80000"/>
                </a:spcBef>
                <a:spcAft>
                  <a:spcPct val="0"/>
                </a:spcAft>
                <a:tabLst>
                  <a:tab pos="966788" algn="l"/>
                  <a:tab pos="1668463" algn="l"/>
                  <a:tab pos="2427288" algn="l"/>
                  <a:tab pos="3614738" algn="l"/>
                </a:tabLst>
              </a:pPr>
              <a:r>
                <a:rPr lang="en-US" sz="1600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	 </a:t>
              </a:r>
              <a:r>
                <a:rPr lang="en-US" sz="1600" b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quantity    decimal    binary    3-bit register                  </a:t>
              </a:r>
              <a:r>
                <a:rPr lang="en-US" sz="1600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  </a:t>
              </a:r>
            </a:p>
            <a:p>
              <a:pPr algn="l" rtl="0" eaLnBrk="0" fontAlgn="base" hangingPunct="0">
                <a:spcBef>
                  <a:spcPct val="80000"/>
                </a:spcBef>
                <a:spcAft>
                  <a:spcPct val="0"/>
                </a:spcAft>
                <a:tabLst>
                  <a:tab pos="966788" algn="l"/>
                  <a:tab pos="1668463" algn="l"/>
                  <a:tab pos="2427288" algn="l"/>
                  <a:tab pos="3614738" algn="l"/>
                </a:tabLst>
              </a:pPr>
              <a:r>
                <a:rPr lang="en-US" sz="1600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                                      0  	             0	   000</a:t>
              </a:r>
            </a:p>
            <a:p>
              <a:pPr algn="l" rtl="0" eaLnBrk="0" fontAlgn="base" hangingPunct="0">
                <a:spcBef>
                  <a:spcPct val="80000"/>
                </a:spcBef>
                <a:spcAft>
                  <a:spcPct val="0"/>
                </a:spcAft>
                <a:tabLst>
                  <a:tab pos="966788" algn="l"/>
                  <a:tab pos="1668463" algn="l"/>
                  <a:tab pos="2427288" algn="l"/>
                  <a:tab pos="3614738" algn="l"/>
                </a:tabLst>
              </a:pPr>
              <a:r>
                <a:rPr lang="en-US" sz="1600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                              </a:t>
              </a:r>
              <a:r>
                <a:rPr lang="en-US" sz="1600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        1	             1	   001</a:t>
              </a:r>
            </a:p>
            <a:p>
              <a:pPr algn="l" rtl="0" eaLnBrk="0" fontAlgn="base" hangingPunct="0">
                <a:spcBef>
                  <a:spcPct val="80000"/>
                </a:spcBef>
                <a:spcAft>
                  <a:spcPct val="0"/>
                </a:spcAft>
                <a:tabLst>
                  <a:tab pos="966788" algn="l"/>
                  <a:tab pos="1668463" algn="l"/>
                  <a:tab pos="2427288" algn="l"/>
                  <a:tab pos="3614738" algn="l"/>
                </a:tabLst>
              </a:pPr>
              <a:r>
                <a:rPr lang="en-US" sz="1600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                           </a:t>
              </a:r>
              <a:r>
                <a:rPr lang="en-US" sz="1600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        2	           10	   010</a:t>
              </a:r>
            </a:p>
            <a:p>
              <a:pPr algn="l" rtl="0" eaLnBrk="0" fontAlgn="base" hangingPunct="0">
                <a:spcBef>
                  <a:spcPct val="80000"/>
                </a:spcBef>
                <a:spcAft>
                  <a:spcPct val="0"/>
                </a:spcAft>
                <a:tabLst>
                  <a:tab pos="966788" algn="l"/>
                  <a:tab pos="1668463" algn="l"/>
                  <a:tab pos="2427288" algn="l"/>
                  <a:tab pos="3614738" algn="l"/>
                </a:tabLst>
              </a:pPr>
              <a:r>
                <a:rPr lang="en-US" sz="1600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                       </a:t>
              </a:r>
              <a:r>
                <a:rPr lang="en-US" sz="1600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        3	           11	   011</a:t>
              </a:r>
            </a:p>
            <a:p>
              <a:pPr algn="l" rtl="0" eaLnBrk="0" fontAlgn="base" hangingPunct="0">
                <a:spcBef>
                  <a:spcPct val="80000"/>
                </a:spcBef>
                <a:spcAft>
                  <a:spcPct val="0"/>
                </a:spcAft>
                <a:tabLst>
                  <a:tab pos="966788" algn="l"/>
                  <a:tab pos="1668463" algn="l"/>
                  <a:tab pos="2427288" algn="l"/>
                  <a:tab pos="3614738" algn="l"/>
                </a:tabLst>
              </a:pPr>
              <a:r>
                <a:rPr lang="en-US" sz="1600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                    </a:t>
              </a:r>
              <a:r>
                <a:rPr lang="en-US" sz="1600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        4	         100	   100</a:t>
              </a:r>
            </a:p>
            <a:p>
              <a:pPr algn="l" rtl="0" eaLnBrk="0" fontAlgn="base" hangingPunct="0">
                <a:spcBef>
                  <a:spcPct val="80000"/>
                </a:spcBef>
                <a:spcAft>
                  <a:spcPct val="0"/>
                </a:spcAft>
                <a:tabLst>
                  <a:tab pos="966788" algn="l"/>
                  <a:tab pos="1668463" algn="l"/>
                  <a:tab pos="2427288" algn="l"/>
                  <a:tab pos="3614738" algn="l"/>
                </a:tabLst>
              </a:pPr>
              <a:r>
                <a:rPr lang="en-US" sz="1600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                </a:t>
              </a:r>
              <a:r>
                <a:rPr lang="en-US" sz="1600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        5	         101	   101</a:t>
              </a:r>
            </a:p>
            <a:p>
              <a:pPr algn="l" rtl="0" eaLnBrk="0" fontAlgn="base" hangingPunct="0">
                <a:spcBef>
                  <a:spcPct val="80000"/>
                </a:spcBef>
                <a:spcAft>
                  <a:spcPct val="0"/>
                </a:spcAft>
                <a:tabLst>
                  <a:tab pos="966788" algn="l"/>
                  <a:tab pos="1668463" algn="l"/>
                  <a:tab pos="2427288" algn="l"/>
                  <a:tab pos="3614738" algn="l"/>
                </a:tabLst>
              </a:pPr>
              <a:r>
                <a:rPr lang="en-US" sz="1600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             </a:t>
              </a:r>
              <a:r>
                <a:rPr lang="en-US" sz="1600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        6	         110	   110</a:t>
              </a:r>
            </a:p>
            <a:p>
              <a:pPr algn="l" rtl="0" eaLnBrk="0" fontAlgn="base" hangingPunct="0">
                <a:spcBef>
                  <a:spcPct val="80000"/>
                </a:spcBef>
                <a:spcAft>
                  <a:spcPct val="0"/>
                </a:spcAft>
                <a:tabLst>
                  <a:tab pos="966788" algn="l"/>
                  <a:tab pos="1668463" algn="l"/>
                  <a:tab pos="2427288" algn="l"/>
                  <a:tab pos="3614738" algn="l"/>
                </a:tabLst>
              </a:pPr>
              <a:r>
                <a:rPr lang="en-US" sz="1600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         </a:t>
              </a:r>
              <a:r>
                <a:rPr lang="en-US" sz="1600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         7	         111	   111</a:t>
              </a:r>
            </a:p>
            <a:p>
              <a:pPr algn="l" rtl="0" eaLnBrk="0" fontAlgn="base" hangingPunct="0">
                <a:spcBef>
                  <a:spcPct val="80000"/>
                </a:spcBef>
                <a:spcAft>
                  <a:spcPct val="0"/>
                </a:spcAft>
                <a:tabLst>
                  <a:tab pos="966788" algn="l"/>
                  <a:tab pos="1668463" algn="l"/>
                  <a:tab pos="2427288" algn="l"/>
                  <a:tab pos="3614738" algn="l"/>
                </a:tabLst>
              </a:pPr>
              <a:r>
                <a:rPr lang="en-US" sz="1600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      </a:t>
              </a:r>
              <a:r>
                <a:rPr lang="en-US" sz="1600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        8	       1000	   overflow</a:t>
              </a:r>
            </a:p>
            <a:p>
              <a:pPr algn="l" rtl="0" eaLnBrk="0" fontAlgn="base" hangingPunct="0">
                <a:spcBef>
                  <a:spcPct val="80000"/>
                </a:spcBef>
                <a:spcAft>
                  <a:spcPct val="0"/>
                </a:spcAft>
                <a:tabLst>
                  <a:tab pos="966788" algn="l"/>
                  <a:tab pos="1668463" algn="l"/>
                  <a:tab pos="2427288" algn="l"/>
                  <a:tab pos="3614738" algn="l"/>
                </a:tabLst>
              </a:pPr>
              <a:r>
                <a:rPr lang="en-US" sz="1600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   </a:t>
              </a:r>
              <a:r>
                <a:rPr lang="en-US" sz="1600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        9	       1001	   overflow</a:t>
              </a:r>
            </a:p>
            <a:p>
              <a:pPr algn="l" rtl="0" eaLnBrk="0" fontAlgn="base" hangingPunct="0">
                <a:spcBef>
                  <a:spcPct val="80000"/>
                </a:spcBef>
                <a:spcAft>
                  <a:spcPct val="0"/>
                </a:spcAft>
                <a:tabLst>
                  <a:tab pos="966788" algn="l"/>
                  <a:tab pos="1668463" algn="l"/>
                  <a:tab pos="2427288" algn="l"/>
                  <a:tab pos="3614738" algn="l"/>
                </a:tabLst>
              </a:pPr>
              <a:r>
                <a:rPr lang="en-US" sz="1600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</a:t>
              </a:r>
              <a:r>
                <a:rPr lang="en-US" sz="1600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Wingdings 2" pitchFamily="18" charset="2"/>
                </a:rPr>
                <a:t>     10	       1010	   overflow</a:t>
              </a:r>
              <a:endParaRPr lang="en-US" sz="160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  <a:sym typeface="Wingdings 2" pitchFamily="18" charset="2"/>
              </a:endParaRPr>
            </a:p>
          </p:txBody>
        </p:sp>
        <p:sp>
          <p:nvSpPr>
            <p:cNvPr id="9221" name="Line 21"/>
            <p:cNvSpPr>
              <a:spLocks noChangeShapeType="1"/>
            </p:cNvSpPr>
            <p:nvPr/>
          </p:nvSpPr>
          <p:spPr bwMode="auto">
            <a:xfrm>
              <a:off x="2352" y="720"/>
              <a:ext cx="0" cy="3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222" name="Line 23"/>
            <p:cNvSpPr>
              <a:spLocks noChangeShapeType="1"/>
            </p:cNvSpPr>
            <p:nvPr/>
          </p:nvSpPr>
          <p:spPr bwMode="auto">
            <a:xfrm>
              <a:off x="2880" y="720"/>
              <a:ext cx="0" cy="3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223" name="Line 24"/>
            <p:cNvSpPr>
              <a:spLocks noChangeShapeType="1"/>
            </p:cNvSpPr>
            <p:nvPr/>
          </p:nvSpPr>
          <p:spPr bwMode="auto">
            <a:xfrm>
              <a:off x="3408" y="720"/>
              <a:ext cx="0" cy="3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224" name="Line 25"/>
            <p:cNvSpPr>
              <a:spLocks noChangeShapeType="1"/>
            </p:cNvSpPr>
            <p:nvPr/>
          </p:nvSpPr>
          <p:spPr bwMode="auto">
            <a:xfrm>
              <a:off x="1152" y="96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Rationale</a:t>
            </a:r>
          </a:p>
        </p:txBody>
      </p:sp>
      <p:sp>
        <p:nvSpPr>
          <p:cNvPr id="1030" name="Rectangle 16" descr="Bouquet"/>
          <p:cNvSpPr>
            <a:spLocks noChangeArrowheads="1"/>
          </p:cNvSpPr>
          <p:nvPr/>
        </p:nvSpPr>
        <p:spPr bwMode="auto">
          <a:xfrm>
            <a:off x="0" y="2470150"/>
            <a:ext cx="9144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 </a:t>
            </a:r>
            <a:endParaRPr lang="en-US" sz="1200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00719" name="Object 15"/>
          <p:cNvGraphicFramePr>
            <a:graphicFrameLocks noChangeAspect="1"/>
          </p:cNvGraphicFramePr>
          <p:nvPr/>
        </p:nvGraphicFramePr>
        <p:xfrm>
          <a:off x="1447800" y="2690813"/>
          <a:ext cx="6553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r:id="rId4" imgW="3060700" imgH="241300" progId="Equation.3">
                  <p:embed/>
                </p:oleObj>
              </mc:Choice>
              <mc:Fallback>
                <p:oleObj r:id="rId4" imgW="3060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90813"/>
                        <a:ext cx="6553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5" name="Object 21"/>
          <p:cNvGraphicFramePr>
            <a:graphicFrameLocks noChangeAspect="1"/>
          </p:cNvGraphicFramePr>
          <p:nvPr/>
        </p:nvGraphicFramePr>
        <p:xfrm>
          <a:off x="1981200" y="3910013"/>
          <a:ext cx="4419600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r:id="rId6" imgW="1485900" imgH="431800" progId="Equation.3">
                  <p:embed/>
                </p:oleObj>
              </mc:Choice>
              <mc:Fallback>
                <p:oleObj r:id="rId6" imgW="1485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10013"/>
                        <a:ext cx="4419600" cy="127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7" name="Object 23"/>
          <p:cNvGraphicFramePr>
            <a:graphicFrameLocks noChangeAspect="1"/>
          </p:cNvGraphicFramePr>
          <p:nvPr/>
        </p:nvGraphicFramePr>
        <p:xfrm>
          <a:off x="1570038" y="1397000"/>
          <a:ext cx="6308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8" imgW="2946240" imgH="241200" progId="Equation.3">
                  <p:embed/>
                </p:oleObj>
              </mc:Choice>
              <mc:Fallback>
                <p:oleObj name="Equation" r:id="rId8" imgW="2946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1397000"/>
                        <a:ext cx="63087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076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33600" y="4038600"/>
            <a:ext cx="5029200" cy="457200"/>
            <a:chOff x="1344" y="2544"/>
            <a:chExt cx="3168" cy="288"/>
          </a:xfrm>
        </p:grpSpPr>
        <p:sp>
          <p:nvSpPr>
            <p:cNvPr id="10254" name="Rectangle 9"/>
            <p:cNvSpPr>
              <a:spLocks noChangeArrowheads="1"/>
            </p:cNvSpPr>
            <p:nvPr/>
          </p:nvSpPr>
          <p:spPr bwMode="auto">
            <a:xfrm>
              <a:off x="1344" y="2544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  <a:buFont typeface="Wingdings" pitchFamily="2" charset="2"/>
                <a:buNone/>
              </a:pPr>
              <a:r>
                <a:rPr lang="en-US" sz="2000" smtClean="0">
                  <a:solidFill>
                    <a:srgbClr val="000000"/>
                  </a:solidFill>
                </a:rPr>
                <a:t>no overflow</a:t>
              </a:r>
            </a:p>
          </p:txBody>
        </p:sp>
        <p:sp>
          <p:nvSpPr>
            <p:cNvPr id="10255" name="Rectangle 10"/>
            <p:cNvSpPr>
              <a:spLocks noChangeArrowheads="1"/>
            </p:cNvSpPr>
            <p:nvPr/>
          </p:nvSpPr>
          <p:spPr bwMode="auto">
            <a:xfrm>
              <a:off x="3744" y="254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  <a:buFont typeface="Wingdings" pitchFamily="2" charset="2"/>
                <a:buNone/>
              </a:pPr>
              <a:r>
                <a:rPr lang="en-US" sz="2000" smtClean="0">
                  <a:solidFill>
                    <a:srgbClr val="000000"/>
                  </a:solidFill>
                </a:rPr>
                <a:t>overflow</a:t>
              </a:r>
            </a:p>
          </p:txBody>
        </p:sp>
      </p:grp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1447800" y="5105400"/>
            <a:ext cx="6934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Algorithm: exactly the same as in decimal addition</a:t>
            </a:r>
          </a:p>
          <a:p>
            <a:pPr marL="342900" indent="-3429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Overflow (MSB carry) has to be dealt with.</a:t>
            </a:r>
          </a:p>
        </p:txBody>
      </p:sp>
      <p:sp>
        <p:nvSpPr>
          <p:cNvPr id="10244" name="Rectangle 12"/>
          <p:cNvSpPr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663300"/>
                </a:solidFill>
                <a:latin typeface="Arial" pitchFamily="34" charset="0"/>
              </a:rPr>
              <a:t>Binary addition</a:t>
            </a:r>
          </a:p>
        </p:txBody>
      </p:sp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1371600" y="129540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Assuming a 4-bit system: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562600" y="2209800"/>
            <a:ext cx="1905000" cy="1616075"/>
            <a:chOff x="3504" y="1392"/>
            <a:chExt cx="1200" cy="1018"/>
          </a:xfrm>
        </p:grpSpPr>
        <p:sp>
          <p:nvSpPr>
            <p:cNvPr id="10251" name="Line 5"/>
            <p:cNvSpPr>
              <a:spLocks noChangeShapeType="1"/>
            </p:cNvSpPr>
            <p:nvPr/>
          </p:nvSpPr>
          <p:spPr bwMode="auto">
            <a:xfrm>
              <a:off x="3552" y="2064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0252" name="Rectangle 6" descr="Bouquet"/>
            <p:cNvSpPr>
              <a:spLocks noChangeArrowheads="1"/>
            </p:cNvSpPr>
            <p:nvPr/>
          </p:nvSpPr>
          <p:spPr bwMode="auto">
            <a:xfrm>
              <a:off x="3504" y="1392"/>
              <a:ext cx="1200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85875" algn="l"/>
                  <a:tab pos="2076450" algn="l"/>
                  <a:tab pos="3371850" algn="l"/>
                </a:tabLst>
              </a:pPr>
              <a:r>
                <a:rPr lang="en-US" sz="2000" smtClean="0">
                  <a:solidFill>
                    <a:srgbClr val="990033"/>
                  </a:solidFill>
                  <a:latin typeface="Arial" pitchFamily="34" charset="0"/>
                  <a:cs typeface="Arial" pitchFamily="34" charset="0"/>
                </a:rPr>
                <a:t>1   1   1   1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85875" algn="l"/>
                  <a:tab pos="2076450" algn="l"/>
                  <a:tab pos="3371850" algn="l"/>
                </a:tabLst>
              </a:pPr>
              <a:r>
                <a:rPr lang="en-US" sz="20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    1   0   1   1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85875" algn="l"/>
                  <a:tab pos="2076450" algn="l"/>
                  <a:tab pos="3371850" algn="l"/>
                </a:tabLst>
              </a:pPr>
              <a:r>
                <a:rPr lang="en-US" sz="20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    0   1   1   1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85875" algn="l"/>
                  <a:tab pos="2076450" algn="l"/>
                  <a:tab pos="3371850" algn="l"/>
                </a:tabLst>
              </a:pPr>
              <a:endParaRPr lang="en-US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85875" algn="l"/>
                  <a:tab pos="2076450" algn="l"/>
                  <a:tab pos="3371850" algn="l"/>
                </a:tabLst>
              </a:pPr>
              <a:r>
                <a:rPr lang="en-US" sz="2000" smtClean="0">
                  <a:solidFill>
                    <a:srgbClr val="990033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20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  0   0   1   0</a:t>
              </a:r>
            </a:p>
          </p:txBody>
        </p:sp>
        <p:sp>
          <p:nvSpPr>
            <p:cNvPr id="10253" name="Line 14"/>
            <p:cNvSpPr>
              <a:spLocks noChangeShapeType="1"/>
            </p:cNvSpPr>
            <p:nvPr/>
          </p:nvSpPr>
          <p:spPr bwMode="auto">
            <a:xfrm>
              <a:off x="3552" y="1584"/>
              <a:ext cx="1056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10247" name="Group 18"/>
          <p:cNvGrpSpPr>
            <a:grpSpLocks/>
          </p:cNvGrpSpPr>
          <p:nvPr/>
        </p:nvGrpSpPr>
        <p:grpSpPr bwMode="auto">
          <a:xfrm>
            <a:off x="1981200" y="2209800"/>
            <a:ext cx="1905000" cy="1616075"/>
            <a:chOff x="1248" y="1392"/>
            <a:chExt cx="1200" cy="1018"/>
          </a:xfrm>
        </p:grpSpPr>
        <p:sp>
          <p:nvSpPr>
            <p:cNvPr id="10248" name="Line 7"/>
            <p:cNvSpPr>
              <a:spLocks noChangeShapeType="1"/>
            </p:cNvSpPr>
            <p:nvPr/>
          </p:nvSpPr>
          <p:spPr bwMode="auto">
            <a:xfrm>
              <a:off x="1248" y="2064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0249" name="Rectangle 8" descr="Bouquet"/>
            <p:cNvSpPr>
              <a:spLocks noChangeArrowheads="1"/>
            </p:cNvSpPr>
            <p:nvPr/>
          </p:nvSpPr>
          <p:spPr bwMode="auto">
            <a:xfrm>
              <a:off x="1248" y="1392"/>
              <a:ext cx="1200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85875" algn="l"/>
                  <a:tab pos="2076450" algn="l"/>
                  <a:tab pos="3371850" algn="l"/>
                </a:tabLst>
              </a:pPr>
              <a:r>
                <a:rPr lang="en-US" sz="2000" smtClean="0">
                  <a:solidFill>
                    <a:srgbClr val="990033"/>
                  </a:solidFill>
                  <a:latin typeface="Arial" pitchFamily="34" charset="0"/>
                  <a:cs typeface="Arial" pitchFamily="34" charset="0"/>
                </a:rPr>
                <a:t>0   0   0   1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85875" algn="l"/>
                  <a:tab pos="2076450" algn="l"/>
                  <a:tab pos="3371850" algn="l"/>
                </a:tabLst>
              </a:pPr>
              <a:r>
                <a:rPr lang="en-US" sz="20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    1   0   0   1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85875" algn="l"/>
                  <a:tab pos="2076450" algn="l"/>
                  <a:tab pos="3371850" algn="l"/>
                </a:tabLst>
              </a:pPr>
              <a:r>
                <a:rPr lang="en-US" sz="20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    0   1   0   1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85875" algn="l"/>
                  <a:tab pos="2076450" algn="l"/>
                  <a:tab pos="3371850" algn="l"/>
                </a:tabLst>
              </a:pPr>
              <a:endParaRPr lang="en-US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85875" algn="l"/>
                  <a:tab pos="2076450" algn="l"/>
                  <a:tab pos="3371850" algn="l"/>
                </a:tabLst>
              </a:pPr>
              <a:r>
                <a:rPr lang="en-US" sz="2000" smtClean="0">
                  <a:solidFill>
                    <a:srgbClr val="990033"/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20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  1   1   1   0</a:t>
              </a:r>
            </a:p>
          </p:txBody>
        </p:sp>
        <p:sp>
          <p:nvSpPr>
            <p:cNvPr id="10250" name="Line 15"/>
            <p:cNvSpPr>
              <a:spLocks noChangeShapeType="1"/>
            </p:cNvSpPr>
            <p:nvPr/>
          </p:nvSpPr>
          <p:spPr bwMode="auto">
            <a:xfrm>
              <a:off x="1248" y="1584"/>
              <a:ext cx="1056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85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Representing negative numbers </a:t>
            </a:r>
            <a:r>
              <a:rPr lang="en-US" sz="1600" smtClean="0"/>
              <a:t>(4-bit system)</a:t>
            </a:r>
          </a:p>
        </p:txBody>
      </p:sp>
      <p:sp>
        <p:nvSpPr>
          <p:cNvPr id="2058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86200" y="838200"/>
            <a:ext cx="5029200" cy="33528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sz="1800" smtClean="0">
                <a:cs typeface="Times New Roman" pitchFamily="18" charset="0"/>
              </a:rPr>
              <a:t>The codes of all positive numbers </a:t>
            </a:r>
            <a:br>
              <a:rPr lang="en-US" sz="1800" smtClean="0">
                <a:cs typeface="Times New Roman" pitchFamily="18" charset="0"/>
              </a:rPr>
            </a:br>
            <a:r>
              <a:rPr lang="en-US" sz="1800" smtClean="0">
                <a:cs typeface="Times New Roman" pitchFamily="18" charset="0"/>
              </a:rPr>
              <a:t>begin with a “0”</a:t>
            </a:r>
            <a:r>
              <a:rPr lang="en-US" sz="1800" smtClean="0"/>
              <a:t> </a:t>
            </a:r>
          </a:p>
          <a:p>
            <a:pPr>
              <a:spcBef>
                <a:spcPct val="100000"/>
              </a:spcBef>
            </a:pPr>
            <a:r>
              <a:rPr lang="en-US" sz="1800" smtClean="0">
                <a:cs typeface="Times New Roman" pitchFamily="18" charset="0"/>
              </a:rPr>
              <a:t>The codes of all negative numbers </a:t>
            </a:r>
            <a:br>
              <a:rPr lang="en-US" sz="1800" smtClean="0">
                <a:cs typeface="Times New Roman" pitchFamily="18" charset="0"/>
              </a:rPr>
            </a:br>
            <a:r>
              <a:rPr lang="en-US" sz="1800" smtClean="0">
                <a:cs typeface="Times New Roman" pitchFamily="18" charset="0"/>
              </a:rPr>
              <a:t>begin with a “1“</a:t>
            </a:r>
          </a:p>
          <a:p>
            <a:pPr>
              <a:spcBef>
                <a:spcPct val="100000"/>
              </a:spcBef>
            </a:pPr>
            <a:r>
              <a:rPr lang="en-US" sz="1800" smtClean="0">
                <a:cs typeface="Times New Roman" pitchFamily="18" charset="0"/>
              </a:rPr>
              <a:t>To convert a number: </a:t>
            </a:r>
            <a:br>
              <a:rPr lang="en-US" sz="1800" smtClean="0">
                <a:cs typeface="Times New Roman" pitchFamily="18" charset="0"/>
              </a:rPr>
            </a:br>
            <a:r>
              <a:rPr lang="en-US" sz="1800" smtClean="0">
                <a:cs typeface="Times New Roman" pitchFamily="18" charset="0"/>
              </a:rPr>
              <a:t>leave all trailing 0’s and first 1 intact,</a:t>
            </a:r>
            <a:br>
              <a:rPr lang="en-US" sz="1800" smtClean="0">
                <a:cs typeface="Times New Roman" pitchFamily="18" charset="0"/>
              </a:rPr>
            </a:br>
            <a:r>
              <a:rPr lang="en-US" sz="1800" smtClean="0">
                <a:cs typeface="Times New Roman" pitchFamily="18" charset="0"/>
              </a:rPr>
              <a:t>and flip all the remaining bits  </a:t>
            </a:r>
          </a:p>
          <a:p>
            <a:pPr>
              <a:spcBef>
                <a:spcPct val="100000"/>
              </a:spcBef>
            </a:pPr>
            <a:endParaRPr lang="en-US" sz="1800" smtClean="0"/>
          </a:p>
          <a:p>
            <a:pPr>
              <a:spcBef>
                <a:spcPct val="100000"/>
              </a:spcBef>
            </a:pPr>
            <a:endParaRPr lang="en-US" sz="1800" smtClean="0"/>
          </a:p>
        </p:txBody>
      </p:sp>
      <p:sp>
        <p:nvSpPr>
          <p:cNvPr id="11268" name="Rectangle 1200"/>
          <p:cNvSpPr>
            <a:spLocks noChangeArrowheads="1"/>
          </p:cNvSpPr>
          <p:nvPr/>
        </p:nvSpPr>
        <p:spPr bwMode="auto">
          <a:xfrm>
            <a:off x="685800" y="884238"/>
            <a:ext cx="2819400" cy="3306762"/>
          </a:xfrm>
          <a:prstGeom prst="rect">
            <a:avLst/>
          </a:prstGeom>
          <a:solidFill>
            <a:srgbClr val="D9F5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488950" algn="l"/>
                <a:tab pos="1146175" algn="l"/>
                <a:tab pos="1812925" algn="l"/>
                <a:tab pos="2155825" algn="l"/>
              </a:tabLst>
            </a:pPr>
            <a:r>
              <a:rPr lang="en-US" smtClean="0">
                <a:solidFill>
                  <a:srgbClr val="9900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</a:t>
            </a:r>
            <a:r>
              <a:rPr lang="en-US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0000		</a:t>
            </a:r>
          </a:p>
          <a:p>
            <a:pPr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488950" algn="l"/>
                <a:tab pos="1146175" algn="l"/>
                <a:tab pos="1812925" algn="l"/>
                <a:tab pos="2155825" algn="l"/>
              </a:tabLst>
            </a:pPr>
            <a:r>
              <a:rPr lang="en-US" smtClean="0">
                <a:solidFill>
                  <a:srgbClr val="9900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0001	      1111	  </a:t>
            </a:r>
            <a:r>
              <a:rPr lang="en-US" smtClean="0">
                <a:solidFill>
                  <a:srgbClr val="9900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-1</a:t>
            </a:r>
          </a:p>
          <a:p>
            <a:pPr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488950" algn="l"/>
                <a:tab pos="1146175" algn="l"/>
                <a:tab pos="1812925" algn="l"/>
                <a:tab pos="2155825" algn="l"/>
              </a:tabLst>
            </a:pPr>
            <a:r>
              <a:rPr lang="en-US" smtClean="0">
                <a:solidFill>
                  <a:srgbClr val="9900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0010	      1110	  </a:t>
            </a:r>
            <a:r>
              <a:rPr lang="en-US" smtClean="0">
                <a:solidFill>
                  <a:srgbClr val="9900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-2</a:t>
            </a:r>
          </a:p>
          <a:p>
            <a:pPr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488950" algn="l"/>
                <a:tab pos="1146175" algn="l"/>
                <a:tab pos="1812925" algn="l"/>
                <a:tab pos="2155825" algn="l"/>
              </a:tabLst>
            </a:pPr>
            <a:r>
              <a:rPr lang="en-US" smtClean="0">
                <a:solidFill>
                  <a:srgbClr val="9900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en-US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0011	      1101	  </a:t>
            </a:r>
            <a:r>
              <a:rPr lang="en-US" smtClean="0">
                <a:solidFill>
                  <a:srgbClr val="9900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-3</a:t>
            </a:r>
          </a:p>
          <a:p>
            <a:pPr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488950" algn="l"/>
                <a:tab pos="1146175" algn="l"/>
                <a:tab pos="1812925" algn="l"/>
                <a:tab pos="2155825" algn="l"/>
              </a:tabLst>
            </a:pPr>
            <a:r>
              <a:rPr lang="en-US" smtClean="0">
                <a:solidFill>
                  <a:srgbClr val="9900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</a:t>
            </a:r>
            <a:r>
              <a:rPr lang="en-US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0100	      1100	  </a:t>
            </a:r>
            <a:r>
              <a:rPr lang="en-US" smtClean="0">
                <a:solidFill>
                  <a:srgbClr val="9900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-4</a:t>
            </a:r>
          </a:p>
          <a:p>
            <a:pPr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488950" algn="l"/>
                <a:tab pos="1146175" algn="l"/>
                <a:tab pos="1812925" algn="l"/>
                <a:tab pos="2155825" algn="l"/>
              </a:tabLst>
            </a:pPr>
            <a:r>
              <a:rPr lang="en-US" smtClean="0">
                <a:solidFill>
                  <a:srgbClr val="9900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5</a:t>
            </a:r>
            <a:r>
              <a:rPr lang="en-US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0101	      1011	  </a:t>
            </a:r>
            <a:r>
              <a:rPr lang="en-US" smtClean="0">
                <a:solidFill>
                  <a:srgbClr val="9900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-5</a:t>
            </a:r>
          </a:p>
          <a:p>
            <a:pPr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488950" algn="l"/>
                <a:tab pos="1146175" algn="l"/>
                <a:tab pos="1812925" algn="l"/>
                <a:tab pos="2155825" algn="l"/>
              </a:tabLst>
            </a:pPr>
            <a:r>
              <a:rPr lang="en-US" smtClean="0">
                <a:solidFill>
                  <a:srgbClr val="9900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6</a:t>
            </a:r>
            <a:r>
              <a:rPr lang="en-US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0110	      1010	  </a:t>
            </a:r>
            <a:r>
              <a:rPr lang="en-US" smtClean="0">
                <a:solidFill>
                  <a:srgbClr val="9900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-6</a:t>
            </a:r>
          </a:p>
          <a:p>
            <a:pPr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488950" algn="l"/>
                <a:tab pos="1146175" algn="l"/>
                <a:tab pos="1812925" algn="l"/>
                <a:tab pos="2155825" algn="l"/>
              </a:tabLst>
            </a:pPr>
            <a:r>
              <a:rPr lang="en-US" smtClean="0">
                <a:solidFill>
                  <a:srgbClr val="9900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7</a:t>
            </a:r>
            <a:r>
              <a:rPr lang="en-US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0111	      1001	 </a:t>
            </a:r>
            <a:r>
              <a:rPr lang="en-US" smtClean="0">
                <a:solidFill>
                  <a:srgbClr val="9900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-7</a:t>
            </a:r>
          </a:p>
          <a:p>
            <a:pPr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488950" algn="l"/>
                <a:tab pos="1146175" algn="l"/>
                <a:tab pos="1812925" algn="l"/>
                <a:tab pos="2155825" algn="l"/>
              </a:tabLst>
            </a:pPr>
            <a:r>
              <a:rPr lang="en-US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      1000	  </a:t>
            </a:r>
            <a:r>
              <a:rPr lang="en-US" smtClean="0">
                <a:solidFill>
                  <a:srgbClr val="9900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-8</a:t>
            </a:r>
          </a:p>
        </p:txBody>
      </p:sp>
      <p:sp>
        <p:nvSpPr>
          <p:cNvPr id="206005" name="Rectangle 1205"/>
          <p:cNvSpPr>
            <a:spLocks noChangeArrowheads="1"/>
          </p:cNvSpPr>
          <p:nvPr/>
        </p:nvSpPr>
        <p:spPr bwMode="auto">
          <a:xfrm>
            <a:off x="533400" y="47244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u="sng" smtClean="0">
                <a:solidFill>
                  <a:srgbClr val="000000"/>
                </a:solidFill>
                <a:cs typeface="Times New Roman" pitchFamily="18" charset="0"/>
              </a:rPr>
              <a:t>Example:</a:t>
            </a:r>
            <a:r>
              <a:rPr lang="en-US" sz="2400" smtClean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    2 - 5 = 2 + (-5) =</a:t>
            </a:r>
            <a:r>
              <a:rPr lang="en-US" sz="2400" smtClean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     0 0 1 0</a:t>
            </a:r>
            <a:endParaRPr lang="en-US" sz="2400" smtClean="0">
              <a:solidFill>
                <a:srgbClr val="000099"/>
              </a:solidFill>
              <a:latin typeface="Arial" pitchFamily="34" charset="0"/>
            </a:endParaRP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endParaRPr lang="en-US" sz="2400" smtClean="0">
              <a:solidFill>
                <a:srgbClr val="000099"/>
              </a:solidFill>
              <a:latin typeface="Arial" pitchFamily="34" charset="0"/>
            </a:endParaRPr>
          </a:p>
        </p:txBody>
      </p:sp>
      <p:sp>
        <p:nvSpPr>
          <p:cNvPr id="206007" name="Rectangle 1207"/>
          <p:cNvSpPr>
            <a:spLocks noChangeArrowheads="1"/>
          </p:cNvSpPr>
          <p:nvPr/>
        </p:nvSpPr>
        <p:spPr bwMode="auto">
          <a:xfrm>
            <a:off x="4495800" y="5257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400" smtClean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+ 1 0 1 1</a:t>
            </a:r>
            <a:r>
              <a:rPr lang="en-US" sz="2400" smtClean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 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oup 1211"/>
          <p:cNvGrpSpPr>
            <a:grpSpLocks/>
          </p:cNvGrpSpPr>
          <p:nvPr/>
        </p:nvGrpSpPr>
        <p:grpSpPr bwMode="auto">
          <a:xfrm>
            <a:off x="4495800" y="5791200"/>
            <a:ext cx="3581400" cy="457200"/>
            <a:chOff x="2832" y="3648"/>
            <a:chExt cx="2256" cy="288"/>
          </a:xfrm>
        </p:grpSpPr>
        <p:sp>
          <p:nvSpPr>
            <p:cNvPr id="11272" name="Rectangle 1208"/>
            <p:cNvSpPr>
              <a:spLocks noChangeArrowheads="1"/>
            </p:cNvSpPr>
            <p:nvPr/>
          </p:nvSpPr>
          <p:spPr bwMode="auto">
            <a:xfrm>
              <a:off x="2976" y="3648"/>
              <a:ext cx="21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  <a:buFont typeface="Wingdings" pitchFamily="2" charset="2"/>
                <a:buNone/>
              </a:pPr>
              <a:r>
                <a:rPr lang="en-US" sz="2400" smtClean="0">
                  <a:solidFill>
                    <a:srgbClr val="000099"/>
                  </a:solidFill>
                  <a:latin typeface="Arial" pitchFamily="34" charset="0"/>
                  <a:cs typeface="Times New Roman" pitchFamily="18" charset="0"/>
                </a:rPr>
                <a:t>1 1 0 1      =   -3</a:t>
              </a:r>
              <a:endParaRPr lang="en-US" sz="2400" smtClean="0">
                <a:solidFill>
                  <a:srgbClr val="000099"/>
                </a:solidFill>
                <a:latin typeface="Arial" pitchFamily="34" charset="0"/>
              </a:endParaRPr>
            </a:p>
          </p:txBody>
        </p:sp>
        <p:sp>
          <p:nvSpPr>
            <p:cNvPr id="11273" name="Line 1209"/>
            <p:cNvSpPr>
              <a:spLocks noChangeShapeType="1"/>
            </p:cNvSpPr>
            <p:nvPr/>
          </p:nvSpPr>
          <p:spPr bwMode="auto">
            <a:xfrm>
              <a:off x="28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1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206005" grpId="0" autoUpdateAnimBg="0"/>
      <p:bldP spid="20600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an Adder chip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00400"/>
            <a:ext cx="7010400" cy="2971800"/>
          </a:xfrm>
        </p:spPr>
        <p:txBody>
          <a:bodyPr/>
          <a:lstStyle/>
          <a:p>
            <a:r>
              <a:rPr lang="en-US" smtClean="0"/>
              <a:t>Adder: a chip designed to add two integers</a:t>
            </a:r>
          </a:p>
          <a:p>
            <a:pPr>
              <a:spcBef>
                <a:spcPct val="130000"/>
              </a:spcBef>
            </a:pPr>
            <a:r>
              <a:rPr lang="en-US" smtClean="0"/>
              <a:t>Proposed implementation:</a:t>
            </a:r>
          </a:p>
          <a:p>
            <a:pPr lvl="1"/>
            <a:r>
              <a:rPr lang="en-US" smtClean="0">
                <a:solidFill>
                  <a:srgbClr val="000099"/>
                </a:solidFill>
              </a:rPr>
              <a:t>Half adder</a:t>
            </a:r>
            <a:r>
              <a:rPr lang="en-US" smtClean="0"/>
              <a:t>:   designed to add 2 bits </a:t>
            </a:r>
          </a:p>
          <a:p>
            <a:pPr lvl="1"/>
            <a:r>
              <a:rPr lang="en-US" smtClean="0">
                <a:solidFill>
                  <a:srgbClr val="000099"/>
                </a:solidFill>
              </a:rPr>
              <a:t>Full adder</a:t>
            </a:r>
            <a:r>
              <a:rPr lang="en-US" smtClean="0"/>
              <a:t>:    designed to add 3 bits</a:t>
            </a:r>
          </a:p>
          <a:p>
            <a:pPr lvl="1"/>
            <a:r>
              <a:rPr lang="en-US" smtClean="0">
                <a:solidFill>
                  <a:srgbClr val="000099"/>
                </a:solidFill>
              </a:rPr>
              <a:t>Adder</a:t>
            </a:r>
            <a:r>
              <a:rPr lang="en-US" smtClean="0"/>
              <a:t>:          designed to add two </a:t>
            </a:r>
            <a:r>
              <a:rPr lang="en-US" i="1" smtClean="0"/>
              <a:t>n</a:t>
            </a:r>
            <a:r>
              <a:rPr lang="en-US" smtClean="0"/>
              <a:t>-bit numbers.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514600" y="1066800"/>
          <a:ext cx="4114800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r:id="rId4" imgW="3629025" imgH="3629025" progId="Visio.Drawing.6">
                  <p:embed/>
                </p:oleObj>
              </mc:Choice>
              <mc:Fallback>
                <p:oleObj r:id="rId4" imgW="3629025" imgH="36290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42" t="20799" r="23210" b="35486"/>
                      <a:stretch>
                        <a:fillRect/>
                      </a:stretch>
                    </p:blipFill>
                    <p:spPr bwMode="auto">
                      <a:xfrm>
                        <a:off x="2514600" y="1066800"/>
                        <a:ext cx="4114800" cy="195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3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Half adder (designed to add 2 bits)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410200"/>
            <a:ext cx="8153400" cy="609600"/>
          </a:xfrm>
        </p:spPr>
        <p:txBody>
          <a:bodyPr/>
          <a:lstStyle/>
          <a:p>
            <a:r>
              <a:rPr lang="en-US" smtClean="0"/>
              <a:t>Implementation: based on two gates that you’ve seen before.</a:t>
            </a:r>
          </a:p>
        </p:txBody>
      </p:sp>
      <p:graphicFrame>
        <p:nvGraphicFramePr>
          <p:cNvPr id="206923" name="Object 75"/>
          <p:cNvGraphicFramePr>
            <a:graphicFrameLocks noChangeAspect="1"/>
          </p:cNvGraphicFramePr>
          <p:nvPr/>
        </p:nvGraphicFramePr>
        <p:xfrm>
          <a:off x="4114800" y="1776413"/>
          <a:ext cx="4191000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r:id="rId4" imgW="2914650" imgH="3648075" progId="Visio.Drawing.6">
                  <p:embed/>
                </p:oleObj>
              </mc:Choice>
              <mc:Fallback>
                <p:oleObj r:id="rId4" imgW="2914650" imgH="364807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3169" r="5344" b="17685"/>
                      <a:stretch>
                        <a:fillRect/>
                      </a:stretch>
                    </p:blipFill>
                    <p:spPr bwMode="auto">
                      <a:xfrm>
                        <a:off x="4114800" y="1776413"/>
                        <a:ext cx="4191000" cy="180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143000" y="1676400"/>
            <a:ext cx="2286000" cy="2133600"/>
            <a:chOff x="720" y="1056"/>
            <a:chExt cx="1440" cy="1344"/>
          </a:xfrm>
        </p:grpSpPr>
        <p:sp>
          <p:nvSpPr>
            <p:cNvPr id="3078" name="Rectangle 78"/>
            <p:cNvSpPr>
              <a:spLocks noChangeArrowheads="1"/>
            </p:cNvSpPr>
            <p:nvPr/>
          </p:nvSpPr>
          <p:spPr bwMode="auto">
            <a:xfrm>
              <a:off x="720" y="1056"/>
              <a:ext cx="1440" cy="1340"/>
            </a:xfrm>
            <a:prstGeom prst="rect">
              <a:avLst/>
            </a:prstGeom>
            <a:solidFill>
              <a:srgbClr val="D9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mtClean="0">
                  <a:solidFill>
                    <a:srgbClr val="000000"/>
                  </a:solidFill>
                  <a:latin typeface="Arial" pitchFamily="34" charset="0"/>
                  <a:cs typeface="Times New Roman" pitchFamily="18" charset="0"/>
                </a:rPr>
                <a:t>a	b	  </a:t>
              </a:r>
              <a:r>
                <a:rPr lang="en-US" smtClean="0">
                  <a:solidFill>
                    <a:srgbClr val="000099"/>
                  </a:solidFill>
                  <a:latin typeface="Arial" pitchFamily="34" charset="0"/>
                  <a:cs typeface="Times New Roman" pitchFamily="18" charset="0"/>
                </a:rPr>
                <a:t>carry</a:t>
              </a:r>
              <a:r>
                <a:rPr lang="en-US" smtClean="0">
                  <a:solidFill>
                    <a:srgbClr val="000000"/>
                  </a:solidFill>
                  <a:latin typeface="Arial" pitchFamily="34" charset="0"/>
                  <a:cs typeface="Times New Roman" pitchFamily="18" charset="0"/>
                </a:rPr>
                <a:t>  </a:t>
              </a:r>
              <a:r>
                <a:rPr lang="en-US" smtClean="0">
                  <a:solidFill>
                    <a:srgbClr val="99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sum</a:t>
              </a:r>
            </a:p>
            <a:p>
              <a:pPr algn="l" rtl="0" eaLnBrk="0" fontAlgn="base" hangingPunct="0">
                <a:spcBef>
                  <a:spcPct val="9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	0	    </a:t>
              </a:r>
              <a:r>
                <a:rPr lang="en-US" smtClean="0">
                  <a:solidFill>
                    <a:srgbClr val="000099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</a:t>
              </a: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	       </a:t>
              </a:r>
              <a:r>
                <a:rPr lang="en-US" smtClean="0">
                  <a:solidFill>
                    <a:srgbClr val="99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	1	    </a:t>
              </a:r>
              <a:r>
                <a:rPr lang="en-US" smtClean="0">
                  <a:solidFill>
                    <a:srgbClr val="000099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</a:t>
              </a: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	       </a:t>
              </a:r>
              <a:r>
                <a:rPr lang="en-US" smtClean="0">
                  <a:solidFill>
                    <a:srgbClr val="99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	0	    </a:t>
              </a:r>
              <a:r>
                <a:rPr lang="en-US" smtClean="0">
                  <a:solidFill>
                    <a:srgbClr val="000099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</a:t>
              </a: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	       </a:t>
              </a:r>
              <a:r>
                <a:rPr lang="en-US" smtClean="0">
                  <a:solidFill>
                    <a:srgbClr val="99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	1	    </a:t>
              </a:r>
              <a:r>
                <a:rPr lang="en-US" smtClean="0">
                  <a:solidFill>
                    <a:srgbClr val="000099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</a:t>
              </a: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	       </a:t>
              </a:r>
              <a:r>
                <a:rPr lang="en-US" smtClean="0">
                  <a:solidFill>
                    <a:srgbClr val="99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</a:t>
              </a:r>
            </a:p>
          </p:txBody>
        </p:sp>
        <p:sp>
          <p:nvSpPr>
            <p:cNvPr id="3079" name="Line 79"/>
            <p:cNvSpPr>
              <a:spLocks noChangeShapeType="1"/>
            </p:cNvSpPr>
            <p:nvPr/>
          </p:nvSpPr>
          <p:spPr bwMode="auto">
            <a:xfrm>
              <a:off x="720" y="1344"/>
              <a:ext cx="144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080" name="Line 80"/>
            <p:cNvSpPr>
              <a:spLocks noChangeShapeType="1"/>
            </p:cNvSpPr>
            <p:nvPr/>
          </p:nvSpPr>
          <p:spPr bwMode="auto">
            <a:xfrm flipV="1">
              <a:off x="1248" y="1056"/>
              <a:ext cx="0" cy="134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67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 adder (designed to add 3 bits)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562600"/>
            <a:ext cx="6705600" cy="685800"/>
          </a:xfrm>
        </p:spPr>
        <p:txBody>
          <a:bodyPr/>
          <a:lstStyle/>
          <a:p>
            <a:r>
              <a:rPr lang="en-US" smtClean="0"/>
              <a:t>Implementation: can be based on half-adder gates.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47800" y="990600"/>
            <a:ext cx="2667000" cy="3962400"/>
            <a:chOff x="912" y="624"/>
            <a:chExt cx="1680" cy="2496"/>
          </a:xfrm>
        </p:grpSpPr>
        <p:sp>
          <p:nvSpPr>
            <p:cNvPr id="4102" name="Rectangle 5"/>
            <p:cNvSpPr>
              <a:spLocks noChangeArrowheads="1"/>
            </p:cNvSpPr>
            <p:nvPr/>
          </p:nvSpPr>
          <p:spPr bwMode="auto">
            <a:xfrm>
              <a:off x="912" y="624"/>
              <a:ext cx="1680" cy="2484"/>
            </a:xfrm>
            <a:prstGeom prst="rect">
              <a:avLst/>
            </a:prstGeom>
            <a:solidFill>
              <a:srgbClr val="D9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mtClean="0">
                  <a:solidFill>
                    <a:srgbClr val="000000"/>
                  </a:solidFill>
                  <a:latin typeface="Arial" pitchFamily="34" charset="0"/>
                  <a:cs typeface="Times New Roman" pitchFamily="18" charset="0"/>
                </a:rPr>
                <a:t>a	b	c	</a:t>
              </a:r>
              <a:r>
                <a:rPr lang="en-US" smtClean="0">
                  <a:solidFill>
                    <a:srgbClr val="000099"/>
                  </a:solidFill>
                  <a:latin typeface="Arial" pitchFamily="34" charset="0"/>
                  <a:cs typeface="Times New Roman" pitchFamily="18" charset="0"/>
                </a:rPr>
                <a:t>carry</a:t>
              </a:r>
              <a:r>
                <a:rPr lang="en-US" smtClean="0">
                  <a:solidFill>
                    <a:srgbClr val="000000"/>
                  </a:solidFill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US" smtClean="0">
                  <a:solidFill>
                    <a:srgbClr val="99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sum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endParaRPr lang="en-US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	0	0	    </a:t>
              </a:r>
              <a:r>
                <a:rPr lang="en-US" smtClean="0">
                  <a:solidFill>
                    <a:srgbClr val="000099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</a:t>
              </a: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	  </a:t>
              </a:r>
              <a:r>
                <a:rPr lang="en-US" smtClean="0">
                  <a:solidFill>
                    <a:srgbClr val="99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	0	1	    </a:t>
              </a:r>
              <a:r>
                <a:rPr lang="en-US" smtClean="0">
                  <a:solidFill>
                    <a:srgbClr val="000099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</a:t>
              </a: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	  </a:t>
              </a:r>
              <a:r>
                <a:rPr lang="en-US" smtClean="0">
                  <a:solidFill>
                    <a:srgbClr val="99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	1	0	    </a:t>
              </a:r>
              <a:r>
                <a:rPr lang="en-US" smtClean="0">
                  <a:solidFill>
                    <a:srgbClr val="000099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</a:t>
              </a: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	  </a:t>
              </a:r>
              <a:r>
                <a:rPr lang="en-US" smtClean="0">
                  <a:solidFill>
                    <a:srgbClr val="99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	1	1	    </a:t>
              </a:r>
              <a:r>
                <a:rPr lang="en-US" smtClean="0">
                  <a:solidFill>
                    <a:srgbClr val="000099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</a:t>
              </a: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	  </a:t>
              </a:r>
              <a:r>
                <a:rPr lang="en-US" smtClean="0">
                  <a:solidFill>
                    <a:srgbClr val="99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	0	0	    </a:t>
              </a:r>
              <a:r>
                <a:rPr lang="en-US" smtClean="0">
                  <a:solidFill>
                    <a:srgbClr val="000099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</a:t>
              </a: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	  </a:t>
              </a:r>
              <a:r>
                <a:rPr lang="en-US" smtClean="0">
                  <a:solidFill>
                    <a:srgbClr val="99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	0	1	    </a:t>
              </a:r>
              <a:r>
                <a:rPr lang="en-US" smtClean="0">
                  <a:solidFill>
                    <a:srgbClr val="000099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</a:t>
              </a: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	  </a:t>
              </a:r>
              <a:r>
                <a:rPr lang="en-US" smtClean="0">
                  <a:solidFill>
                    <a:srgbClr val="99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	1	0	    </a:t>
              </a:r>
              <a:r>
                <a:rPr lang="en-US" smtClean="0">
                  <a:solidFill>
                    <a:srgbClr val="000099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</a:t>
              </a: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	  </a:t>
              </a:r>
              <a:r>
                <a:rPr lang="en-US" smtClean="0">
                  <a:solidFill>
                    <a:srgbClr val="99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	1	1	    </a:t>
              </a:r>
              <a:r>
                <a:rPr lang="en-US" smtClean="0">
                  <a:solidFill>
                    <a:srgbClr val="000099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</a:t>
              </a:r>
              <a:r>
                <a:rPr lang="en-US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	  </a:t>
              </a:r>
              <a:r>
                <a:rPr lang="en-US" smtClean="0">
                  <a:solidFill>
                    <a:srgbClr val="99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4103" name="Line 6"/>
            <p:cNvSpPr>
              <a:spLocks noChangeShapeType="1"/>
            </p:cNvSpPr>
            <p:nvPr/>
          </p:nvSpPr>
          <p:spPr bwMode="auto">
            <a:xfrm>
              <a:off x="912" y="912"/>
              <a:ext cx="168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104" name="Line 7"/>
            <p:cNvSpPr>
              <a:spLocks noChangeShapeType="1"/>
            </p:cNvSpPr>
            <p:nvPr/>
          </p:nvSpPr>
          <p:spPr bwMode="auto">
            <a:xfrm flipV="1">
              <a:off x="1680" y="624"/>
              <a:ext cx="0" cy="249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aphicFrame>
        <p:nvGraphicFramePr>
          <p:cNvPr id="215048" name="Object 8"/>
          <p:cNvGraphicFramePr>
            <a:graphicFrameLocks noChangeAspect="1"/>
          </p:cNvGraphicFramePr>
          <p:nvPr/>
        </p:nvGraphicFramePr>
        <p:xfrm>
          <a:off x="4648200" y="1846263"/>
          <a:ext cx="3686175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r:id="rId4" imgW="2914650" imgH="4371975" progId="Visio.Drawing.6">
                  <p:embed/>
                </p:oleObj>
              </mc:Choice>
              <mc:Fallback>
                <p:oleObj r:id="rId4" imgW="2914650" imgH="437197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758" t="43060" r="-1993" b="10983"/>
                      <a:stretch>
                        <a:fillRect/>
                      </a:stretch>
                    </p:blipFill>
                    <p:spPr bwMode="auto">
                      <a:xfrm>
                        <a:off x="4648200" y="1846263"/>
                        <a:ext cx="3686175" cy="203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6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n</a:t>
            </a:r>
            <a:r>
              <a:rPr lang="en-US" smtClean="0"/>
              <a:t>-bit Adder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5638800"/>
            <a:ext cx="6477000" cy="533400"/>
          </a:xfrm>
        </p:spPr>
        <p:txBody>
          <a:bodyPr/>
          <a:lstStyle/>
          <a:p>
            <a:r>
              <a:rPr lang="en-US" smtClean="0"/>
              <a:t>Implementation: array of full-adder gates.</a:t>
            </a:r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2438400" y="762000"/>
          <a:ext cx="4191000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4" imgW="3629025" imgH="3629025" progId="Visio.Drawing.6">
                  <p:embed/>
                </p:oleObj>
              </mc:Choice>
              <mc:Fallback>
                <p:oleObj r:id="rId4" imgW="3629025" imgH="36290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42" t="20799" r="23210" b="35486"/>
                      <a:stretch>
                        <a:fillRect/>
                      </a:stretch>
                    </p:blipFill>
                    <p:spPr bwMode="auto">
                      <a:xfrm>
                        <a:off x="2438400" y="762000"/>
                        <a:ext cx="4191000" cy="198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438400" y="2959100"/>
            <a:ext cx="3733800" cy="1917700"/>
            <a:chOff x="1536" y="1864"/>
            <a:chExt cx="2352" cy="1208"/>
          </a:xfrm>
        </p:grpSpPr>
        <p:sp>
          <p:nvSpPr>
            <p:cNvPr id="5126" name="Rectangle 13"/>
            <p:cNvSpPr>
              <a:spLocks noChangeArrowheads="1"/>
            </p:cNvSpPr>
            <p:nvPr/>
          </p:nvSpPr>
          <p:spPr bwMode="auto">
            <a:xfrm>
              <a:off x="1536" y="1864"/>
              <a:ext cx="2352" cy="1208"/>
            </a:xfrm>
            <a:prstGeom prst="rect">
              <a:avLst/>
            </a:prstGeom>
            <a:solidFill>
              <a:srgbClr val="E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rtl="0" eaLnBrk="0" fontAlgn="base" hangingPunct="0">
                <a:spcBef>
                  <a:spcPct val="100000"/>
                </a:spcBef>
                <a:spcAft>
                  <a:spcPct val="0"/>
                </a:spcAft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  <a:tab pos="1762125" algn="l"/>
                </a:tabLst>
              </a:pPr>
              <a:r>
                <a:rPr lang="en-US" sz="2400" smtClean="0">
                  <a:solidFill>
                    <a:srgbClr val="000000"/>
                  </a:solidFill>
                  <a:latin typeface="Arial" pitchFamily="34" charset="0"/>
                  <a:cs typeface="Times New Roman" pitchFamily="18" charset="0"/>
                </a:rPr>
                <a:t>...    1     0    1     1      </a:t>
              </a:r>
              <a:r>
                <a:rPr lang="en-US" sz="2400" smtClean="0">
                  <a:solidFill>
                    <a:srgbClr val="000099"/>
                  </a:solidFill>
                  <a:latin typeface="Arial" pitchFamily="34" charset="0"/>
                  <a:cs typeface="Times New Roman" pitchFamily="18" charset="0"/>
                </a:rPr>
                <a:t>a</a:t>
              </a:r>
              <a:endParaRPr lang="en-US" sz="2400" smtClean="0">
                <a:solidFill>
                  <a:srgbClr val="00009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0"/>
                </a:spcBef>
                <a:spcAft>
                  <a:spcPct val="0"/>
                </a:spcAft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  <a:tab pos="1762125" algn="l"/>
                </a:tabLst>
              </a:pPr>
              <a:r>
                <a:rPr lang="en-US" sz="2400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…</a:t>
              </a:r>
              <a:r>
                <a:rPr lang="en-US" sz="2400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	  0	   0    1     0      </a:t>
              </a:r>
              <a:r>
                <a:rPr lang="en-US" sz="2400" smtClean="0">
                  <a:solidFill>
                    <a:srgbClr val="000099"/>
                  </a:solidFill>
                  <a:latin typeface="Arial" pitchFamily="34" charset="0"/>
                  <a:cs typeface="Times New Roman" pitchFamily="18" charset="0"/>
                </a:rPr>
                <a:t>b</a:t>
              </a:r>
            </a:p>
            <a:p>
              <a:pPr algn="l" rtl="0" eaLnBrk="0" fontAlgn="base" hangingPunct="0">
                <a:spcBef>
                  <a:spcPct val="100000"/>
                </a:spcBef>
                <a:spcAft>
                  <a:spcPct val="0"/>
                </a:spcAft>
                <a:tabLst>
                  <a:tab pos="228600" algn="l"/>
                  <a:tab pos="457200" algn="l"/>
                  <a:tab pos="685800" algn="l"/>
                  <a:tab pos="914400" algn="l"/>
                  <a:tab pos="1143000" algn="l"/>
                  <a:tab pos="1762125" algn="l"/>
                </a:tabLst>
              </a:pPr>
              <a:r>
                <a:rPr lang="en-US" sz="2400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…</a:t>
              </a:r>
              <a:r>
                <a:rPr lang="en-US" sz="2400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	  </a:t>
              </a:r>
              <a:r>
                <a:rPr lang="en-US" sz="2400" smtClean="0">
                  <a:solidFill>
                    <a:srgbClr val="990033"/>
                  </a:solidFill>
                  <a:latin typeface="Arial" pitchFamily="34" charset="0"/>
                  <a:cs typeface="Times New Roman" pitchFamily="18" charset="0"/>
                </a:rPr>
                <a:t>1	   1    0</a:t>
              </a:r>
              <a:r>
                <a:rPr lang="en-US" sz="2400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     </a:t>
              </a:r>
              <a:r>
                <a:rPr lang="en-US" sz="2400" smtClean="0">
                  <a:solidFill>
                    <a:srgbClr val="990033"/>
                  </a:solidFill>
                  <a:latin typeface="Arial" pitchFamily="34" charset="0"/>
                  <a:cs typeface="Times New Roman" pitchFamily="18" charset="0"/>
                </a:rPr>
                <a:t>1 </a:t>
              </a:r>
              <a:r>
                <a:rPr lang="en-US" sz="2400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     </a:t>
              </a:r>
              <a:r>
                <a:rPr lang="en-US" sz="2400" smtClean="0">
                  <a:solidFill>
                    <a:srgbClr val="000099"/>
                  </a:solidFill>
                  <a:latin typeface="Arial" pitchFamily="34" charset="0"/>
                  <a:cs typeface="Times New Roman" pitchFamily="18" charset="0"/>
                </a:rPr>
                <a:t>out</a:t>
              </a:r>
            </a:p>
          </p:txBody>
        </p:sp>
        <p:sp>
          <p:nvSpPr>
            <p:cNvPr id="5127" name="Text Box 10"/>
            <p:cNvSpPr txBox="1">
              <a:spLocks noChangeArrowheads="1"/>
            </p:cNvSpPr>
            <p:nvPr/>
          </p:nvSpPr>
          <p:spPr bwMode="auto">
            <a:xfrm>
              <a:off x="3552" y="2104"/>
              <a:ext cx="2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+</a:t>
              </a:r>
              <a:endParaRPr lang="he-IL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8" name="Line 14"/>
            <p:cNvSpPr>
              <a:spLocks noChangeShapeType="1"/>
            </p:cNvSpPr>
            <p:nvPr/>
          </p:nvSpPr>
          <p:spPr bwMode="auto">
            <a:xfrm>
              <a:off x="1584" y="2728"/>
              <a:ext cx="21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9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autoUpdateAnimBg="0"/>
    </p:bld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debarb">
  <a:themeElements>
    <a:clrScheme name="sidebarb 8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DADADA"/>
      </a:accent1>
      <a:accent2>
        <a:srgbClr val="474747"/>
      </a:accent2>
      <a:accent3>
        <a:srgbClr val="FFFFFF"/>
      </a:accent3>
      <a:accent4>
        <a:srgbClr val="000000"/>
      </a:accent4>
      <a:accent5>
        <a:srgbClr val="EAEAEA"/>
      </a:accent5>
      <a:accent6>
        <a:srgbClr val="3F3F3F"/>
      </a:accent6>
      <a:hlink>
        <a:srgbClr val="000099"/>
      </a:hlink>
      <a:folHlink>
        <a:srgbClr val="000099"/>
      </a:folHlink>
    </a:clrScheme>
    <a:fontScheme name="sidebarb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483</Words>
  <Application>Microsoft Office PowerPoint</Application>
  <PresentationFormat>On-screen Show (4:3)</PresentationFormat>
  <Paragraphs>136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ערכת נושא של Office</vt:lpstr>
      <vt:lpstr>sidebarb</vt:lpstr>
      <vt:lpstr>Microsoft Equation 3.0</vt:lpstr>
      <vt:lpstr>Equation</vt:lpstr>
      <vt:lpstr>Visio.Drawing.6</vt:lpstr>
      <vt:lpstr>VISIO</vt:lpstr>
      <vt:lpstr>PowerPoint Presentation</vt:lpstr>
      <vt:lpstr>Counting systems</vt:lpstr>
      <vt:lpstr>Rationale</vt:lpstr>
      <vt:lpstr>PowerPoint Presentation</vt:lpstr>
      <vt:lpstr>Representing negative numbers (4-bit system)</vt:lpstr>
      <vt:lpstr>Building an Adder chip</vt:lpstr>
      <vt:lpstr>Half adder (designed to add 2 bits)</vt:lpstr>
      <vt:lpstr>Full adder (designed to add 3 bits)</vt:lpstr>
      <vt:lpstr>n-bit Adder</vt:lpstr>
      <vt:lpstr>The ALU (of the Hack platform)</vt:lpstr>
      <vt:lpstr>ALU logic (Hack platform)</vt:lpstr>
      <vt:lpstr>PowerPoint Presentation</vt:lpstr>
      <vt:lpstr>Perspective</vt:lpstr>
      <vt:lpstr>Historical note: Leibnitz (1646-1716)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המכללה האקדמית להנדסה ירושלים</dc:title>
  <dc:creator>Ariel</dc:creator>
  <cp:lastModifiedBy>arielgi</cp:lastModifiedBy>
  <cp:revision>31</cp:revision>
  <dcterms:created xsi:type="dcterms:W3CDTF">2012-09-21T09:48:47Z</dcterms:created>
  <dcterms:modified xsi:type="dcterms:W3CDTF">2015-01-06T17:44:01Z</dcterms:modified>
</cp:coreProperties>
</file>