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 id="2147483660" r:id="rId2"/>
    <p:sldMasterId id="2147483673" r:id="rId3"/>
  </p:sldMasterIdLst>
  <p:notesMasterIdLst>
    <p:notesMasterId r:id="rId24"/>
  </p:notesMasterIdLst>
  <p:sldIdLst>
    <p:sldId id="258" r:id="rId4"/>
    <p:sldId id="275" r:id="rId5"/>
    <p:sldId id="276" r:id="rId6"/>
    <p:sldId id="277" r:id="rId7"/>
    <p:sldId id="274"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417" autoAdjust="0"/>
    <p:restoredTop sz="55684" autoAdjust="0"/>
  </p:normalViewPr>
  <p:slideViewPr>
    <p:cSldViewPr>
      <p:cViewPr varScale="1">
        <p:scale>
          <a:sx n="61" d="100"/>
          <a:sy n="61" d="100"/>
        </p:scale>
        <p:origin x="-2418" y="-84"/>
      </p:cViewPr>
      <p:guideLst>
        <p:guide orient="horz" pos="2160"/>
        <p:guide pos="2880"/>
      </p:guideLst>
    </p:cSldViewPr>
  </p:slideViewPr>
  <p:outlineViewPr>
    <p:cViewPr>
      <p:scale>
        <a:sx n="33" d="100"/>
        <a:sy n="33" d="100"/>
      </p:scale>
      <p:origin x="10" y="4469"/>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3" Type="http://schemas.openxmlformats.org/officeDocument/2006/relationships/slide" Target="slides/slide4.xml"/><Relationship Id="rId7" Type="http://schemas.openxmlformats.org/officeDocument/2006/relationships/slide" Target="slides/slide11.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10.xml"/><Relationship Id="rId11" Type="http://schemas.openxmlformats.org/officeDocument/2006/relationships/slide" Target="slides/slide17.xml"/><Relationship Id="rId5" Type="http://schemas.openxmlformats.org/officeDocument/2006/relationships/slide" Target="slides/slide8.xml"/><Relationship Id="rId10" Type="http://schemas.openxmlformats.org/officeDocument/2006/relationships/slide" Target="slides/slide16.xml"/><Relationship Id="rId4" Type="http://schemas.openxmlformats.org/officeDocument/2006/relationships/slide" Target="slides/slide7.xml"/><Relationship Id="rId9"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8D75501B-D5F2-4FAF-BA99-A8C4C0C59099}" type="datetimeFigureOut">
              <a:rPr lang="he-IL" smtClean="0"/>
              <a:t>י"ד/סיון/תשע"ה</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970DAE8D-1DE1-4E15-90E7-D269C2F3CED4}" type="slidenum">
              <a:rPr lang="he-IL" smtClean="0"/>
              <a:t>‹#›</a:t>
            </a:fld>
            <a:endParaRPr lang="he-IL"/>
          </a:p>
        </p:txBody>
      </p:sp>
    </p:spTree>
    <p:extLst>
      <p:ext uri="{BB962C8B-B14F-4D97-AF65-F5344CB8AC3E}">
        <p14:creationId xmlns:p14="http://schemas.microsoft.com/office/powerpoint/2010/main" val="3952619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baseline="0" dirty="0" smtClean="0"/>
          </a:p>
          <a:p>
            <a:endParaRPr lang="he-IL" baseline="0" dirty="0" smtClean="0"/>
          </a:p>
          <a:p>
            <a:endParaRPr lang="he-IL" dirty="0"/>
          </a:p>
        </p:txBody>
      </p:sp>
      <p:sp>
        <p:nvSpPr>
          <p:cNvPr id="4" name="Slide Number Placeholder 3"/>
          <p:cNvSpPr>
            <a:spLocks noGrp="1"/>
          </p:cNvSpPr>
          <p:nvPr>
            <p:ph type="sldNum" sz="quarter" idx="10"/>
          </p:nvPr>
        </p:nvSpPr>
        <p:spPr/>
        <p:txBody>
          <a:bodyPr/>
          <a:lstStyle/>
          <a:p>
            <a:fld id="{970DAE8D-1DE1-4E15-90E7-D269C2F3CED4}" type="slidenum">
              <a:rPr lang="he-IL" smtClean="0"/>
              <a:t>1</a:t>
            </a:fld>
            <a:endParaRPr lang="he-IL"/>
          </a:p>
        </p:txBody>
      </p:sp>
    </p:spTree>
    <p:extLst>
      <p:ext uri="{BB962C8B-B14F-4D97-AF65-F5344CB8AC3E}">
        <p14:creationId xmlns:p14="http://schemas.microsoft.com/office/powerpoint/2010/main" val="3021093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766BE63-C8F9-400C-A8ED-01C7BDE19694}" type="slidenum">
              <a:rPr lang="he-IL">
                <a:solidFill>
                  <a:prstClr val="black"/>
                </a:solidFill>
              </a:rPr>
              <a:pPr/>
              <a:t>10</a:t>
            </a:fld>
            <a:endParaRPr lang="en-US">
              <a:solidFill>
                <a:prstClr val="black"/>
              </a:solidFill>
            </a:endParaRPr>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r>
              <a:rPr lang="he-IL" dirty="0" smtClean="0"/>
              <a:t>מה</a:t>
            </a:r>
            <a:r>
              <a:rPr lang="he-IL" baseline="0" dirty="0" smtClean="0"/>
              <a:t> אנחנו צריכים בשביל זיכרון? מה הפעולה הבסיסית?</a:t>
            </a:r>
          </a:p>
          <a:p>
            <a:pPr marL="228600" indent="-228600">
              <a:buAutoNum type="arabicPeriod"/>
            </a:pPr>
            <a:r>
              <a:rPr lang="he-IL" baseline="0" dirty="0" smtClean="0"/>
              <a:t>לשנות את המצב בהינתן קלט 2. לשמר את המצב לאורך זמן עד שיוחלט אחרת</a:t>
            </a:r>
          </a:p>
          <a:p>
            <a:pPr marL="0" indent="0">
              <a:buNone/>
            </a:pPr>
            <a:r>
              <a:rPr lang="he-IL" baseline="0" dirty="0" smtClean="0"/>
              <a:t>איך עושים את זה? קודם ננסה לא להשתמש ב </a:t>
            </a:r>
            <a:r>
              <a:rPr lang="en-US" baseline="0" dirty="0" smtClean="0"/>
              <a:t>DFF</a:t>
            </a:r>
            <a:endParaRPr lang="he-IL" baseline="0" dirty="0" smtClean="0"/>
          </a:p>
          <a:p>
            <a:pPr marL="0" indent="0">
              <a:buNone/>
            </a:pPr>
            <a:r>
              <a:rPr lang="he-IL" baseline="0" dirty="0" smtClean="0"/>
              <a:t>מה הבעיה? למה משמש ה </a:t>
            </a:r>
            <a:r>
              <a:rPr lang="en-US" baseline="0" dirty="0" smtClean="0"/>
              <a:t>DFF</a:t>
            </a:r>
          </a:p>
          <a:p>
            <a:pPr marL="0" indent="0">
              <a:buNone/>
            </a:pPr>
            <a:r>
              <a:rPr lang="he-IL" baseline="0" dirty="0" smtClean="0"/>
              <a:t>פתרון – לעבור לשקף הבא</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A3E4A69-CE30-4799-990B-DBA87CF078D5}" type="slidenum">
              <a:rPr lang="he-IL">
                <a:solidFill>
                  <a:prstClr val="black"/>
                </a:solidFill>
              </a:rPr>
              <a:pPr/>
              <a:t>11</a:t>
            </a:fld>
            <a:endParaRPr lang="en-US">
              <a:solidFill>
                <a:prstClr val="black"/>
              </a:solidFill>
            </a:endParaRPr>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r>
              <a:rPr lang="he-IL" dirty="0" smtClean="0"/>
              <a:t>הממשק</a:t>
            </a:r>
            <a:r>
              <a:rPr lang="he-IL" baseline="0" dirty="0" smtClean="0"/>
              <a:t> לעומת מימוש</a:t>
            </a:r>
          </a:p>
          <a:p>
            <a:r>
              <a:rPr lang="he-IL" baseline="0" dirty="0" smtClean="0"/>
              <a:t>שימוש: טעינת הביט, קריאה וכתיבה</a:t>
            </a: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3B0A09F-1665-4230-BACB-F2439F91648D}" type="slidenum">
              <a:rPr lang="he-IL">
                <a:solidFill>
                  <a:prstClr val="black"/>
                </a:solidFill>
              </a:rPr>
              <a:pPr/>
              <a:t>12</a:t>
            </a:fld>
            <a:endParaRPr lang="en-US">
              <a:solidFill>
                <a:prstClr val="black"/>
              </a:solidFill>
            </a:endParaRPr>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r>
              <a:rPr lang="he-IL" dirty="0" smtClean="0"/>
              <a:t>ביט אחד לא מספיק</a:t>
            </a:r>
            <a:r>
              <a:rPr lang="he-IL" baseline="0" dirty="0" smtClean="0"/>
              <a:t> לייצג זיכרון אפקטיבי של כלום. מה צריך לעשות?</a:t>
            </a:r>
          </a:p>
          <a:p>
            <a:r>
              <a:rPr lang="en-US" baseline="0" dirty="0" smtClean="0"/>
              <a:t>N-bit register</a:t>
            </a:r>
          </a:p>
          <a:p>
            <a:r>
              <a:rPr lang="en-US" baseline="0" dirty="0" smtClean="0"/>
              <a:t>N </a:t>
            </a:r>
            <a:r>
              <a:rPr lang="he-IL" baseline="0" dirty="0" smtClean="0"/>
              <a:t> הוא הרוחב של הרגיסטר – כמה ביטים יש בו</a:t>
            </a:r>
          </a:p>
          <a:p>
            <a:r>
              <a:rPr lang="he-IL" baseline="0" dirty="0" smtClean="0"/>
              <a:t>איך ממשים קריאה וכתיבה?</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57104FD-DC75-4337-85AC-AE16E6A748A5}" type="slidenum">
              <a:rPr lang="he-IL">
                <a:solidFill>
                  <a:prstClr val="black"/>
                </a:solidFill>
              </a:rPr>
              <a:pPr/>
              <a:t>13</a:t>
            </a:fld>
            <a:endParaRPr lang="en-US">
              <a:solidFill>
                <a:prstClr val="black"/>
              </a:solidFill>
            </a:endParaRPr>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r>
              <a:rPr lang="he-IL" dirty="0" smtClean="0"/>
              <a:t>שימו לב לסימולטור</a:t>
            </a:r>
            <a:r>
              <a:rPr lang="he-IL" baseline="0" dirty="0" smtClean="0"/>
              <a:t> – כשנטען שבב סדרתי נראה שהשעון מופיע – ונוכל להשתמש בו כדי לשלוט על </a:t>
            </a:r>
            <a:r>
              <a:rPr lang="he-IL" baseline="0" dirty="0" err="1" smtClean="0"/>
              <a:t>מימד</a:t>
            </a:r>
            <a:r>
              <a:rPr lang="he-IL" baseline="0" dirty="0" smtClean="0"/>
              <a:t> הזמן</a:t>
            </a:r>
          </a:p>
          <a:p>
            <a:endParaRPr lang="he-IL" baseline="0" dirty="0" smtClean="0"/>
          </a:p>
          <a:p>
            <a:endParaRPr lang="he-IL" baseline="0" dirty="0" smtClean="0"/>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D942358-9A52-4C67-8C73-E9F39D8BF6C3}" type="slidenum">
              <a:rPr lang="he-IL">
                <a:solidFill>
                  <a:prstClr val="black"/>
                </a:solidFill>
              </a:rPr>
              <a:pPr/>
              <a:t>14</a:t>
            </a:fld>
            <a:endParaRPr lang="en-US">
              <a:solidFill>
                <a:prstClr val="black"/>
              </a:solidFill>
            </a:endParaRPr>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r>
              <a:rPr lang="en-US" dirty="0" smtClean="0"/>
              <a:t>RAM</a:t>
            </a:r>
            <a:endParaRPr lang="he-IL" dirty="0" smtClean="0"/>
          </a:p>
          <a:p>
            <a:r>
              <a:rPr lang="he-IL" dirty="0" smtClean="0"/>
              <a:t>זיכרון גישה אקראית – נשלוט</a:t>
            </a:r>
            <a:r>
              <a:rPr lang="he-IL" baseline="0" dirty="0" smtClean="0"/>
              <a:t> על כמה רגיסטרים ביחד</a:t>
            </a:r>
          </a:p>
          <a:p>
            <a:r>
              <a:rPr lang="he-IL" baseline="0" dirty="0" smtClean="0"/>
              <a:t>למה אקראי? צריך להיות ממומש כך שיוכל לגשת לכל כתובת אקראית בזיכרון, בלי הגבלה על הסדר בלי קשר למיקום הפיזי – במהירות גישה זהה</a:t>
            </a:r>
          </a:p>
          <a:p>
            <a:r>
              <a:rPr lang="he-IL" baseline="0" dirty="0" smtClean="0"/>
              <a:t>כל רגיסטר מכיל מילה. לכל מילה יש כתובת נניח </a:t>
            </a:r>
            <a:r>
              <a:rPr lang="en-US" baseline="0" dirty="0" err="1" smtClean="0"/>
              <a:t>int</a:t>
            </a:r>
            <a:r>
              <a:rPr lang="en-US" baseline="0" dirty="0" smtClean="0"/>
              <a:t> </a:t>
            </a:r>
            <a:r>
              <a:rPr lang="he-IL" baseline="0" dirty="0" smtClean="0"/>
              <a:t> מ 1 עד </a:t>
            </a:r>
            <a:r>
              <a:rPr lang="en-US" baseline="0" dirty="0" smtClean="0"/>
              <a:t>n</a:t>
            </a:r>
            <a:r>
              <a:rPr lang="he-IL" baseline="0" dirty="0" smtClean="0"/>
              <a:t>. אנחנו צריכים יכולת לקבל כתובת ולטעון את הרגיסטר המתאים. </a:t>
            </a:r>
          </a:p>
          <a:p>
            <a:endParaRPr lang="he-IL" baseline="0"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0313DBAC-69D6-4839-BC39-0ECA108F396D}" type="slidenum">
              <a:rPr lang="he-IL">
                <a:solidFill>
                  <a:prstClr val="black"/>
                </a:solidFill>
              </a:rPr>
              <a:pPr/>
              <a:t>15</a:t>
            </a:fld>
            <a:endParaRPr lang="en-US">
              <a:solidFill>
                <a:prstClr val="black"/>
              </a:solidFill>
            </a:endParaRPr>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r>
              <a:rPr lang="he-IL" dirty="0" smtClean="0"/>
              <a:t>נבנה כמה </a:t>
            </a:r>
            <a:r>
              <a:rPr lang="he-IL" dirty="0" err="1" smtClean="0"/>
              <a:t>זכרונות</a:t>
            </a:r>
            <a:r>
              <a:rPr lang="he-IL" dirty="0" smtClean="0"/>
              <a:t> </a:t>
            </a:r>
            <a:r>
              <a:rPr lang="en-US" dirty="0" smtClean="0"/>
              <a:t>RAM </a:t>
            </a:r>
            <a:r>
              <a:rPr lang="he-IL" dirty="0" smtClean="0"/>
              <a:t>בהיררכיות שונות</a:t>
            </a:r>
          </a:p>
          <a:p>
            <a:r>
              <a:rPr lang="he-IL" dirty="0" smtClean="0"/>
              <a:t>למה לא לבנות בבת אחת את </a:t>
            </a:r>
            <a:r>
              <a:rPr lang="he-IL" dirty="0" err="1" smtClean="0"/>
              <a:t>הכל</a:t>
            </a:r>
            <a:r>
              <a:rPr lang="he-IL" dirty="0" smtClean="0"/>
              <a:t>?</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E0614EF-7172-4686-A8CA-3A58A4D92542}" type="slidenum">
              <a:rPr lang="he-IL">
                <a:solidFill>
                  <a:prstClr val="black"/>
                </a:solidFill>
              </a:rPr>
              <a:pPr/>
              <a:t>16</a:t>
            </a:fld>
            <a:endParaRPr lang="en-US">
              <a:solidFill>
                <a:prstClr val="black"/>
              </a:solidFill>
            </a:endParaRPr>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r>
              <a:rPr lang="he-IL" dirty="0" smtClean="0"/>
              <a:t>איך ה </a:t>
            </a:r>
            <a:r>
              <a:rPr lang="en-US" dirty="0" smtClean="0"/>
              <a:t>RAM</a:t>
            </a:r>
            <a:r>
              <a:rPr lang="he-IL" dirty="0" smtClean="0"/>
              <a:t> בנוי</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2139294-69B6-4BDD-A695-364C286A43F3}" type="slidenum">
              <a:rPr lang="he-IL">
                <a:solidFill>
                  <a:prstClr val="black"/>
                </a:solidFill>
              </a:rPr>
              <a:pPr/>
              <a:t>17</a:t>
            </a:fld>
            <a:endParaRPr lang="en-US">
              <a:solidFill>
                <a:prstClr val="black"/>
              </a:solidFill>
            </a:endParaRPr>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r>
              <a:rPr lang="he-IL" dirty="0" smtClean="0"/>
              <a:t>מונה – </a:t>
            </a:r>
            <a:r>
              <a:rPr lang="en-US" dirty="0" smtClean="0"/>
              <a:t>counter</a:t>
            </a:r>
            <a:r>
              <a:rPr lang="he-IL" dirty="0" smtClean="0"/>
              <a:t>.</a:t>
            </a:r>
          </a:p>
          <a:p>
            <a:r>
              <a:rPr lang="he-IL" baseline="0" dirty="0" smtClean="0"/>
              <a:t>יחידת אחסון ש: מתחילה בערך בסיב , מעלה את הערך בכל </a:t>
            </a:r>
            <a:r>
              <a:rPr lang="en-US" baseline="0" dirty="0" smtClean="0"/>
              <a:t>CYCLE  </a:t>
            </a:r>
            <a:r>
              <a:rPr lang="he-IL" baseline="0" dirty="0" smtClean="0"/>
              <a:t>ומשמרת את המצב ביניהם. יכולת אתחול.</a:t>
            </a:r>
          </a:p>
          <a:p>
            <a:r>
              <a:rPr lang="he-IL" baseline="0" dirty="0" smtClean="0"/>
              <a:t>שימוש לדוגמא – </a:t>
            </a:r>
          </a:p>
          <a:p>
            <a:r>
              <a:rPr lang="en-US" baseline="0" dirty="0" smtClean="0"/>
              <a:t>PROGRAM COUNTER</a:t>
            </a:r>
            <a:endParaRPr lang="he-IL" baseline="0" dirty="0" smtClean="0"/>
          </a:p>
          <a:p>
            <a:r>
              <a:rPr lang="he-IL" baseline="0" dirty="0" smtClean="0"/>
              <a:t>איך נממש?</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01524B5-D730-4C66-A9F5-5B5D6EBBF15C}" type="slidenum">
              <a:rPr lang="he-IL">
                <a:solidFill>
                  <a:prstClr val="black"/>
                </a:solidFill>
              </a:rPr>
              <a:pPr/>
              <a:t>18</a:t>
            </a:fld>
            <a:endParaRPr lang="en-US">
              <a:solidFill>
                <a:prstClr val="black"/>
              </a:solidFill>
            </a:endParaRPr>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r>
              <a:rPr lang="he-IL" dirty="0" smtClean="0"/>
              <a:t>תזכורת</a:t>
            </a:r>
            <a:r>
              <a:rPr lang="he-IL" baseline="0" dirty="0" smtClean="0"/>
              <a:t> – בין סדרתי </a:t>
            </a:r>
            <a:r>
              <a:rPr lang="he-IL" baseline="0" dirty="0" err="1" smtClean="0"/>
              <a:t>לקומבינטורי</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DA287F4-6504-44AD-B72E-CF3C90BF367B}" type="slidenum">
              <a:rPr lang="he-IL">
                <a:solidFill>
                  <a:prstClr val="black"/>
                </a:solidFill>
              </a:rPr>
              <a:pPr/>
              <a:t>19</a:t>
            </a:fld>
            <a:endParaRPr lang="en-US">
              <a:solidFill>
                <a:prstClr val="black"/>
              </a:solidFill>
            </a:endParaRPr>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p:cNvSpPr>
            <a:spLocks noGrp="1" noChangeArrowheads="1"/>
          </p:cNvSpPr>
          <p:nvPr>
            <p:ph type="sldNum" sz="quarter" idx="5"/>
          </p:nvPr>
        </p:nvSpPr>
        <p:spPr/>
        <p:txBody>
          <a:bodyPr/>
          <a:lstStyle>
            <a:lvl1pPr defTabSz="738572">
              <a:defRPr sz="2200">
                <a:solidFill>
                  <a:schemeClr val="tx1"/>
                </a:solidFill>
                <a:latin typeface="Arial" pitchFamily="34" charset="0"/>
              </a:defRPr>
            </a:lvl1pPr>
            <a:lvl2pPr marL="728315" indent="-279896" defTabSz="738572">
              <a:defRPr sz="2200">
                <a:solidFill>
                  <a:schemeClr val="tx1"/>
                </a:solidFill>
                <a:latin typeface="Arial" pitchFamily="34" charset="0"/>
              </a:defRPr>
            </a:lvl2pPr>
            <a:lvl3pPr marL="1119582" indent="-222744" defTabSz="738572">
              <a:defRPr sz="2200">
                <a:solidFill>
                  <a:schemeClr val="tx1"/>
                </a:solidFill>
                <a:latin typeface="Arial" pitchFamily="34" charset="0"/>
              </a:defRPr>
            </a:lvl3pPr>
            <a:lvl4pPr marL="1568001" indent="-224210" defTabSz="738572">
              <a:defRPr sz="2200">
                <a:solidFill>
                  <a:schemeClr val="tx1"/>
                </a:solidFill>
                <a:latin typeface="Arial" pitchFamily="34" charset="0"/>
              </a:defRPr>
            </a:lvl4pPr>
            <a:lvl5pPr marL="2016420" indent="-224210" defTabSz="738572">
              <a:defRPr sz="2200">
                <a:solidFill>
                  <a:schemeClr val="tx1"/>
                </a:solidFill>
                <a:latin typeface="Arial" pitchFamily="34" charset="0"/>
              </a:defRPr>
            </a:lvl5pPr>
            <a:lvl6pPr marL="2438461" indent="-224210" algn="ctr" defTabSz="738572" rtl="0" eaLnBrk="0" fontAlgn="base" hangingPunct="0">
              <a:spcBef>
                <a:spcPct val="0"/>
              </a:spcBef>
              <a:spcAft>
                <a:spcPct val="0"/>
              </a:spcAft>
              <a:defRPr sz="2200">
                <a:solidFill>
                  <a:schemeClr val="tx1"/>
                </a:solidFill>
                <a:latin typeface="Arial" pitchFamily="34" charset="0"/>
              </a:defRPr>
            </a:lvl6pPr>
            <a:lvl7pPr marL="2860502" indent="-224210" algn="ctr" defTabSz="738572" rtl="0" eaLnBrk="0" fontAlgn="base" hangingPunct="0">
              <a:spcBef>
                <a:spcPct val="0"/>
              </a:spcBef>
              <a:spcAft>
                <a:spcPct val="0"/>
              </a:spcAft>
              <a:defRPr sz="2200">
                <a:solidFill>
                  <a:schemeClr val="tx1"/>
                </a:solidFill>
                <a:latin typeface="Arial" pitchFamily="34" charset="0"/>
              </a:defRPr>
            </a:lvl7pPr>
            <a:lvl8pPr marL="3282544" indent="-224210" algn="ctr" defTabSz="738572" rtl="0" eaLnBrk="0" fontAlgn="base" hangingPunct="0">
              <a:spcBef>
                <a:spcPct val="0"/>
              </a:spcBef>
              <a:spcAft>
                <a:spcPct val="0"/>
              </a:spcAft>
              <a:defRPr sz="2200">
                <a:solidFill>
                  <a:schemeClr val="tx1"/>
                </a:solidFill>
                <a:latin typeface="Arial" pitchFamily="34" charset="0"/>
              </a:defRPr>
            </a:lvl8pPr>
            <a:lvl9pPr marL="3704585" indent="-224210" algn="ctr" defTabSz="738572" rtl="0" eaLnBrk="0" fontAlgn="base" hangingPunct="0">
              <a:spcBef>
                <a:spcPct val="0"/>
              </a:spcBef>
              <a:spcAft>
                <a:spcPct val="0"/>
              </a:spcAft>
              <a:defRPr sz="2200">
                <a:solidFill>
                  <a:schemeClr val="tx1"/>
                </a:solidFill>
                <a:latin typeface="Arial" pitchFamily="34" charset="0"/>
              </a:defRPr>
            </a:lvl9pPr>
          </a:lstStyle>
          <a:p>
            <a:fld id="{EA7A9E9A-DEDD-4416-AAD3-AC78B04DCD99}" type="slidenum">
              <a:rPr lang="he-IL" sz="1000">
                <a:solidFill>
                  <a:prstClr val="black"/>
                </a:solidFill>
                <a:latin typeface="Times New Roman" pitchFamily="18" charset="0"/>
              </a:rPr>
              <a:pPr/>
              <a:t>2</a:t>
            </a:fld>
            <a:endParaRPr lang="en-US" sz="1000">
              <a:solidFill>
                <a:prstClr val="black"/>
              </a:solidFill>
              <a:latin typeface="Times New Roman" pitchFamily="18"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p:txBody>
          <a:bodyPr/>
          <a:lstStyle/>
          <a:p>
            <a:endParaRPr lang="en-US" smtClean="0">
              <a:cs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D5F803B-F049-4FB2-8CA8-F7B4E05AC2C5}" type="slidenum">
              <a:rPr lang="he-IL">
                <a:solidFill>
                  <a:prstClr val="black"/>
                </a:solidFill>
              </a:rPr>
              <a:pPr/>
              <a:t>20</a:t>
            </a:fld>
            <a:endParaRPr lang="en-US">
              <a:solidFill>
                <a:prstClr val="black"/>
              </a:solidFill>
            </a:endParaRPr>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sldNum" sz="quarter" idx="5"/>
          </p:nvPr>
        </p:nvSpPr>
        <p:spPr/>
        <p:txBody>
          <a:bodyPr/>
          <a:lstStyle>
            <a:lvl1pPr defTabSz="738572">
              <a:defRPr sz="2200">
                <a:solidFill>
                  <a:schemeClr val="tx1"/>
                </a:solidFill>
                <a:latin typeface="Arial" pitchFamily="34" charset="0"/>
              </a:defRPr>
            </a:lvl1pPr>
            <a:lvl2pPr marL="728315" indent="-279896" defTabSz="738572">
              <a:defRPr sz="2200">
                <a:solidFill>
                  <a:schemeClr val="tx1"/>
                </a:solidFill>
                <a:latin typeface="Arial" pitchFamily="34" charset="0"/>
              </a:defRPr>
            </a:lvl2pPr>
            <a:lvl3pPr marL="1119582" indent="-222744" defTabSz="738572">
              <a:defRPr sz="2200">
                <a:solidFill>
                  <a:schemeClr val="tx1"/>
                </a:solidFill>
                <a:latin typeface="Arial" pitchFamily="34" charset="0"/>
              </a:defRPr>
            </a:lvl3pPr>
            <a:lvl4pPr marL="1568001" indent="-224210" defTabSz="738572">
              <a:defRPr sz="2200">
                <a:solidFill>
                  <a:schemeClr val="tx1"/>
                </a:solidFill>
                <a:latin typeface="Arial" pitchFamily="34" charset="0"/>
              </a:defRPr>
            </a:lvl4pPr>
            <a:lvl5pPr marL="2016420" indent="-224210" defTabSz="738572">
              <a:defRPr sz="2200">
                <a:solidFill>
                  <a:schemeClr val="tx1"/>
                </a:solidFill>
                <a:latin typeface="Arial" pitchFamily="34" charset="0"/>
              </a:defRPr>
            </a:lvl5pPr>
            <a:lvl6pPr marL="2438461" indent="-224210" algn="ctr" defTabSz="738572" rtl="0" eaLnBrk="0" fontAlgn="base" hangingPunct="0">
              <a:spcBef>
                <a:spcPct val="0"/>
              </a:spcBef>
              <a:spcAft>
                <a:spcPct val="0"/>
              </a:spcAft>
              <a:defRPr sz="2200">
                <a:solidFill>
                  <a:schemeClr val="tx1"/>
                </a:solidFill>
                <a:latin typeface="Arial" pitchFamily="34" charset="0"/>
              </a:defRPr>
            </a:lvl6pPr>
            <a:lvl7pPr marL="2860502" indent="-224210" algn="ctr" defTabSz="738572" rtl="0" eaLnBrk="0" fontAlgn="base" hangingPunct="0">
              <a:spcBef>
                <a:spcPct val="0"/>
              </a:spcBef>
              <a:spcAft>
                <a:spcPct val="0"/>
              </a:spcAft>
              <a:defRPr sz="2200">
                <a:solidFill>
                  <a:schemeClr val="tx1"/>
                </a:solidFill>
                <a:latin typeface="Arial" pitchFamily="34" charset="0"/>
              </a:defRPr>
            </a:lvl7pPr>
            <a:lvl8pPr marL="3282544" indent="-224210" algn="ctr" defTabSz="738572" rtl="0" eaLnBrk="0" fontAlgn="base" hangingPunct="0">
              <a:spcBef>
                <a:spcPct val="0"/>
              </a:spcBef>
              <a:spcAft>
                <a:spcPct val="0"/>
              </a:spcAft>
              <a:defRPr sz="2200">
                <a:solidFill>
                  <a:schemeClr val="tx1"/>
                </a:solidFill>
                <a:latin typeface="Arial" pitchFamily="34" charset="0"/>
              </a:defRPr>
            </a:lvl8pPr>
            <a:lvl9pPr marL="3704585" indent="-224210" algn="ctr" defTabSz="738572" rtl="0" eaLnBrk="0" fontAlgn="base" hangingPunct="0">
              <a:spcBef>
                <a:spcPct val="0"/>
              </a:spcBef>
              <a:spcAft>
                <a:spcPct val="0"/>
              </a:spcAft>
              <a:defRPr sz="2200">
                <a:solidFill>
                  <a:schemeClr val="tx1"/>
                </a:solidFill>
                <a:latin typeface="Arial" pitchFamily="34" charset="0"/>
              </a:defRPr>
            </a:lvl9pPr>
          </a:lstStyle>
          <a:p>
            <a:fld id="{65F28478-D617-4B09-AE9C-EA3F38B70884}" type="slidenum">
              <a:rPr lang="he-IL" sz="1000">
                <a:solidFill>
                  <a:prstClr val="black"/>
                </a:solidFill>
                <a:latin typeface="Times New Roman" pitchFamily="18" charset="0"/>
              </a:rPr>
              <a:pPr/>
              <a:t>3</a:t>
            </a:fld>
            <a:endParaRPr lang="en-US" sz="1000">
              <a:solidFill>
                <a:prstClr val="black"/>
              </a:solidFill>
              <a:latin typeface="Times New Roman"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p:txBody>
          <a:bodyPr/>
          <a:lstStyle/>
          <a:p>
            <a:endParaRPr lang="en-US" smtClean="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sldNum" sz="quarter" idx="5"/>
          </p:nvPr>
        </p:nvSpPr>
        <p:spPr/>
        <p:txBody>
          <a:bodyPr/>
          <a:lstStyle>
            <a:lvl1pPr defTabSz="738572">
              <a:defRPr sz="2200">
                <a:solidFill>
                  <a:schemeClr val="tx1"/>
                </a:solidFill>
                <a:latin typeface="Arial" pitchFamily="34" charset="0"/>
              </a:defRPr>
            </a:lvl1pPr>
            <a:lvl2pPr marL="728315" indent="-279896" defTabSz="738572">
              <a:defRPr sz="2200">
                <a:solidFill>
                  <a:schemeClr val="tx1"/>
                </a:solidFill>
                <a:latin typeface="Arial" pitchFamily="34" charset="0"/>
              </a:defRPr>
            </a:lvl2pPr>
            <a:lvl3pPr marL="1119582" indent="-222744" defTabSz="738572">
              <a:defRPr sz="2200">
                <a:solidFill>
                  <a:schemeClr val="tx1"/>
                </a:solidFill>
                <a:latin typeface="Arial" pitchFamily="34" charset="0"/>
              </a:defRPr>
            </a:lvl3pPr>
            <a:lvl4pPr marL="1568001" indent="-224210" defTabSz="738572">
              <a:defRPr sz="2200">
                <a:solidFill>
                  <a:schemeClr val="tx1"/>
                </a:solidFill>
                <a:latin typeface="Arial" pitchFamily="34" charset="0"/>
              </a:defRPr>
            </a:lvl4pPr>
            <a:lvl5pPr marL="2016420" indent="-224210" defTabSz="738572">
              <a:defRPr sz="2200">
                <a:solidFill>
                  <a:schemeClr val="tx1"/>
                </a:solidFill>
                <a:latin typeface="Arial" pitchFamily="34" charset="0"/>
              </a:defRPr>
            </a:lvl5pPr>
            <a:lvl6pPr marL="2438461" indent="-224210" algn="ctr" defTabSz="738572" rtl="0" eaLnBrk="0" fontAlgn="base" hangingPunct="0">
              <a:spcBef>
                <a:spcPct val="0"/>
              </a:spcBef>
              <a:spcAft>
                <a:spcPct val="0"/>
              </a:spcAft>
              <a:defRPr sz="2200">
                <a:solidFill>
                  <a:schemeClr val="tx1"/>
                </a:solidFill>
                <a:latin typeface="Arial" pitchFamily="34" charset="0"/>
              </a:defRPr>
            </a:lvl6pPr>
            <a:lvl7pPr marL="2860502" indent="-224210" algn="ctr" defTabSz="738572" rtl="0" eaLnBrk="0" fontAlgn="base" hangingPunct="0">
              <a:spcBef>
                <a:spcPct val="0"/>
              </a:spcBef>
              <a:spcAft>
                <a:spcPct val="0"/>
              </a:spcAft>
              <a:defRPr sz="2200">
                <a:solidFill>
                  <a:schemeClr val="tx1"/>
                </a:solidFill>
                <a:latin typeface="Arial" pitchFamily="34" charset="0"/>
              </a:defRPr>
            </a:lvl7pPr>
            <a:lvl8pPr marL="3282544" indent="-224210" algn="ctr" defTabSz="738572" rtl="0" eaLnBrk="0" fontAlgn="base" hangingPunct="0">
              <a:spcBef>
                <a:spcPct val="0"/>
              </a:spcBef>
              <a:spcAft>
                <a:spcPct val="0"/>
              </a:spcAft>
              <a:defRPr sz="2200">
                <a:solidFill>
                  <a:schemeClr val="tx1"/>
                </a:solidFill>
                <a:latin typeface="Arial" pitchFamily="34" charset="0"/>
              </a:defRPr>
            </a:lvl8pPr>
            <a:lvl9pPr marL="3704585" indent="-224210" algn="ctr" defTabSz="738572" rtl="0" eaLnBrk="0" fontAlgn="base" hangingPunct="0">
              <a:spcBef>
                <a:spcPct val="0"/>
              </a:spcBef>
              <a:spcAft>
                <a:spcPct val="0"/>
              </a:spcAft>
              <a:defRPr sz="2200">
                <a:solidFill>
                  <a:schemeClr val="tx1"/>
                </a:solidFill>
                <a:latin typeface="Arial" pitchFamily="34" charset="0"/>
              </a:defRPr>
            </a:lvl9pPr>
          </a:lstStyle>
          <a:p>
            <a:fld id="{7BC8CB77-C83D-4915-9EFD-A66CF0AF2AEA}" type="slidenum">
              <a:rPr lang="he-IL" sz="1000">
                <a:solidFill>
                  <a:prstClr val="black"/>
                </a:solidFill>
                <a:latin typeface="Times New Roman" pitchFamily="18" charset="0"/>
              </a:rPr>
              <a:pPr/>
              <a:t>4</a:t>
            </a:fld>
            <a:endParaRPr lang="en-US" sz="1000">
              <a:solidFill>
                <a:prstClr val="black"/>
              </a:solidFill>
              <a:latin typeface="Times New Roman"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p:txBody>
          <a:bodyPr/>
          <a:lstStyle/>
          <a:p>
            <a:endParaRPr lang="en-US" smtClean="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he-IL" sz="1200" kern="1200" dirty="0" smtClean="0">
                <a:solidFill>
                  <a:schemeClr val="tx1"/>
                </a:solidFill>
                <a:effectLst/>
                <a:latin typeface="+mn-lt"/>
                <a:ea typeface="+mn-ea"/>
                <a:cs typeface="+mn-cs"/>
              </a:rPr>
              <a:t>בשיעור שעבר דיברנו על </a:t>
            </a:r>
            <a:r>
              <a:rPr lang="en-US" sz="1200" kern="1200" dirty="0" smtClean="0">
                <a:solidFill>
                  <a:schemeClr val="tx1"/>
                </a:solidFill>
                <a:effectLst/>
                <a:latin typeface="+mn-lt"/>
                <a:ea typeface="+mn-ea"/>
                <a:cs typeface="+mn-cs"/>
              </a:rPr>
              <a:t>combinatorial chips</a:t>
            </a:r>
            <a:r>
              <a:rPr lang="he-IL" sz="1200" kern="120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Combinatorial Chips </a:t>
            </a:r>
            <a:r>
              <a:rPr lang="he-IL" sz="1200" kern="1200" dirty="0" smtClean="0">
                <a:solidFill>
                  <a:schemeClr val="tx1"/>
                </a:solidFill>
                <a:effectLst/>
                <a:latin typeface="+mn-lt"/>
                <a:ea typeface="+mn-ea"/>
                <a:cs typeface="+mn-cs"/>
              </a:rPr>
              <a:t> מחשבים פונקציות שתלויות רק בקומבינציות של הקלט. כרגע יש לנו את הבסיס לכל פעולות החישוב של המחשב. אבל עדיין חסר לנו משהו בשביל לדמות יכולת של מחשב.</a:t>
            </a:r>
            <a:endParaRPr lang="en-US" sz="1200" kern="1200" dirty="0" smtClean="0">
              <a:solidFill>
                <a:schemeClr val="tx1"/>
              </a:solidFill>
              <a:effectLst/>
              <a:latin typeface="+mn-lt"/>
              <a:ea typeface="+mn-ea"/>
              <a:cs typeface="+mn-cs"/>
            </a:endParaRPr>
          </a:p>
          <a:p>
            <a:pPr rtl="1"/>
            <a:r>
              <a:rPr lang="he-IL"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rtl="1"/>
            <a:r>
              <a:rPr lang="he-IL" sz="1200" kern="1200" dirty="0" smtClean="0">
                <a:solidFill>
                  <a:schemeClr val="tx1"/>
                </a:solidFill>
                <a:effectLst/>
                <a:latin typeface="+mn-lt"/>
                <a:ea typeface="+mn-ea"/>
                <a:cs typeface="+mn-cs"/>
              </a:rPr>
              <a:t>אין יכולת לשמר מצב. ברגע שנשנה את הקלט הפלט יאבד לנו. אנחנו צריכים יכולת לאחסן ולקרוא מידע בזמן מאוחר יותר. צריכים רכיב שמשמר מידע לאורך זמן. את זה בונים משבבים מסוג </a:t>
            </a:r>
            <a:r>
              <a:rPr lang="en-US" sz="1200" kern="1200" dirty="0" smtClean="0">
                <a:solidFill>
                  <a:schemeClr val="tx1"/>
                </a:solidFill>
                <a:effectLst/>
                <a:latin typeface="+mn-lt"/>
                <a:ea typeface="+mn-ea"/>
                <a:cs typeface="+mn-cs"/>
              </a:rPr>
              <a:t>sequential chips.</a:t>
            </a:r>
          </a:p>
          <a:p>
            <a:pPr rtl="1"/>
            <a:r>
              <a:rPr lang="he-IL" sz="1200" kern="1200" dirty="0" smtClean="0">
                <a:solidFill>
                  <a:schemeClr val="tx1"/>
                </a:solidFill>
                <a:effectLst/>
                <a:latin typeface="+mn-lt"/>
                <a:ea typeface="+mn-ea"/>
                <a:cs typeface="+mn-cs"/>
              </a:rPr>
              <a:t>פעולות שקשורות בזמן הן רבות מגוונות ומורכבות – שעון של מחשב, היזון חוזר וסנכרון פעולות. אבל החדשות הטובות שאנחנו יכולים לבצע </a:t>
            </a:r>
            <a:r>
              <a:rPr lang="he-IL" sz="1200" kern="1200" dirty="0" err="1" smtClean="0">
                <a:solidFill>
                  <a:schemeClr val="tx1"/>
                </a:solidFill>
                <a:effectLst/>
                <a:latin typeface="+mn-lt"/>
                <a:ea typeface="+mn-ea"/>
                <a:cs typeface="+mn-cs"/>
              </a:rPr>
              <a:t>הכל</a:t>
            </a:r>
            <a:r>
              <a:rPr lang="he-IL" sz="1200" kern="1200" dirty="0" smtClean="0">
                <a:solidFill>
                  <a:schemeClr val="tx1"/>
                </a:solidFill>
                <a:effectLst/>
                <a:latin typeface="+mn-lt"/>
                <a:ea typeface="+mn-ea"/>
                <a:cs typeface="+mn-cs"/>
              </a:rPr>
              <a:t> מרכיבים פשוטים, כמו עם ה </a:t>
            </a:r>
            <a:r>
              <a:rPr lang="en-US" sz="1200" kern="1200" dirty="0" smtClean="0">
                <a:solidFill>
                  <a:schemeClr val="tx1"/>
                </a:solidFill>
                <a:effectLst/>
                <a:latin typeface="+mn-lt"/>
                <a:ea typeface="+mn-ea"/>
                <a:cs typeface="+mn-cs"/>
              </a:rPr>
              <a:t>combinatorial chips</a:t>
            </a:r>
            <a:r>
              <a:rPr lang="he-IL"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rtl="1"/>
            <a:r>
              <a:rPr lang="he-IL" sz="1200" kern="1200" dirty="0" smtClean="0">
                <a:solidFill>
                  <a:schemeClr val="tx1"/>
                </a:solidFill>
                <a:effectLst/>
                <a:latin typeface="+mn-lt"/>
                <a:ea typeface="+mn-ea"/>
                <a:cs typeface="+mn-cs"/>
              </a:rPr>
              <a:t>הרכיב הפשוט נקרא </a:t>
            </a:r>
            <a:r>
              <a:rPr lang="he-IL" sz="1200" kern="1200" dirty="0" err="1" smtClean="0">
                <a:solidFill>
                  <a:schemeClr val="tx1"/>
                </a:solidFill>
                <a:effectLst/>
                <a:latin typeface="+mn-lt"/>
                <a:ea typeface="+mn-ea"/>
                <a:cs typeface="+mn-cs"/>
              </a:rPr>
              <a:t>פליפ</a:t>
            </a:r>
            <a:r>
              <a:rPr lang="he-IL" sz="1200" kern="1200" dirty="0" smtClean="0">
                <a:solidFill>
                  <a:schemeClr val="tx1"/>
                </a:solidFill>
                <a:effectLst/>
                <a:latin typeface="+mn-lt"/>
                <a:ea typeface="+mn-ea"/>
                <a:cs typeface="+mn-cs"/>
              </a:rPr>
              <a:t> – פלופ ובעזרתו אנחנו נגדיר ונבנה את כל רכיבי הזיכרון.</a:t>
            </a:r>
            <a:endParaRPr lang="en-US" sz="1200" kern="1200" dirty="0" smtClean="0">
              <a:solidFill>
                <a:schemeClr val="tx1"/>
              </a:solidFill>
              <a:effectLst/>
              <a:latin typeface="+mn-lt"/>
              <a:ea typeface="+mn-ea"/>
              <a:cs typeface="+mn-cs"/>
            </a:endParaRPr>
          </a:p>
          <a:p>
            <a:endParaRPr lang="he-IL" dirty="0"/>
          </a:p>
        </p:txBody>
      </p:sp>
      <p:sp>
        <p:nvSpPr>
          <p:cNvPr id="4" name="Slide Number Placeholder 3"/>
          <p:cNvSpPr>
            <a:spLocks noGrp="1"/>
          </p:cNvSpPr>
          <p:nvPr>
            <p:ph type="sldNum" sz="quarter" idx="10"/>
          </p:nvPr>
        </p:nvSpPr>
        <p:spPr/>
        <p:txBody>
          <a:bodyPr/>
          <a:lstStyle/>
          <a:p>
            <a:fld id="{970DAE8D-1DE1-4E15-90E7-D269C2F3CED4}" type="slidenum">
              <a:rPr lang="he-IL" smtClean="0"/>
              <a:t>5</a:t>
            </a:fld>
            <a:endParaRPr lang="he-IL"/>
          </a:p>
        </p:txBody>
      </p:sp>
    </p:spTree>
    <p:extLst>
      <p:ext uri="{BB962C8B-B14F-4D97-AF65-F5344CB8AC3E}">
        <p14:creationId xmlns:p14="http://schemas.microsoft.com/office/powerpoint/2010/main" val="3078041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E7BB473-0BA1-4423-985B-0DB7E69F6806}" type="slidenum">
              <a:rPr lang="he-IL">
                <a:solidFill>
                  <a:prstClr val="black"/>
                </a:solidFill>
              </a:rPr>
              <a:pPr/>
              <a:t>6</a:t>
            </a:fld>
            <a:endParaRPr lang="en-US">
              <a:solidFill>
                <a:prstClr val="black"/>
              </a:solidFill>
            </a:endParaRPr>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r>
              <a:rPr lang="he-IL" dirty="0" smtClean="0"/>
              <a:t>שבבים</a:t>
            </a:r>
            <a:r>
              <a:rPr lang="he-IL" baseline="0" dirty="0" smtClean="0"/>
              <a:t> </a:t>
            </a:r>
            <a:r>
              <a:rPr lang="he-IL" baseline="0" dirty="0" err="1" smtClean="0"/>
              <a:t>קומבינטוריים</a:t>
            </a:r>
            <a:r>
              <a:rPr lang="he-IL" baseline="0" dirty="0" smtClean="0"/>
              <a:t> – פועלים רק על מידע – יכולת חישוב</a:t>
            </a:r>
          </a:p>
          <a:p>
            <a:r>
              <a:rPr lang="he-IL" baseline="0" dirty="0" smtClean="0"/>
              <a:t>שבבים סדרתיים – פועלים על מידע ושעון.</a:t>
            </a:r>
          </a:p>
          <a:p>
            <a:endParaRPr lang="he-IL" baseline="0" dirty="0" smtClean="0"/>
          </a:p>
          <a:p>
            <a:r>
              <a:rPr lang="he-IL" baseline="0" dirty="0" smtClean="0"/>
              <a:t>איך ממשים שבב סדרתי? זה קצת מסובך</a:t>
            </a:r>
          </a:p>
          <a:p>
            <a:r>
              <a:rPr lang="he-IL" baseline="0" dirty="0" smtClean="0"/>
              <a:t>אבל החדשות הטובות – אנחנו נקבל במתנה שבב פשוט שכזה, וממנו נבנה את השבבים האחרים</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02FECA8-949B-4153-AE56-0E0A074A8A35}" type="slidenum">
              <a:rPr lang="he-IL">
                <a:solidFill>
                  <a:prstClr val="black"/>
                </a:solidFill>
              </a:rPr>
              <a:pPr/>
              <a:t>7</a:t>
            </a:fld>
            <a:endParaRPr lang="en-US">
              <a:solidFill>
                <a:prstClr val="black"/>
              </a:solidFill>
            </a:endParaRPr>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r>
              <a:rPr lang="he-IL" dirty="0" smtClean="0"/>
              <a:t>על מה נדבר?</a:t>
            </a:r>
          </a:p>
          <a:p>
            <a:r>
              <a:rPr lang="he-IL" dirty="0" smtClean="0"/>
              <a:t>שעון</a:t>
            </a:r>
          </a:p>
          <a:p>
            <a:r>
              <a:rPr lang="he-IL" dirty="0" smtClean="0"/>
              <a:t>היררכיה של שבבי זיכרון</a:t>
            </a:r>
          </a:p>
          <a:p>
            <a:r>
              <a:rPr lang="en-US" dirty="0" smtClean="0"/>
              <a:t>Counter</a:t>
            </a:r>
            <a:endParaRPr lang="he-IL" dirty="0" smtClean="0"/>
          </a:p>
          <a:p>
            <a:r>
              <a:rPr lang="he-IL" dirty="0" smtClean="0"/>
              <a:t>ובסוף סקירה כללית</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BE15105-4B4C-4F6A-9CAF-AEA0D7F7288C}" type="slidenum">
              <a:rPr lang="he-IL">
                <a:solidFill>
                  <a:prstClr val="black"/>
                </a:solidFill>
              </a:rPr>
              <a:pPr/>
              <a:t>8</a:t>
            </a:fld>
            <a:endParaRPr lang="en-US">
              <a:solidFill>
                <a:prstClr val="black"/>
              </a:solidFill>
            </a:endParaRPr>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r>
              <a:rPr lang="he-IL" dirty="0" smtClean="0"/>
              <a:t>ברוב המחשבים מעבר הזמן מיוצג ע"י שעון מרכזי. </a:t>
            </a:r>
          </a:p>
          <a:p>
            <a:r>
              <a:rPr lang="he-IL" dirty="0" smtClean="0"/>
              <a:t>המימוש מתבסס</a:t>
            </a:r>
            <a:r>
              <a:rPr lang="he-IL" baseline="0" dirty="0" smtClean="0"/>
              <a:t> על ידי אותות רציפים שמתחלפים בין 2 מצבים 0 ו 1</a:t>
            </a:r>
          </a:p>
          <a:p>
            <a:r>
              <a:rPr lang="he-IL" baseline="0" dirty="0" smtClean="0"/>
              <a:t>הזמן מתחילת הראשון עד סיום השני נקרא </a:t>
            </a:r>
            <a:r>
              <a:rPr lang="en-US" baseline="0" dirty="0" smtClean="0"/>
              <a:t>CYCLE</a:t>
            </a:r>
            <a:r>
              <a:rPr lang="he-IL" baseline="0" dirty="0" smtClean="0"/>
              <a:t> </a:t>
            </a:r>
            <a:r>
              <a:rPr lang="he-IL" baseline="0" dirty="0" err="1" smtClean="0"/>
              <a:t>וממדל</a:t>
            </a:r>
            <a:r>
              <a:rPr lang="he-IL" baseline="0" dirty="0" smtClean="0"/>
              <a:t> לנו יחידת זמן דיסקרטית. </a:t>
            </a:r>
          </a:p>
          <a:p>
            <a:r>
              <a:rPr lang="he-IL" baseline="0" dirty="0" smtClean="0"/>
              <a:t>בעזרת החיווט המערכת שולחת את הסיגנל בבת אחת לכל השבבים שתלויים בזמן. </a:t>
            </a:r>
          </a:p>
          <a:p>
            <a:r>
              <a:rPr lang="he-IL" baseline="0" dirty="0" smtClean="0"/>
              <a:t>למה חשוב שזו יהיה סיגנל בו זמנו? למה צריך זמן דיסקרטי?</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19F8F42-D7DF-40DD-A7D4-685B635D7ADD}" type="slidenum">
              <a:rPr lang="he-IL">
                <a:solidFill>
                  <a:prstClr val="black"/>
                </a:solidFill>
              </a:rPr>
              <a:pPr/>
              <a:t>9</a:t>
            </a:fld>
            <a:endParaRPr lang="en-US">
              <a:solidFill>
                <a:prstClr val="black"/>
              </a:solidFill>
            </a:endParaRPr>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dirty="0" smtClean="0"/>
              <a:t>החלק הבסיסי נקרא </a:t>
            </a:r>
            <a:r>
              <a:rPr lang="he-IL" dirty="0" err="1" smtClean="0"/>
              <a:t>פליפ</a:t>
            </a:r>
            <a:r>
              <a:rPr lang="he-IL" dirty="0" smtClean="0"/>
              <a:t>-פלופ . מקבל</a:t>
            </a:r>
            <a:r>
              <a:rPr lang="he-IL" baseline="0" dirty="0" smtClean="0"/>
              <a:t> ומחזיר ביט בודד</a:t>
            </a:r>
          </a:p>
          <a:p>
            <a:pPr algn="r" rtl="1"/>
            <a:r>
              <a:rPr lang="en-US" dirty="0" smtClean="0"/>
              <a:t>Out(t)=In(t-1)</a:t>
            </a:r>
            <a:endParaRPr lang="he-IL" dirty="0" smtClean="0"/>
          </a:p>
          <a:p>
            <a:pPr algn="r" rtl="1"/>
            <a:r>
              <a:rPr lang="he-IL" dirty="0" smtClean="0"/>
              <a:t>אנחנו לא נעסוק במימוש שלו.</a:t>
            </a:r>
          </a:p>
          <a:p>
            <a:pPr algn="r" rtl="1"/>
            <a:r>
              <a:rPr lang="he-IL" dirty="0" smtClean="0"/>
              <a:t>רכיבי</a:t>
            </a:r>
            <a:r>
              <a:rPr lang="he-IL" baseline="0" dirty="0" smtClean="0"/>
              <a:t> זיכרון בנויים מבוססים על </a:t>
            </a:r>
            <a:r>
              <a:rPr lang="he-IL" baseline="0" dirty="0" err="1" smtClean="0"/>
              <a:t>פליפ</a:t>
            </a:r>
            <a:r>
              <a:rPr lang="he-IL" baseline="0" dirty="0" smtClean="0"/>
              <a:t> פלופ.</a:t>
            </a:r>
          </a:p>
          <a:p>
            <a:pPr algn="r" rtl="1"/>
            <a:r>
              <a:rPr lang="he-IL" baseline="0" dirty="0" smtClean="0"/>
              <a:t>שימו לב לסימון – חץ קטן שמסמן את קלט הזמן</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י"ד/סיון/תשע"ה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י"ד/סיון/תשע"ה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י"ד/סיון/תשע"ה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he-IL"/>
          </a:p>
        </p:txBody>
      </p:sp>
    </p:spTree>
    <p:extLst>
      <p:ext uri="{BB962C8B-B14F-4D97-AF65-F5344CB8AC3E}">
        <p14:creationId xmlns:p14="http://schemas.microsoft.com/office/powerpoint/2010/main" val="2617352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extLst>
      <p:ext uri="{BB962C8B-B14F-4D97-AF65-F5344CB8AC3E}">
        <p14:creationId xmlns:p14="http://schemas.microsoft.com/office/powerpoint/2010/main" val="3127650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52296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228600" y="838200"/>
            <a:ext cx="42291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10100" y="838200"/>
            <a:ext cx="42291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extLst>
      <p:ext uri="{BB962C8B-B14F-4D97-AF65-F5344CB8AC3E}">
        <p14:creationId xmlns:p14="http://schemas.microsoft.com/office/powerpoint/2010/main" val="2120610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extLst>
      <p:ext uri="{BB962C8B-B14F-4D97-AF65-F5344CB8AC3E}">
        <p14:creationId xmlns:p14="http://schemas.microsoft.com/office/powerpoint/2010/main" val="3869397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val="3504767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08482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42135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י"ד/סיון/תשע"ה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18543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extLst>
      <p:ext uri="{BB962C8B-B14F-4D97-AF65-F5344CB8AC3E}">
        <p14:creationId xmlns:p14="http://schemas.microsoft.com/office/powerpoint/2010/main" val="22754285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76200"/>
            <a:ext cx="2190750" cy="6324600"/>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152400" y="76200"/>
            <a:ext cx="64198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extLst>
      <p:ext uri="{BB962C8B-B14F-4D97-AF65-F5344CB8AC3E}">
        <p14:creationId xmlns:p14="http://schemas.microsoft.com/office/powerpoint/2010/main" val="5351087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763000" cy="533400"/>
          </a:xfrm>
        </p:spPr>
        <p:txBody>
          <a:bodyPr/>
          <a:lstStyle/>
          <a:p>
            <a:r>
              <a:rPr lang="en-US" smtClean="0"/>
              <a:t>Click to edit Master title style</a:t>
            </a:r>
            <a:endParaRPr lang="he-IL"/>
          </a:p>
        </p:txBody>
      </p:sp>
      <p:sp>
        <p:nvSpPr>
          <p:cNvPr id="3" name="Text Placeholder 2"/>
          <p:cNvSpPr>
            <a:spLocks noGrp="1"/>
          </p:cNvSpPr>
          <p:nvPr>
            <p:ph type="body" sz="half" idx="1"/>
          </p:nvPr>
        </p:nvSpPr>
        <p:spPr>
          <a:xfrm>
            <a:off x="228600" y="838200"/>
            <a:ext cx="4229100" cy="556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10100" y="838200"/>
            <a:ext cx="4229100" cy="556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extLst>
      <p:ext uri="{BB962C8B-B14F-4D97-AF65-F5344CB8AC3E}">
        <p14:creationId xmlns:p14="http://schemas.microsoft.com/office/powerpoint/2010/main" val="42387775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9202605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53131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124124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838200"/>
            <a:ext cx="42291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838200"/>
            <a:ext cx="42291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047129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332797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01593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י"ד/סיון/תשע"ה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32188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360361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058500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77053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76200"/>
            <a:ext cx="21907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76200"/>
            <a:ext cx="64198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7346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7630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838200"/>
            <a:ext cx="4229100" cy="556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838200"/>
            <a:ext cx="42291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3695700"/>
            <a:ext cx="42291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4029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t>י"ד/סיון/תשע"ה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4E7438E1-117D-44FB-AC24-B79D899BA877}" type="datetimeFigureOut">
              <a:rPr lang="he-IL" smtClean="0"/>
              <a:t>י"ד/סיון/תשע"ה</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4E7438E1-117D-44FB-AC24-B79D899BA877}" type="datetimeFigureOut">
              <a:rPr lang="he-IL" smtClean="0"/>
              <a:t>י"ד/סיון/תשע"ה</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4E7438E1-117D-44FB-AC24-B79D899BA877}" type="datetimeFigureOut">
              <a:rPr lang="he-IL" smtClean="0"/>
              <a:t>י"ד/סיון/תשע"ה</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t>י"ד/סיון/תשע"ה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של ציור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t>י"ד/סיון/תשע"ה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http://www.idc.ac.il/tecs" TargetMode="Externa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hyperlink" Target="http://www.idc.ac.il/tec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4E7438E1-117D-44FB-AC24-B79D899BA877}" type="datetimeFigureOut">
              <a:rPr lang="he-IL" smtClean="0"/>
              <a:t>י"ד/סיון/תשע"ה</a:t>
            </a:fld>
            <a:endParaRPr lang="he-IL"/>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AF22AC9-109E-4E4D-92F9-530E51D9A3A2}" type="slidenum">
              <a:rPr lang="he-IL" smtClean="0"/>
              <a:t>‹#›</a:t>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76200"/>
            <a:ext cx="8763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8600" y="838200"/>
            <a:ext cx="86106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Line 4"/>
          <p:cNvSpPr>
            <a:spLocks noChangeShapeType="1"/>
          </p:cNvSpPr>
          <p:nvPr/>
        </p:nvSpPr>
        <p:spPr bwMode="auto">
          <a:xfrm>
            <a:off x="152400" y="609600"/>
            <a:ext cx="8763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1029" name="Line 5"/>
          <p:cNvSpPr>
            <a:spLocks noChangeShapeType="1"/>
          </p:cNvSpPr>
          <p:nvPr/>
        </p:nvSpPr>
        <p:spPr bwMode="auto">
          <a:xfrm>
            <a:off x="304800" y="6567488"/>
            <a:ext cx="8610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1033" name="Text Box 9" descr="Bouquet"/>
          <p:cNvSpPr txBox="1">
            <a:spLocks noChangeArrowheads="1"/>
          </p:cNvSpPr>
          <p:nvPr userDrawn="1"/>
        </p:nvSpPr>
        <p:spPr bwMode="auto">
          <a:xfrm>
            <a:off x="228600" y="6613525"/>
            <a:ext cx="8686800" cy="244475"/>
          </a:xfrm>
          <a:prstGeom prst="rect">
            <a:avLst/>
          </a:prstGeom>
          <a:noFill/>
          <a:ln>
            <a:noFill/>
          </a:ln>
          <a:effectLst/>
          <a:extLst>
            <a:ext uri="{909E8E84-426E-40DD-AFC4-6F175D3DCCD1}">
              <a14:hiddenFill xmlns:a14="http://schemas.microsoft.com/office/drawing/2010/main">
                <a:blipFill dpi="0" rotWithShape="0">
                  <a:blip r:embed="rId14"/>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rtl="0" eaLnBrk="0" fontAlgn="base" hangingPunct="0">
              <a:spcBef>
                <a:spcPct val="50000"/>
              </a:spcBef>
              <a:spcAft>
                <a:spcPct val="0"/>
              </a:spcAft>
            </a:pPr>
            <a:r>
              <a:rPr lang="en-US" sz="1000">
                <a:solidFill>
                  <a:srgbClr val="000000"/>
                </a:solidFill>
                <a:latin typeface="Arial" pitchFamily="34" charset="0"/>
              </a:rPr>
              <a:t>Elements of Computing Systems, Nisan &amp; Schocken, MIT Press,  </a:t>
            </a:r>
            <a:r>
              <a:rPr lang="en-US" sz="1000">
                <a:solidFill>
                  <a:srgbClr val="000099"/>
                </a:solidFill>
                <a:latin typeface="Arial" pitchFamily="34" charset="0"/>
                <a:hlinkClick r:id="rId15"/>
              </a:rPr>
              <a:t>www.idc.ac.il/tecs</a:t>
            </a:r>
            <a:r>
              <a:rPr lang="en-US" sz="1000">
                <a:solidFill>
                  <a:srgbClr val="000000"/>
                </a:solidFill>
                <a:latin typeface="Arial" pitchFamily="34" charset="0"/>
              </a:rPr>
              <a:t> , Chapter 3: </a:t>
            </a:r>
            <a:r>
              <a:rPr lang="en-US" sz="1000" i="1">
                <a:solidFill>
                  <a:srgbClr val="000000"/>
                </a:solidFill>
                <a:latin typeface="Arial" pitchFamily="34" charset="0"/>
              </a:rPr>
              <a:t>Sequential Logic</a:t>
            </a:r>
            <a:r>
              <a:rPr lang="en-US" sz="1000">
                <a:solidFill>
                  <a:srgbClr val="000000"/>
                </a:solidFill>
                <a:latin typeface="Arial" pitchFamily="34" charset="0"/>
              </a:rPr>
              <a:t>                                             slide </a:t>
            </a:r>
            <a:fld id="{F64F52DC-F9CE-4D3A-AA1C-9F020243A263}" type="slidenum">
              <a:rPr lang="he-IL" sz="1000">
                <a:solidFill>
                  <a:srgbClr val="000000"/>
                </a:solidFill>
                <a:latin typeface="Arial" pitchFamily="34" charset="0"/>
                <a:cs typeface="Arial" pitchFamily="34" charset="0"/>
              </a:rPr>
              <a:pPr algn="l" rtl="0" eaLnBrk="0" fontAlgn="base" hangingPunct="0">
                <a:spcBef>
                  <a:spcPct val="50000"/>
                </a:spcBef>
                <a:spcAft>
                  <a:spcPct val="0"/>
                </a:spcAft>
              </a:pPr>
              <a:t>‹#›</a:t>
            </a:fld>
            <a:r>
              <a:rPr lang="en-US" sz="1000">
                <a:solidFill>
                  <a:srgbClr val="000000"/>
                </a:solidFill>
                <a:latin typeface="Arial" pitchFamily="34" charset="0"/>
              </a:rPr>
              <a:t>             </a:t>
            </a:r>
          </a:p>
        </p:txBody>
      </p:sp>
    </p:spTree>
    <p:extLst>
      <p:ext uri="{BB962C8B-B14F-4D97-AF65-F5344CB8AC3E}">
        <p14:creationId xmlns:p14="http://schemas.microsoft.com/office/powerpoint/2010/main" val="40290832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0" fontAlgn="base" hangingPunct="0">
        <a:spcBef>
          <a:spcPct val="0"/>
        </a:spcBef>
        <a:spcAft>
          <a:spcPct val="0"/>
        </a:spcAft>
        <a:defRPr sz="2400">
          <a:solidFill>
            <a:srgbClr val="663300"/>
          </a:solidFill>
          <a:latin typeface="+mj-lt"/>
          <a:ea typeface="+mj-ea"/>
          <a:cs typeface="+mj-cs"/>
        </a:defRPr>
      </a:lvl1pPr>
      <a:lvl2pPr algn="l" rtl="0" eaLnBrk="0" fontAlgn="base" hangingPunct="0">
        <a:spcBef>
          <a:spcPct val="0"/>
        </a:spcBef>
        <a:spcAft>
          <a:spcPct val="0"/>
        </a:spcAft>
        <a:defRPr sz="2400">
          <a:solidFill>
            <a:srgbClr val="663300"/>
          </a:solidFill>
          <a:latin typeface="Arial" pitchFamily="34" charset="0"/>
        </a:defRPr>
      </a:lvl2pPr>
      <a:lvl3pPr algn="l" rtl="0" eaLnBrk="0" fontAlgn="base" hangingPunct="0">
        <a:spcBef>
          <a:spcPct val="0"/>
        </a:spcBef>
        <a:spcAft>
          <a:spcPct val="0"/>
        </a:spcAft>
        <a:defRPr sz="2400">
          <a:solidFill>
            <a:srgbClr val="663300"/>
          </a:solidFill>
          <a:latin typeface="Arial" pitchFamily="34" charset="0"/>
        </a:defRPr>
      </a:lvl3pPr>
      <a:lvl4pPr algn="l" rtl="0" eaLnBrk="0" fontAlgn="base" hangingPunct="0">
        <a:spcBef>
          <a:spcPct val="0"/>
        </a:spcBef>
        <a:spcAft>
          <a:spcPct val="0"/>
        </a:spcAft>
        <a:defRPr sz="2400">
          <a:solidFill>
            <a:srgbClr val="663300"/>
          </a:solidFill>
          <a:latin typeface="Arial" pitchFamily="34" charset="0"/>
        </a:defRPr>
      </a:lvl4pPr>
      <a:lvl5pPr algn="l" rtl="0" eaLnBrk="0" fontAlgn="base" hangingPunct="0">
        <a:spcBef>
          <a:spcPct val="0"/>
        </a:spcBef>
        <a:spcAft>
          <a:spcPct val="0"/>
        </a:spcAft>
        <a:defRPr sz="2400">
          <a:solidFill>
            <a:srgbClr val="663300"/>
          </a:solidFill>
          <a:latin typeface="Arial" pitchFamily="34" charset="0"/>
        </a:defRPr>
      </a:lvl5pPr>
      <a:lvl6pPr marL="457200" algn="l" rtl="0" eaLnBrk="0" fontAlgn="base" hangingPunct="0">
        <a:spcBef>
          <a:spcPct val="0"/>
        </a:spcBef>
        <a:spcAft>
          <a:spcPct val="0"/>
        </a:spcAft>
        <a:defRPr sz="2400">
          <a:solidFill>
            <a:srgbClr val="663300"/>
          </a:solidFill>
          <a:latin typeface="Arial" pitchFamily="34" charset="0"/>
        </a:defRPr>
      </a:lvl6pPr>
      <a:lvl7pPr marL="914400" algn="l" rtl="0" eaLnBrk="0" fontAlgn="base" hangingPunct="0">
        <a:spcBef>
          <a:spcPct val="0"/>
        </a:spcBef>
        <a:spcAft>
          <a:spcPct val="0"/>
        </a:spcAft>
        <a:defRPr sz="2400">
          <a:solidFill>
            <a:srgbClr val="663300"/>
          </a:solidFill>
          <a:latin typeface="Arial" pitchFamily="34" charset="0"/>
        </a:defRPr>
      </a:lvl7pPr>
      <a:lvl8pPr marL="1371600" algn="l" rtl="0" eaLnBrk="0" fontAlgn="base" hangingPunct="0">
        <a:spcBef>
          <a:spcPct val="0"/>
        </a:spcBef>
        <a:spcAft>
          <a:spcPct val="0"/>
        </a:spcAft>
        <a:defRPr sz="2400">
          <a:solidFill>
            <a:srgbClr val="663300"/>
          </a:solidFill>
          <a:latin typeface="Arial" pitchFamily="34" charset="0"/>
        </a:defRPr>
      </a:lvl8pPr>
      <a:lvl9pPr marL="1828800" algn="l" rtl="0" eaLnBrk="0" fontAlgn="base" hangingPunct="0">
        <a:spcBef>
          <a:spcPct val="0"/>
        </a:spcBef>
        <a:spcAft>
          <a:spcPct val="0"/>
        </a:spcAft>
        <a:defRPr sz="2400">
          <a:solidFill>
            <a:srgbClr val="663300"/>
          </a:solidFill>
          <a:latin typeface="Arial" pitchFamily="34" charset="0"/>
        </a:defRPr>
      </a:lvl9pPr>
    </p:titleStyle>
    <p:bodyStyle>
      <a:lvl1pPr marL="342900" indent="-342900" algn="l" rtl="0" eaLnBrk="0" fontAlgn="base" hangingPunct="0">
        <a:spcBef>
          <a:spcPct val="60000"/>
        </a:spcBef>
        <a:spcAft>
          <a:spcPct val="0"/>
        </a:spcAft>
        <a:buClr>
          <a:srgbClr val="006600"/>
        </a:buClr>
        <a:buSzPct val="100000"/>
        <a:buFont typeface="Wingdings" pitchFamily="2" charset="2"/>
        <a:buChar char="n"/>
        <a:defRPr sz="2000">
          <a:solidFill>
            <a:schemeClr val="tx1"/>
          </a:solidFill>
          <a:latin typeface="+mn-lt"/>
          <a:ea typeface="+mn-ea"/>
          <a:cs typeface="+mn-cs"/>
        </a:defRPr>
      </a:lvl1pPr>
      <a:lvl2pPr marL="742950" indent="-285750" algn="l" rtl="0" eaLnBrk="0" fontAlgn="base" hangingPunct="0">
        <a:spcBef>
          <a:spcPct val="60000"/>
        </a:spcBef>
        <a:spcAft>
          <a:spcPct val="0"/>
        </a:spcAft>
        <a:buClr>
          <a:srgbClr val="000099"/>
        </a:buClr>
        <a:buSzPct val="75000"/>
        <a:buFont typeface="Wingdings" pitchFamily="2" charset="2"/>
        <a:buChar char="l"/>
        <a:defRPr sz="2000">
          <a:solidFill>
            <a:schemeClr val="tx1"/>
          </a:solidFill>
          <a:latin typeface="+mn-lt"/>
        </a:defRPr>
      </a:lvl2pPr>
      <a:lvl3pPr marL="11430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152400" y="762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7171" name="Rectangle 3"/>
          <p:cNvSpPr>
            <a:spLocks noGrp="1" noChangeArrowheads="1"/>
          </p:cNvSpPr>
          <p:nvPr>
            <p:ph type="body" idx="1"/>
          </p:nvPr>
        </p:nvSpPr>
        <p:spPr bwMode="auto">
          <a:xfrm>
            <a:off x="228600" y="838200"/>
            <a:ext cx="86106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Line 4"/>
          <p:cNvSpPr>
            <a:spLocks noChangeShapeType="1"/>
          </p:cNvSpPr>
          <p:nvPr/>
        </p:nvSpPr>
        <p:spPr bwMode="auto">
          <a:xfrm>
            <a:off x="152400" y="609600"/>
            <a:ext cx="8763000" cy="0"/>
          </a:xfrm>
          <a:prstGeom prst="line">
            <a:avLst/>
          </a:prstGeom>
          <a:noFill/>
          <a:ln w="25400">
            <a:solidFill>
              <a:schemeClr val="tx1"/>
            </a:solidFill>
            <a:round/>
            <a:headEnd type="none" w="sm" len="sm"/>
            <a:tailEnd type="none" w="sm" len="sm"/>
          </a:ln>
          <a:effectLst/>
        </p:spPr>
        <p:txBody>
          <a:bodyPr wrap="none" anchor="ctr"/>
          <a:lstStyle/>
          <a:p>
            <a:pPr algn="ctr" rtl="0" eaLnBrk="0" fontAlgn="base" hangingPunct="0">
              <a:spcBef>
                <a:spcPct val="0"/>
              </a:spcBef>
              <a:spcAft>
                <a:spcPct val="0"/>
              </a:spcAft>
              <a:defRPr/>
            </a:pPr>
            <a:endParaRPr lang="en-US" sz="2400">
              <a:solidFill>
                <a:srgbClr val="000000"/>
              </a:solidFill>
              <a:latin typeface="Arial" charset="0"/>
            </a:endParaRPr>
          </a:p>
        </p:txBody>
      </p:sp>
      <p:sp>
        <p:nvSpPr>
          <p:cNvPr id="1029" name="Line 5"/>
          <p:cNvSpPr>
            <a:spLocks noChangeShapeType="1"/>
          </p:cNvSpPr>
          <p:nvPr/>
        </p:nvSpPr>
        <p:spPr bwMode="auto">
          <a:xfrm>
            <a:off x="304800" y="6567488"/>
            <a:ext cx="8610600" cy="0"/>
          </a:xfrm>
          <a:prstGeom prst="line">
            <a:avLst/>
          </a:prstGeom>
          <a:noFill/>
          <a:ln w="12700">
            <a:solidFill>
              <a:schemeClr val="tx1"/>
            </a:solidFill>
            <a:round/>
            <a:headEnd type="none" w="sm" len="sm"/>
            <a:tailEnd type="none" w="sm" len="sm"/>
          </a:ln>
          <a:effectLst/>
        </p:spPr>
        <p:txBody>
          <a:bodyPr wrap="none" anchor="ctr"/>
          <a:lstStyle/>
          <a:p>
            <a:pPr algn="ctr" rtl="0" eaLnBrk="0" fontAlgn="base" hangingPunct="0">
              <a:spcBef>
                <a:spcPct val="0"/>
              </a:spcBef>
              <a:spcAft>
                <a:spcPct val="0"/>
              </a:spcAft>
              <a:defRPr/>
            </a:pPr>
            <a:endParaRPr lang="en-US" sz="2400">
              <a:solidFill>
                <a:srgbClr val="000000"/>
              </a:solidFill>
              <a:latin typeface="Arial" charset="0"/>
            </a:endParaRPr>
          </a:p>
        </p:txBody>
      </p:sp>
      <p:sp>
        <p:nvSpPr>
          <p:cNvPr id="1033" name="Text Box 9" descr="Bouquet"/>
          <p:cNvSpPr txBox="1">
            <a:spLocks noChangeArrowheads="1"/>
          </p:cNvSpPr>
          <p:nvPr userDrawn="1"/>
        </p:nvSpPr>
        <p:spPr bwMode="auto">
          <a:xfrm>
            <a:off x="228600" y="6553200"/>
            <a:ext cx="8686800" cy="396875"/>
          </a:xfrm>
          <a:prstGeom prst="rect">
            <a:avLst/>
          </a:prstGeom>
          <a:noFill/>
          <a:ln w="12700">
            <a:noFill/>
            <a:miter lim="800000"/>
            <a:headEnd/>
            <a:tailEnd/>
          </a:ln>
          <a:effectLst/>
        </p:spPr>
        <p:txBody>
          <a:bodyPr anchor="ctr">
            <a:spAutoFit/>
          </a:bodyPr>
          <a:lstStyle/>
          <a:p>
            <a:pPr algn="l" rtl="0" eaLnBrk="0" fontAlgn="base" hangingPunct="0">
              <a:spcBef>
                <a:spcPct val="50000"/>
              </a:spcBef>
              <a:spcAft>
                <a:spcPct val="0"/>
              </a:spcAft>
              <a:defRPr/>
            </a:pPr>
            <a:r>
              <a:rPr lang="en-US" sz="1000" dirty="0">
                <a:solidFill>
                  <a:srgbClr val="000000"/>
                </a:solidFill>
                <a:latin typeface="Arial" charset="0"/>
              </a:rPr>
              <a:t>Elements of Computing Systems, Nisan &amp; Schocken, MIT Press,  </a:t>
            </a:r>
            <a:r>
              <a:rPr lang="en-US" sz="1000" dirty="0">
                <a:solidFill>
                  <a:srgbClr val="000099"/>
                </a:solidFill>
                <a:latin typeface="Arial" charset="0"/>
                <a:hlinkClick r:id="rId14"/>
              </a:rPr>
              <a:t>www.idc.ac.il/tecs</a:t>
            </a:r>
            <a:r>
              <a:rPr lang="en-US" sz="1000" dirty="0">
                <a:solidFill>
                  <a:srgbClr val="000000"/>
                </a:solidFill>
                <a:latin typeface="Arial" charset="0"/>
              </a:rPr>
              <a:t> , Chapter 2: </a:t>
            </a:r>
            <a:r>
              <a:rPr lang="en-US" sz="1000" i="1" dirty="0">
                <a:solidFill>
                  <a:srgbClr val="000000"/>
                </a:solidFill>
                <a:latin typeface="Arial" charset="0"/>
              </a:rPr>
              <a:t>Boolean Arithmetic</a:t>
            </a:r>
            <a:r>
              <a:rPr lang="en-US" sz="1000" dirty="0">
                <a:solidFill>
                  <a:srgbClr val="000000"/>
                </a:solidFill>
                <a:latin typeface="Arial" charset="0"/>
              </a:rPr>
              <a:t>                                         slide </a:t>
            </a:r>
            <a:fld id="{2008A99A-A4D9-42B8-A183-E3ACCBD90C75}" type="slidenum">
              <a:rPr lang="he-IL" sz="1000">
                <a:solidFill>
                  <a:srgbClr val="000000"/>
                </a:solidFill>
                <a:latin typeface="Arial" charset="0"/>
                <a:cs typeface="Arial" charset="0"/>
              </a:rPr>
              <a:pPr algn="l" rtl="0" eaLnBrk="0" fontAlgn="base" hangingPunct="0">
                <a:spcBef>
                  <a:spcPct val="50000"/>
                </a:spcBef>
                <a:spcAft>
                  <a:spcPct val="0"/>
                </a:spcAft>
                <a:defRPr/>
              </a:pPr>
              <a:t>‹#›</a:t>
            </a:fld>
            <a:r>
              <a:rPr lang="en-US" sz="1000" dirty="0">
                <a:solidFill>
                  <a:srgbClr val="000000"/>
                </a:solidFill>
                <a:latin typeface="Arial" charset="0"/>
              </a:rPr>
              <a:t>             </a:t>
            </a:r>
          </a:p>
        </p:txBody>
      </p:sp>
    </p:spTree>
    <p:extLst>
      <p:ext uri="{BB962C8B-B14F-4D97-AF65-F5344CB8AC3E}">
        <p14:creationId xmlns:p14="http://schemas.microsoft.com/office/powerpoint/2010/main" val="346022528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0" fontAlgn="base" hangingPunct="0">
        <a:spcBef>
          <a:spcPct val="0"/>
        </a:spcBef>
        <a:spcAft>
          <a:spcPct val="0"/>
        </a:spcAft>
        <a:defRPr sz="2400">
          <a:solidFill>
            <a:srgbClr val="663300"/>
          </a:solidFill>
          <a:latin typeface="+mj-lt"/>
          <a:ea typeface="+mj-ea"/>
          <a:cs typeface="+mj-cs"/>
        </a:defRPr>
      </a:lvl1pPr>
      <a:lvl2pPr algn="l" rtl="0" eaLnBrk="0" fontAlgn="base" hangingPunct="0">
        <a:spcBef>
          <a:spcPct val="0"/>
        </a:spcBef>
        <a:spcAft>
          <a:spcPct val="0"/>
        </a:spcAft>
        <a:defRPr sz="2400">
          <a:solidFill>
            <a:srgbClr val="663300"/>
          </a:solidFill>
          <a:latin typeface="Arial" charset="0"/>
        </a:defRPr>
      </a:lvl2pPr>
      <a:lvl3pPr algn="l" rtl="0" eaLnBrk="0" fontAlgn="base" hangingPunct="0">
        <a:spcBef>
          <a:spcPct val="0"/>
        </a:spcBef>
        <a:spcAft>
          <a:spcPct val="0"/>
        </a:spcAft>
        <a:defRPr sz="2400">
          <a:solidFill>
            <a:srgbClr val="663300"/>
          </a:solidFill>
          <a:latin typeface="Arial" charset="0"/>
        </a:defRPr>
      </a:lvl3pPr>
      <a:lvl4pPr algn="l" rtl="0" eaLnBrk="0" fontAlgn="base" hangingPunct="0">
        <a:spcBef>
          <a:spcPct val="0"/>
        </a:spcBef>
        <a:spcAft>
          <a:spcPct val="0"/>
        </a:spcAft>
        <a:defRPr sz="2400">
          <a:solidFill>
            <a:srgbClr val="663300"/>
          </a:solidFill>
          <a:latin typeface="Arial" charset="0"/>
        </a:defRPr>
      </a:lvl4pPr>
      <a:lvl5pPr algn="l" rtl="0" eaLnBrk="0" fontAlgn="base" hangingPunct="0">
        <a:spcBef>
          <a:spcPct val="0"/>
        </a:spcBef>
        <a:spcAft>
          <a:spcPct val="0"/>
        </a:spcAft>
        <a:defRPr sz="2400">
          <a:solidFill>
            <a:srgbClr val="663300"/>
          </a:solidFill>
          <a:latin typeface="Arial" charset="0"/>
        </a:defRPr>
      </a:lvl5pPr>
      <a:lvl6pPr marL="457200" algn="l" rtl="0" eaLnBrk="0" fontAlgn="base" hangingPunct="0">
        <a:spcBef>
          <a:spcPct val="0"/>
        </a:spcBef>
        <a:spcAft>
          <a:spcPct val="0"/>
        </a:spcAft>
        <a:defRPr sz="2400">
          <a:solidFill>
            <a:srgbClr val="663300"/>
          </a:solidFill>
          <a:latin typeface="Arial" charset="0"/>
        </a:defRPr>
      </a:lvl6pPr>
      <a:lvl7pPr marL="914400" algn="l" rtl="0" eaLnBrk="0" fontAlgn="base" hangingPunct="0">
        <a:spcBef>
          <a:spcPct val="0"/>
        </a:spcBef>
        <a:spcAft>
          <a:spcPct val="0"/>
        </a:spcAft>
        <a:defRPr sz="2400">
          <a:solidFill>
            <a:srgbClr val="663300"/>
          </a:solidFill>
          <a:latin typeface="Arial" charset="0"/>
        </a:defRPr>
      </a:lvl7pPr>
      <a:lvl8pPr marL="1371600" algn="l" rtl="0" eaLnBrk="0" fontAlgn="base" hangingPunct="0">
        <a:spcBef>
          <a:spcPct val="0"/>
        </a:spcBef>
        <a:spcAft>
          <a:spcPct val="0"/>
        </a:spcAft>
        <a:defRPr sz="2400">
          <a:solidFill>
            <a:srgbClr val="663300"/>
          </a:solidFill>
          <a:latin typeface="Arial" charset="0"/>
        </a:defRPr>
      </a:lvl8pPr>
      <a:lvl9pPr marL="1828800" algn="l" rtl="0" eaLnBrk="0" fontAlgn="base" hangingPunct="0">
        <a:spcBef>
          <a:spcPct val="0"/>
        </a:spcBef>
        <a:spcAft>
          <a:spcPct val="0"/>
        </a:spcAft>
        <a:defRPr sz="2400">
          <a:solidFill>
            <a:srgbClr val="663300"/>
          </a:solidFill>
          <a:latin typeface="Arial" charset="0"/>
        </a:defRPr>
      </a:lvl9pPr>
    </p:titleStyle>
    <p:bodyStyle>
      <a:lvl1pPr marL="342900" indent="-342900" algn="l" rtl="0" eaLnBrk="0" fontAlgn="base" hangingPunct="0">
        <a:spcBef>
          <a:spcPct val="60000"/>
        </a:spcBef>
        <a:spcAft>
          <a:spcPct val="0"/>
        </a:spcAft>
        <a:buClr>
          <a:srgbClr val="006600"/>
        </a:buClr>
        <a:buSzPct val="100000"/>
        <a:buFont typeface="Wingdings" pitchFamily="2" charset="2"/>
        <a:buChar char="n"/>
        <a:defRPr sz="2000">
          <a:solidFill>
            <a:schemeClr val="tx1"/>
          </a:solidFill>
          <a:latin typeface="+mn-lt"/>
          <a:ea typeface="+mn-ea"/>
          <a:cs typeface="+mn-cs"/>
        </a:defRPr>
      </a:lvl1pPr>
      <a:lvl2pPr marL="742950" indent="-285750" algn="l" rtl="0" eaLnBrk="0" fontAlgn="base" hangingPunct="0">
        <a:spcBef>
          <a:spcPct val="60000"/>
        </a:spcBef>
        <a:spcAft>
          <a:spcPct val="0"/>
        </a:spcAft>
        <a:buClr>
          <a:srgbClr val="000099"/>
        </a:buClr>
        <a:buSzPct val="75000"/>
        <a:buFont typeface="Wingdings" pitchFamily="2" charset="2"/>
        <a:buChar char="l"/>
        <a:defRPr sz="2000">
          <a:solidFill>
            <a:schemeClr val="tx1"/>
          </a:solidFill>
          <a:latin typeface="+mn-lt"/>
        </a:defRPr>
      </a:lvl2pPr>
      <a:lvl3pPr marL="11430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3.w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2.wmf"/><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4.w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13.wmf"/><Relationship Id="rId4"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6.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15.wmf"/><Relationship Id="rId4"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image" Target="../media/image18.wmf"/><Relationship Id="rId4"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9.wmf"/><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oleObject" Target="../embeddings/oleObject14.bin"/><Relationship Id="rId5" Type="http://schemas.openxmlformats.org/officeDocument/2006/relationships/image" Target="../media/image1.jpe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16.xml"/><Relationship Id="rId7" Type="http://schemas.openxmlformats.org/officeDocument/2006/relationships/image" Target="../media/image22.wmf"/><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oleObject" Target="../embeddings/oleObject16.bin"/><Relationship Id="rId5" Type="http://schemas.openxmlformats.org/officeDocument/2006/relationships/image" Target="../media/image21.wmf"/><Relationship Id="rId4" Type="http://schemas.openxmlformats.org/officeDocument/2006/relationships/oleObject" Target="../embeddings/oleObject15.bin"/><Relationship Id="rId9" Type="http://schemas.openxmlformats.org/officeDocument/2006/relationships/image" Target="../media/image23.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1.jpeg"/><Relationship Id="rId5" Type="http://schemas.openxmlformats.org/officeDocument/2006/relationships/image" Target="../media/image24.wmf"/><Relationship Id="rId4" Type="http://schemas.openxmlformats.org/officeDocument/2006/relationships/oleObject" Target="../embeddings/oleObject18.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oleObject" Target="../embeddings/oleObject20.bin"/><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25.wmf"/><Relationship Id="rId5" Type="http://schemas.openxmlformats.org/officeDocument/2006/relationships/oleObject" Target="../embeddings/oleObject19.bin"/><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0.wmf"/><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oleObject" Target="../embeddings/oleObject22.bin"/><Relationship Id="rId5" Type="http://schemas.openxmlformats.org/officeDocument/2006/relationships/image" Target="../media/image26.emf"/><Relationship Id="rId4" Type="http://schemas.openxmlformats.org/officeDocument/2006/relationships/oleObject" Target="../embeddings/oleObject21.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4.wmf"/><Relationship Id="rId2" Type="http://schemas.openxmlformats.org/officeDocument/2006/relationships/slideLayout" Target="../slideLayouts/slideLayout25.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10.w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3.xml"/><Relationship Id="rId1" Type="http://schemas.openxmlformats.org/officeDocument/2006/relationships/vmlDrawing" Target="../drawings/vmlDrawing3.vml"/><Relationship Id="rId5" Type="http://schemas.openxmlformats.org/officeDocument/2006/relationships/image" Target="../media/image11.w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a:spLocks noGrp="1"/>
          </p:cNvSpPr>
          <p:nvPr>
            <p:ph type="subTitle" idx="1"/>
          </p:nvPr>
        </p:nvSpPr>
        <p:spPr>
          <a:xfrm>
            <a:off x="746807" y="5027343"/>
            <a:ext cx="7485380" cy="1676400"/>
          </a:xfrm>
        </p:spPr>
        <p:txBody>
          <a:bodyPr/>
          <a:lstStyle/>
          <a:p>
            <a:pPr rtl="1"/>
            <a:r>
              <a:rPr lang="he-IL" sz="2400" dirty="0" smtClean="0">
                <a:solidFill>
                  <a:srgbClr val="002060"/>
                </a:solidFill>
              </a:rPr>
              <a:t>מעבדה במחשבים מחומרה לתוכנה </a:t>
            </a:r>
          </a:p>
          <a:p>
            <a:pPr rtl="1"/>
            <a:r>
              <a:rPr lang="he-IL" sz="2400" dirty="0" smtClean="0">
                <a:solidFill>
                  <a:srgbClr val="002060"/>
                </a:solidFill>
              </a:rPr>
              <a:t>קורס 10083</a:t>
            </a:r>
          </a:p>
          <a:p>
            <a:pPr rtl="1"/>
            <a:r>
              <a:rPr lang="he-IL" sz="2400" dirty="0" smtClean="0">
                <a:solidFill>
                  <a:srgbClr val="002060"/>
                </a:solidFill>
              </a:rPr>
              <a:t>אריק </a:t>
            </a:r>
            <a:r>
              <a:rPr lang="he-IL" sz="2400" dirty="0" err="1" smtClean="0">
                <a:solidFill>
                  <a:srgbClr val="002060"/>
                </a:solidFill>
              </a:rPr>
              <a:t>גיספאן</a:t>
            </a:r>
            <a:r>
              <a:rPr lang="he-IL" sz="2400" dirty="0" smtClean="0">
                <a:solidFill>
                  <a:srgbClr val="002060"/>
                </a:solidFill>
              </a:rPr>
              <a:t> </a:t>
            </a:r>
            <a:r>
              <a:rPr lang="en-US" sz="2400" dirty="0" smtClean="0">
                <a:solidFill>
                  <a:srgbClr val="002060"/>
                </a:solidFill>
              </a:rPr>
              <a:t>arikgi@post.jce.ac.il</a:t>
            </a:r>
            <a:endParaRPr lang="he-IL" sz="2400" dirty="0" smtClean="0">
              <a:solidFill>
                <a:srgbClr val="002060"/>
              </a:solidFill>
            </a:endParaRPr>
          </a:p>
        </p:txBody>
      </p:sp>
      <p:sp>
        <p:nvSpPr>
          <p:cNvPr id="9" name="Subtitle 2"/>
          <p:cNvSpPr txBox="1">
            <a:spLocks/>
          </p:cNvSpPr>
          <p:nvPr/>
        </p:nvSpPr>
        <p:spPr>
          <a:xfrm>
            <a:off x="181000" y="2399907"/>
            <a:ext cx="8610600" cy="2703636"/>
          </a:xfrm>
          <a:prstGeom prst="rect">
            <a:avLst/>
          </a:prstGeom>
        </p:spPr>
        <p:txBody>
          <a:bodyPr vert="horz" lIns="104278" tIns="52139" rIns="104278" bIns="52139" rtlCol="1">
            <a:normAutofit/>
          </a:bodyPr>
          <a:lstStyle>
            <a:lvl1pPr marL="0" indent="0" algn="ctr" defTabSz="914400" rtl="1"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he-IL" sz="7500" b="1" u="sng" dirty="0" smtClean="0">
                <a:solidFill>
                  <a:schemeClr val="tx1"/>
                </a:solidFill>
              </a:rPr>
              <a:t>הרצאה </a:t>
            </a:r>
            <a:r>
              <a:rPr lang="en-US" sz="7500" b="1" u="sng" smtClean="0">
                <a:solidFill>
                  <a:schemeClr val="tx1"/>
                </a:solidFill>
              </a:rPr>
              <a:t>10</a:t>
            </a:r>
            <a:r>
              <a:rPr lang="he-IL" sz="7500" smtClean="0">
                <a:solidFill>
                  <a:schemeClr val="tx1"/>
                </a:solidFill>
              </a:rPr>
              <a:t> </a:t>
            </a:r>
            <a:endParaRPr lang="he-IL" sz="7500" dirty="0" smtClean="0">
              <a:solidFill>
                <a:schemeClr val="tx1"/>
              </a:solidFill>
            </a:endParaRPr>
          </a:p>
          <a:p>
            <a:pPr rtl="0"/>
            <a:r>
              <a:rPr lang="en-US" sz="7500" dirty="0" smtClean="0">
                <a:solidFill>
                  <a:schemeClr val="tx1"/>
                </a:solidFill>
                <a:latin typeface="Comic Sans MS" pitchFamily="66" charset="0"/>
              </a:rPr>
              <a:t>Sequential Logic</a:t>
            </a:r>
            <a:endParaRPr lang="en-US" sz="7500" dirty="0">
              <a:solidFill>
                <a:schemeClr val="tx1"/>
              </a:solidFill>
              <a:latin typeface="Comic Sans MS" pitchFamily="66" charset="0"/>
            </a:endParaRPr>
          </a:p>
        </p:txBody>
      </p:sp>
      <p:sp>
        <p:nvSpPr>
          <p:cNvPr id="10" name="AutoShape 2" descr="תיאור: תיאור: 2011_animation"/>
          <p:cNvSpPr>
            <a:spLocks noChangeAspect="1" noChangeArrowheads="1"/>
          </p:cNvSpPr>
          <p:nvPr/>
        </p:nvSpPr>
        <p:spPr bwMode="auto">
          <a:xfrm>
            <a:off x="9739338" y="-708295"/>
            <a:ext cx="885825" cy="6000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pic>
        <p:nvPicPr>
          <p:cNvPr id="6" name="Picture 2" descr="עזריאלי – מכללה אקדמית להנדסה ירושלי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833283"/>
            <a:ext cx="4339219" cy="883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631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t>1-bit register (we call it “Bit”)</a:t>
            </a:r>
          </a:p>
        </p:txBody>
      </p:sp>
      <p:graphicFrame>
        <p:nvGraphicFramePr>
          <p:cNvPr id="257027" name="Object 3"/>
          <p:cNvGraphicFramePr>
            <a:graphicFrameLocks noChangeAspect="1"/>
          </p:cNvGraphicFramePr>
          <p:nvPr/>
        </p:nvGraphicFramePr>
        <p:xfrm>
          <a:off x="152400" y="1751013"/>
          <a:ext cx="2208213" cy="3114675"/>
        </p:xfrm>
        <a:graphic>
          <a:graphicData uri="http://schemas.openxmlformats.org/presentationml/2006/ole">
            <mc:AlternateContent xmlns:mc="http://schemas.openxmlformats.org/markup-compatibility/2006">
              <mc:Choice xmlns:v="urn:schemas-microsoft-com:vml" Requires="v">
                <p:oleObj spid="_x0000_s24604" name="VISIO" r:id="rId4" imgW="7593840" imgH="6714360" progId="Visio.Drawing.6">
                  <p:embed/>
                </p:oleObj>
              </mc:Choice>
              <mc:Fallback>
                <p:oleObj name="VISIO" r:id="rId4" imgW="7593840" imgH="671436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1718" t="58664" r="75603" b="3221"/>
                      <a:stretch>
                        <a:fillRect/>
                      </a:stretch>
                    </p:blipFill>
                    <p:spPr bwMode="auto">
                      <a:xfrm>
                        <a:off x="152400" y="1751013"/>
                        <a:ext cx="2208213" cy="311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7028" name="Rectangle 4"/>
          <p:cNvSpPr>
            <a:spLocks noGrp="1" noChangeArrowheads="1"/>
          </p:cNvSpPr>
          <p:nvPr>
            <p:ph type="body" idx="1"/>
          </p:nvPr>
        </p:nvSpPr>
        <p:spPr>
          <a:xfrm>
            <a:off x="152400" y="914400"/>
            <a:ext cx="6096000" cy="1295400"/>
          </a:xfrm>
          <a:noFill/>
          <a:ln/>
        </p:spPr>
        <p:txBody>
          <a:bodyPr/>
          <a:lstStyle/>
          <a:p>
            <a:pPr algn="just">
              <a:lnSpc>
                <a:spcPct val="90000"/>
              </a:lnSpc>
              <a:buFont typeface="Wingdings" pitchFamily="2" charset="2"/>
              <a:buNone/>
            </a:pPr>
            <a:r>
              <a:rPr lang="en-US" sz="1800" u="sng">
                <a:solidFill>
                  <a:srgbClr val="000000"/>
                </a:solidFill>
                <a:cs typeface="Arial" pitchFamily="34" charset="0"/>
              </a:rPr>
              <a:t>Objective:</a:t>
            </a:r>
            <a:r>
              <a:rPr lang="en-US" sz="1800">
                <a:solidFill>
                  <a:srgbClr val="000000"/>
                </a:solidFill>
                <a:cs typeface="Arial" pitchFamily="34" charset="0"/>
              </a:rPr>
              <a:t> build a storage unit that can:</a:t>
            </a:r>
          </a:p>
          <a:p>
            <a:pPr algn="just">
              <a:lnSpc>
                <a:spcPct val="90000"/>
              </a:lnSpc>
              <a:buFont typeface="Wingdings" pitchFamily="2" charset="2"/>
              <a:buAutoNum type="alphaLcParenBoth"/>
            </a:pPr>
            <a:r>
              <a:rPr lang="en-US" sz="1800">
                <a:solidFill>
                  <a:srgbClr val="000000"/>
                </a:solidFill>
                <a:cs typeface="Arial" pitchFamily="34" charset="0"/>
              </a:rPr>
              <a:t>Change its state to a given input</a:t>
            </a:r>
          </a:p>
          <a:p>
            <a:pPr algn="just">
              <a:lnSpc>
                <a:spcPct val="90000"/>
              </a:lnSpc>
              <a:buFont typeface="Wingdings" pitchFamily="2" charset="2"/>
              <a:buAutoNum type="alphaLcParenBoth"/>
            </a:pPr>
            <a:r>
              <a:rPr lang="en-US" sz="1800">
                <a:solidFill>
                  <a:srgbClr val="000000"/>
                </a:solidFill>
                <a:cs typeface="Arial" pitchFamily="34" charset="0"/>
              </a:rPr>
              <a:t>Maintain its state over time (until changed)</a:t>
            </a:r>
            <a:endParaRPr lang="en-US" sz="1800">
              <a:solidFill>
                <a:srgbClr val="000000"/>
              </a:solidFill>
              <a:latin typeface="Arial Unicode MS" pitchFamily="34" charset="-128"/>
              <a:ea typeface="Arial Unicode MS" pitchFamily="34" charset="-128"/>
              <a:cs typeface="Arial Unicode MS" pitchFamily="34" charset="-128"/>
            </a:endParaRPr>
          </a:p>
          <a:p>
            <a:pPr algn="just">
              <a:lnSpc>
                <a:spcPct val="90000"/>
              </a:lnSpc>
              <a:buFont typeface="Wingdings" pitchFamily="2" charset="2"/>
              <a:buNone/>
            </a:pPr>
            <a:endParaRPr lang="en-US" sz="1800"/>
          </a:p>
        </p:txBody>
      </p:sp>
      <p:grpSp>
        <p:nvGrpSpPr>
          <p:cNvPr id="257029" name="Group 5"/>
          <p:cNvGrpSpPr>
            <a:grpSpLocks/>
          </p:cNvGrpSpPr>
          <p:nvPr/>
        </p:nvGrpSpPr>
        <p:grpSpPr bwMode="auto">
          <a:xfrm>
            <a:off x="2368550" y="2909888"/>
            <a:ext cx="2833688" cy="2405062"/>
            <a:chOff x="1492" y="1833"/>
            <a:chExt cx="1785" cy="1515"/>
          </a:xfrm>
        </p:grpSpPr>
        <p:grpSp>
          <p:nvGrpSpPr>
            <p:cNvPr id="257030" name="Group 6"/>
            <p:cNvGrpSpPr>
              <a:grpSpLocks/>
            </p:cNvGrpSpPr>
            <p:nvPr/>
          </p:nvGrpSpPr>
          <p:grpSpPr bwMode="auto">
            <a:xfrm>
              <a:off x="1660" y="1833"/>
              <a:ext cx="1308" cy="882"/>
              <a:chOff x="1660" y="1833"/>
              <a:chExt cx="1308" cy="882"/>
            </a:xfrm>
          </p:grpSpPr>
          <p:sp>
            <p:nvSpPr>
              <p:cNvPr id="257031" name="Rectangle 7"/>
              <p:cNvSpPr>
                <a:spLocks noChangeArrowheads="1"/>
              </p:cNvSpPr>
              <p:nvPr/>
            </p:nvSpPr>
            <p:spPr bwMode="auto">
              <a:xfrm>
                <a:off x="1660" y="1833"/>
                <a:ext cx="1307" cy="8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32" name="Line 8"/>
              <p:cNvSpPr>
                <a:spLocks noChangeShapeType="1"/>
              </p:cNvSpPr>
              <p:nvPr/>
            </p:nvSpPr>
            <p:spPr bwMode="auto">
              <a:xfrm>
                <a:off x="1660"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33" name="Line 9"/>
              <p:cNvSpPr>
                <a:spLocks noChangeShapeType="1"/>
              </p:cNvSpPr>
              <p:nvPr/>
            </p:nvSpPr>
            <p:spPr bwMode="auto">
              <a:xfrm>
                <a:off x="1675"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34" name="Line 10"/>
              <p:cNvSpPr>
                <a:spLocks noChangeShapeType="1"/>
              </p:cNvSpPr>
              <p:nvPr/>
            </p:nvSpPr>
            <p:spPr bwMode="auto">
              <a:xfrm>
                <a:off x="1690"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35" name="Line 11"/>
              <p:cNvSpPr>
                <a:spLocks noChangeShapeType="1"/>
              </p:cNvSpPr>
              <p:nvPr/>
            </p:nvSpPr>
            <p:spPr bwMode="auto">
              <a:xfrm>
                <a:off x="1704"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36" name="Line 12"/>
              <p:cNvSpPr>
                <a:spLocks noChangeShapeType="1"/>
              </p:cNvSpPr>
              <p:nvPr/>
            </p:nvSpPr>
            <p:spPr bwMode="auto">
              <a:xfrm>
                <a:off x="1719"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37" name="Line 13"/>
              <p:cNvSpPr>
                <a:spLocks noChangeShapeType="1"/>
              </p:cNvSpPr>
              <p:nvPr/>
            </p:nvSpPr>
            <p:spPr bwMode="auto">
              <a:xfrm>
                <a:off x="1734"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38" name="Line 14"/>
              <p:cNvSpPr>
                <a:spLocks noChangeShapeType="1"/>
              </p:cNvSpPr>
              <p:nvPr/>
            </p:nvSpPr>
            <p:spPr bwMode="auto">
              <a:xfrm>
                <a:off x="1749"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39" name="Line 15"/>
              <p:cNvSpPr>
                <a:spLocks noChangeShapeType="1"/>
              </p:cNvSpPr>
              <p:nvPr/>
            </p:nvSpPr>
            <p:spPr bwMode="auto">
              <a:xfrm>
                <a:off x="1763"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40" name="Line 16"/>
              <p:cNvSpPr>
                <a:spLocks noChangeShapeType="1"/>
              </p:cNvSpPr>
              <p:nvPr/>
            </p:nvSpPr>
            <p:spPr bwMode="auto">
              <a:xfrm>
                <a:off x="1778"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41" name="Line 17"/>
              <p:cNvSpPr>
                <a:spLocks noChangeShapeType="1"/>
              </p:cNvSpPr>
              <p:nvPr/>
            </p:nvSpPr>
            <p:spPr bwMode="auto">
              <a:xfrm>
                <a:off x="1793"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42" name="Line 18"/>
              <p:cNvSpPr>
                <a:spLocks noChangeShapeType="1"/>
              </p:cNvSpPr>
              <p:nvPr/>
            </p:nvSpPr>
            <p:spPr bwMode="auto">
              <a:xfrm>
                <a:off x="1808"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43" name="Line 19"/>
              <p:cNvSpPr>
                <a:spLocks noChangeShapeType="1"/>
              </p:cNvSpPr>
              <p:nvPr/>
            </p:nvSpPr>
            <p:spPr bwMode="auto">
              <a:xfrm>
                <a:off x="1822"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44" name="Line 20"/>
              <p:cNvSpPr>
                <a:spLocks noChangeShapeType="1"/>
              </p:cNvSpPr>
              <p:nvPr/>
            </p:nvSpPr>
            <p:spPr bwMode="auto">
              <a:xfrm>
                <a:off x="1837"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45" name="Line 21"/>
              <p:cNvSpPr>
                <a:spLocks noChangeShapeType="1"/>
              </p:cNvSpPr>
              <p:nvPr/>
            </p:nvSpPr>
            <p:spPr bwMode="auto">
              <a:xfrm>
                <a:off x="1852"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46" name="Line 22"/>
              <p:cNvSpPr>
                <a:spLocks noChangeShapeType="1"/>
              </p:cNvSpPr>
              <p:nvPr/>
            </p:nvSpPr>
            <p:spPr bwMode="auto">
              <a:xfrm>
                <a:off x="1867"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47" name="Line 23"/>
              <p:cNvSpPr>
                <a:spLocks noChangeShapeType="1"/>
              </p:cNvSpPr>
              <p:nvPr/>
            </p:nvSpPr>
            <p:spPr bwMode="auto">
              <a:xfrm>
                <a:off x="1881"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48" name="Line 24"/>
              <p:cNvSpPr>
                <a:spLocks noChangeShapeType="1"/>
              </p:cNvSpPr>
              <p:nvPr/>
            </p:nvSpPr>
            <p:spPr bwMode="auto">
              <a:xfrm>
                <a:off x="1896"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49" name="Line 25"/>
              <p:cNvSpPr>
                <a:spLocks noChangeShapeType="1"/>
              </p:cNvSpPr>
              <p:nvPr/>
            </p:nvSpPr>
            <p:spPr bwMode="auto">
              <a:xfrm>
                <a:off x="1911"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50" name="Line 26"/>
              <p:cNvSpPr>
                <a:spLocks noChangeShapeType="1"/>
              </p:cNvSpPr>
              <p:nvPr/>
            </p:nvSpPr>
            <p:spPr bwMode="auto">
              <a:xfrm>
                <a:off x="1926"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51" name="Line 27"/>
              <p:cNvSpPr>
                <a:spLocks noChangeShapeType="1"/>
              </p:cNvSpPr>
              <p:nvPr/>
            </p:nvSpPr>
            <p:spPr bwMode="auto">
              <a:xfrm>
                <a:off x="1940"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52" name="Line 28"/>
              <p:cNvSpPr>
                <a:spLocks noChangeShapeType="1"/>
              </p:cNvSpPr>
              <p:nvPr/>
            </p:nvSpPr>
            <p:spPr bwMode="auto">
              <a:xfrm>
                <a:off x="1955"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53" name="Line 29"/>
              <p:cNvSpPr>
                <a:spLocks noChangeShapeType="1"/>
              </p:cNvSpPr>
              <p:nvPr/>
            </p:nvSpPr>
            <p:spPr bwMode="auto">
              <a:xfrm>
                <a:off x="1970"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54" name="Line 30"/>
              <p:cNvSpPr>
                <a:spLocks noChangeShapeType="1"/>
              </p:cNvSpPr>
              <p:nvPr/>
            </p:nvSpPr>
            <p:spPr bwMode="auto">
              <a:xfrm>
                <a:off x="1985"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55" name="Line 31"/>
              <p:cNvSpPr>
                <a:spLocks noChangeShapeType="1"/>
              </p:cNvSpPr>
              <p:nvPr/>
            </p:nvSpPr>
            <p:spPr bwMode="auto">
              <a:xfrm>
                <a:off x="1999"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56" name="Line 32"/>
              <p:cNvSpPr>
                <a:spLocks noChangeShapeType="1"/>
              </p:cNvSpPr>
              <p:nvPr/>
            </p:nvSpPr>
            <p:spPr bwMode="auto">
              <a:xfrm>
                <a:off x="2014"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57" name="Line 33"/>
              <p:cNvSpPr>
                <a:spLocks noChangeShapeType="1"/>
              </p:cNvSpPr>
              <p:nvPr/>
            </p:nvSpPr>
            <p:spPr bwMode="auto">
              <a:xfrm>
                <a:off x="2029"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58" name="Line 34"/>
              <p:cNvSpPr>
                <a:spLocks noChangeShapeType="1"/>
              </p:cNvSpPr>
              <p:nvPr/>
            </p:nvSpPr>
            <p:spPr bwMode="auto">
              <a:xfrm>
                <a:off x="2044"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59" name="Line 35"/>
              <p:cNvSpPr>
                <a:spLocks noChangeShapeType="1"/>
              </p:cNvSpPr>
              <p:nvPr/>
            </p:nvSpPr>
            <p:spPr bwMode="auto">
              <a:xfrm>
                <a:off x="2058"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60" name="Line 36"/>
              <p:cNvSpPr>
                <a:spLocks noChangeShapeType="1"/>
              </p:cNvSpPr>
              <p:nvPr/>
            </p:nvSpPr>
            <p:spPr bwMode="auto">
              <a:xfrm>
                <a:off x="2073"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61" name="Line 37"/>
              <p:cNvSpPr>
                <a:spLocks noChangeShapeType="1"/>
              </p:cNvSpPr>
              <p:nvPr/>
            </p:nvSpPr>
            <p:spPr bwMode="auto">
              <a:xfrm>
                <a:off x="2088"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62" name="Line 38"/>
              <p:cNvSpPr>
                <a:spLocks noChangeShapeType="1"/>
              </p:cNvSpPr>
              <p:nvPr/>
            </p:nvSpPr>
            <p:spPr bwMode="auto">
              <a:xfrm>
                <a:off x="2103"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63" name="Line 39"/>
              <p:cNvSpPr>
                <a:spLocks noChangeShapeType="1"/>
              </p:cNvSpPr>
              <p:nvPr/>
            </p:nvSpPr>
            <p:spPr bwMode="auto">
              <a:xfrm>
                <a:off x="2118"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64" name="Line 40"/>
              <p:cNvSpPr>
                <a:spLocks noChangeShapeType="1"/>
              </p:cNvSpPr>
              <p:nvPr/>
            </p:nvSpPr>
            <p:spPr bwMode="auto">
              <a:xfrm>
                <a:off x="2132"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65" name="Line 41"/>
              <p:cNvSpPr>
                <a:spLocks noChangeShapeType="1"/>
              </p:cNvSpPr>
              <p:nvPr/>
            </p:nvSpPr>
            <p:spPr bwMode="auto">
              <a:xfrm>
                <a:off x="2147"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66" name="Line 42"/>
              <p:cNvSpPr>
                <a:spLocks noChangeShapeType="1"/>
              </p:cNvSpPr>
              <p:nvPr/>
            </p:nvSpPr>
            <p:spPr bwMode="auto">
              <a:xfrm>
                <a:off x="2162"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67" name="Line 43"/>
              <p:cNvSpPr>
                <a:spLocks noChangeShapeType="1"/>
              </p:cNvSpPr>
              <p:nvPr/>
            </p:nvSpPr>
            <p:spPr bwMode="auto">
              <a:xfrm>
                <a:off x="2177"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68" name="Line 44"/>
              <p:cNvSpPr>
                <a:spLocks noChangeShapeType="1"/>
              </p:cNvSpPr>
              <p:nvPr/>
            </p:nvSpPr>
            <p:spPr bwMode="auto">
              <a:xfrm>
                <a:off x="2191"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69" name="Line 45"/>
              <p:cNvSpPr>
                <a:spLocks noChangeShapeType="1"/>
              </p:cNvSpPr>
              <p:nvPr/>
            </p:nvSpPr>
            <p:spPr bwMode="auto">
              <a:xfrm>
                <a:off x="2206"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70" name="Line 46"/>
              <p:cNvSpPr>
                <a:spLocks noChangeShapeType="1"/>
              </p:cNvSpPr>
              <p:nvPr/>
            </p:nvSpPr>
            <p:spPr bwMode="auto">
              <a:xfrm>
                <a:off x="2221"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71" name="Line 47"/>
              <p:cNvSpPr>
                <a:spLocks noChangeShapeType="1"/>
              </p:cNvSpPr>
              <p:nvPr/>
            </p:nvSpPr>
            <p:spPr bwMode="auto">
              <a:xfrm>
                <a:off x="2236"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72" name="Line 48"/>
              <p:cNvSpPr>
                <a:spLocks noChangeShapeType="1"/>
              </p:cNvSpPr>
              <p:nvPr/>
            </p:nvSpPr>
            <p:spPr bwMode="auto">
              <a:xfrm>
                <a:off x="2250"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73" name="Line 49"/>
              <p:cNvSpPr>
                <a:spLocks noChangeShapeType="1"/>
              </p:cNvSpPr>
              <p:nvPr/>
            </p:nvSpPr>
            <p:spPr bwMode="auto">
              <a:xfrm>
                <a:off x="2265"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74" name="Line 50"/>
              <p:cNvSpPr>
                <a:spLocks noChangeShapeType="1"/>
              </p:cNvSpPr>
              <p:nvPr/>
            </p:nvSpPr>
            <p:spPr bwMode="auto">
              <a:xfrm>
                <a:off x="2280"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75" name="Line 51"/>
              <p:cNvSpPr>
                <a:spLocks noChangeShapeType="1"/>
              </p:cNvSpPr>
              <p:nvPr/>
            </p:nvSpPr>
            <p:spPr bwMode="auto">
              <a:xfrm>
                <a:off x="2295"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76" name="Line 52"/>
              <p:cNvSpPr>
                <a:spLocks noChangeShapeType="1"/>
              </p:cNvSpPr>
              <p:nvPr/>
            </p:nvSpPr>
            <p:spPr bwMode="auto">
              <a:xfrm>
                <a:off x="2309"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77" name="Line 53"/>
              <p:cNvSpPr>
                <a:spLocks noChangeShapeType="1"/>
              </p:cNvSpPr>
              <p:nvPr/>
            </p:nvSpPr>
            <p:spPr bwMode="auto">
              <a:xfrm>
                <a:off x="2324"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78" name="Line 54"/>
              <p:cNvSpPr>
                <a:spLocks noChangeShapeType="1"/>
              </p:cNvSpPr>
              <p:nvPr/>
            </p:nvSpPr>
            <p:spPr bwMode="auto">
              <a:xfrm>
                <a:off x="2339"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79" name="Line 55"/>
              <p:cNvSpPr>
                <a:spLocks noChangeShapeType="1"/>
              </p:cNvSpPr>
              <p:nvPr/>
            </p:nvSpPr>
            <p:spPr bwMode="auto">
              <a:xfrm>
                <a:off x="2354"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80" name="Line 56"/>
              <p:cNvSpPr>
                <a:spLocks noChangeShapeType="1"/>
              </p:cNvSpPr>
              <p:nvPr/>
            </p:nvSpPr>
            <p:spPr bwMode="auto">
              <a:xfrm>
                <a:off x="2368"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81" name="Line 57"/>
              <p:cNvSpPr>
                <a:spLocks noChangeShapeType="1"/>
              </p:cNvSpPr>
              <p:nvPr/>
            </p:nvSpPr>
            <p:spPr bwMode="auto">
              <a:xfrm>
                <a:off x="2383"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82" name="Line 58"/>
              <p:cNvSpPr>
                <a:spLocks noChangeShapeType="1"/>
              </p:cNvSpPr>
              <p:nvPr/>
            </p:nvSpPr>
            <p:spPr bwMode="auto">
              <a:xfrm>
                <a:off x="2398"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83" name="Line 59"/>
              <p:cNvSpPr>
                <a:spLocks noChangeShapeType="1"/>
              </p:cNvSpPr>
              <p:nvPr/>
            </p:nvSpPr>
            <p:spPr bwMode="auto">
              <a:xfrm>
                <a:off x="2413"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84" name="Line 60"/>
              <p:cNvSpPr>
                <a:spLocks noChangeShapeType="1"/>
              </p:cNvSpPr>
              <p:nvPr/>
            </p:nvSpPr>
            <p:spPr bwMode="auto">
              <a:xfrm>
                <a:off x="2427"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85" name="Line 61"/>
              <p:cNvSpPr>
                <a:spLocks noChangeShapeType="1"/>
              </p:cNvSpPr>
              <p:nvPr/>
            </p:nvSpPr>
            <p:spPr bwMode="auto">
              <a:xfrm>
                <a:off x="2442"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86" name="Line 62"/>
              <p:cNvSpPr>
                <a:spLocks noChangeShapeType="1"/>
              </p:cNvSpPr>
              <p:nvPr/>
            </p:nvSpPr>
            <p:spPr bwMode="auto">
              <a:xfrm>
                <a:off x="2457"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87" name="Line 63"/>
              <p:cNvSpPr>
                <a:spLocks noChangeShapeType="1"/>
              </p:cNvSpPr>
              <p:nvPr/>
            </p:nvSpPr>
            <p:spPr bwMode="auto">
              <a:xfrm>
                <a:off x="2472"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88" name="Line 64"/>
              <p:cNvSpPr>
                <a:spLocks noChangeShapeType="1"/>
              </p:cNvSpPr>
              <p:nvPr/>
            </p:nvSpPr>
            <p:spPr bwMode="auto">
              <a:xfrm>
                <a:off x="2486"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89" name="Line 65"/>
              <p:cNvSpPr>
                <a:spLocks noChangeShapeType="1"/>
              </p:cNvSpPr>
              <p:nvPr/>
            </p:nvSpPr>
            <p:spPr bwMode="auto">
              <a:xfrm>
                <a:off x="2501"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90" name="Line 66"/>
              <p:cNvSpPr>
                <a:spLocks noChangeShapeType="1"/>
              </p:cNvSpPr>
              <p:nvPr/>
            </p:nvSpPr>
            <p:spPr bwMode="auto">
              <a:xfrm>
                <a:off x="2516"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91" name="Line 67"/>
              <p:cNvSpPr>
                <a:spLocks noChangeShapeType="1"/>
              </p:cNvSpPr>
              <p:nvPr/>
            </p:nvSpPr>
            <p:spPr bwMode="auto">
              <a:xfrm>
                <a:off x="2531"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92" name="Line 68"/>
              <p:cNvSpPr>
                <a:spLocks noChangeShapeType="1"/>
              </p:cNvSpPr>
              <p:nvPr/>
            </p:nvSpPr>
            <p:spPr bwMode="auto">
              <a:xfrm>
                <a:off x="2545"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93" name="Line 69"/>
              <p:cNvSpPr>
                <a:spLocks noChangeShapeType="1"/>
              </p:cNvSpPr>
              <p:nvPr/>
            </p:nvSpPr>
            <p:spPr bwMode="auto">
              <a:xfrm>
                <a:off x="2560"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94" name="Line 70"/>
              <p:cNvSpPr>
                <a:spLocks noChangeShapeType="1"/>
              </p:cNvSpPr>
              <p:nvPr/>
            </p:nvSpPr>
            <p:spPr bwMode="auto">
              <a:xfrm>
                <a:off x="2575"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95" name="Line 71"/>
              <p:cNvSpPr>
                <a:spLocks noChangeShapeType="1"/>
              </p:cNvSpPr>
              <p:nvPr/>
            </p:nvSpPr>
            <p:spPr bwMode="auto">
              <a:xfrm>
                <a:off x="2590"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96" name="Line 72"/>
              <p:cNvSpPr>
                <a:spLocks noChangeShapeType="1"/>
              </p:cNvSpPr>
              <p:nvPr/>
            </p:nvSpPr>
            <p:spPr bwMode="auto">
              <a:xfrm>
                <a:off x="2604"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97" name="Line 73"/>
              <p:cNvSpPr>
                <a:spLocks noChangeShapeType="1"/>
              </p:cNvSpPr>
              <p:nvPr/>
            </p:nvSpPr>
            <p:spPr bwMode="auto">
              <a:xfrm>
                <a:off x="2619"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98" name="Line 74"/>
              <p:cNvSpPr>
                <a:spLocks noChangeShapeType="1"/>
              </p:cNvSpPr>
              <p:nvPr/>
            </p:nvSpPr>
            <p:spPr bwMode="auto">
              <a:xfrm>
                <a:off x="2634"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099" name="Line 75"/>
              <p:cNvSpPr>
                <a:spLocks noChangeShapeType="1"/>
              </p:cNvSpPr>
              <p:nvPr/>
            </p:nvSpPr>
            <p:spPr bwMode="auto">
              <a:xfrm>
                <a:off x="2649"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00" name="Line 76"/>
              <p:cNvSpPr>
                <a:spLocks noChangeShapeType="1"/>
              </p:cNvSpPr>
              <p:nvPr/>
            </p:nvSpPr>
            <p:spPr bwMode="auto">
              <a:xfrm>
                <a:off x="2663"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01" name="Line 77"/>
              <p:cNvSpPr>
                <a:spLocks noChangeShapeType="1"/>
              </p:cNvSpPr>
              <p:nvPr/>
            </p:nvSpPr>
            <p:spPr bwMode="auto">
              <a:xfrm>
                <a:off x="2678"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02" name="Line 78"/>
              <p:cNvSpPr>
                <a:spLocks noChangeShapeType="1"/>
              </p:cNvSpPr>
              <p:nvPr/>
            </p:nvSpPr>
            <p:spPr bwMode="auto">
              <a:xfrm>
                <a:off x="2693"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03" name="Line 79"/>
              <p:cNvSpPr>
                <a:spLocks noChangeShapeType="1"/>
              </p:cNvSpPr>
              <p:nvPr/>
            </p:nvSpPr>
            <p:spPr bwMode="auto">
              <a:xfrm>
                <a:off x="2708"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04" name="Line 80"/>
              <p:cNvSpPr>
                <a:spLocks noChangeShapeType="1"/>
              </p:cNvSpPr>
              <p:nvPr/>
            </p:nvSpPr>
            <p:spPr bwMode="auto">
              <a:xfrm>
                <a:off x="2722"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05" name="Line 81"/>
              <p:cNvSpPr>
                <a:spLocks noChangeShapeType="1"/>
              </p:cNvSpPr>
              <p:nvPr/>
            </p:nvSpPr>
            <p:spPr bwMode="auto">
              <a:xfrm>
                <a:off x="2737"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06" name="Line 82"/>
              <p:cNvSpPr>
                <a:spLocks noChangeShapeType="1"/>
              </p:cNvSpPr>
              <p:nvPr/>
            </p:nvSpPr>
            <p:spPr bwMode="auto">
              <a:xfrm>
                <a:off x="2752"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07" name="Line 83"/>
              <p:cNvSpPr>
                <a:spLocks noChangeShapeType="1"/>
              </p:cNvSpPr>
              <p:nvPr/>
            </p:nvSpPr>
            <p:spPr bwMode="auto">
              <a:xfrm>
                <a:off x="2767"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08" name="Line 84"/>
              <p:cNvSpPr>
                <a:spLocks noChangeShapeType="1"/>
              </p:cNvSpPr>
              <p:nvPr/>
            </p:nvSpPr>
            <p:spPr bwMode="auto">
              <a:xfrm>
                <a:off x="2781"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09" name="Line 85"/>
              <p:cNvSpPr>
                <a:spLocks noChangeShapeType="1"/>
              </p:cNvSpPr>
              <p:nvPr/>
            </p:nvSpPr>
            <p:spPr bwMode="auto">
              <a:xfrm>
                <a:off x="2796"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10" name="Line 86"/>
              <p:cNvSpPr>
                <a:spLocks noChangeShapeType="1"/>
              </p:cNvSpPr>
              <p:nvPr/>
            </p:nvSpPr>
            <p:spPr bwMode="auto">
              <a:xfrm>
                <a:off x="2811"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11" name="Line 87"/>
              <p:cNvSpPr>
                <a:spLocks noChangeShapeType="1"/>
              </p:cNvSpPr>
              <p:nvPr/>
            </p:nvSpPr>
            <p:spPr bwMode="auto">
              <a:xfrm>
                <a:off x="2826"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12" name="Line 88"/>
              <p:cNvSpPr>
                <a:spLocks noChangeShapeType="1"/>
              </p:cNvSpPr>
              <p:nvPr/>
            </p:nvSpPr>
            <p:spPr bwMode="auto">
              <a:xfrm>
                <a:off x="2841"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13" name="Line 89"/>
              <p:cNvSpPr>
                <a:spLocks noChangeShapeType="1"/>
              </p:cNvSpPr>
              <p:nvPr/>
            </p:nvSpPr>
            <p:spPr bwMode="auto">
              <a:xfrm>
                <a:off x="2855"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14" name="Line 90"/>
              <p:cNvSpPr>
                <a:spLocks noChangeShapeType="1"/>
              </p:cNvSpPr>
              <p:nvPr/>
            </p:nvSpPr>
            <p:spPr bwMode="auto">
              <a:xfrm>
                <a:off x="2870"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15" name="Line 91"/>
              <p:cNvSpPr>
                <a:spLocks noChangeShapeType="1"/>
              </p:cNvSpPr>
              <p:nvPr/>
            </p:nvSpPr>
            <p:spPr bwMode="auto">
              <a:xfrm>
                <a:off x="2885"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16" name="Line 92"/>
              <p:cNvSpPr>
                <a:spLocks noChangeShapeType="1"/>
              </p:cNvSpPr>
              <p:nvPr/>
            </p:nvSpPr>
            <p:spPr bwMode="auto">
              <a:xfrm>
                <a:off x="2900"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17" name="Line 93"/>
              <p:cNvSpPr>
                <a:spLocks noChangeShapeType="1"/>
              </p:cNvSpPr>
              <p:nvPr/>
            </p:nvSpPr>
            <p:spPr bwMode="auto">
              <a:xfrm>
                <a:off x="2914"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18" name="Line 94"/>
              <p:cNvSpPr>
                <a:spLocks noChangeShapeType="1"/>
              </p:cNvSpPr>
              <p:nvPr/>
            </p:nvSpPr>
            <p:spPr bwMode="auto">
              <a:xfrm>
                <a:off x="2929" y="27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19" name="Line 95"/>
              <p:cNvSpPr>
                <a:spLocks noChangeShapeType="1"/>
              </p:cNvSpPr>
              <p:nvPr/>
            </p:nvSpPr>
            <p:spPr bwMode="auto">
              <a:xfrm>
                <a:off x="2944"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20" name="Line 96"/>
              <p:cNvSpPr>
                <a:spLocks noChangeShapeType="1"/>
              </p:cNvSpPr>
              <p:nvPr/>
            </p:nvSpPr>
            <p:spPr bwMode="auto">
              <a:xfrm>
                <a:off x="2959" y="27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21" name="Line 97"/>
              <p:cNvSpPr>
                <a:spLocks noChangeShapeType="1"/>
              </p:cNvSpPr>
              <p:nvPr/>
            </p:nvSpPr>
            <p:spPr bwMode="auto">
              <a:xfrm flipV="1">
                <a:off x="2967" y="2706"/>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22" name="Line 98"/>
              <p:cNvSpPr>
                <a:spLocks noChangeShapeType="1"/>
              </p:cNvSpPr>
              <p:nvPr/>
            </p:nvSpPr>
            <p:spPr bwMode="auto">
              <a:xfrm flipV="1">
                <a:off x="2967" y="2692"/>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23" name="Line 99"/>
              <p:cNvSpPr>
                <a:spLocks noChangeShapeType="1"/>
              </p:cNvSpPr>
              <p:nvPr/>
            </p:nvSpPr>
            <p:spPr bwMode="auto">
              <a:xfrm flipV="1">
                <a:off x="2967" y="2678"/>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24" name="Line 100"/>
              <p:cNvSpPr>
                <a:spLocks noChangeShapeType="1"/>
              </p:cNvSpPr>
              <p:nvPr/>
            </p:nvSpPr>
            <p:spPr bwMode="auto">
              <a:xfrm flipV="1">
                <a:off x="2967" y="2664"/>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25" name="Line 101"/>
              <p:cNvSpPr>
                <a:spLocks noChangeShapeType="1"/>
              </p:cNvSpPr>
              <p:nvPr/>
            </p:nvSpPr>
            <p:spPr bwMode="auto">
              <a:xfrm flipV="1">
                <a:off x="2967" y="2650"/>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26" name="Line 102"/>
              <p:cNvSpPr>
                <a:spLocks noChangeShapeType="1"/>
              </p:cNvSpPr>
              <p:nvPr/>
            </p:nvSpPr>
            <p:spPr bwMode="auto">
              <a:xfrm flipV="1">
                <a:off x="2967" y="2636"/>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27" name="Line 103"/>
              <p:cNvSpPr>
                <a:spLocks noChangeShapeType="1"/>
              </p:cNvSpPr>
              <p:nvPr/>
            </p:nvSpPr>
            <p:spPr bwMode="auto">
              <a:xfrm flipV="1">
                <a:off x="2967" y="2622"/>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28" name="Line 104"/>
              <p:cNvSpPr>
                <a:spLocks noChangeShapeType="1"/>
              </p:cNvSpPr>
              <p:nvPr/>
            </p:nvSpPr>
            <p:spPr bwMode="auto">
              <a:xfrm flipV="1">
                <a:off x="2967" y="2608"/>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29" name="Line 105"/>
              <p:cNvSpPr>
                <a:spLocks noChangeShapeType="1"/>
              </p:cNvSpPr>
              <p:nvPr/>
            </p:nvSpPr>
            <p:spPr bwMode="auto">
              <a:xfrm flipV="1">
                <a:off x="2967" y="2594"/>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30" name="Line 106"/>
              <p:cNvSpPr>
                <a:spLocks noChangeShapeType="1"/>
              </p:cNvSpPr>
              <p:nvPr/>
            </p:nvSpPr>
            <p:spPr bwMode="auto">
              <a:xfrm flipV="1">
                <a:off x="2967" y="2580"/>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31" name="Line 107"/>
              <p:cNvSpPr>
                <a:spLocks noChangeShapeType="1"/>
              </p:cNvSpPr>
              <p:nvPr/>
            </p:nvSpPr>
            <p:spPr bwMode="auto">
              <a:xfrm flipV="1">
                <a:off x="2967" y="2566"/>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32" name="Line 108"/>
              <p:cNvSpPr>
                <a:spLocks noChangeShapeType="1"/>
              </p:cNvSpPr>
              <p:nvPr/>
            </p:nvSpPr>
            <p:spPr bwMode="auto">
              <a:xfrm flipV="1">
                <a:off x="2967" y="2552"/>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33" name="Line 109"/>
              <p:cNvSpPr>
                <a:spLocks noChangeShapeType="1"/>
              </p:cNvSpPr>
              <p:nvPr/>
            </p:nvSpPr>
            <p:spPr bwMode="auto">
              <a:xfrm flipV="1">
                <a:off x="2967" y="2538"/>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34" name="Line 110"/>
              <p:cNvSpPr>
                <a:spLocks noChangeShapeType="1"/>
              </p:cNvSpPr>
              <p:nvPr/>
            </p:nvSpPr>
            <p:spPr bwMode="auto">
              <a:xfrm flipV="1">
                <a:off x="2967" y="2524"/>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35" name="Line 111"/>
              <p:cNvSpPr>
                <a:spLocks noChangeShapeType="1"/>
              </p:cNvSpPr>
              <p:nvPr/>
            </p:nvSpPr>
            <p:spPr bwMode="auto">
              <a:xfrm flipV="1">
                <a:off x="2967" y="2510"/>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36" name="Line 112"/>
              <p:cNvSpPr>
                <a:spLocks noChangeShapeType="1"/>
              </p:cNvSpPr>
              <p:nvPr/>
            </p:nvSpPr>
            <p:spPr bwMode="auto">
              <a:xfrm flipV="1">
                <a:off x="2967" y="2496"/>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37" name="Line 113"/>
              <p:cNvSpPr>
                <a:spLocks noChangeShapeType="1"/>
              </p:cNvSpPr>
              <p:nvPr/>
            </p:nvSpPr>
            <p:spPr bwMode="auto">
              <a:xfrm flipV="1">
                <a:off x="2967" y="2482"/>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38" name="Line 114"/>
              <p:cNvSpPr>
                <a:spLocks noChangeShapeType="1"/>
              </p:cNvSpPr>
              <p:nvPr/>
            </p:nvSpPr>
            <p:spPr bwMode="auto">
              <a:xfrm flipV="1">
                <a:off x="2967" y="2468"/>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39" name="Line 115"/>
              <p:cNvSpPr>
                <a:spLocks noChangeShapeType="1"/>
              </p:cNvSpPr>
              <p:nvPr/>
            </p:nvSpPr>
            <p:spPr bwMode="auto">
              <a:xfrm flipV="1">
                <a:off x="2967" y="2454"/>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40" name="Line 116"/>
              <p:cNvSpPr>
                <a:spLocks noChangeShapeType="1"/>
              </p:cNvSpPr>
              <p:nvPr/>
            </p:nvSpPr>
            <p:spPr bwMode="auto">
              <a:xfrm flipV="1">
                <a:off x="2967" y="2440"/>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41" name="Line 117"/>
              <p:cNvSpPr>
                <a:spLocks noChangeShapeType="1"/>
              </p:cNvSpPr>
              <p:nvPr/>
            </p:nvSpPr>
            <p:spPr bwMode="auto">
              <a:xfrm flipV="1">
                <a:off x="2967" y="2426"/>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42" name="Line 118"/>
              <p:cNvSpPr>
                <a:spLocks noChangeShapeType="1"/>
              </p:cNvSpPr>
              <p:nvPr/>
            </p:nvSpPr>
            <p:spPr bwMode="auto">
              <a:xfrm flipV="1">
                <a:off x="2967" y="2412"/>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43" name="Line 119"/>
              <p:cNvSpPr>
                <a:spLocks noChangeShapeType="1"/>
              </p:cNvSpPr>
              <p:nvPr/>
            </p:nvSpPr>
            <p:spPr bwMode="auto">
              <a:xfrm flipV="1">
                <a:off x="2967" y="2398"/>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44" name="Line 120"/>
              <p:cNvSpPr>
                <a:spLocks noChangeShapeType="1"/>
              </p:cNvSpPr>
              <p:nvPr/>
            </p:nvSpPr>
            <p:spPr bwMode="auto">
              <a:xfrm flipV="1">
                <a:off x="2967" y="2384"/>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45" name="Line 121"/>
              <p:cNvSpPr>
                <a:spLocks noChangeShapeType="1"/>
              </p:cNvSpPr>
              <p:nvPr/>
            </p:nvSpPr>
            <p:spPr bwMode="auto">
              <a:xfrm flipV="1">
                <a:off x="2967" y="2370"/>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46" name="Line 122"/>
              <p:cNvSpPr>
                <a:spLocks noChangeShapeType="1"/>
              </p:cNvSpPr>
              <p:nvPr/>
            </p:nvSpPr>
            <p:spPr bwMode="auto">
              <a:xfrm flipV="1">
                <a:off x="2967" y="2356"/>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47" name="Line 123"/>
              <p:cNvSpPr>
                <a:spLocks noChangeShapeType="1"/>
              </p:cNvSpPr>
              <p:nvPr/>
            </p:nvSpPr>
            <p:spPr bwMode="auto">
              <a:xfrm flipV="1">
                <a:off x="2967" y="2342"/>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48" name="Line 124"/>
              <p:cNvSpPr>
                <a:spLocks noChangeShapeType="1"/>
              </p:cNvSpPr>
              <p:nvPr/>
            </p:nvSpPr>
            <p:spPr bwMode="auto">
              <a:xfrm flipV="1">
                <a:off x="2967" y="2328"/>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49" name="Line 125"/>
              <p:cNvSpPr>
                <a:spLocks noChangeShapeType="1"/>
              </p:cNvSpPr>
              <p:nvPr/>
            </p:nvSpPr>
            <p:spPr bwMode="auto">
              <a:xfrm flipV="1">
                <a:off x="2967" y="2314"/>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50" name="Line 126"/>
              <p:cNvSpPr>
                <a:spLocks noChangeShapeType="1"/>
              </p:cNvSpPr>
              <p:nvPr/>
            </p:nvSpPr>
            <p:spPr bwMode="auto">
              <a:xfrm flipV="1">
                <a:off x="2967" y="2300"/>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51" name="Line 127"/>
              <p:cNvSpPr>
                <a:spLocks noChangeShapeType="1"/>
              </p:cNvSpPr>
              <p:nvPr/>
            </p:nvSpPr>
            <p:spPr bwMode="auto">
              <a:xfrm flipV="1">
                <a:off x="2967" y="2286"/>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52" name="Line 128"/>
              <p:cNvSpPr>
                <a:spLocks noChangeShapeType="1"/>
              </p:cNvSpPr>
              <p:nvPr/>
            </p:nvSpPr>
            <p:spPr bwMode="auto">
              <a:xfrm flipV="1">
                <a:off x="2967" y="2272"/>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53" name="Line 129"/>
              <p:cNvSpPr>
                <a:spLocks noChangeShapeType="1"/>
              </p:cNvSpPr>
              <p:nvPr/>
            </p:nvSpPr>
            <p:spPr bwMode="auto">
              <a:xfrm flipV="1">
                <a:off x="2967" y="2258"/>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54" name="Line 130"/>
              <p:cNvSpPr>
                <a:spLocks noChangeShapeType="1"/>
              </p:cNvSpPr>
              <p:nvPr/>
            </p:nvSpPr>
            <p:spPr bwMode="auto">
              <a:xfrm flipV="1">
                <a:off x="2967" y="2244"/>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55" name="Line 131"/>
              <p:cNvSpPr>
                <a:spLocks noChangeShapeType="1"/>
              </p:cNvSpPr>
              <p:nvPr/>
            </p:nvSpPr>
            <p:spPr bwMode="auto">
              <a:xfrm flipV="1">
                <a:off x="2967" y="2230"/>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56" name="Line 132"/>
              <p:cNvSpPr>
                <a:spLocks noChangeShapeType="1"/>
              </p:cNvSpPr>
              <p:nvPr/>
            </p:nvSpPr>
            <p:spPr bwMode="auto">
              <a:xfrm flipV="1">
                <a:off x="2967" y="2216"/>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57" name="Line 133"/>
              <p:cNvSpPr>
                <a:spLocks noChangeShapeType="1"/>
              </p:cNvSpPr>
              <p:nvPr/>
            </p:nvSpPr>
            <p:spPr bwMode="auto">
              <a:xfrm flipV="1">
                <a:off x="2967" y="2202"/>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58" name="Line 134"/>
              <p:cNvSpPr>
                <a:spLocks noChangeShapeType="1"/>
              </p:cNvSpPr>
              <p:nvPr/>
            </p:nvSpPr>
            <p:spPr bwMode="auto">
              <a:xfrm flipV="1">
                <a:off x="2967" y="2188"/>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59" name="Line 135"/>
              <p:cNvSpPr>
                <a:spLocks noChangeShapeType="1"/>
              </p:cNvSpPr>
              <p:nvPr/>
            </p:nvSpPr>
            <p:spPr bwMode="auto">
              <a:xfrm flipV="1">
                <a:off x="2967" y="2174"/>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60" name="Line 136"/>
              <p:cNvSpPr>
                <a:spLocks noChangeShapeType="1"/>
              </p:cNvSpPr>
              <p:nvPr/>
            </p:nvSpPr>
            <p:spPr bwMode="auto">
              <a:xfrm flipV="1">
                <a:off x="2967" y="2160"/>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61" name="Line 137"/>
              <p:cNvSpPr>
                <a:spLocks noChangeShapeType="1"/>
              </p:cNvSpPr>
              <p:nvPr/>
            </p:nvSpPr>
            <p:spPr bwMode="auto">
              <a:xfrm flipV="1">
                <a:off x="2967" y="2146"/>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62" name="Line 138"/>
              <p:cNvSpPr>
                <a:spLocks noChangeShapeType="1"/>
              </p:cNvSpPr>
              <p:nvPr/>
            </p:nvSpPr>
            <p:spPr bwMode="auto">
              <a:xfrm flipV="1">
                <a:off x="2967" y="2132"/>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63" name="Line 139"/>
              <p:cNvSpPr>
                <a:spLocks noChangeShapeType="1"/>
              </p:cNvSpPr>
              <p:nvPr/>
            </p:nvSpPr>
            <p:spPr bwMode="auto">
              <a:xfrm flipV="1">
                <a:off x="2967" y="2118"/>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64" name="Line 140"/>
              <p:cNvSpPr>
                <a:spLocks noChangeShapeType="1"/>
              </p:cNvSpPr>
              <p:nvPr/>
            </p:nvSpPr>
            <p:spPr bwMode="auto">
              <a:xfrm flipV="1">
                <a:off x="2967" y="2104"/>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65" name="Line 141"/>
              <p:cNvSpPr>
                <a:spLocks noChangeShapeType="1"/>
              </p:cNvSpPr>
              <p:nvPr/>
            </p:nvSpPr>
            <p:spPr bwMode="auto">
              <a:xfrm flipV="1">
                <a:off x="2967" y="2090"/>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66" name="Line 142"/>
              <p:cNvSpPr>
                <a:spLocks noChangeShapeType="1"/>
              </p:cNvSpPr>
              <p:nvPr/>
            </p:nvSpPr>
            <p:spPr bwMode="auto">
              <a:xfrm flipV="1">
                <a:off x="2967" y="2076"/>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67" name="Line 143"/>
              <p:cNvSpPr>
                <a:spLocks noChangeShapeType="1"/>
              </p:cNvSpPr>
              <p:nvPr/>
            </p:nvSpPr>
            <p:spPr bwMode="auto">
              <a:xfrm flipV="1">
                <a:off x="2967" y="2063"/>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68" name="Line 144"/>
              <p:cNvSpPr>
                <a:spLocks noChangeShapeType="1"/>
              </p:cNvSpPr>
              <p:nvPr/>
            </p:nvSpPr>
            <p:spPr bwMode="auto">
              <a:xfrm flipV="1">
                <a:off x="2967" y="2049"/>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69" name="Line 145"/>
              <p:cNvSpPr>
                <a:spLocks noChangeShapeType="1"/>
              </p:cNvSpPr>
              <p:nvPr/>
            </p:nvSpPr>
            <p:spPr bwMode="auto">
              <a:xfrm flipV="1">
                <a:off x="2967" y="2035"/>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70" name="Line 146"/>
              <p:cNvSpPr>
                <a:spLocks noChangeShapeType="1"/>
              </p:cNvSpPr>
              <p:nvPr/>
            </p:nvSpPr>
            <p:spPr bwMode="auto">
              <a:xfrm flipV="1">
                <a:off x="2967" y="2021"/>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71" name="Line 147"/>
              <p:cNvSpPr>
                <a:spLocks noChangeShapeType="1"/>
              </p:cNvSpPr>
              <p:nvPr/>
            </p:nvSpPr>
            <p:spPr bwMode="auto">
              <a:xfrm flipV="1">
                <a:off x="2967" y="2007"/>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72" name="Line 148"/>
              <p:cNvSpPr>
                <a:spLocks noChangeShapeType="1"/>
              </p:cNvSpPr>
              <p:nvPr/>
            </p:nvSpPr>
            <p:spPr bwMode="auto">
              <a:xfrm flipV="1">
                <a:off x="2967" y="1993"/>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73" name="Line 149"/>
              <p:cNvSpPr>
                <a:spLocks noChangeShapeType="1"/>
              </p:cNvSpPr>
              <p:nvPr/>
            </p:nvSpPr>
            <p:spPr bwMode="auto">
              <a:xfrm flipV="1">
                <a:off x="2967" y="1979"/>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74" name="Line 150"/>
              <p:cNvSpPr>
                <a:spLocks noChangeShapeType="1"/>
              </p:cNvSpPr>
              <p:nvPr/>
            </p:nvSpPr>
            <p:spPr bwMode="auto">
              <a:xfrm flipV="1">
                <a:off x="2967" y="1965"/>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75" name="Line 151"/>
              <p:cNvSpPr>
                <a:spLocks noChangeShapeType="1"/>
              </p:cNvSpPr>
              <p:nvPr/>
            </p:nvSpPr>
            <p:spPr bwMode="auto">
              <a:xfrm flipV="1">
                <a:off x="2967" y="1951"/>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76" name="Line 152"/>
              <p:cNvSpPr>
                <a:spLocks noChangeShapeType="1"/>
              </p:cNvSpPr>
              <p:nvPr/>
            </p:nvSpPr>
            <p:spPr bwMode="auto">
              <a:xfrm flipV="1">
                <a:off x="2967" y="1937"/>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77" name="Line 153"/>
              <p:cNvSpPr>
                <a:spLocks noChangeShapeType="1"/>
              </p:cNvSpPr>
              <p:nvPr/>
            </p:nvSpPr>
            <p:spPr bwMode="auto">
              <a:xfrm flipV="1">
                <a:off x="2967" y="1923"/>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78" name="Line 154"/>
              <p:cNvSpPr>
                <a:spLocks noChangeShapeType="1"/>
              </p:cNvSpPr>
              <p:nvPr/>
            </p:nvSpPr>
            <p:spPr bwMode="auto">
              <a:xfrm flipV="1">
                <a:off x="2967" y="1909"/>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79" name="Line 155"/>
              <p:cNvSpPr>
                <a:spLocks noChangeShapeType="1"/>
              </p:cNvSpPr>
              <p:nvPr/>
            </p:nvSpPr>
            <p:spPr bwMode="auto">
              <a:xfrm flipV="1">
                <a:off x="2967" y="1895"/>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80" name="Line 156"/>
              <p:cNvSpPr>
                <a:spLocks noChangeShapeType="1"/>
              </p:cNvSpPr>
              <p:nvPr/>
            </p:nvSpPr>
            <p:spPr bwMode="auto">
              <a:xfrm flipV="1">
                <a:off x="2967" y="1881"/>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81" name="Line 157"/>
              <p:cNvSpPr>
                <a:spLocks noChangeShapeType="1"/>
              </p:cNvSpPr>
              <p:nvPr/>
            </p:nvSpPr>
            <p:spPr bwMode="auto">
              <a:xfrm flipV="1">
                <a:off x="2967" y="1867"/>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82" name="Line 158"/>
              <p:cNvSpPr>
                <a:spLocks noChangeShapeType="1"/>
              </p:cNvSpPr>
              <p:nvPr/>
            </p:nvSpPr>
            <p:spPr bwMode="auto">
              <a:xfrm flipV="1">
                <a:off x="2967" y="1853"/>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83" name="Line 159"/>
              <p:cNvSpPr>
                <a:spLocks noChangeShapeType="1"/>
              </p:cNvSpPr>
              <p:nvPr/>
            </p:nvSpPr>
            <p:spPr bwMode="auto">
              <a:xfrm flipV="1">
                <a:off x="2967" y="1839"/>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84" name="Line 160"/>
              <p:cNvSpPr>
                <a:spLocks noChangeShapeType="1"/>
              </p:cNvSpPr>
              <p:nvPr/>
            </p:nvSpPr>
            <p:spPr bwMode="auto">
              <a:xfrm flipH="1">
                <a:off x="2959"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85" name="Line 161"/>
              <p:cNvSpPr>
                <a:spLocks noChangeShapeType="1"/>
              </p:cNvSpPr>
              <p:nvPr/>
            </p:nvSpPr>
            <p:spPr bwMode="auto">
              <a:xfrm flipH="1">
                <a:off x="2944"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86" name="Line 162"/>
              <p:cNvSpPr>
                <a:spLocks noChangeShapeType="1"/>
              </p:cNvSpPr>
              <p:nvPr/>
            </p:nvSpPr>
            <p:spPr bwMode="auto">
              <a:xfrm flipH="1">
                <a:off x="2929"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87" name="Line 163"/>
              <p:cNvSpPr>
                <a:spLocks noChangeShapeType="1"/>
              </p:cNvSpPr>
              <p:nvPr/>
            </p:nvSpPr>
            <p:spPr bwMode="auto">
              <a:xfrm flipH="1">
                <a:off x="2914"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88" name="Line 164"/>
              <p:cNvSpPr>
                <a:spLocks noChangeShapeType="1"/>
              </p:cNvSpPr>
              <p:nvPr/>
            </p:nvSpPr>
            <p:spPr bwMode="auto">
              <a:xfrm flipH="1">
                <a:off x="2900"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89" name="Line 165"/>
              <p:cNvSpPr>
                <a:spLocks noChangeShapeType="1"/>
              </p:cNvSpPr>
              <p:nvPr/>
            </p:nvSpPr>
            <p:spPr bwMode="auto">
              <a:xfrm flipH="1">
                <a:off x="2885"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90" name="Line 166"/>
              <p:cNvSpPr>
                <a:spLocks noChangeShapeType="1"/>
              </p:cNvSpPr>
              <p:nvPr/>
            </p:nvSpPr>
            <p:spPr bwMode="auto">
              <a:xfrm flipH="1">
                <a:off x="2870"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91" name="Line 167"/>
              <p:cNvSpPr>
                <a:spLocks noChangeShapeType="1"/>
              </p:cNvSpPr>
              <p:nvPr/>
            </p:nvSpPr>
            <p:spPr bwMode="auto">
              <a:xfrm flipH="1">
                <a:off x="2855"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92" name="Line 168"/>
              <p:cNvSpPr>
                <a:spLocks noChangeShapeType="1"/>
              </p:cNvSpPr>
              <p:nvPr/>
            </p:nvSpPr>
            <p:spPr bwMode="auto">
              <a:xfrm flipH="1">
                <a:off x="2841"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93" name="Line 169"/>
              <p:cNvSpPr>
                <a:spLocks noChangeShapeType="1"/>
              </p:cNvSpPr>
              <p:nvPr/>
            </p:nvSpPr>
            <p:spPr bwMode="auto">
              <a:xfrm flipH="1">
                <a:off x="2826"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94" name="Line 170"/>
              <p:cNvSpPr>
                <a:spLocks noChangeShapeType="1"/>
              </p:cNvSpPr>
              <p:nvPr/>
            </p:nvSpPr>
            <p:spPr bwMode="auto">
              <a:xfrm flipH="1">
                <a:off x="2811"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95" name="Line 171"/>
              <p:cNvSpPr>
                <a:spLocks noChangeShapeType="1"/>
              </p:cNvSpPr>
              <p:nvPr/>
            </p:nvSpPr>
            <p:spPr bwMode="auto">
              <a:xfrm flipH="1">
                <a:off x="2796"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96" name="Line 172"/>
              <p:cNvSpPr>
                <a:spLocks noChangeShapeType="1"/>
              </p:cNvSpPr>
              <p:nvPr/>
            </p:nvSpPr>
            <p:spPr bwMode="auto">
              <a:xfrm flipH="1">
                <a:off x="2781"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97" name="Line 173"/>
              <p:cNvSpPr>
                <a:spLocks noChangeShapeType="1"/>
              </p:cNvSpPr>
              <p:nvPr/>
            </p:nvSpPr>
            <p:spPr bwMode="auto">
              <a:xfrm flipH="1">
                <a:off x="2767"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98" name="Line 174"/>
              <p:cNvSpPr>
                <a:spLocks noChangeShapeType="1"/>
              </p:cNvSpPr>
              <p:nvPr/>
            </p:nvSpPr>
            <p:spPr bwMode="auto">
              <a:xfrm flipH="1">
                <a:off x="2752"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199" name="Line 175"/>
              <p:cNvSpPr>
                <a:spLocks noChangeShapeType="1"/>
              </p:cNvSpPr>
              <p:nvPr/>
            </p:nvSpPr>
            <p:spPr bwMode="auto">
              <a:xfrm flipH="1">
                <a:off x="2737"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00" name="Line 176"/>
              <p:cNvSpPr>
                <a:spLocks noChangeShapeType="1"/>
              </p:cNvSpPr>
              <p:nvPr/>
            </p:nvSpPr>
            <p:spPr bwMode="auto">
              <a:xfrm flipH="1">
                <a:off x="2722"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01" name="Line 177"/>
              <p:cNvSpPr>
                <a:spLocks noChangeShapeType="1"/>
              </p:cNvSpPr>
              <p:nvPr/>
            </p:nvSpPr>
            <p:spPr bwMode="auto">
              <a:xfrm flipH="1">
                <a:off x="2708"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02" name="Line 178"/>
              <p:cNvSpPr>
                <a:spLocks noChangeShapeType="1"/>
              </p:cNvSpPr>
              <p:nvPr/>
            </p:nvSpPr>
            <p:spPr bwMode="auto">
              <a:xfrm flipH="1">
                <a:off x="2693"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03" name="Line 179"/>
              <p:cNvSpPr>
                <a:spLocks noChangeShapeType="1"/>
              </p:cNvSpPr>
              <p:nvPr/>
            </p:nvSpPr>
            <p:spPr bwMode="auto">
              <a:xfrm flipH="1">
                <a:off x="2678"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04" name="Line 180"/>
              <p:cNvSpPr>
                <a:spLocks noChangeShapeType="1"/>
              </p:cNvSpPr>
              <p:nvPr/>
            </p:nvSpPr>
            <p:spPr bwMode="auto">
              <a:xfrm flipH="1">
                <a:off x="2663"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05" name="Line 181"/>
              <p:cNvSpPr>
                <a:spLocks noChangeShapeType="1"/>
              </p:cNvSpPr>
              <p:nvPr/>
            </p:nvSpPr>
            <p:spPr bwMode="auto">
              <a:xfrm flipH="1">
                <a:off x="2649"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06" name="Line 182"/>
              <p:cNvSpPr>
                <a:spLocks noChangeShapeType="1"/>
              </p:cNvSpPr>
              <p:nvPr/>
            </p:nvSpPr>
            <p:spPr bwMode="auto">
              <a:xfrm flipH="1">
                <a:off x="2634"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07" name="Line 183"/>
              <p:cNvSpPr>
                <a:spLocks noChangeShapeType="1"/>
              </p:cNvSpPr>
              <p:nvPr/>
            </p:nvSpPr>
            <p:spPr bwMode="auto">
              <a:xfrm flipH="1">
                <a:off x="2619"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08" name="Line 184"/>
              <p:cNvSpPr>
                <a:spLocks noChangeShapeType="1"/>
              </p:cNvSpPr>
              <p:nvPr/>
            </p:nvSpPr>
            <p:spPr bwMode="auto">
              <a:xfrm flipH="1">
                <a:off x="2604"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09" name="Line 185"/>
              <p:cNvSpPr>
                <a:spLocks noChangeShapeType="1"/>
              </p:cNvSpPr>
              <p:nvPr/>
            </p:nvSpPr>
            <p:spPr bwMode="auto">
              <a:xfrm flipH="1">
                <a:off x="2590"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10" name="Line 186"/>
              <p:cNvSpPr>
                <a:spLocks noChangeShapeType="1"/>
              </p:cNvSpPr>
              <p:nvPr/>
            </p:nvSpPr>
            <p:spPr bwMode="auto">
              <a:xfrm flipH="1">
                <a:off x="2575"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11" name="Line 187"/>
              <p:cNvSpPr>
                <a:spLocks noChangeShapeType="1"/>
              </p:cNvSpPr>
              <p:nvPr/>
            </p:nvSpPr>
            <p:spPr bwMode="auto">
              <a:xfrm flipH="1">
                <a:off x="2560"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12" name="Line 188"/>
              <p:cNvSpPr>
                <a:spLocks noChangeShapeType="1"/>
              </p:cNvSpPr>
              <p:nvPr/>
            </p:nvSpPr>
            <p:spPr bwMode="auto">
              <a:xfrm flipH="1">
                <a:off x="2545"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13" name="Line 189"/>
              <p:cNvSpPr>
                <a:spLocks noChangeShapeType="1"/>
              </p:cNvSpPr>
              <p:nvPr/>
            </p:nvSpPr>
            <p:spPr bwMode="auto">
              <a:xfrm flipH="1">
                <a:off x="2531"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14" name="Line 190"/>
              <p:cNvSpPr>
                <a:spLocks noChangeShapeType="1"/>
              </p:cNvSpPr>
              <p:nvPr/>
            </p:nvSpPr>
            <p:spPr bwMode="auto">
              <a:xfrm flipH="1">
                <a:off x="2516"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15" name="Line 191"/>
              <p:cNvSpPr>
                <a:spLocks noChangeShapeType="1"/>
              </p:cNvSpPr>
              <p:nvPr/>
            </p:nvSpPr>
            <p:spPr bwMode="auto">
              <a:xfrm flipH="1">
                <a:off x="2501"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16" name="Line 192"/>
              <p:cNvSpPr>
                <a:spLocks noChangeShapeType="1"/>
              </p:cNvSpPr>
              <p:nvPr/>
            </p:nvSpPr>
            <p:spPr bwMode="auto">
              <a:xfrm flipH="1">
                <a:off x="2486"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17" name="Line 193"/>
              <p:cNvSpPr>
                <a:spLocks noChangeShapeType="1"/>
              </p:cNvSpPr>
              <p:nvPr/>
            </p:nvSpPr>
            <p:spPr bwMode="auto">
              <a:xfrm flipH="1">
                <a:off x="2472"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18" name="Line 194"/>
              <p:cNvSpPr>
                <a:spLocks noChangeShapeType="1"/>
              </p:cNvSpPr>
              <p:nvPr/>
            </p:nvSpPr>
            <p:spPr bwMode="auto">
              <a:xfrm flipH="1">
                <a:off x="2457"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19" name="Line 195"/>
              <p:cNvSpPr>
                <a:spLocks noChangeShapeType="1"/>
              </p:cNvSpPr>
              <p:nvPr/>
            </p:nvSpPr>
            <p:spPr bwMode="auto">
              <a:xfrm flipH="1">
                <a:off x="2442"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20" name="Line 196"/>
              <p:cNvSpPr>
                <a:spLocks noChangeShapeType="1"/>
              </p:cNvSpPr>
              <p:nvPr/>
            </p:nvSpPr>
            <p:spPr bwMode="auto">
              <a:xfrm flipH="1">
                <a:off x="2427"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21" name="Line 197"/>
              <p:cNvSpPr>
                <a:spLocks noChangeShapeType="1"/>
              </p:cNvSpPr>
              <p:nvPr/>
            </p:nvSpPr>
            <p:spPr bwMode="auto">
              <a:xfrm flipH="1">
                <a:off x="2413"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22" name="Line 198"/>
              <p:cNvSpPr>
                <a:spLocks noChangeShapeType="1"/>
              </p:cNvSpPr>
              <p:nvPr/>
            </p:nvSpPr>
            <p:spPr bwMode="auto">
              <a:xfrm flipH="1">
                <a:off x="2398"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23" name="Line 199"/>
              <p:cNvSpPr>
                <a:spLocks noChangeShapeType="1"/>
              </p:cNvSpPr>
              <p:nvPr/>
            </p:nvSpPr>
            <p:spPr bwMode="auto">
              <a:xfrm flipH="1">
                <a:off x="2383"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24" name="Line 200"/>
              <p:cNvSpPr>
                <a:spLocks noChangeShapeType="1"/>
              </p:cNvSpPr>
              <p:nvPr/>
            </p:nvSpPr>
            <p:spPr bwMode="auto">
              <a:xfrm flipH="1">
                <a:off x="2368"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25" name="Line 201"/>
              <p:cNvSpPr>
                <a:spLocks noChangeShapeType="1"/>
              </p:cNvSpPr>
              <p:nvPr/>
            </p:nvSpPr>
            <p:spPr bwMode="auto">
              <a:xfrm flipH="1">
                <a:off x="2354"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26" name="Line 202"/>
              <p:cNvSpPr>
                <a:spLocks noChangeShapeType="1"/>
              </p:cNvSpPr>
              <p:nvPr/>
            </p:nvSpPr>
            <p:spPr bwMode="auto">
              <a:xfrm flipH="1">
                <a:off x="2339"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27" name="Line 203"/>
              <p:cNvSpPr>
                <a:spLocks noChangeShapeType="1"/>
              </p:cNvSpPr>
              <p:nvPr/>
            </p:nvSpPr>
            <p:spPr bwMode="auto">
              <a:xfrm flipH="1">
                <a:off x="2324"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28" name="Line 204"/>
              <p:cNvSpPr>
                <a:spLocks noChangeShapeType="1"/>
              </p:cNvSpPr>
              <p:nvPr/>
            </p:nvSpPr>
            <p:spPr bwMode="auto">
              <a:xfrm flipH="1">
                <a:off x="2309"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29" name="Line 205"/>
              <p:cNvSpPr>
                <a:spLocks noChangeShapeType="1"/>
              </p:cNvSpPr>
              <p:nvPr/>
            </p:nvSpPr>
            <p:spPr bwMode="auto">
              <a:xfrm flipH="1">
                <a:off x="2295"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30" name="Line 206"/>
              <p:cNvSpPr>
                <a:spLocks noChangeShapeType="1"/>
              </p:cNvSpPr>
              <p:nvPr/>
            </p:nvSpPr>
            <p:spPr bwMode="auto">
              <a:xfrm flipH="1">
                <a:off x="2280"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grpSp>
        <p:sp>
          <p:nvSpPr>
            <p:cNvPr id="257231" name="Line 207"/>
            <p:cNvSpPr>
              <a:spLocks noChangeShapeType="1"/>
            </p:cNvSpPr>
            <p:nvPr/>
          </p:nvSpPr>
          <p:spPr bwMode="auto">
            <a:xfrm flipH="1">
              <a:off x="2265"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32" name="Line 208"/>
            <p:cNvSpPr>
              <a:spLocks noChangeShapeType="1"/>
            </p:cNvSpPr>
            <p:nvPr/>
          </p:nvSpPr>
          <p:spPr bwMode="auto">
            <a:xfrm flipH="1">
              <a:off x="2250"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33" name="Line 209"/>
            <p:cNvSpPr>
              <a:spLocks noChangeShapeType="1"/>
            </p:cNvSpPr>
            <p:nvPr/>
          </p:nvSpPr>
          <p:spPr bwMode="auto">
            <a:xfrm flipH="1">
              <a:off x="2236"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34" name="Line 210"/>
            <p:cNvSpPr>
              <a:spLocks noChangeShapeType="1"/>
            </p:cNvSpPr>
            <p:nvPr/>
          </p:nvSpPr>
          <p:spPr bwMode="auto">
            <a:xfrm flipH="1">
              <a:off x="2221"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35" name="Line 211"/>
            <p:cNvSpPr>
              <a:spLocks noChangeShapeType="1"/>
            </p:cNvSpPr>
            <p:nvPr/>
          </p:nvSpPr>
          <p:spPr bwMode="auto">
            <a:xfrm flipH="1">
              <a:off x="2206"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36" name="Line 212"/>
            <p:cNvSpPr>
              <a:spLocks noChangeShapeType="1"/>
            </p:cNvSpPr>
            <p:nvPr/>
          </p:nvSpPr>
          <p:spPr bwMode="auto">
            <a:xfrm flipH="1">
              <a:off x="2191"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37" name="Line 213"/>
            <p:cNvSpPr>
              <a:spLocks noChangeShapeType="1"/>
            </p:cNvSpPr>
            <p:nvPr/>
          </p:nvSpPr>
          <p:spPr bwMode="auto">
            <a:xfrm flipH="1">
              <a:off x="2177"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38" name="Line 214"/>
            <p:cNvSpPr>
              <a:spLocks noChangeShapeType="1"/>
            </p:cNvSpPr>
            <p:nvPr/>
          </p:nvSpPr>
          <p:spPr bwMode="auto">
            <a:xfrm flipH="1">
              <a:off x="2162"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39" name="Line 215"/>
            <p:cNvSpPr>
              <a:spLocks noChangeShapeType="1"/>
            </p:cNvSpPr>
            <p:nvPr/>
          </p:nvSpPr>
          <p:spPr bwMode="auto">
            <a:xfrm flipH="1">
              <a:off x="2147"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40" name="Line 216"/>
            <p:cNvSpPr>
              <a:spLocks noChangeShapeType="1"/>
            </p:cNvSpPr>
            <p:nvPr/>
          </p:nvSpPr>
          <p:spPr bwMode="auto">
            <a:xfrm flipH="1">
              <a:off x="2132"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41" name="Line 217"/>
            <p:cNvSpPr>
              <a:spLocks noChangeShapeType="1"/>
            </p:cNvSpPr>
            <p:nvPr/>
          </p:nvSpPr>
          <p:spPr bwMode="auto">
            <a:xfrm flipH="1">
              <a:off x="2118"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42" name="Line 218"/>
            <p:cNvSpPr>
              <a:spLocks noChangeShapeType="1"/>
            </p:cNvSpPr>
            <p:nvPr/>
          </p:nvSpPr>
          <p:spPr bwMode="auto">
            <a:xfrm flipH="1">
              <a:off x="2103"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43" name="Line 219"/>
            <p:cNvSpPr>
              <a:spLocks noChangeShapeType="1"/>
            </p:cNvSpPr>
            <p:nvPr/>
          </p:nvSpPr>
          <p:spPr bwMode="auto">
            <a:xfrm flipH="1">
              <a:off x="2088"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44" name="Line 220"/>
            <p:cNvSpPr>
              <a:spLocks noChangeShapeType="1"/>
            </p:cNvSpPr>
            <p:nvPr/>
          </p:nvSpPr>
          <p:spPr bwMode="auto">
            <a:xfrm flipH="1">
              <a:off x="2073"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45" name="Line 221"/>
            <p:cNvSpPr>
              <a:spLocks noChangeShapeType="1"/>
            </p:cNvSpPr>
            <p:nvPr/>
          </p:nvSpPr>
          <p:spPr bwMode="auto">
            <a:xfrm flipH="1">
              <a:off x="2058"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46" name="Line 222"/>
            <p:cNvSpPr>
              <a:spLocks noChangeShapeType="1"/>
            </p:cNvSpPr>
            <p:nvPr/>
          </p:nvSpPr>
          <p:spPr bwMode="auto">
            <a:xfrm flipH="1">
              <a:off x="2044"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47" name="Line 223"/>
            <p:cNvSpPr>
              <a:spLocks noChangeShapeType="1"/>
            </p:cNvSpPr>
            <p:nvPr/>
          </p:nvSpPr>
          <p:spPr bwMode="auto">
            <a:xfrm flipH="1">
              <a:off x="2029"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48" name="Line 224"/>
            <p:cNvSpPr>
              <a:spLocks noChangeShapeType="1"/>
            </p:cNvSpPr>
            <p:nvPr/>
          </p:nvSpPr>
          <p:spPr bwMode="auto">
            <a:xfrm flipH="1">
              <a:off x="2014"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49" name="Line 225"/>
            <p:cNvSpPr>
              <a:spLocks noChangeShapeType="1"/>
            </p:cNvSpPr>
            <p:nvPr/>
          </p:nvSpPr>
          <p:spPr bwMode="auto">
            <a:xfrm flipH="1">
              <a:off x="1999"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50" name="Line 226"/>
            <p:cNvSpPr>
              <a:spLocks noChangeShapeType="1"/>
            </p:cNvSpPr>
            <p:nvPr/>
          </p:nvSpPr>
          <p:spPr bwMode="auto">
            <a:xfrm flipH="1">
              <a:off x="1985"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51" name="Line 227"/>
            <p:cNvSpPr>
              <a:spLocks noChangeShapeType="1"/>
            </p:cNvSpPr>
            <p:nvPr/>
          </p:nvSpPr>
          <p:spPr bwMode="auto">
            <a:xfrm flipH="1">
              <a:off x="1970"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52" name="Line 228"/>
            <p:cNvSpPr>
              <a:spLocks noChangeShapeType="1"/>
            </p:cNvSpPr>
            <p:nvPr/>
          </p:nvSpPr>
          <p:spPr bwMode="auto">
            <a:xfrm flipH="1">
              <a:off x="1955"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53" name="Line 229"/>
            <p:cNvSpPr>
              <a:spLocks noChangeShapeType="1"/>
            </p:cNvSpPr>
            <p:nvPr/>
          </p:nvSpPr>
          <p:spPr bwMode="auto">
            <a:xfrm flipH="1">
              <a:off x="1940"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54" name="Line 230"/>
            <p:cNvSpPr>
              <a:spLocks noChangeShapeType="1"/>
            </p:cNvSpPr>
            <p:nvPr/>
          </p:nvSpPr>
          <p:spPr bwMode="auto">
            <a:xfrm flipH="1">
              <a:off x="1926"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55" name="Line 231"/>
            <p:cNvSpPr>
              <a:spLocks noChangeShapeType="1"/>
            </p:cNvSpPr>
            <p:nvPr/>
          </p:nvSpPr>
          <p:spPr bwMode="auto">
            <a:xfrm flipH="1">
              <a:off x="1911"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56" name="Line 232"/>
            <p:cNvSpPr>
              <a:spLocks noChangeShapeType="1"/>
            </p:cNvSpPr>
            <p:nvPr/>
          </p:nvSpPr>
          <p:spPr bwMode="auto">
            <a:xfrm flipH="1">
              <a:off x="1896"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57" name="Line 233"/>
            <p:cNvSpPr>
              <a:spLocks noChangeShapeType="1"/>
            </p:cNvSpPr>
            <p:nvPr/>
          </p:nvSpPr>
          <p:spPr bwMode="auto">
            <a:xfrm flipH="1">
              <a:off x="1881"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58" name="Line 234"/>
            <p:cNvSpPr>
              <a:spLocks noChangeShapeType="1"/>
            </p:cNvSpPr>
            <p:nvPr/>
          </p:nvSpPr>
          <p:spPr bwMode="auto">
            <a:xfrm flipH="1">
              <a:off x="1867"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59" name="Line 235"/>
            <p:cNvSpPr>
              <a:spLocks noChangeShapeType="1"/>
            </p:cNvSpPr>
            <p:nvPr/>
          </p:nvSpPr>
          <p:spPr bwMode="auto">
            <a:xfrm flipH="1">
              <a:off x="1852"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60" name="Line 236"/>
            <p:cNvSpPr>
              <a:spLocks noChangeShapeType="1"/>
            </p:cNvSpPr>
            <p:nvPr/>
          </p:nvSpPr>
          <p:spPr bwMode="auto">
            <a:xfrm flipH="1">
              <a:off x="1837"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61" name="Line 237"/>
            <p:cNvSpPr>
              <a:spLocks noChangeShapeType="1"/>
            </p:cNvSpPr>
            <p:nvPr/>
          </p:nvSpPr>
          <p:spPr bwMode="auto">
            <a:xfrm flipH="1">
              <a:off x="1822"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62" name="Line 238"/>
            <p:cNvSpPr>
              <a:spLocks noChangeShapeType="1"/>
            </p:cNvSpPr>
            <p:nvPr/>
          </p:nvSpPr>
          <p:spPr bwMode="auto">
            <a:xfrm flipH="1">
              <a:off x="1808"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63" name="Line 239"/>
            <p:cNvSpPr>
              <a:spLocks noChangeShapeType="1"/>
            </p:cNvSpPr>
            <p:nvPr/>
          </p:nvSpPr>
          <p:spPr bwMode="auto">
            <a:xfrm flipH="1">
              <a:off x="1793"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64" name="Line 240"/>
            <p:cNvSpPr>
              <a:spLocks noChangeShapeType="1"/>
            </p:cNvSpPr>
            <p:nvPr/>
          </p:nvSpPr>
          <p:spPr bwMode="auto">
            <a:xfrm flipH="1">
              <a:off x="1778"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65" name="Line 241"/>
            <p:cNvSpPr>
              <a:spLocks noChangeShapeType="1"/>
            </p:cNvSpPr>
            <p:nvPr/>
          </p:nvSpPr>
          <p:spPr bwMode="auto">
            <a:xfrm flipH="1">
              <a:off x="1763"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66" name="Line 242"/>
            <p:cNvSpPr>
              <a:spLocks noChangeShapeType="1"/>
            </p:cNvSpPr>
            <p:nvPr/>
          </p:nvSpPr>
          <p:spPr bwMode="auto">
            <a:xfrm flipH="1">
              <a:off x="1749"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67" name="Line 243"/>
            <p:cNvSpPr>
              <a:spLocks noChangeShapeType="1"/>
            </p:cNvSpPr>
            <p:nvPr/>
          </p:nvSpPr>
          <p:spPr bwMode="auto">
            <a:xfrm flipH="1">
              <a:off x="1734"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68" name="Line 244"/>
            <p:cNvSpPr>
              <a:spLocks noChangeShapeType="1"/>
            </p:cNvSpPr>
            <p:nvPr/>
          </p:nvSpPr>
          <p:spPr bwMode="auto">
            <a:xfrm flipH="1">
              <a:off x="1719"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69" name="Line 245"/>
            <p:cNvSpPr>
              <a:spLocks noChangeShapeType="1"/>
            </p:cNvSpPr>
            <p:nvPr/>
          </p:nvSpPr>
          <p:spPr bwMode="auto">
            <a:xfrm flipH="1">
              <a:off x="1704"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70" name="Line 246"/>
            <p:cNvSpPr>
              <a:spLocks noChangeShapeType="1"/>
            </p:cNvSpPr>
            <p:nvPr/>
          </p:nvSpPr>
          <p:spPr bwMode="auto">
            <a:xfrm flipH="1">
              <a:off x="1690"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71" name="Line 247"/>
            <p:cNvSpPr>
              <a:spLocks noChangeShapeType="1"/>
            </p:cNvSpPr>
            <p:nvPr/>
          </p:nvSpPr>
          <p:spPr bwMode="auto">
            <a:xfrm flipH="1">
              <a:off x="1675" y="18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72" name="Line 248"/>
            <p:cNvSpPr>
              <a:spLocks noChangeShapeType="1"/>
            </p:cNvSpPr>
            <p:nvPr/>
          </p:nvSpPr>
          <p:spPr bwMode="auto">
            <a:xfrm flipH="1">
              <a:off x="1660" y="18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73" name="Line 249"/>
            <p:cNvSpPr>
              <a:spLocks noChangeShapeType="1"/>
            </p:cNvSpPr>
            <p:nvPr/>
          </p:nvSpPr>
          <p:spPr bwMode="auto">
            <a:xfrm>
              <a:off x="1660" y="1844"/>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74" name="Line 250"/>
            <p:cNvSpPr>
              <a:spLocks noChangeShapeType="1"/>
            </p:cNvSpPr>
            <p:nvPr/>
          </p:nvSpPr>
          <p:spPr bwMode="auto">
            <a:xfrm>
              <a:off x="1660" y="1858"/>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75" name="Line 251"/>
            <p:cNvSpPr>
              <a:spLocks noChangeShapeType="1"/>
            </p:cNvSpPr>
            <p:nvPr/>
          </p:nvSpPr>
          <p:spPr bwMode="auto">
            <a:xfrm>
              <a:off x="1660" y="1872"/>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76" name="Line 252"/>
            <p:cNvSpPr>
              <a:spLocks noChangeShapeType="1"/>
            </p:cNvSpPr>
            <p:nvPr/>
          </p:nvSpPr>
          <p:spPr bwMode="auto">
            <a:xfrm>
              <a:off x="1660" y="1886"/>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77" name="Line 253"/>
            <p:cNvSpPr>
              <a:spLocks noChangeShapeType="1"/>
            </p:cNvSpPr>
            <p:nvPr/>
          </p:nvSpPr>
          <p:spPr bwMode="auto">
            <a:xfrm>
              <a:off x="1660" y="1900"/>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78" name="Line 254"/>
            <p:cNvSpPr>
              <a:spLocks noChangeShapeType="1"/>
            </p:cNvSpPr>
            <p:nvPr/>
          </p:nvSpPr>
          <p:spPr bwMode="auto">
            <a:xfrm>
              <a:off x="1660" y="1914"/>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79" name="Line 255"/>
            <p:cNvSpPr>
              <a:spLocks noChangeShapeType="1"/>
            </p:cNvSpPr>
            <p:nvPr/>
          </p:nvSpPr>
          <p:spPr bwMode="auto">
            <a:xfrm>
              <a:off x="1660" y="1928"/>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80" name="Line 256"/>
            <p:cNvSpPr>
              <a:spLocks noChangeShapeType="1"/>
            </p:cNvSpPr>
            <p:nvPr/>
          </p:nvSpPr>
          <p:spPr bwMode="auto">
            <a:xfrm>
              <a:off x="1660" y="1942"/>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81" name="Line 257"/>
            <p:cNvSpPr>
              <a:spLocks noChangeShapeType="1"/>
            </p:cNvSpPr>
            <p:nvPr/>
          </p:nvSpPr>
          <p:spPr bwMode="auto">
            <a:xfrm>
              <a:off x="1660" y="1956"/>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82" name="Line 258"/>
            <p:cNvSpPr>
              <a:spLocks noChangeShapeType="1"/>
            </p:cNvSpPr>
            <p:nvPr/>
          </p:nvSpPr>
          <p:spPr bwMode="auto">
            <a:xfrm>
              <a:off x="1660" y="1970"/>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83" name="Line 259"/>
            <p:cNvSpPr>
              <a:spLocks noChangeShapeType="1"/>
            </p:cNvSpPr>
            <p:nvPr/>
          </p:nvSpPr>
          <p:spPr bwMode="auto">
            <a:xfrm>
              <a:off x="1660" y="1984"/>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84" name="Line 260"/>
            <p:cNvSpPr>
              <a:spLocks noChangeShapeType="1"/>
            </p:cNvSpPr>
            <p:nvPr/>
          </p:nvSpPr>
          <p:spPr bwMode="auto">
            <a:xfrm>
              <a:off x="1660" y="1998"/>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85" name="Line 261"/>
            <p:cNvSpPr>
              <a:spLocks noChangeShapeType="1"/>
            </p:cNvSpPr>
            <p:nvPr/>
          </p:nvSpPr>
          <p:spPr bwMode="auto">
            <a:xfrm>
              <a:off x="1660" y="2012"/>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86" name="Line 262"/>
            <p:cNvSpPr>
              <a:spLocks noChangeShapeType="1"/>
            </p:cNvSpPr>
            <p:nvPr/>
          </p:nvSpPr>
          <p:spPr bwMode="auto">
            <a:xfrm>
              <a:off x="1660" y="2026"/>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87" name="Line 263"/>
            <p:cNvSpPr>
              <a:spLocks noChangeShapeType="1"/>
            </p:cNvSpPr>
            <p:nvPr/>
          </p:nvSpPr>
          <p:spPr bwMode="auto">
            <a:xfrm>
              <a:off x="1660" y="2040"/>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88" name="Line 264"/>
            <p:cNvSpPr>
              <a:spLocks noChangeShapeType="1"/>
            </p:cNvSpPr>
            <p:nvPr/>
          </p:nvSpPr>
          <p:spPr bwMode="auto">
            <a:xfrm>
              <a:off x="1660" y="2054"/>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89" name="Line 265"/>
            <p:cNvSpPr>
              <a:spLocks noChangeShapeType="1"/>
            </p:cNvSpPr>
            <p:nvPr/>
          </p:nvSpPr>
          <p:spPr bwMode="auto">
            <a:xfrm>
              <a:off x="1660" y="2068"/>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90" name="Line 266"/>
            <p:cNvSpPr>
              <a:spLocks noChangeShapeType="1"/>
            </p:cNvSpPr>
            <p:nvPr/>
          </p:nvSpPr>
          <p:spPr bwMode="auto">
            <a:xfrm>
              <a:off x="1660" y="2082"/>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91" name="Line 267"/>
            <p:cNvSpPr>
              <a:spLocks noChangeShapeType="1"/>
            </p:cNvSpPr>
            <p:nvPr/>
          </p:nvSpPr>
          <p:spPr bwMode="auto">
            <a:xfrm>
              <a:off x="1660" y="2096"/>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92" name="Line 268"/>
            <p:cNvSpPr>
              <a:spLocks noChangeShapeType="1"/>
            </p:cNvSpPr>
            <p:nvPr/>
          </p:nvSpPr>
          <p:spPr bwMode="auto">
            <a:xfrm>
              <a:off x="1660" y="2110"/>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93" name="Line 269"/>
            <p:cNvSpPr>
              <a:spLocks noChangeShapeType="1"/>
            </p:cNvSpPr>
            <p:nvPr/>
          </p:nvSpPr>
          <p:spPr bwMode="auto">
            <a:xfrm>
              <a:off x="1660" y="2124"/>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94" name="Line 270"/>
            <p:cNvSpPr>
              <a:spLocks noChangeShapeType="1"/>
            </p:cNvSpPr>
            <p:nvPr/>
          </p:nvSpPr>
          <p:spPr bwMode="auto">
            <a:xfrm>
              <a:off x="1660" y="2138"/>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95" name="Line 271"/>
            <p:cNvSpPr>
              <a:spLocks noChangeShapeType="1"/>
            </p:cNvSpPr>
            <p:nvPr/>
          </p:nvSpPr>
          <p:spPr bwMode="auto">
            <a:xfrm>
              <a:off x="1660" y="2152"/>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96" name="Line 272"/>
            <p:cNvSpPr>
              <a:spLocks noChangeShapeType="1"/>
            </p:cNvSpPr>
            <p:nvPr/>
          </p:nvSpPr>
          <p:spPr bwMode="auto">
            <a:xfrm>
              <a:off x="1660" y="2166"/>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97" name="Line 273"/>
            <p:cNvSpPr>
              <a:spLocks noChangeShapeType="1"/>
            </p:cNvSpPr>
            <p:nvPr/>
          </p:nvSpPr>
          <p:spPr bwMode="auto">
            <a:xfrm>
              <a:off x="1660" y="2180"/>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98" name="Line 274"/>
            <p:cNvSpPr>
              <a:spLocks noChangeShapeType="1"/>
            </p:cNvSpPr>
            <p:nvPr/>
          </p:nvSpPr>
          <p:spPr bwMode="auto">
            <a:xfrm>
              <a:off x="1660" y="2194"/>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299" name="Line 275"/>
            <p:cNvSpPr>
              <a:spLocks noChangeShapeType="1"/>
            </p:cNvSpPr>
            <p:nvPr/>
          </p:nvSpPr>
          <p:spPr bwMode="auto">
            <a:xfrm>
              <a:off x="1660" y="2208"/>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00" name="Line 276"/>
            <p:cNvSpPr>
              <a:spLocks noChangeShapeType="1"/>
            </p:cNvSpPr>
            <p:nvPr/>
          </p:nvSpPr>
          <p:spPr bwMode="auto">
            <a:xfrm>
              <a:off x="1660" y="2222"/>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01" name="Line 277"/>
            <p:cNvSpPr>
              <a:spLocks noChangeShapeType="1"/>
            </p:cNvSpPr>
            <p:nvPr/>
          </p:nvSpPr>
          <p:spPr bwMode="auto">
            <a:xfrm>
              <a:off x="1660" y="2236"/>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02" name="Line 278"/>
            <p:cNvSpPr>
              <a:spLocks noChangeShapeType="1"/>
            </p:cNvSpPr>
            <p:nvPr/>
          </p:nvSpPr>
          <p:spPr bwMode="auto">
            <a:xfrm>
              <a:off x="1660" y="2250"/>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03" name="Line 279"/>
            <p:cNvSpPr>
              <a:spLocks noChangeShapeType="1"/>
            </p:cNvSpPr>
            <p:nvPr/>
          </p:nvSpPr>
          <p:spPr bwMode="auto">
            <a:xfrm>
              <a:off x="1660" y="2264"/>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04" name="Line 280"/>
            <p:cNvSpPr>
              <a:spLocks noChangeShapeType="1"/>
            </p:cNvSpPr>
            <p:nvPr/>
          </p:nvSpPr>
          <p:spPr bwMode="auto">
            <a:xfrm>
              <a:off x="1660" y="2278"/>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05" name="Line 281"/>
            <p:cNvSpPr>
              <a:spLocks noChangeShapeType="1"/>
            </p:cNvSpPr>
            <p:nvPr/>
          </p:nvSpPr>
          <p:spPr bwMode="auto">
            <a:xfrm>
              <a:off x="1660" y="2292"/>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06" name="Line 282"/>
            <p:cNvSpPr>
              <a:spLocks noChangeShapeType="1"/>
            </p:cNvSpPr>
            <p:nvPr/>
          </p:nvSpPr>
          <p:spPr bwMode="auto">
            <a:xfrm>
              <a:off x="1660" y="2306"/>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07" name="Line 283"/>
            <p:cNvSpPr>
              <a:spLocks noChangeShapeType="1"/>
            </p:cNvSpPr>
            <p:nvPr/>
          </p:nvSpPr>
          <p:spPr bwMode="auto">
            <a:xfrm>
              <a:off x="1660" y="2320"/>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08" name="Line 284"/>
            <p:cNvSpPr>
              <a:spLocks noChangeShapeType="1"/>
            </p:cNvSpPr>
            <p:nvPr/>
          </p:nvSpPr>
          <p:spPr bwMode="auto">
            <a:xfrm>
              <a:off x="1660" y="2334"/>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09" name="Line 285"/>
            <p:cNvSpPr>
              <a:spLocks noChangeShapeType="1"/>
            </p:cNvSpPr>
            <p:nvPr/>
          </p:nvSpPr>
          <p:spPr bwMode="auto">
            <a:xfrm>
              <a:off x="1660" y="2348"/>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10" name="Line 286"/>
            <p:cNvSpPr>
              <a:spLocks noChangeShapeType="1"/>
            </p:cNvSpPr>
            <p:nvPr/>
          </p:nvSpPr>
          <p:spPr bwMode="auto">
            <a:xfrm>
              <a:off x="1660" y="2362"/>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11" name="Line 287"/>
            <p:cNvSpPr>
              <a:spLocks noChangeShapeType="1"/>
            </p:cNvSpPr>
            <p:nvPr/>
          </p:nvSpPr>
          <p:spPr bwMode="auto">
            <a:xfrm>
              <a:off x="1660" y="2376"/>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12" name="Line 288"/>
            <p:cNvSpPr>
              <a:spLocks noChangeShapeType="1"/>
            </p:cNvSpPr>
            <p:nvPr/>
          </p:nvSpPr>
          <p:spPr bwMode="auto">
            <a:xfrm>
              <a:off x="1660" y="2390"/>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13" name="Line 289"/>
            <p:cNvSpPr>
              <a:spLocks noChangeShapeType="1"/>
            </p:cNvSpPr>
            <p:nvPr/>
          </p:nvSpPr>
          <p:spPr bwMode="auto">
            <a:xfrm>
              <a:off x="1660" y="2404"/>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14" name="Line 290"/>
            <p:cNvSpPr>
              <a:spLocks noChangeShapeType="1"/>
            </p:cNvSpPr>
            <p:nvPr/>
          </p:nvSpPr>
          <p:spPr bwMode="auto">
            <a:xfrm>
              <a:off x="1660" y="2418"/>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15" name="Line 291"/>
            <p:cNvSpPr>
              <a:spLocks noChangeShapeType="1"/>
            </p:cNvSpPr>
            <p:nvPr/>
          </p:nvSpPr>
          <p:spPr bwMode="auto">
            <a:xfrm>
              <a:off x="1660" y="2432"/>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16" name="Line 292"/>
            <p:cNvSpPr>
              <a:spLocks noChangeShapeType="1"/>
            </p:cNvSpPr>
            <p:nvPr/>
          </p:nvSpPr>
          <p:spPr bwMode="auto">
            <a:xfrm>
              <a:off x="1660" y="2446"/>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17" name="Line 293"/>
            <p:cNvSpPr>
              <a:spLocks noChangeShapeType="1"/>
            </p:cNvSpPr>
            <p:nvPr/>
          </p:nvSpPr>
          <p:spPr bwMode="auto">
            <a:xfrm>
              <a:off x="1660" y="2460"/>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18" name="Line 294"/>
            <p:cNvSpPr>
              <a:spLocks noChangeShapeType="1"/>
            </p:cNvSpPr>
            <p:nvPr/>
          </p:nvSpPr>
          <p:spPr bwMode="auto">
            <a:xfrm>
              <a:off x="1660" y="2474"/>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19" name="Line 295"/>
            <p:cNvSpPr>
              <a:spLocks noChangeShapeType="1"/>
            </p:cNvSpPr>
            <p:nvPr/>
          </p:nvSpPr>
          <p:spPr bwMode="auto">
            <a:xfrm>
              <a:off x="1660" y="2488"/>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20" name="Line 296"/>
            <p:cNvSpPr>
              <a:spLocks noChangeShapeType="1"/>
            </p:cNvSpPr>
            <p:nvPr/>
          </p:nvSpPr>
          <p:spPr bwMode="auto">
            <a:xfrm>
              <a:off x="1660" y="2502"/>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21" name="Line 297"/>
            <p:cNvSpPr>
              <a:spLocks noChangeShapeType="1"/>
            </p:cNvSpPr>
            <p:nvPr/>
          </p:nvSpPr>
          <p:spPr bwMode="auto">
            <a:xfrm>
              <a:off x="1660" y="2516"/>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22" name="Line 298"/>
            <p:cNvSpPr>
              <a:spLocks noChangeShapeType="1"/>
            </p:cNvSpPr>
            <p:nvPr/>
          </p:nvSpPr>
          <p:spPr bwMode="auto">
            <a:xfrm>
              <a:off x="1660" y="2530"/>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23" name="Line 299"/>
            <p:cNvSpPr>
              <a:spLocks noChangeShapeType="1"/>
            </p:cNvSpPr>
            <p:nvPr/>
          </p:nvSpPr>
          <p:spPr bwMode="auto">
            <a:xfrm>
              <a:off x="1660" y="2544"/>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24" name="Line 300"/>
            <p:cNvSpPr>
              <a:spLocks noChangeShapeType="1"/>
            </p:cNvSpPr>
            <p:nvPr/>
          </p:nvSpPr>
          <p:spPr bwMode="auto">
            <a:xfrm>
              <a:off x="1660" y="2558"/>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25" name="Line 301"/>
            <p:cNvSpPr>
              <a:spLocks noChangeShapeType="1"/>
            </p:cNvSpPr>
            <p:nvPr/>
          </p:nvSpPr>
          <p:spPr bwMode="auto">
            <a:xfrm>
              <a:off x="1660" y="2572"/>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26" name="Line 302"/>
            <p:cNvSpPr>
              <a:spLocks noChangeShapeType="1"/>
            </p:cNvSpPr>
            <p:nvPr/>
          </p:nvSpPr>
          <p:spPr bwMode="auto">
            <a:xfrm>
              <a:off x="1660" y="2586"/>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27" name="Line 303"/>
            <p:cNvSpPr>
              <a:spLocks noChangeShapeType="1"/>
            </p:cNvSpPr>
            <p:nvPr/>
          </p:nvSpPr>
          <p:spPr bwMode="auto">
            <a:xfrm>
              <a:off x="1660" y="2600"/>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28" name="Line 304"/>
            <p:cNvSpPr>
              <a:spLocks noChangeShapeType="1"/>
            </p:cNvSpPr>
            <p:nvPr/>
          </p:nvSpPr>
          <p:spPr bwMode="auto">
            <a:xfrm>
              <a:off x="1660" y="2614"/>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29" name="Line 305"/>
            <p:cNvSpPr>
              <a:spLocks noChangeShapeType="1"/>
            </p:cNvSpPr>
            <p:nvPr/>
          </p:nvSpPr>
          <p:spPr bwMode="auto">
            <a:xfrm>
              <a:off x="1660" y="2628"/>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30" name="Line 306"/>
            <p:cNvSpPr>
              <a:spLocks noChangeShapeType="1"/>
            </p:cNvSpPr>
            <p:nvPr/>
          </p:nvSpPr>
          <p:spPr bwMode="auto">
            <a:xfrm>
              <a:off x="1660" y="2642"/>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31" name="Line 307"/>
            <p:cNvSpPr>
              <a:spLocks noChangeShapeType="1"/>
            </p:cNvSpPr>
            <p:nvPr/>
          </p:nvSpPr>
          <p:spPr bwMode="auto">
            <a:xfrm>
              <a:off x="1660" y="2656"/>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32" name="Line 308"/>
            <p:cNvSpPr>
              <a:spLocks noChangeShapeType="1"/>
            </p:cNvSpPr>
            <p:nvPr/>
          </p:nvSpPr>
          <p:spPr bwMode="auto">
            <a:xfrm>
              <a:off x="1660" y="2670"/>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33" name="Line 309"/>
            <p:cNvSpPr>
              <a:spLocks noChangeShapeType="1"/>
            </p:cNvSpPr>
            <p:nvPr/>
          </p:nvSpPr>
          <p:spPr bwMode="auto">
            <a:xfrm>
              <a:off x="1660" y="2684"/>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34" name="Line 310"/>
            <p:cNvSpPr>
              <a:spLocks noChangeShapeType="1"/>
            </p:cNvSpPr>
            <p:nvPr/>
          </p:nvSpPr>
          <p:spPr bwMode="auto">
            <a:xfrm>
              <a:off x="1660" y="2698"/>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35" name="Line 311"/>
            <p:cNvSpPr>
              <a:spLocks noChangeShapeType="1"/>
            </p:cNvSpPr>
            <p:nvPr/>
          </p:nvSpPr>
          <p:spPr bwMode="auto">
            <a:xfrm>
              <a:off x="1660" y="2712"/>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36" name="Rectangle 312"/>
            <p:cNvSpPr>
              <a:spLocks noChangeArrowheads="1"/>
            </p:cNvSpPr>
            <p:nvPr/>
          </p:nvSpPr>
          <p:spPr bwMode="auto">
            <a:xfrm>
              <a:off x="2078" y="2025"/>
              <a:ext cx="520" cy="266"/>
            </a:xfrm>
            <a:prstGeom prst="rect">
              <a:avLst/>
            </a:prstGeom>
            <a:solidFill>
              <a:srgbClr val="EFEFEF"/>
            </a:solidFill>
            <a:ln w="3175">
              <a:solidFill>
                <a:srgbClr val="000000"/>
              </a:solidFill>
              <a:miter lim="800000"/>
              <a:headEnd/>
              <a:tailEnd/>
            </a:ln>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37" name="Rectangle 313"/>
            <p:cNvSpPr>
              <a:spLocks noChangeArrowheads="1"/>
            </p:cNvSpPr>
            <p:nvPr/>
          </p:nvSpPr>
          <p:spPr bwMode="auto">
            <a:xfrm>
              <a:off x="2218" y="2085"/>
              <a:ext cx="30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rtl="0" eaLnBrk="0" fontAlgn="base" hangingPunct="0">
                <a:spcBef>
                  <a:spcPct val="0"/>
                </a:spcBef>
                <a:spcAft>
                  <a:spcPct val="0"/>
                </a:spcAft>
              </a:pPr>
              <a:r>
                <a:rPr lang="en-US" sz="1500" b="1">
                  <a:solidFill>
                    <a:srgbClr val="000000"/>
                  </a:solidFill>
                  <a:latin typeface="Arial" pitchFamily="34" charset="0"/>
                </a:rPr>
                <a:t>DFF</a:t>
              </a:r>
              <a:endParaRPr lang="en-US" sz="2400">
                <a:solidFill>
                  <a:srgbClr val="000000"/>
                </a:solidFill>
                <a:latin typeface="Arial" pitchFamily="34" charset="0"/>
              </a:endParaRPr>
            </a:p>
          </p:txBody>
        </p:sp>
        <p:sp>
          <p:nvSpPr>
            <p:cNvPr id="257338" name="Freeform 314"/>
            <p:cNvSpPr>
              <a:spLocks/>
            </p:cNvSpPr>
            <p:nvPr/>
          </p:nvSpPr>
          <p:spPr bwMode="auto">
            <a:xfrm>
              <a:off x="1838" y="2188"/>
              <a:ext cx="967" cy="361"/>
            </a:xfrm>
            <a:custGeom>
              <a:avLst/>
              <a:gdLst>
                <a:gd name="T0" fmla="*/ 0 w 967"/>
                <a:gd name="T1" fmla="*/ 53 h 361"/>
                <a:gd name="T2" fmla="*/ 0 w 967"/>
                <a:gd name="T3" fmla="*/ 361 h 361"/>
                <a:gd name="T4" fmla="*/ 967 w 967"/>
                <a:gd name="T5" fmla="*/ 361 h 361"/>
                <a:gd name="T6" fmla="*/ 967 w 967"/>
                <a:gd name="T7" fmla="*/ 0 h 361"/>
              </a:gdLst>
              <a:ahLst/>
              <a:cxnLst>
                <a:cxn ang="0">
                  <a:pos x="T0" y="T1"/>
                </a:cxn>
                <a:cxn ang="0">
                  <a:pos x="T2" y="T3"/>
                </a:cxn>
                <a:cxn ang="0">
                  <a:pos x="T4" y="T5"/>
                </a:cxn>
                <a:cxn ang="0">
                  <a:pos x="T6" y="T7"/>
                </a:cxn>
              </a:cxnLst>
              <a:rect l="0" t="0" r="r" b="b"/>
              <a:pathLst>
                <a:path w="967" h="361">
                  <a:moveTo>
                    <a:pt x="0" y="53"/>
                  </a:moveTo>
                  <a:lnTo>
                    <a:pt x="0" y="361"/>
                  </a:lnTo>
                  <a:lnTo>
                    <a:pt x="967" y="361"/>
                  </a:lnTo>
                  <a:lnTo>
                    <a:pt x="967"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39" name="Freeform 315"/>
            <p:cNvSpPr>
              <a:spLocks/>
            </p:cNvSpPr>
            <p:nvPr/>
          </p:nvSpPr>
          <p:spPr bwMode="auto">
            <a:xfrm>
              <a:off x="1810" y="2194"/>
              <a:ext cx="57" cy="54"/>
            </a:xfrm>
            <a:custGeom>
              <a:avLst/>
              <a:gdLst>
                <a:gd name="T0" fmla="*/ 0 w 57"/>
                <a:gd name="T1" fmla="*/ 54 h 54"/>
                <a:gd name="T2" fmla="*/ 28 w 57"/>
                <a:gd name="T3" fmla="*/ 0 h 54"/>
                <a:gd name="T4" fmla="*/ 57 w 57"/>
                <a:gd name="T5" fmla="*/ 54 h 54"/>
                <a:gd name="T6" fmla="*/ 0 w 57"/>
                <a:gd name="T7" fmla="*/ 54 h 54"/>
              </a:gdLst>
              <a:ahLst/>
              <a:cxnLst>
                <a:cxn ang="0">
                  <a:pos x="T0" y="T1"/>
                </a:cxn>
                <a:cxn ang="0">
                  <a:pos x="T2" y="T3"/>
                </a:cxn>
                <a:cxn ang="0">
                  <a:pos x="T4" y="T5"/>
                </a:cxn>
                <a:cxn ang="0">
                  <a:pos x="T6" y="T7"/>
                </a:cxn>
              </a:cxnLst>
              <a:rect l="0" t="0" r="r" b="b"/>
              <a:pathLst>
                <a:path w="57" h="54">
                  <a:moveTo>
                    <a:pt x="0" y="54"/>
                  </a:moveTo>
                  <a:lnTo>
                    <a:pt x="28" y="0"/>
                  </a:lnTo>
                  <a:lnTo>
                    <a:pt x="57" y="54"/>
                  </a:lnTo>
                  <a:lnTo>
                    <a:pt x="0"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40" name="Line 316"/>
            <p:cNvSpPr>
              <a:spLocks noChangeShapeType="1"/>
            </p:cNvSpPr>
            <p:nvPr/>
          </p:nvSpPr>
          <p:spPr bwMode="auto">
            <a:xfrm>
              <a:off x="2598" y="2158"/>
              <a:ext cx="63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41" name="Freeform 317"/>
            <p:cNvSpPr>
              <a:spLocks/>
            </p:cNvSpPr>
            <p:nvPr/>
          </p:nvSpPr>
          <p:spPr bwMode="auto">
            <a:xfrm>
              <a:off x="3220" y="2131"/>
              <a:ext cx="57" cy="54"/>
            </a:xfrm>
            <a:custGeom>
              <a:avLst/>
              <a:gdLst>
                <a:gd name="T0" fmla="*/ 0 w 57"/>
                <a:gd name="T1" fmla="*/ 0 h 54"/>
                <a:gd name="T2" fmla="*/ 57 w 57"/>
                <a:gd name="T3" fmla="*/ 27 h 54"/>
                <a:gd name="T4" fmla="*/ 0 w 57"/>
                <a:gd name="T5" fmla="*/ 54 h 54"/>
                <a:gd name="T6" fmla="*/ 0 w 57"/>
                <a:gd name="T7" fmla="*/ 0 h 54"/>
              </a:gdLst>
              <a:ahLst/>
              <a:cxnLst>
                <a:cxn ang="0">
                  <a:pos x="T0" y="T1"/>
                </a:cxn>
                <a:cxn ang="0">
                  <a:pos x="T2" y="T3"/>
                </a:cxn>
                <a:cxn ang="0">
                  <a:pos x="T4" y="T5"/>
                </a:cxn>
                <a:cxn ang="0">
                  <a:pos x="T6" y="T7"/>
                </a:cxn>
              </a:cxnLst>
              <a:rect l="0" t="0" r="r" b="b"/>
              <a:pathLst>
                <a:path w="57" h="54">
                  <a:moveTo>
                    <a:pt x="0" y="0"/>
                  </a:moveTo>
                  <a:lnTo>
                    <a:pt x="57" y="27"/>
                  </a:lnTo>
                  <a:lnTo>
                    <a:pt x="0" y="5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42" name="Freeform 318"/>
            <p:cNvSpPr>
              <a:spLocks/>
            </p:cNvSpPr>
            <p:nvPr/>
          </p:nvSpPr>
          <p:spPr bwMode="auto">
            <a:xfrm>
              <a:off x="2775" y="2134"/>
              <a:ext cx="58" cy="54"/>
            </a:xfrm>
            <a:custGeom>
              <a:avLst/>
              <a:gdLst>
                <a:gd name="T0" fmla="*/ 0 w 58"/>
                <a:gd name="T1" fmla="*/ 26 h 54"/>
                <a:gd name="T2" fmla="*/ 3 w 58"/>
                <a:gd name="T3" fmla="*/ 16 h 54"/>
                <a:gd name="T4" fmla="*/ 9 w 58"/>
                <a:gd name="T5" fmla="*/ 8 h 54"/>
                <a:gd name="T6" fmla="*/ 19 w 58"/>
                <a:gd name="T7" fmla="*/ 2 h 54"/>
                <a:gd name="T8" fmla="*/ 30 w 58"/>
                <a:gd name="T9" fmla="*/ 0 h 54"/>
                <a:gd name="T10" fmla="*/ 41 w 58"/>
                <a:gd name="T11" fmla="*/ 2 h 54"/>
                <a:gd name="T12" fmla="*/ 50 w 58"/>
                <a:gd name="T13" fmla="*/ 8 h 54"/>
                <a:gd name="T14" fmla="*/ 56 w 58"/>
                <a:gd name="T15" fmla="*/ 16 h 54"/>
                <a:gd name="T16" fmla="*/ 58 w 58"/>
                <a:gd name="T17" fmla="*/ 26 h 54"/>
                <a:gd name="T18" fmla="*/ 56 w 58"/>
                <a:gd name="T19" fmla="*/ 37 h 54"/>
                <a:gd name="T20" fmla="*/ 50 w 58"/>
                <a:gd name="T21" fmla="*/ 46 h 54"/>
                <a:gd name="T22" fmla="*/ 41 w 58"/>
                <a:gd name="T23" fmla="*/ 52 h 54"/>
                <a:gd name="T24" fmla="*/ 30 w 58"/>
                <a:gd name="T25" fmla="*/ 54 h 54"/>
                <a:gd name="T26" fmla="*/ 19 w 58"/>
                <a:gd name="T27" fmla="*/ 52 h 54"/>
                <a:gd name="T28" fmla="*/ 9 w 58"/>
                <a:gd name="T29" fmla="*/ 46 h 54"/>
                <a:gd name="T30" fmla="*/ 3 w 58"/>
                <a:gd name="T31" fmla="*/ 37 h 54"/>
                <a:gd name="T32" fmla="*/ 0 w 58"/>
                <a:gd name="T33"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0" y="26"/>
                  </a:moveTo>
                  <a:lnTo>
                    <a:pt x="3" y="16"/>
                  </a:lnTo>
                  <a:lnTo>
                    <a:pt x="9" y="8"/>
                  </a:lnTo>
                  <a:lnTo>
                    <a:pt x="19" y="2"/>
                  </a:lnTo>
                  <a:lnTo>
                    <a:pt x="30" y="0"/>
                  </a:lnTo>
                  <a:lnTo>
                    <a:pt x="41" y="2"/>
                  </a:lnTo>
                  <a:lnTo>
                    <a:pt x="50" y="8"/>
                  </a:lnTo>
                  <a:lnTo>
                    <a:pt x="56" y="16"/>
                  </a:lnTo>
                  <a:lnTo>
                    <a:pt x="58" y="26"/>
                  </a:lnTo>
                  <a:lnTo>
                    <a:pt x="56" y="37"/>
                  </a:lnTo>
                  <a:lnTo>
                    <a:pt x="50" y="46"/>
                  </a:lnTo>
                  <a:lnTo>
                    <a:pt x="41" y="52"/>
                  </a:lnTo>
                  <a:lnTo>
                    <a:pt x="30" y="54"/>
                  </a:lnTo>
                  <a:lnTo>
                    <a:pt x="19" y="52"/>
                  </a:lnTo>
                  <a:lnTo>
                    <a:pt x="9" y="46"/>
                  </a:lnTo>
                  <a:lnTo>
                    <a:pt x="3" y="37"/>
                  </a:lnTo>
                  <a:lnTo>
                    <a:pt x="0" y="26"/>
                  </a:lnTo>
                  <a:close/>
                </a:path>
              </a:pathLst>
            </a:custGeom>
            <a:solidFill>
              <a:srgbClr val="EFEFEF"/>
            </a:solidFill>
            <a:ln w="3175">
              <a:solidFill>
                <a:srgbClr val="000000"/>
              </a:solidFill>
              <a:prstDash val="solid"/>
              <a:round/>
              <a:headEnd/>
              <a:tailEnd/>
            </a:ln>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43" name="Freeform 319"/>
            <p:cNvSpPr>
              <a:spLocks/>
            </p:cNvSpPr>
            <p:nvPr/>
          </p:nvSpPr>
          <p:spPr bwMode="auto">
            <a:xfrm>
              <a:off x="2325" y="2247"/>
              <a:ext cx="46" cy="43"/>
            </a:xfrm>
            <a:custGeom>
              <a:avLst/>
              <a:gdLst>
                <a:gd name="T0" fmla="*/ 46 w 46"/>
                <a:gd name="T1" fmla="*/ 43 h 43"/>
                <a:gd name="T2" fmla="*/ 0 w 46"/>
                <a:gd name="T3" fmla="*/ 43 h 43"/>
                <a:gd name="T4" fmla="*/ 24 w 46"/>
                <a:gd name="T5" fmla="*/ 0 h 43"/>
                <a:gd name="T6" fmla="*/ 46 w 46"/>
                <a:gd name="T7" fmla="*/ 43 h 43"/>
              </a:gdLst>
              <a:ahLst/>
              <a:cxnLst>
                <a:cxn ang="0">
                  <a:pos x="T0" y="T1"/>
                </a:cxn>
                <a:cxn ang="0">
                  <a:pos x="T2" y="T3"/>
                </a:cxn>
                <a:cxn ang="0">
                  <a:pos x="T4" y="T5"/>
                </a:cxn>
                <a:cxn ang="0">
                  <a:pos x="T6" y="T7"/>
                </a:cxn>
              </a:cxnLst>
              <a:rect l="0" t="0" r="r" b="b"/>
              <a:pathLst>
                <a:path w="46" h="43">
                  <a:moveTo>
                    <a:pt x="46" y="43"/>
                  </a:moveTo>
                  <a:lnTo>
                    <a:pt x="0" y="43"/>
                  </a:lnTo>
                  <a:lnTo>
                    <a:pt x="24" y="0"/>
                  </a:lnTo>
                  <a:lnTo>
                    <a:pt x="46" y="43"/>
                  </a:lnTo>
                  <a:close/>
                </a:path>
              </a:pathLst>
            </a:custGeom>
            <a:solidFill>
              <a:srgbClr val="FFFFFF"/>
            </a:solidFill>
            <a:ln w="3175">
              <a:solidFill>
                <a:srgbClr val="000000"/>
              </a:solidFill>
              <a:prstDash val="solid"/>
              <a:round/>
              <a:headEnd/>
              <a:tailEnd/>
            </a:ln>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44" name="Line 320"/>
            <p:cNvSpPr>
              <a:spLocks noChangeShapeType="1"/>
            </p:cNvSpPr>
            <p:nvPr/>
          </p:nvSpPr>
          <p:spPr bwMode="auto">
            <a:xfrm flipV="1">
              <a:off x="1492" y="2164"/>
              <a:ext cx="544"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45" name="Freeform 321"/>
            <p:cNvSpPr>
              <a:spLocks/>
            </p:cNvSpPr>
            <p:nvPr/>
          </p:nvSpPr>
          <p:spPr bwMode="auto">
            <a:xfrm>
              <a:off x="2029" y="2137"/>
              <a:ext cx="57" cy="54"/>
            </a:xfrm>
            <a:custGeom>
              <a:avLst/>
              <a:gdLst>
                <a:gd name="T0" fmla="*/ 0 w 57"/>
                <a:gd name="T1" fmla="*/ 0 h 54"/>
                <a:gd name="T2" fmla="*/ 57 w 57"/>
                <a:gd name="T3" fmla="*/ 27 h 54"/>
                <a:gd name="T4" fmla="*/ 0 w 57"/>
                <a:gd name="T5" fmla="*/ 54 h 54"/>
                <a:gd name="T6" fmla="*/ 0 w 57"/>
                <a:gd name="T7" fmla="*/ 0 h 54"/>
              </a:gdLst>
              <a:ahLst/>
              <a:cxnLst>
                <a:cxn ang="0">
                  <a:pos x="T0" y="T1"/>
                </a:cxn>
                <a:cxn ang="0">
                  <a:pos x="T2" y="T3"/>
                </a:cxn>
                <a:cxn ang="0">
                  <a:pos x="T4" y="T5"/>
                </a:cxn>
                <a:cxn ang="0">
                  <a:pos x="T6" y="T7"/>
                </a:cxn>
              </a:cxnLst>
              <a:rect l="0" t="0" r="r" b="b"/>
              <a:pathLst>
                <a:path w="57" h="54">
                  <a:moveTo>
                    <a:pt x="0" y="0"/>
                  </a:moveTo>
                  <a:lnTo>
                    <a:pt x="57" y="27"/>
                  </a:lnTo>
                  <a:lnTo>
                    <a:pt x="0" y="5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46" name="Freeform 322"/>
            <p:cNvSpPr>
              <a:spLocks/>
            </p:cNvSpPr>
            <p:nvPr/>
          </p:nvSpPr>
          <p:spPr bwMode="auto">
            <a:xfrm>
              <a:off x="1809" y="2139"/>
              <a:ext cx="58" cy="55"/>
            </a:xfrm>
            <a:custGeom>
              <a:avLst/>
              <a:gdLst>
                <a:gd name="T0" fmla="*/ 0 w 58"/>
                <a:gd name="T1" fmla="*/ 27 h 55"/>
                <a:gd name="T2" fmla="*/ 2 w 58"/>
                <a:gd name="T3" fmla="*/ 17 h 55"/>
                <a:gd name="T4" fmla="*/ 8 w 58"/>
                <a:gd name="T5" fmla="*/ 9 h 55"/>
                <a:gd name="T6" fmla="*/ 18 w 58"/>
                <a:gd name="T7" fmla="*/ 3 h 55"/>
                <a:gd name="T8" fmla="*/ 29 w 58"/>
                <a:gd name="T9" fmla="*/ 0 h 55"/>
                <a:gd name="T10" fmla="*/ 40 w 58"/>
                <a:gd name="T11" fmla="*/ 3 h 55"/>
                <a:gd name="T12" fmla="*/ 49 w 58"/>
                <a:gd name="T13" fmla="*/ 9 h 55"/>
                <a:gd name="T14" fmla="*/ 56 w 58"/>
                <a:gd name="T15" fmla="*/ 17 h 55"/>
                <a:gd name="T16" fmla="*/ 58 w 58"/>
                <a:gd name="T17" fmla="*/ 27 h 55"/>
                <a:gd name="T18" fmla="*/ 56 w 58"/>
                <a:gd name="T19" fmla="*/ 38 h 55"/>
                <a:gd name="T20" fmla="*/ 49 w 58"/>
                <a:gd name="T21" fmla="*/ 47 h 55"/>
                <a:gd name="T22" fmla="*/ 40 w 58"/>
                <a:gd name="T23" fmla="*/ 53 h 55"/>
                <a:gd name="T24" fmla="*/ 29 w 58"/>
                <a:gd name="T25" fmla="*/ 55 h 55"/>
                <a:gd name="T26" fmla="*/ 18 w 58"/>
                <a:gd name="T27" fmla="*/ 53 h 55"/>
                <a:gd name="T28" fmla="*/ 8 w 58"/>
                <a:gd name="T29" fmla="*/ 47 h 55"/>
                <a:gd name="T30" fmla="*/ 2 w 58"/>
                <a:gd name="T31" fmla="*/ 38 h 55"/>
                <a:gd name="T32" fmla="*/ 0 w 58"/>
                <a:gd name="T3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5">
                  <a:moveTo>
                    <a:pt x="0" y="27"/>
                  </a:moveTo>
                  <a:lnTo>
                    <a:pt x="2" y="17"/>
                  </a:lnTo>
                  <a:lnTo>
                    <a:pt x="8" y="9"/>
                  </a:lnTo>
                  <a:lnTo>
                    <a:pt x="18" y="3"/>
                  </a:lnTo>
                  <a:lnTo>
                    <a:pt x="29" y="0"/>
                  </a:lnTo>
                  <a:lnTo>
                    <a:pt x="40" y="3"/>
                  </a:lnTo>
                  <a:lnTo>
                    <a:pt x="49" y="9"/>
                  </a:lnTo>
                  <a:lnTo>
                    <a:pt x="56" y="17"/>
                  </a:lnTo>
                  <a:lnTo>
                    <a:pt x="58" y="27"/>
                  </a:lnTo>
                  <a:lnTo>
                    <a:pt x="56" y="38"/>
                  </a:lnTo>
                  <a:lnTo>
                    <a:pt x="49" y="47"/>
                  </a:lnTo>
                  <a:lnTo>
                    <a:pt x="40" y="53"/>
                  </a:lnTo>
                  <a:lnTo>
                    <a:pt x="29" y="55"/>
                  </a:lnTo>
                  <a:lnTo>
                    <a:pt x="18" y="53"/>
                  </a:lnTo>
                  <a:lnTo>
                    <a:pt x="8" y="47"/>
                  </a:lnTo>
                  <a:lnTo>
                    <a:pt x="2" y="38"/>
                  </a:lnTo>
                  <a:lnTo>
                    <a:pt x="0" y="27"/>
                  </a:lnTo>
                  <a:close/>
                </a:path>
              </a:pathLst>
            </a:custGeom>
            <a:solidFill>
              <a:srgbClr val="EFEFEF"/>
            </a:solidFill>
            <a:ln w="3175">
              <a:solidFill>
                <a:srgbClr val="000000"/>
              </a:solidFill>
              <a:prstDash val="solid"/>
              <a:round/>
              <a:headEnd/>
              <a:tailEnd/>
            </a:ln>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47" name="Rectangle 323"/>
            <p:cNvSpPr>
              <a:spLocks noChangeArrowheads="1"/>
            </p:cNvSpPr>
            <p:nvPr/>
          </p:nvSpPr>
          <p:spPr bwMode="auto">
            <a:xfrm>
              <a:off x="1892" y="2824"/>
              <a:ext cx="1149" cy="2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48" name="Rectangle 324"/>
            <p:cNvSpPr>
              <a:spLocks noChangeArrowheads="1"/>
            </p:cNvSpPr>
            <p:nvPr/>
          </p:nvSpPr>
          <p:spPr bwMode="auto">
            <a:xfrm>
              <a:off x="1985" y="2795"/>
              <a:ext cx="90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rtl="0" eaLnBrk="0" fontAlgn="base" hangingPunct="0">
                <a:spcBef>
                  <a:spcPct val="0"/>
                </a:spcBef>
                <a:spcAft>
                  <a:spcPct val="0"/>
                </a:spcAft>
              </a:pPr>
              <a:r>
                <a:rPr lang="en-US" sz="1500">
                  <a:solidFill>
                    <a:srgbClr val="000000"/>
                  </a:solidFill>
                  <a:latin typeface="Arial" pitchFamily="34" charset="0"/>
                </a:rPr>
                <a:t>out(t) = out(t-1) ?</a:t>
              </a:r>
              <a:endParaRPr lang="en-US" sz="2400">
                <a:solidFill>
                  <a:srgbClr val="000000"/>
                </a:solidFill>
                <a:latin typeface="Arial" pitchFamily="34" charset="0"/>
              </a:endParaRPr>
            </a:p>
          </p:txBody>
        </p:sp>
        <p:sp>
          <p:nvSpPr>
            <p:cNvPr id="257349" name="Rectangle 325"/>
            <p:cNvSpPr>
              <a:spLocks noChangeArrowheads="1"/>
            </p:cNvSpPr>
            <p:nvPr/>
          </p:nvSpPr>
          <p:spPr bwMode="auto">
            <a:xfrm>
              <a:off x="1983" y="2935"/>
              <a:ext cx="83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rtl="0" eaLnBrk="0" fontAlgn="base" hangingPunct="0">
                <a:spcBef>
                  <a:spcPct val="0"/>
                </a:spcBef>
                <a:spcAft>
                  <a:spcPct val="0"/>
                </a:spcAft>
              </a:pPr>
              <a:r>
                <a:rPr lang="en-US" sz="1500">
                  <a:solidFill>
                    <a:srgbClr val="000000"/>
                  </a:solidFill>
                  <a:latin typeface="Arial" pitchFamily="34" charset="0"/>
                </a:rPr>
                <a:t>out(t) = in(t-1) ?</a:t>
              </a:r>
              <a:endParaRPr lang="en-US" sz="2400">
                <a:solidFill>
                  <a:srgbClr val="000000"/>
                </a:solidFill>
                <a:latin typeface="Arial" pitchFamily="34" charset="0"/>
              </a:endParaRPr>
            </a:p>
          </p:txBody>
        </p:sp>
        <p:sp>
          <p:nvSpPr>
            <p:cNvPr id="257350" name="Rectangle 326"/>
            <p:cNvSpPr>
              <a:spLocks noChangeArrowheads="1"/>
            </p:cNvSpPr>
            <p:nvPr/>
          </p:nvSpPr>
          <p:spPr bwMode="auto">
            <a:xfrm>
              <a:off x="1766" y="3182"/>
              <a:ext cx="1190" cy="1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51" name="Rectangle 327"/>
            <p:cNvSpPr>
              <a:spLocks noChangeArrowheads="1"/>
            </p:cNvSpPr>
            <p:nvPr/>
          </p:nvSpPr>
          <p:spPr bwMode="auto">
            <a:xfrm>
              <a:off x="2108" y="3195"/>
              <a:ext cx="58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rtl="0" eaLnBrk="0" fontAlgn="base" hangingPunct="0">
                <a:spcBef>
                  <a:spcPct val="0"/>
                </a:spcBef>
                <a:spcAft>
                  <a:spcPct val="0"/>
                </a:spcAft>
              </a:pPr>
              <a:r>
                <a:rPr lang="en-US" sz="1500" b="1" i="1">
                  <a:solidFill>
                    <a:srgbClr val="000000"/>
                  </a:solidFill>
                  <a:latin typeface="Times New Roman" pitchFamily="18" charset="0"/>
                </a:rPr>
                <a:t>Won’t work</a:t>
              </a:r>
              <a:endParaRPr lang="en-US" sz="2400">
                <a:solidFill>
                  <a:srgbClr val="000000"/>
                </a:solidFill>
                <a:latin typeface="Arial" pitchFamily="34" charset="0"/>
              </a:endParaRPr>
            </a:p>
          </p:txBody>
        </p:sp>
        <p:sp>
          <p:nvSpPr>
            <p:cNvPr id="257352" name="Rectangle 328"/>
            <p:cNvSpPr>
              <a:spLocks noChangeArrowheads="1"/>
            </p:cNvSpPr>
            <p:nvPr/>
          </p:nvSpPr>
          <p:spPr bwMode="auto">
            <a:xfrm>
              <a:off x="1504" y="2039"/>
              <a:ext cx="116"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53" name="Rectangle 329"/>
            <p:cNvSpPr>
              <a:spLocks noChangeArrowheads="1"/>
            </p:cNvSpPr>
            <p:nvPr/>
          </p:nvSpPr>
          <p:spPr bwMode="auto">
            <a:xfrm>
              <a:off x="1514" y="2010"/>
              <a:ext cx="15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rtl="0" eaLnBrk="0" fontAlgn="base" hangingPunct="0">
                <a:spcBef>
                  <a:spcPct val="0"/>
                </a:spcBef>
                <a:spcAft>
                  <a:spcPct val="0"/>
                </a:spcAft>
              </a:pPr>
              <a:r>
                <a:rPr lang="en-US" sz="1500">
                  <a:solidFill>
                    <a:srgbClr val="000000"/>
                  </a:solidFill>
                  <a:latin typeface="Arial" pitchFamily="34" charset="0"/>
                </a:rPr>
                <a:t>in</a:t>
              </a:r>
              <a:endParaRPr lang="en-US" sz="2400">
                <a:solidFill>
                  <a:srgbClr val="000000"/>
                </a:solidFill>
                <a:latin typeface="Arial" pitchFamily="34" charset="0"/>
              </a:endParaRPr>
            </a:p>
          </p:txBody>
        </p:sp>
        <p:sp>
          <p:nvSpPr>
            <p:cNvPr id="257354" name="Rectangle 330"/>
            <p:cNvSpPr>
              <a:spLocks noChangeArrowheads="1"/>
            </p:cNvSpPr>
            <p:nvPr/>
          </p:nvSpPr>
          <p:spPr bwMode="auto">
            <a:xfrm>
              <a:off x="2981" y="2011"/>
              <a:ext cx="219" cy="1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55" name="Rectangle 331"/>
            <p:cNvSpPr>
              <a:spLocks noChangeArrowheads="1"/>
            </p:cNvSpPr>
            <p:nvPr/>
          </p:nvSpPr>
          <p:spPr bwMode="auto">
            <a:xfrm>
              <a:off x="3004" y="2010"/>
              <a:ext cx="231"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rtl="0" eaLnBrk="0" fontAlgn="base" hangingPunct="0">
                <a:spcBef>
                  <a:spcPct val="0"/>
                </a:spcBef>
                <a:spcAft>
                  <a:spcPct val="0"/>
                </a:spcAft>
              </a:pPr>
              <a:r>
                <a:rPr lang="en-US" sz="1500">
                  <a:solidFill>
                    <a:srgbClr val="000000"/>
                  </a:solidFill>
                  <a:latin typeface="Arial" pitchFamily="34" charset="0"/>
                </a:rPr>
                <a:t>out</a:t>
              </a:r>
              <a:endParaRPr lang="en-US" sz="2400">
                <a:solidFill>
                  <a:srgbClr val="000000"/>
                </a:solidFill>
                <a:latin typeface="Arial" pitchFamily="34" charset="0"/>
              </a:endParaRPr>
            </a:p>
          </p:txBody>
        </p:sp>
      </p:grpSp>
      <p:grpSp>
        <p:nvGrpSpPr>
          <p:cNvPr id="257356" name="Group 332"/>
          <p:cNvGrpSpPr>
            <a:grpSpLocks/>
          </p:cNvGrpSpPr>
          <p:nvPr/>
        </p:nvGrpSpPr>
        <p:grpSpPr bwMode="auto">
          <a:xfrm>
            <a:off x="5511800" y="3292475"/>
            <a:ext cx="3478213" cy="2860675"/>
            <a:chOff x="3472" y="2074"/>
            <a:chExt cx="2191" cy="1802"/>
          </a:xfrm>
        </p:grpSpPr>
        <p:grpSp>
          <p:nvGrpSpPr>
            <p:cNvPr id="257357" name="Group 333"/>
            <p:cNvGrpSpPr>
              <a:grpSpLocks/>
            </p:cNvGrpSpPr>
            <p:nvPr/>
          </p:nvGrpSpPr>
          <p:grpSpPr bwMode="auto">
            <a:xfrm>
              <a:off x="3656" y="2333"/>
              <a:ext cx="1686" cy="882"/>
              <a:chOff x="3656" y="2333"/>
              <a:chExt cx="1686" cy="882"/>
            </a:xfrm>
          </p:grpSpPr>
          <p:sp>
            <p:nvSpPr>
              <p:cNvPr id="257358" name="Rectangle 334"/>
              <p:cNvSpPr>
                <a:spLocks noChangeArrowheads="1"/>
              </p:cNvSpPr>
              <p:nvPr/>
            </p:nvSpPr>
            <p:spPr bwMode="auto">
              <a:xfrm>
                <a:off x="3656" y="2333"/>
                <a:ext cx="1685" cy="8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59" name="Line 335"/>
              <p:cNvSpPr>
                <a:spLocks noChangeShapeType="1"/>
              </p:cNvSpPr>
              <p:nvPr/>
            </p:nvSpPr>
            <p:spPr bwMode="auto">
              <a:xfrm>
                <a:off x="3656"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60" name="Line 336"/>
              <p:cNvSpPr>
                <a:spLocks noChangeShapeType="1"/>
              </p:cNvSpPr>
              <p:nvPr/>
            </p:nvSpPr>
            <p:spPr bwMode="auto">
              <a:xfrm>
                <a:off x="3671"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61" name="Line 337"/>
              <p:cNvSpPr>
                <a:spLocks noChangeShapeType="1"/>
              </p:cNvSpPr>
              <p:nvPr/>
            </p:nvSpPr>
            <p:spPr bwMode="auto">
              <a:xfrm>
                <a:off x="3686"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62" name="Line 338"/>
              <p:cNvSpPr>
                <a:spLocks noChangeShapeType="1"/>
              </p:cNvSpPr>
              <p:nvPr/>
            </p:nvSpPr>
            <p:spPr bwMode="auto">
              <a:xfrm>
                <a:off x="3701"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63" name="Line 339"/>
              <p:cNvSpPr>
                <a:spLocks noChangeShapeType="1"/>
              </p:cNvSpPr>
              <p:nvPr/>
            </p:nvSpPr>
            <p:spPr bwMode="auto">
              <a:xfrm>
                <a:off x="3715"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64" name="Line 340"/>
              <p:cNvSpPr>
                <a:spLocks noChangeShapeType="1"/>
              </p:cNvSpPr>
              <p:nvPr/>
            </p:nvSpPr>
            <p:spPr bwMode="auto">
              <a:xfrm>
                <a:off x="3730"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65" name="Line 341"/>
              <p:cNvSpPr>
                <a:spLocks noChangeShapeType="1"/>
              </p:cNvSpPr>
              <p:nvPr/>
            </p:nvSpPr>
            <p:spPr bwMode="auto">
              <a:xfrm>
                <a:off x="3745"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66" name="Line 342"/>
              <p:cNvSpPr>
                <a:spLocks noChangeShapeType="1"/>
              </p:cNvSpPr>
              <p:nvPr/>
            </p:nvSpPr>
            <p:spPr bwMode="auto">
              <a:xfrm>
                <a:off x="3760"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67" name="Line 343"/>
              <p:cNvSpPr>
                <a:spLocks noChangeShapeType="1"/>
              </p:cNvSpPr>
              <p:nvPr/>
            </p:nvSpPr>
            <p:spPr bwMode="auto">
              <a:xfrm>
                <a:off x="3775"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68" name="Line 344"/>
              <p:cNvSpPr>
                <a:spLocks noChangeShapeType="1"/>
              </p:cNvSpPr>
              <p:nvPr/>
            </p:nvSpPr>
            <p:spPr bwMode="auto">
              <a:xfrm>
                <a:off x="3789"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69" name="Line 345"/>
              <p:cNvSpPr>
                <a:spLocks noChangeShapeType="1"/>
              </p:cNvSpPr>
              <p:nvPr/>
            </p:nvSpPr>
            <p:spPr bwMode="auto">
              <a:xfrm>
                <a:off x="3804"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70" name="Line 346"/>
              <p:cNvSpPr>
                <a:spLocks noChangeShapeType="1"/>
              </p:cNvSpPr>
              <p:nvPr/>
            </p:nvSpPr>
            <p:spPr bwMode="auto">
              <a:xfrm>
                <a:off x="3819"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71" name="Line 347"/>
              <p:cNvSpPr>
                <a:spLocks noChangeShapeType="1"/>
              </p:cNvSpPr>
              <p:nvPr/>
            </p:nvSpPr>
            <p:spPr bwMode="auto">
              <a:xfrm>
                <a:off x="3834"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72" name="Line 348"/>
              <p:cNvSpPr>
                <a:spLocks noChangeShapeType="1"/>
              </p:cNvSpPr>
              <p:nvPr/>
            </p:nvSpPr>
            <p:spPr bwMode="auto">
              <a:xfrm>
                <a:off x="3848"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73" name="Line 349"/>
              <p:cNvSpPr>
                <a:spLocks noChangeShapeType="1"/>
              </p:cNvSpPr>
              <p:nvPr/>
            </p:nvSpPr>
            <p:spPr bwMode="auto">
              <a:xfrm>
                <a:off x="3863"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74" name="Line 350"/>
              <p:cNvSpPr>
                <a:spLocks noChangeShapeType="1"/>
              </p:cNvSpPr>
              <p:nvPr/>
            </p:nvSpPr>
            <p:spPr bwMode="auto">
              <a:xfrm>
                <a:off x="3878"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75" name="Line 351"/>
              <p:cNvSpPr>
                <a:spLocks noChangeShapeType="1"/>
              </p:cNvSpPr>
              <p:nvPr/>
            </p:nvSpPr>
            <p:spPr bwMode="auto">
              <a:xfrm>
                <a:off x="3893"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76" name="Line 352"/>
              <p:cNvSpPr>
                <a:spLocks noChangeShapeType="1"/>
              </p:cNvSpPr>
              <p:nvPr/>
            </p:nvSpPr>
            <p:spPr bwMode="auto">
              <a:xfrm>
                <a:off x="3907"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77" name="Line 353"/>
              <p:cNvSpPr>
                <a:spLocks noChangeShapeType="1"/>
              </p:cNvSpPr>
              <p:nvPr/>
            </p:nvSpPr>
            <p:spPr bwMode="auto">
              <a:xfrm>
                <a:off x="3922"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78" name="Line 354"/>
              <p:cNvSpPr>
                <a:spLocks noChangeShapeType="1"/>
              </p:cNvSpPr>
              <p:nvPr/>
            </p:nvSpPr>
            <p:spPr bwMode="auto">
              <a:xfrm>
                <a:off x="3937"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79" name="Line 355"/>
              <p:cNvSpPr>
                <a:spLocks noChangeShapeType="1"/>
              </p:cNvSpPr>
              <p:nvPr/>
            </p:nvSpPr>
            <p:spPr bwMode="auto">
              <a:xfrm>
                <a:off x="3952"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80" name="Line 356"/>
              <p:cNvSpPr>
                <a:spLocks noChangeShapeType="1"/>
              </p:cNvSpPr>
              <p:nvPr/>
            </p:nvSpPr>
            <p:spPr bwMode="auto">
              <a:xfrm>
                <a:off x="3966"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81" name="Line 357"/>
              <p:cNvSpPr>
                <a:spLocks noChangeShapeType="1"/>
              </p:cNvSpPr>
              <p:nvPr/>
            </p:nvSpPr>
            <p:spPr bwMode="auto">
              <a:xfrm>
                <a:off x="3981"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82" name="Line 358"/>
              <p:cNvSpPr>
                <a:spLocks noChangeShapeType="1"/>
              </p:cNvSpPr>
              <p:nvPr/>
            </p:nvSpPr>
            <p:spPr bwMode="auto">
              <a:xfrm>
                <a:off x="3996"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83" name="Line 359"/>
              <p:cNvSpPr>
                <a:spLocks noChangeShapeType="1"/>
              </p:cNvSpPr>
              <p:nvPr/>
            </p:nvSpPr>
            <p:spPr bwMode="auto">
              <a:xfrm>
                <a:off x="4011"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84" name="Line 360"/>
              <p:cNvSpPr>
                <a:spLocks noChangeShapeType="1"/>
              </p:cNvSpPr>
              <p:nvPr/>
            </p:nvSpPr>
            <p:spPr bwMode="auto">
              <a:xfrm>
                <a:off x="4025"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85" name="Line 361"/>
              <p:cNvSpPr>
                <a:spLocks noChangeShapeType="1"/>
              </p:cNvSpPr>
              <p:nvPr/>
            </p:nvSpPr>
            <p:spPr bwMode="auto">
              <a:xfrm>
                <a:off x="4040"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86" name="Line 362"/>
              <p:cNvSpPr>
                <a:spLocks noChangeShapeType="1"/>
              </p:cNvSpPr>
              <p:nvPr/>
            </p:nvSpPr>
            <p:spPr bwMode="auto">
              <a:xfrm>
                <a:off x="4055"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87" name="Line 363"/>
              <p:cNvSpPr>
                <a:spLocks noChangeShapeType="1"/>
              </p:cNvSpPr>
              <p:nvPr/>
            </p:nvSpPr>
            <p:spPr bwMode="auto">
              <a:xfrm>
                <a:off x="4070"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88" name="Line 364"/>
              <p:cNvSpPr>
                <a:spLocks noChangeShapeType="1"/>
              </p:cNvSpPr>
              <p:nvPr/>
            </p:nvSpPr>
            <p:spPr bwMode="auto">
              <a:xfrm>
                <a:off x="4084"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89" name="Line 365"/>
              <p:cNvSpPr>
                <a:spLocks noChangeShapeType="1"/>
              </p:cNvSpPr>
              <p:nvPr/>
            </p:nvSpPr>
            <p:spPr bwMode="auto">
              <a:xfrm>
                <a:off x="4099"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90" name="Line 366"/>
              <p:cNvSpPr>
                <a:spLocks noChangeShapeType="1"/>
              </p:cNvSpPr>
              <p:nvPr/>
            </p:nvSpPr>
            <p:spPr bwMode="auto">
              <a:xfrm>
                <a:off x="4114"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91" name="Line 367"/>
              <p:cNvSpPr>
                <a:spLocks noChangeShapeType="1"/>
              </p:cNvSpPr>
              <p:nvPr/>
            </p:nvSpPr>
            <p:spPr bwMode="auto">
              <a:xfrm>
                <a:off x="4129"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92" name="Line 368"/>
              <p:cNvSpPr>
                <a:spLocks noChangeShapeType="1"/>
              </p:cNvSpPr>
              <p:nvPr/>
            </p:nvSpPr>
            <p:spPr bwMode="auto">
              <a:xfrm>
                <a:off x="4143"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93" name="Line 369"/>
              <p:cNvSpPr>
                <a:spLocks noChangeShapeType="1"/>
              </p:cNvSpPr>
              <p:nvPr/>
            </p:nvSpPr>
            <p:spPr bwMode="auto">
              <a:xfrm>
                <a:off x="4158"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94" name="Line 370"/>
              <p:cNvSpPr>
                <a:spLocks noChangeShapeType="1"/>
              </p:cNvSpPr>
              <p:nvPr/>
            </p:nvSpPr>
            <p:spPr bwMode="auto">
              <a:xfrm>
                <a:off x="4173"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95" name="Line 371"/>
              <p:cNvSpPr>
                <a:spLocks noChangeShapeType="1"/>
              </p:cNvSpPr>
              <p:nvPr/>
            </p:nvSpPr>
            <p:spPr bwMode="auto">
              <a:xfrm>
                <a:off x="4188"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96" name="Line 372"/>
              <p:cNvSpPr>
                <a:spLocks noChangeShapeType="1"/>
              </p:cNvSpPr>
              <p:nvPr/>
            </p:nvSpPr>
            <p:spPr bwMode="auto">
              <a:xfrm>
                <a:off x="4202"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97" name="Line 373"/>
              <p:cNvSpPr>
                <a:spLocks noChangeShapeType="1"/>
              </p:cNvSpPr>
              <p:nvPr/>
            </p:nvSpPr>
            <p:spPr bwMode="auto">
              <a:xfrm>
                <a:off x="4217"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98" name="Line 374"/>
              <p:cNvSpPr>
                <a:spLocks noChangeShapeType="1"/>
              </p:cNvSpPr>
              <p:nvPr/>
            </p:nvSpPr>
            <p:spPr bwMode="auto">
              <a:xfrm>
                <a:off x="4232"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399" name="Line 375"/>
              <p:cNvSpPr>
                <a:spLocks noChangeShapeType="1"/>
              </p:cNvSpPr>
              <p:nvPr/>
            </p:nvSpPr>
            <p:spPr bwMode="auto">
              <a:xfrm>
                <a:off x="4247"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00" name="Line 376"/>
              <p:cNvSpPr>
                <a:spLocks noChangeShapeType="1"/>
              </p:cNvSpPr>
              <p:nvPr/>
            </p:nvSpPr>
            <p:spPr bwMode="auto">
              <a:xfrm>
                <a:off x="4261"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01" name="Line 377"/>
              <p:cNvSpPr>
                <a:spLocks noChangeShapeType="1"/>
              </p:cNvSpPr>
              <p:nvPr/>
            </p:nvSpPr>
            <p:spPr bwMode="auto">
              <a:xfrm>
                <a:off x="4276"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02" name="Line 378"/>
              <p:cNvSpPr>
                <a:spLocks noChangeShapeType="1"/>
              </p:cNvSpPr>
              <p:nvPr/>
            </p:nvSpPr>
            <p:spPr bwMode="auto">
              <a:xfrm>
                <a:off x="4291"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03" name="Line 379"/>
              <p:cNvSpPr>
                <a:spLocks noChangeShapeType="1"/>
              </p:cNvSpPr>
              <p:nvPr/>
            </p:nvSpPr>
            <p:spPr bwMode="auto">
              <a:xfrm>
                <a:off x="4306"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04" name="Line 380"/>
              <p:cNvSpPr>
                <a:spLocks noChangeShapeType="1"/>
              </p:cNvSpPr>
              <p:nvPr/>
            </p:nvSpPr>
            <p:spPr bwMode="auto">
              <a:xfrm>
                <a:off x="4320"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05" name="Line 381"/>
              <p:cNvSpPr>
                <a:spLocks noChangeShapeType="1"/>
              </p:cNvSpPr>
              <p:nvPr/>
            </p:nvSpPr>
            <p:spPr bwMode="auto">
              <a:xfrm>
                <a:off x="4335"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06" name="Line 382"/>
              <p:cNvSpPr>
                <a:spLocks noChangeShapeType="1"/>
              </p:cNvSpPr>
              <p:nvPr/>
            </p:nvSpPr>
            <p:spPr bwMode="auto">
              <a:xfrm>
                <a:off x="4350"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07" name="Line 383"/>
              <p:cNvSpPr>
                <a:spLocks noChangeShapeType="1"/>
              </p:cNvSpPr>
              <p:nvPr/>
            </p:nvSpPr>
            <p:spPr bwMode="auto">
              <a:xfrm>
                <a:off x="4365"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08" name="Line 384"/>
              <p:cNvSpPr>
                <a:spLocks noChangeShapeType="1"/>
              </p:cNvSpPr>
              <p:nvPr/>
            </p:nvSpPr>
            <p:spPr bwMode="auto">
              <a:xfrm>
                <a:off x="4379"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09" name="Line 385"/>
              <p:cNvSpPr>
                <a:spLocks noChangeShapeType="1"/>
              </p:cNvSpPr>
              <p:nvPr/>
            </p:nvSpPr>
            <p:spPr bwMode="auto">
              <a:xfrm>
                <a:off x="4394"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10" name="Line 386"/>
              <p:cNvSpPr>
                <a:spLocks noChangeShapeType="1"/>
              </p:cNvSpPr>
              <p:nvPr/>
            </p:nvSpPr>
            <p:spPr bwMode="auto">
              <a:xfrm>
                <a:off x="4409"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11" name="Line 387"/>
              <p:cNvSpPr>
                <a:spLocks noChangeShapeType="1"/>
              </p:cNvSpPr>
              <p:nvPr/>
            </p:nvSpPr>
            <p:spPr bwMode="auto">
              <a:xfrm>
                <a:off x="4424"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12" name="Line 388"/>
              <p:cNvSpPr>
                <a:spLocks noChangeShapeType="1"/>
              </p:cNvSpPr>
              <p:nvPr/>
            </p:nvSpPr>
            <p:spPr bwMode="auto">
              <a:xfrm>
                <a:off x="4438"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13" name="Line 389"/>
              <p:cNvSpPr>
                <a:spLocks noChangeShapeType="1"/>
              </p:cNvSpPr>
              <p:nvPr/>
            </p:nvSpPr>
            <p:spPr bwMode="auto">
              <a:xfrm>
                <a:off x="4453"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14" name="Line 390"/>
              <p:cNvSpPr>
                <a:spLocks noChangeShapeType="1"/>
              </p:cNvSpPr>
              <p:nvPr/>
            </p:nvSpPr>
            <p:spPr bwMode="auto">
              <a:xfrm>
                <a:off x="4468"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15" name="Line 391"/>
              <p:cNvSpPr>
                <a:spLocks noChangeShapeType="1"/>
              </p:cNvSpPr>
              <p:nvPr/>
            </p:nvSpPr>
            <p:spPr bwMode="auto">
              <a:xfrm>
                <a:off x="4483"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16" name="Line 392"/>
              <p:cNvSpPr>
                <a:spLocks noChangeShapeType="1"/>
              </p:cNvSpPr>
              <p:nvPr/>
            </p:nvSpPr>
            <p:spPr bwMode="auto">
              <a:xfrm>
                <a:off x="4498"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17" name="Line 393"/>
              <p:cNvSpPr>
                <a:spLocks noChangeShapeType="1"/>
              </p:cNvSpPr>
              <p:nvPr/>
            </p:nvSpPr>
            <p:spPr bwMode="auto">
              <a:xfrm>
                <a:off x="4512"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18" name="Line 394"/>
              <p:cNvSpPr>
                <a:spLocks noChangeShapeType="1"/>
              </p:cNvSpPr>
              <p:nvPr/>
            </p:nvSpPr>
            <p:spPr bwMode="auto">
              <a:xfrm>
                <a:off x="4527"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19" name="Line 395"/>
              <p:cNvSpPr>
                <a:spLocks noChangeShapeType="1"/>
              </p:cNvSpPr>
              <p:nvPr/>
            </p:nvSpPr>
            <p:spPr bwMode="auto">
              <a:xfrm>
                <a:off x="4542"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20" name="Line 396"/>
              <p:cNvSpPr>
                <a:spLocks noChangeShapeType="1"/>
              </p:cNvSpPr>
              <p:nvPr/>
            </p:nvSpPr>
            <p:spPr bwMode="auto">
              <a:xfrm>
                <a:off x="4557"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21" name="Line 397"/>
              <p:cNvSpPr>
                <a:spLocks noChangeShapeType="1"/>
              </p:cNvSpPr>
              <p:nvPr/>
            </p:nvSpPr>
            <p:spPr bwMode="auto">
              <a:xfrm>
                <a:off x="4571"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22" name="Line 398"/>
              <p:cNvSpPr>
                <a:spLocks noChangeShapeType="1"/>
              </p:cNvSpPr>
              <p:nvPr/>
            </p:nvSpPr>
            <p:spPr bwMode="auto">
              <a:xfrm>
                <a:off x="4586"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23" name="Line 399"/>
              <p:cNvSpPr>
                <a:spLocks noChangeShapeType="1"/>
              </p:cNvSpPr>
              <p:nvPr/>
            </p:nvSpPr>
            <p:spPr bwMode="auto">
              <a:xfrm>
                <a:off x="4601"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24" name="Line 400"/>
              <p:cNvSpPr>
                <a:spLocks noChangeShapeType="1"/>
              </p:cNvSpPr>
              <p:nvPr/>
            </p:nvSpPr>
            <p:spPr bwMode="auto">
              <a:xfrm>
                <a:off x="4616"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25" name="Line 401"/>
              <p:cNvSpPr>
                <a:spLocks noChangeShapeType="1"/>
              </p:cNvSpPr>
              <p:nvPr/>
            </p:nvSpPr>
            <p:spPr bwMode="auto">
              <a:xfrm>
                <a:off x="4630"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26" name="Line 402"/>
              <p:cNvSpPr>
                <a:spLocks noChangeShapeType="1"/>
              </p:cNvSpPr>
              <p:nvPr/>
            </p:nvSpPr>
            <p:spPr bwMode="auto">
              <a:xfrm>
                <a:off x="4645"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27" name="Line 403"/>
              <p:cNvSpPr>
                <a:spLocks noChangeShapeType="1"/>
              </p:cNvSpPr>
              <p:nvPr/>
            </p:nvSpPr>
            <p:spPr bwMode="auto">
              <a:xfrm>
                <a:off x="4660"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28" name="Line 404"/>
              <p:cNvSpPr>
                <a:spLocks noChangeShapeType="1"/>
              </p:cNvSpPr>
              <p:nvPr/>
            </p:nvSpPr>
            <p:spPr bwMode="auto">
              <a:xfrm>
                <a:off x="4675"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29" name="Line 405"/>
              <p:cNvSpPr>
                <a:spLocks noChangeShapeType="1"/>
              </p:cNvSpPr>
              <p:nvPr/>
            </p:nvSpPr>
            <p:spPr bwMode="auto">
              <a:xfrm>
                <a:off x="4689"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30" name="Line 406"/>
              <p:cNvSpPr>
                <a:spLocks noChangeShapeType="1"/>
              </p:cNvSpPr>
              <p:nvPr/>
            </p:nvSpPr>
            <p:spPr bwMode="auto">
              <a:xfrm>
                <a:off x="4704"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31" name="Line 407"/>
              <p:cNvSpPr>
                <a:spLocks noChangeShapeType="1"/>
              </p:cNvSpPr>
              <p:nvPr/>
            </p:nvSpPr>
            <p:spPr bwMode="auto">
              <a:xfrm>
                <a:off x="4719"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32" name="Line 408"/>
              <p:cNvSpPr>
                <a:spLocks noChangeShapeType="1"/>
              </p:cNvSpPr>
              <p:nvPr/>
            </p:nvSpPr>
            <p:spPr bwMode="auto">
              <a:xfrm>
                <a:off x="4734"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33" name="Line 409"/>
              <p:cNvSpPr>
                <a:spLocks noChangeShapeType="1"/>
              </p:cNvSpPr>
              <p:nvPr/>
            </p:nvSpPr>
            <p:spPr bwMode="auto">
              <a:xfrm>
                <a:off x="4748"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34" name="Line 410"/>
              <p:cNvSpPr>
                <a:spLocks noChangeShapeType="1"/>
              </p:cNvSpPr>
              <p:nvPr/>
            </p:nvSpPr>
            <p:spPr bwMode="auto">
              <a:xfrm>
                <a:off x="4763"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35" name="Line 411"/>
              <p:cNvSpPr>
                <a:spLocks noChangeShapeType="1"/>
              </p:cNvSpPr>
              <p:nvPr/>
            </p:nvSpPr>
            <p:spPr bwMode="auto">
              <a:xfrm>
                <a:off x="4778"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36" name="Line 412"/>
              <p:cNvSpPr>
                <a:spLocks noChangeShapeType="1"/>
              </p:cNvSpPr>
              <p:nvPr/>
            </p:nvSpPr>
            <p:spPr bwMode="auto">
              <a:xfrm>
                <a:off x="4793"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37" name="Line 413"/>
              <p:cNvSpPr>
                <a:spLocks noChangeShapeType="1"/>
              </p:cNvSpPr>
              <p:nvPr/>
            </p:nvSpPr>
            <p:spPr bwMode="auto">
              <a:xfrm>
                <a:off x="4807"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38" name="Line 414"/>
              <p:cNvSpPr>
                <a:spLocks noChangeShapeType="1"/>
              </p:cNvSpPr>
              <p:nvPr/>
            </p:nvSpPr>
            <p:spPr bwMode="auto">
              <a:xfrm>
                <a:off x="4822"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39" name="Line 415"/>
              <p:cNvSpPr>
                <a:spLocks noChangeShapeType="1"/>
              </p:cNvSpPr>
              <p:nvPr/>
            </p:nvSpPr>
            <p:spPr bwMode="auto">
              <a:xfrm>
                <a:off x="4837"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40" name="Line 416"/>
              <p:cNvSpPr>
                <a:spLocks noChangeShapeType="1"/>
              </p:cNvSpPr>
              <p:nvPr/>
            </p:nvSpPr>
            <p:spPr bwMode="auto">
              <a:xfrm>
                <a:off x="4852"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41" name="Line 417"/>
              <p:cNvSpPr>
                <a:spLocks noChangeShapeType="1"/>
              </p:cNvSpPr>
              <p:nvPr/>
            </p:nvSpPr>
            <p:spPr bwMode="auto">
              <a:xfrm>
                <a:off x="4866"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42" name="Line 418"/>
              <p:cNvSpPr>
                <a:spLocks noChangeShapeType="1"/>
              </p:cNvSpPr>
              <p:nvPr/>
            </p:nvSpPr>
            <p:spPr bwMode="auto">
              <a:xfrm>
                <a:off x="4881"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43" name="Line 419"/>
              <p:cNvSpPr>
                <a:spLocks noChangeShapeType="1"/>
              </p:cNvSpPr>
              <p:nvPr/>
            </p:nvSpPr>
            <p:spPr bwMode="auto">
              <a:xfrm>
                <a:off x="4896"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44" name="Line 420"/>
              <p:cNvSpPr>
                <a:spLocks noChangeShapeType="1"/>
              </p:cNvSpPr>
              <p:nvPr/>
            </p:nvSpPr>
            <p:spPr bwMode="auto">
              <a:xfrm>
                <a:off x="4911"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45" name="Line 421"/>
              <p:cNvSpPr>
                <a:spLocks noChangeShapeType="1"/>
              </p:cNvSpPr>
              <p:nvPr/>
            </p:nvSpPr>
            <p:spPr bwMode="auto">
              <a:xfrm>
                <a:off x="4925"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46" name="Line 422"/>
              <p:cNvSpPr>
                <a:spLocks noChangeShapeType="1"/>
              </p:cNvSpPr>
              <p:nvPr/>
            </p:nvSpPr>
            <p:spPr bwMode="auto">
              <a:xfrm>
                <a:off x="4940"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47" name="Line 423"/>
              <p:cNvSpPr>
                <a:spLocks noChangeShapeType="1"/>
              </p:cNvSpPr>
              <p:nvPr/>
            </p:nvSpPr>
            <p:spPr bwMode="auto">
              <a:xfrm>
                <a:off x="4955"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48" name="Line 424"/>
              <p:cNvSpPr>
                <a:spLocks noChangeShapeType="1"/>
              </p:cNvSpPr>
              <p:nvPr/>
            </p:nvSpPr>
            <p:spPr bwMode="auto">
              <a:xfrm>
                <a:off x="4970"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49" name="Line 425"/>
              <p:cNvSpPr>
                <a:spLocks noChangeShapeType="1"/>
              </p:cNvSpPr>
              <p:nvPr/>
            </p:nvSpPr>
            <p:spPr bwMode="auto">
              <a:xfrm>
                <a:off x="4984"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50" name="Line 426"/>
              <p:cNvSpPr>
                <a:spLocks noChangeShapeType="1"/>
              </p:cNvSpPr>
              <p:nvPr/>
            </p:nvSpPr>
            <p:spPr bwMode="auto">
              <a:xfrm>
                <a:off x="4999"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51" name="Line 427"/>
              <p:cNvSpPr>
                <a:spLocks noChangeShapeType="1"/>
              </p:cNvSpPr>
              <p:nvPr/>
            </p:nvSpPr>
            <p:spPr bwMode="auto">
              <a:xfrm>
                <a:off x="5014"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52" name="Line 428"/>
              <p:cNvSpPr>
                <a:spLocks noChangeShapeType="1"/>
              </p:cNvSpPr>
              <p:nvPr/>
            </p:nvSpPr>
            <p:spPr bwMode="auto">
              <a:xfrm>
                <a:off x="5029"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53" name="Line 429"/>
              <p:cNvSpPr>
                <a:spLocks noChangeShapeType="1"/>
              </p:cNvSpPr>
              <p:nvPr/>
            </p:nvSpPr>
            <p:spPr bwMode="auto">
              <a:xfrm>
                <a:off x="5043"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54" name="Line 430"/>
              <p:cNvSpPr>
                <a:spLocks noChangeShapeType="1"/>
              </p:cNvSpPr>
              <p:nvPr/>
            </p:nvSpPr>
            <p:spPr bwMode="auto">
              <a:xfrm>
                <a:off x="5058"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55" name="Line 431"/>
              <p:cNvSpPr>
                <a:spLocks noChangeShapeType="1"/>
              </p:cNvSpPr>
              <p:nvPr/>
            </p:nvSpPr>
            <p:spPr bwMode="auto">
              <a:xfrm>
                <a:off x="5073"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56" name="Line 432"/>
              <p:cNvSpPr>
                <a:spLocks noChangeShapeType="1"/>
              </p:cNvSpPr>
              <p:nvPr/>
            </p:nvSpPr>
            <p:spPr bwMode="auto">
              <a:xfrm>
                <a:off x="5088"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57" name="Line 433"/>
              <p:cNvSpPr>
                <a:spLocks noChangeShapeType="1"/>
              </p:cNvSpPr>
              <p:nvPr/>
            </p:nvSpPr>
            <p:spPr bwMode="auto">
              <a:xfrm>
                <a:off x="5102"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58" name="Line 434"/>
              <p:cNvSpPr>
                <a:spLocks noChangeShapeType="1"/>
              </p:cNvSpPr>
              <p:nvPr/>
            </p:nvSpPr>
            <p:spPr bwMode="auto">
              <a:xfrm>
                <a:off x="5117"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59" name="Line 435"/>
              <p:cNvSpPr>
                <a:spLocks noChangeShapeType="1"/>
              </p:cNvSpPr>
              <p:nvPr/>
            </p:nvSpPr>
            <p:spPr bwMode="auto">
              <a:xfrm>
                <a:off x="5132"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60" name="Line 436"/>
              <p:cNvSpPr>
                <a:spLocks noChangeShapeType="1"/>
              </p:cNvSpPr>
              <p:nvPr/>
            </p:nvSpPr>
            <p:spPr bwMode="auto">
              <a:xfrm>
                <a:off x="5147"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61" name="Line 437"/>
              <p:cNvSpPr>
                <a:spLocks noChangeShapeType="1"/>
              </p:cNvSpPr>
              <p:nvPr/>
            </p:nvSpPr>
            <p:spPr bwMode="auto">
              <a:xfrm>
                <a:off x="5161"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62" name="Line 438"/>
              <p:cNvSpPr>
                <a:spLocks noChangeShapeType="1"/>
              </p:cNvSpPr>
              <p:nvPr/>
            </p:nvSpPr>
            <p:spPr bwMode="auto">
              <a:xfrm>
                <a:off x="5176"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63" name="Line 439"/>
              <p:cNvSpPr>
                <a:spLocks noChangeShapeType="1"/>
              </p:cNvSpPr>
              <p:nvPr/>
            </p:nvSpPr>
            <p:spPr bwMode="auto">
              <a:xfrm>
                <a:off x="5191"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64" name="Line 440"/>
              <p:cNvSpPr>
                <a:spLocks noChangeShapeType="1"/>
              </p:cNvSpPr>
              <p:nvPr/>
            </p:nvSpPr>
            <p:spPr bwMode="auto">
              <a:xfrm>
                <a:off x="5206"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65" name="Line 441"/>
              <p:cNvSpPr>
                <a:spLocks noChangeShapeType="1"/>
              </p:cNvSpPr>
              <p:nvPr/>
            </p:nvSpPr>
            <p:spPr bwMode="auto">
              <a:xfrm>
                <a:off x="5221"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66" name="Line 442"/>
              <p:cNvSpPr>
                <a:spLocks noChangeShapeType="1"/>
              </p:cNvSpPr>
              <p:nvPr/>
            </p:nvSpPr>
            <p:spPr bwMode="auto">
              <a:xfrm>
                <a:off x="5235"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67" name="Line 443"/>
              <p:cNvSpPr>
                <a:spLocks noChangeShapeType="1"/>
              </p:cNvSpPr>
              <p:nvPr/>
            </p:nvSpPr>
            <p:spPr bwMode="auto">
              <a:xfrm>
                <a:off x="5250"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68" name="Line 444"/>
              <p:cNvSpPr>
                <a:spLocks noChangeShapeType="1"/>
              </p:cNvSpPr>
              <p:nvPr/>
            </p:nvSpPr>
            <p:spPr bwMode="auto">
              <a:xfrm>
                <a:off x="5265"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69" name="Line 445"/>
              <p:cNvSpPr>
                <a:spLocks noChangeShapeType="1"/>
              </p:cNvSpPr>
              <p:nvPr/>
            </p:nvSpPr>
            <p:spPr bwMode="auto">
              <a:xfrm>
                <a:off x="5280"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70" name="Line 446"/>
              <p:cNvSpPr>
                <a:spLocks noChangeShapeType="1"/>
              </p:cNvSpPr>
              <p:nvPr/>
            </p:nvSpPr>
            <p:spPr bwMode="auto">
              <a:xfrm>
                <a:off x="5294"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71" name="Line 447"/>
              <p:cNvSpPr>
                <a:spLocks noChangeShapeType="1"/>
              </p:cNvSpPr>
              <p:nvPr/>
            </p:nvSpPr>
            <p:spPr bwMode="auto">
              <a:xfrm>
                <a:off x="5309" y="3214"/>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72" name="Line 448"/>
              <p:cNvSpPr>
                <a:spLocks noChangeShapeType="1"/>
              </p:cNvSpPr>
              <p:nvPr/>
            </p:nvSpPr>
            <p:spPr bwMode="auto">
              <a:xfrm>
                <a:off x="5324"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73" name="Line 449"/>
              <p:cNvSpPr>
                <a:spLocks noChangeShapeType="1"/>
              </p:cNvSpPr>
              <p:nvPr/>
            </p:nvSpPr>
            <p:spPr bwMode="auto">
              <a:xfrm>
                <a:off x="5339" y="32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74" name="Line 450"/>
              <p:cNvSpPr>
                <a:spLocks noChangeShapeType="1"/>
              </p:cNvSpPr>
              <p:nvPr/>
            </p:nvSpPr>
            <p:spPr bwMode="auto">
              <a:xfrm flipV="1">
                <a:off x="5341" y="3200"/>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75" name="Line 451"/>
              <p:cNvSpPr>
                <a:spLocks noChangeShapeType="1"/>
              </p:cNvSpPr>
              <p:nvPr/>
            </p:nvSpPr>
            <p:spPr bwMode="auto">
              <a:xfrm flipV="1">
                <a:off x="5341" y="3186"/>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76" name="Line 452"/>
              <p:cNvSpPr>
                <a:spLocks noChangeShapeType="1"/>
              </p:cNvSpPr>
              <p:nvPr/>
            </p:nvSpPr>
            <p:spPr bwMode="auto">
              <a:xfrm flipV="1">
                <a:off x="5341" y="3172"/>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77" name="Line 453"/>
              <p:cNvSpPr>
                <a:spLocks noChangeShapeType="1"/>
              </p:cNvSpPr>
              <p:nvPr/>
            </p:nvSpPr>
            <p:spPr bwMode="auto">
              <a:xfrm flipV="1">
                <a:off x="5341" y="3158"/>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78" name="Line 454"/>
              <p:cNvSpPr>
                <a:spLocks noChangeShapeType="1"/>
              </p:cNvSpPr>
              <p:nvPr/>
            </p:nvSpPr>
            <p:spPr bwMode="auto">
              <a:xfrm flipV="1">
                <a:off x="5341" y="3144"/>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79" name="Line 455"/>
              <p:cNvSpPr>
                <a:spLocks noChangeShapeType="1"/>
              </p:cNvSpPr>
              <p:nvPr/>
            </p:nvSpPr>
            <p:spPr bwMode="auto">
              <a:xfrm flipV="1">
                <a:off x="5341" y="3130"/>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80" name="Line 456"/>
              <p:cNvSpPr>
                <a:spLocks noChangeShapeType="1"/>
              </p:cNvSpPr>
              <p:nvPr/>
            </p:nvSpPr>
            <p:spPr bwMode="auto">
              <a:xfrm flipV="1">
                <a:off x="5341" y="3116"/>
                <a:ext cx="1"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81" name="Line 457"/>
              <p:cNvSpPr>
                <a:spLocks noChangeShapeType="1"/>
              </p:cNvSpPr>
              <p:nvPr/>
            </p:nvSpPr>
            <p:spPr bwMode="auto">
              <a:xfrm flipV="1">
                <a:off x="5341" y="3103"/>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82" name="Line 458"/>
              <p:cNvSpPr>
                <a:spLocks noChangeShapeType="1"/>
              </p:cNvSpPr>
              <p:nvPr/>
            </p:nvSpPr>
            <p:spPr bwMode="auto">
              <a:xfrm flipV="1">
                <a:off x="5341" y="3089"/>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83" name="Line 459"/>
              <p:cNvSpPr>
                <a:spLocks noChangeShapeType="1"/>
              </p:cNvSpPr>
              <p:nvPr/>
            </p:nvSpPr>
            <p:spPr bwMode="auto">
              <a:xfrm flipV="1">
                <a:off x="5341" y="3075"/>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84" name="Line 460"/>
              <p:cNvSpPr>
                <a:spLocks noChangeShapeType="1"/>
              </p:cNvSpPr>
              <p:nvPr/>
            </p:nvSpPr>
            <p:spPr bwMode="auto">
              <a:xfrm flipV="1">
                <a:off x="5341" y="3061"/>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85" name="Line 461"/>
              <p:cNvSpPr>
                <a:spLocks noChangeShapeType="1"/>
              </p:cNvSpPr>
              <p:nvPr/>
            </p:nvSpPr>
            <p:spPr bwMode="auto">
              <a:xfrm flipV="1">
                <a:off x="5341" y="3047"/>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86" name="Line 462"/>
              <p:cNvSpPr>
                <a:spLocks noChangeShapeType="1"/>
              </p:cNvSpPr>
              <p:nvPr/>
            </p:nvSpPr>
            <p:spPr bwMode="auto">
              <a:xfrm flipV="1">
                <a:off x="5341" y="3033"/>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87" name="Line 463"/>
              <p:cNvSpPr>
                <a:spLocks noChangeShapeType="1"/>
              </p:cNvSpPr>
              <p:nvPr/>
            </p:nvSpPr>
            <p:spPr bwMode="auto">
              <a:xfrm flipV="1">
                <a:off x="5341" y="3019"/>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88" name="Line 464"/>
              <p:cNvSpPr>
                <a:spLocks noChangeShapeType="1"/>
              </p:cNvSpPr>
              <p:nvPr/>
            </p:nvSpPr>
            <p:spPr bwMode="auto">
              <a:xfrm flipV="1">
                <a:off x="5341" y="3005"/>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89" name="Line 465"/>
              <p:cNvSpPr>
                <a:spLocks noChangeShapeType="1"/>
              </p:cNvSpPr>
              <p:nvPr/>
            </p:nvSpPr>
            <p:spPr bwMode="auto">
              <a:xfrm flipV="1">
                <a:off x="5341" y="2991"/>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90" name="Line 466"/>
              <p:cNvSpPr>
                <a:spLocks noChangeShapeType="1"/>
              </p:cNvSpPr>
              <p:nvPr/>
            </p:nvSpPr>
            <p:spPr bwMode="auto">
              <a:xfrm flipV="1">
                <a:off x="5341" y="2977"/>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91" name="Line 467"/>
              <p:cNvSpPr>
                <a:spLocks noChangeShapeType="1"/>
              </p:cNvSpPr>
              <p:nvPr/>
            </p:nvSpPr>
            <p:spPr bwMode="auto">
              <a:xfrm flipV="1">
                <a:off x="5341" y="2963"/>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92" name="Line 468"/>
              <p:cNvSpPr>
                <a:spLocks noChangeShapeType="1"/>
              </p:cNvSpPr>
              <p:nvPr/>
            </p:nvSpPr>
            <p:spPr bwMode="auto">
              <a:xfrm flipV="1">
                <a:off x="5341" y="2949"/>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93" name="Line 469"/>
              <p:cNvSpPr>
                <a:spLocks noChangeShapeType="1"/>
              </p:cNvSpPr>
              <p:nvPr/>
            </p:nvSpPr>
            <p:spPr bwMode="auto">
              <a:xfrm flipV="1">
                <a:off x="5341" y="2935"/>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94" name="Line 470"/>
              <p:cNvSpPr>
                <a:spLocks noChangeShapeType="1"/>
              </p:cNvSpPr>
              <p:nvPr/>
            </p:nvSpPr>
            <p:spPr bwMode="auto">
              <a:xfrm flipV="1">
                <a:off x="5341" y="2921"/>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95" name="Line 471"/>
              <p:cNvSpPr>
                <a:spLocks noChangeShapeType="1"/>
              </p:cNvSpPr>
              <p:nvPr/>
            </p:nvSpPr>
            <p:spPr bwMode="auto">
              <a:xfrm flipV="1">
                <a:off x="5341" y="2907"/>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96" name="Line 472"/>
              <p:cNvSpPr>
                <a:spLocks noChangeShapeType="1"/>
              </p:cNvSpPr>
              <p:nvPr/>
            </p:nvSpPr>
            <p:spPr bwMode="auto">
              <a:xfrm flipV="1">
                <a:off x="5341" y="2893"/>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97" name="Line 473"/>
              <p:cNvSpPr>
                <a:spLocks noChangeShapeType="1"/>
              </p:cNvSpPr>
              <p:nvPr/>
            </p:nvSpPr>
            <p:spPr bwMode="auto">
              <a:xfrm flipV="1">
                <a:off x="5341" y="2879"/>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98" name="Line 474"/>
              <p:cNvSpPr>
                <a:spLocks noChangeShapeType="1"/>
              </p:cNvSpPr>
              <p:nvPr/>
            </p:nvSpPr>
            <p:spPr bwMode="auto">
              <a:xfrm flipV="1">
                <a:off x="5341" y="2865"/>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499" name="Line 475"/>
              <p:cNvSpPr>
                <a:spLocks noChangeShapeType="1"/>
              </p:cNvSpPr>
              <p:nvPr/>
            </p:nvSpPr>
            <p:spPr bwMode="auto">
              <a:xfrm flipV="1">
                <a:off x="5341" y="2851"/>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00" name="Line 476"/>
              <p:cNvSpPr>
                <a:spLocks noChangeShapeType="1"/>
              </p:cNvSpPr>
              <p:nvPr/>
            </p:nvSpPr>
            <p:spPr bwMode="auto">
              <a:xfrm flipV="1">
                <a:off x="5341" y="2837"/>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01" name="Line 477"/>
              <p:cNvSpPr>
                <a:spLocks noChangeShapeType="1"/>
              </p:cNvSpPr>
              <p:nvPr/>
            </p:nvSpPr>
            <p:spPr bwMode="auto">
              <a:xfrm flipV="1">
                <a:off x="5341" y="2823"/>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02" name="Line 478"/>
              <p:cNvSpPr>
                <a:spLocks noChangeShapeType="1"/>
              </p:cNvSpPr>
              <p:nvPr/>
            </p:nvSpPr>
            <p:spPr bwMode="auto">
              <a:xfrm flipV="1">
                <a:off x="5341" y="2809"/>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03" name="Line 479"/>
              <p:cNvSpPr>
                <a:spLocks noChangeShapeType="1"/>
              </p:cNvSpPr>
              <p:nvPr/>
            </p:nvSpPr>
            <p:spPr bwMode="auto">
              <a:xfrm flipV="1">
                <a:off x="5341" y="2795"/>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04" name="Line 480"/>
              <p:cNvSpPr>
                <a:spLocks noChangeShapeType="1"/>
              </p:cNvSpPr>
              <p:nvPr/>
            </p:nvSpPr>
            <p:spPr bwMode="auto">
              <a:xfrm flipV="1">
                <a:off x="5341" y="2781"/>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05" name="Line 481"/>
              <p:cNvSpPr>
                <a:spLocks noChangeShapeType="1"/>
              </p:cNvSpPr>
              <p:nvPr/>
            </p:nvSpPr>
            <p:spPr bwMode="auto">
              <a:xfrm flipV="1">
                <a:off x="5341" y="2767"/>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06" name="Line 482"/>
              <p:cNvSpPr>
                <a:spLocks noChangeShapeType="1"/>
              </p:cNvSpPr>
              <p:nvPr/>
            </p:nvSpPr>
            <p:spPr bwMode="auto">
              <a:xfrm flipV="1">
                <a:off x="5341" y="2753"/>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07" name="Line 483"/>
              <p:cNvSpPr>
                <a:spLocks noChangeShapeType="1"/>
              </p:cNvSpPr>
              <p:nvPr/>
            </p:nvSpPr>
            <p:spPr bwMode="auto">
              <a:xfrm flipV="1">
                <a:off x="5341" y="2739"/>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08" name="Line 484"/>
              <p:cNvSpPr>
                <a:spLocks noChangeShapeType="1"/>
              </p:cNvSpPr>
              <p:nvPr/>
            </p:nvSpPr>
            <p:spPr bwMode="auto">
              <a:xfrm flipV="1">
                <a:off x="5341" y="2725"/>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09" name="Line 485"/>
              <p:cNvSpPr>
                <a:spLocks noChangeShapeType="1"/>
              </p:cNvSpPr>
              <p:nvPr/>
            </p:nvSpPr>
            <p:spPr bwMode="auto">
              <a:xfrm flipV="1">
                <a:off x="5341" y="2711"/>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10" name="Line 486"/>
              <p:cNvSpPr>
                <a:spLocks noChangeShapeType="1"/>
              </p:cNvSpPr>
              <p:nvPr/>
            </p:nvSpPr>
            <p:spPr bwMode="auto">
              <a:xfrm flipV="1">
                <a:off x="5341" y="2697"/>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11" name="Line 487"/>
              <p:cNvSpPr>
                <a:spLocks noChangeShapeType="1"/>
              </p:cNvSpPr>
              <p:nvPr/>
            </p:nvSpPr>
            <p:spPr bwMode="auto">
              <a:xfrm flipV="1">
                <a:off x="5341" y="2683"/>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12" name="Line 488"/>
              <p:cNvSpPr>
                <a:spLocks noChangeShapeType="1"/>
              </p:cNvSpPr>
              <p:nvPr/>
            </p:nvSpPr>
            <p:spPr bwMode="auto">
              <a:xfrm flipV="1">
                <a:off x="5341" y="2669"/>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13" name="Line 489"/>
              <p:cNvSpPr>
                <a:spLocks noChangeShapeType="1"/>
              </p:cNvSpPr>
              <p:nvPr/>
            </p:nvSpPr>
            <p:spPr bwMode="auto">
              <a:xfrm flipV="1">
                <a:off x="5341" y="2655"/>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14" name="Line 490"/>
              <p:cNvSpPr>
                <a:spLocks noChangeShapeType="1"/>
              </p:cNvSpPr>
              <p:nvPr/>
            </p:nvSpPr>
            <p:spPr bwMode="auto">
              <a:xfrm flipV="1">
                <a:off x="5341" y="2641"/>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15" name="Line 491"/>
              <p:cNvSpPr>
                <a:spLocks noChangeShapeType="1"/>
              </p:cNvSpPr>
              <p:nvPr/>
            </p:nvSpPr>
            <p:spPr bwMode="auto">
              <a:xfrm flipV="1">
                <a:off x="5341" y="2627"/>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16" name="Line 492"/>
              <p:cNvSpPr>
                <a:spLocks noChangeShapeType="1"/>
              </p:cNvSpPr>
              <p:nvPr/>
            </p:nvSpPr>
            <p:spPr bwMode="auto">
              <a:xfrm flipV="1">
                <a:off x="5341" y="2613"/>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17" name="Line 493"/>
              <p:cNvSpPr>
                <a:spLocks noChangeShapeType="1"/>
              </p:cNvSpPr>
              <p:nvPr/>
            </p:nvSpPr>
            <p:spPr bwMode="auto">
              <a:xfrm flipV="1">
                <a:off x="5341" y="2599"/>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18" name="Line 494"/>
              <p:cNvSpPr>
                <a:spLocks noChangeShapeType="1"/>
              </p:cNvSpPr>
              <p:nvPr/>
            </p:nvSpPr>
            <p:spPr bwMode="auto">
              <a:xfrm flipV="1">
                <a:off x="5341" y="2585"/>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19" name="Line 495"/>
              <p:cNvSpPr>
                <a:spLocks noChangeShapeType="1"/>
              </p:cNvSpPr>
              <p:nvPr/>
            </p:nvSpPr>
            <p:spPr bwMode="auto">
              <a:xfrm flipV="1">
                <a:off x="5341" y="2571"/>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20" name="Line 496"/>
              <p:cNvSpPr>
                <a:spLocks noChangeShapeType="1"/>
              </p:cNvSpPr>
              <p:nvPr/>
            </p:nvSpPr>
            <p:spPr bwMode="auto">
              <a:xfrm flipV="1">
                <a:off x="5341" y="2557"/>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21" name="Line 497"/>
              <p:cNvSpPr>
                <a:spLocks noChangeShapeType="1"/>
              </p:cNvSpPr>
              <p:nvPr/>
            </p:nvSpPr>
            <p:spPr bwMode="auto">
              <a:xfrm flipV="1">
                <a:off x="5341" y="2543"/>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22" name="Line 498"/>
              <p:cNvSpPr>
                <a:spLocks noChangeShapeType="1"/>
              </p:cNvSpPr>
              <p:nvPr/>
            </p:nvSpPr>
            <p:spPr bwMode="auto">
              <a:xfrm flipV="1">
                <a:off x="5341" y="2529"/>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23" name="Line 499"/>
              <p:cNvSpPr>
                <a:spLocks noChangeShapeType="1"/>
              </p:cNvSpPr>
              <p:nvPr/>
            </p:nvSpPr>
            <p:spPr bwMode="auto">
              <a:xfrm flipV="1">
                <a:off x="5341" y="2515"/>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24" name="Line 500"/>
              <p:cNvSpPr>
                <a:spLocks noChangeShapeType="1"/>
              </p:cNvSpPr>
              <p:nvPr/>
            </p:nvSpPr>
            <p:spPr bwMode="auto">
              <a:xfrm flipV="1">
                <a:off x="5341" y="2501"/>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25" name="Line 501"/>
              <p:cNvSpPr>
                <a:spLocks noChangeShapeType="1"/>
              </p:cNvSpPr>
              <p:nvPr/>
            </p:nvSpPr>
            <p:spPr bwMode="auto">
              <a:xfrm flipV="1">
                <a:off x="5341" y="2487"/>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26" name="Line 502"/>
              <p:cNvSpPr>
                <a:spLocks noChangeShapeType="1"/>
              </p:cNvSpPr>
              <p:nvPr/>
            </p:nvSpPr>
            <p:spPr bwMode="auto">
              <a:xfrm flipV="1">
                <a:off x="5341" y="2473"/>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27" name="Line 503"/>
              <p:cNvSpPr>
                <a:spLocks noChangeShapeType="1"/>
              </p:cNvSpPr>
              <p:nvPr/>
            </p:nvSpPr>
            <p:spPr bwMode="auto">
              <a:xfrm flipV="1">
                <a:off x="5341" y="2459"/>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28" name="Line 504"/>
              <p:cNvSpPr>
                <a:spLocks noChangeShapeType="1"/>
              </p:cNvSpPr>
              <p:nvPr/>
            </p:nvSpPr>
            <p:spPr bwMode="auto">
              <a:xfrm flipV="1">
                <a:off x="5341" y="2445"/>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29" name="Line 505"/>
              <p:cNvSpPr>
                <a:spLocks noChangeShapeType="1"/>
              </p:cNvSpPr>
              <p:nvPr/>
            </p:nvSpPr>
            <p:spPr bwMode="auto">
              <a:xfrm flipV="1">
                <a:off x="5341" y="2431"/>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30" name="Line 506"/>
              <p:cNvSpPr>
                <a:spLocks noChangeShapeType="1"/>
              </p:cNvSpPr>
              <p:nvPr/>
            </p:nvSpPr>
            <p:spPr bwMode="auto">
              <a:xfrm flipV="1">
                <a:off x="5341" y="2417"/>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31" name="Line 507"/>
              <p:cNvSpPr>
                <a:spLocks noChangeShapeType="1"/>
              </p:cNvSpPr>
              <p:nvPr/>
            </p:nvSpPr>
            <p:spPr bwMode="auto">
              <a:xfrm flipV="1">
                <a:off x="5341" y="2403"/>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32" name="Line 508"/>
              <p:cNvSpPr>
                <a:spLocks noChangeShapeType="1"/>
              </p:cNvSpPr>
              <p:nvPr/>
            </p:nvSpPr>
            <p:spPr bwMode="auto">
              <a:xfrm flipV="1">
                <a:off x="5341" y="2389"/>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33" name="Line 509"/>
              <p:cNvSpPr>
                <a:spLocks noChangeShapeType="1"/>
              </p:cNvSpPr>
              <p:nvPr/>
            </p:nvSpPr>
            <p:spPr bwMode="auto">
              <a:xfrm flipV="1">
                <a:off x="5341" y="2375"/>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34" name="Line 510"/>
              <p:cNvSpPr>
                <a:spLocks noChangeShapeType="1"/>
              </p:cNvSpPr>
              <p:nvPr/>
            </p:nvSpPr>
            <p:spPr bwMode="auto">
              <a:xfrm flipV="1">
                <a:off x="5341" y="2361"/>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35" name="Line 511"/>
              <p:cNvSpPr>
                <a:spLocks noChangeShapeType="1"/>
              </p:cNvSpPr>
              <p:nvPr/>
            </p:nvSpPr>
            <p:spPr bwMode="auto">
              <a:xfrm flipV="1">
                <a:off x="5341" y="2347"/>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36" name="Line 512"/>
              <p:cNvSpPr>
                <a:spLocks noChangeShapeType="1"/>
              </p:cNvSpPr>
              <p:nvPr/>
            </p:nvSpPr>
            <p:spPr bwMode="auto">
              <a:xfrm flipV="1">
                <a:off x="5341" y="2333"/>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37" name="Line 513"/>
              <p:cNvSpPr>
                <a:spLocks noChangeShapeType="1"/>
              </p:cNvSpPr>
              <p:nvPr/>
            </p:nvSpPr>
            <p:spPr bwMode="auto">
              <a:xfrm flipH="1">
                <a:off x="5326"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38" name="Line 514"/>
              <p:cNvSpPr>
                <a:spLocks noChangeShapeType="1"/>
              </p:cNvSpPr>
              <p:nvPr/>
            </p:nvSpPr>
            <p:spPr bwMode="auto">
              <a:xfrm flipH="1">
                <a:off x="5312"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39" name="Line 515"/>
              <p:cNvSpPr>
                <a:spLocks noChangeShapeType="1"/>
              </p:cNvSpPr>
              <p:nvPr/>
            </p:nvSpPr>
            <p:spPr bwMode="auto">
              <a:xfrm flipH="1">
                <a:off x="5297"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40" name="Line 516"/>
              <p:cNvSpPr>
                <a:spLocks noChangeShapeType="1"/>
              </p:cNvSpPr>
              <p:nvPr/>
            </p:nvSpPr>
            <p:spPr bwMode="auto">
              <a:xfrm flipH="1">
                <a:off x="5282"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41" name="Line 517"/>
              <p:cNvSpPr>
                <a:spLocks noChangeShapeType="1"/>
              </p:cNvSpPr>
              <p:nvPr/>
            </p:nvSpPr>
            <p:spPr bwMode="auto">
              <a:xfrm flipH="1">
                <a:off x="5267"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42" name="Line 518"/>
              <p:cNvSpPr>
                <a:spLocks noChangeShapeType="1"/>
              </p:cNvSpPr>
              <p:nvPr/>
            </p:nvSpPr>
            <p:spPr bwMode="auto">
              <a:xfrm flipH="1">
                <a:off x="5252"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43" name="Line 519"/>
              <p:cNvSpPr>
                <a:spLocks noChangeShapeType="1"/>
              </p:cNvSpPr>
              <p:nvPr/>
            </p:nvSpPr>
            <p:spPr bwMode="auto">
              <a:xfrm flipH="1">
                <a:off x="5238"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44" name="Line 520"/>
              <p:cNvSpPr>
                <a:spLocks noChangeShapeType="1"/>
              </p:cNvSpPr>
              <p:nvPr/>
            </p:nvSpPr>
            <p:spPr bwMode="auto">
              <a:xfrm flipH="1">
                <a:off x="5223"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45" name="Line 521"/>
              <p:cNvSpPr>
                <a:spLocks noChangeShapeType="1"/>
              </p:cNvSpPr>
              <p:nvPr/>
            </p:nvSpPr>
            <p:spPr bwMode="auto">
              <a:xfrm flipH="1">
                <a:off x="5208"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46" name="Line 522"/>
              <p:cNvSpPr>
                <a:spLocks noChangeShapeType="1"/>
              </p:cNvSpPr>
              <p:nvPr/>
            </p:nvSpPr>
            <p:spPr bwMode="auto">
              <a:xfrm flipH="1">
                <a:off x="5193"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47" name="Line 523"/>
              <p:cNvSpPr>
                <a:spLocks noChangeShapeType="1"/>
              </p:cNvSpPr>
              <p:nvPr/>
            </p:nvSpPr>
            <p:spPr bwMode="auto">
              <a:xfrm flipH="1">
                <a:off x="5179"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48" name="Line 524"/>
              <p:cNvSpPr>
                <a:spLocks noChangeShapeType="1"/>
              </p:cNvSpPr>
              <p:nvPr/>
            </p:nvSpPr>
            <p:spPr bwMode="auto">
              <a:xfrm flipH="1">
                <a:off x="5164"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49" name="Line 525"/>
              <p:cNvSpPr>
                <a:spLocks noChangeShapeType="1"/>
              </p:cNvSpPr>
              <p:nvPr/>
            </p:nvSpPr>
            <p:spPr bwMode="auto">
              <a:xfrm flipH="1">
                <a:off x="5149"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50" name="Line 526"/>
              <p:cNvSpPr>
                <a:spLocks noChangeShapeType="1"/>
              </p:cNvSpPr>
              <p:nvPr/>
            </p:nvSpPr>
            <p:spPr bwMode="auto">
              <a:xfrm flipH="1">
                <a:off x="5134"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51" name="Line 527"/>
              <p:cNvSpPr>
                <a:spLocks noChangeShapeType="1"/>
              </p:cNvSpPr>
              <p:nvPr/>
            </p:nvSpPr>
            <p:spPr bwMode="auto">
              <a:xfrm flipH="1">
                <a:off x="5120"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52" name="Line 528"/>
              <p:cNvSpPr>
                <a:spLocks noChangeShapeType="1"/>
              </p:cNvSpPr>
              <p:nvPr/>
            </p:nvSpPr>
            <p:spPr bwMode="auto">
              <a:xfrm flipH="1">
                <a:off x="5105"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53" name="Line 529"/>
              <p:cNvSpPr>
                <a:spLocks noChangeShapeType="1"/>
              </p:cNvSpPr>
              <p:nvPr/>
            </p:nvSpPr>
            <p:spPr bwMode="auto">
              <a:xfrm flipH="1">
                <a:off x="5090"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54" name="Line 530"/>
              <p:cNvSpPr>
                <a:spLocks noChangeShapeType="1"/>
              </p:cNvSpPr>
              <p:nvPr/>
            </p:nvSpPr>
            <p:spPr bwMode="auto">
              <a:xfrm flipH="1">
                <a:off x="5075"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55" name="Line 531"/>
              <p:cNvSpPr>
                <a:spLocks noChangeShapeType="1"/>
              </p:cNvSpPr>
              <p:nvPr/>
            </p:nvSpPr>
            <p:spPr bwMode="auto">
              <a:xfrm flipH="1">
                <a:off x="5061"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56" name="Line 532"/>
              <p:cNvSpPr>
                <a:spLocks noChangeShapeType="1"/>
              </p:cNvSpPr>
              <p:nvPr/>
            </p:nvSpPr>
            <p:spPr bwMode="auto">
              <a:xfrm flipH="1">
                <a:off x="5046"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57" name="Line 533"/>
              <p:cNvSpPr>
                <a:spLocks noChangeShapeType="1"/>
              </p:cNvSpPr>
              <p:nvPr/>
            </p:nvSpPr>
            <p:spPr bwMode="auto">
              <a:xfrm flipH="1">
                <a:off x="5031"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grpSp>
        <p:sp>
          <p:nvSpPr>
            <p:cNvPr id="257558" name="Line 534"/>
            <p:cNvSpPr>
              <a:spLocks noChangeShapeType="1"/>
            </p:cNvSpPr>
            <p:nvPr/>
          </p:nvSpPr>
          <p:spPr bwMode="auto">
            <a:xfrm flipH="1">
              <a:off x="5016"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59" name="Line 535"/>
            <p:cNvSpPr>
              <a:spLocks noChangeShapeType="1"/>
            </p:cNvSpPr>
            <p:nvPr/>
          </p:nvSpPr>
          <p:spPr bwMode="auto">
            <a:xfrm flipH="1">
              <a:off x="5002"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60" name="Line 536"/>
            <p:cNvSpPr>
              <a:spLocks noChangeShapeType="1"/>
            </p:cNvSpPr>
            <p:nvPr/>
          </p:nvSpPr>
          <p:spPr bwMode="auto">
            <a:xfrm flipH="1">
              <a:off x="4987"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61" name="Line 537"/>
            <p:cNvSpPr>
              <a:spLocks noChangeShapeType="1"/>
            </p:cNvSpPr>
            <p:nvPr/>
          </p:nvSpPr>
          <p:spPr bwMode="auto">
            <a:xfrm flipH="1">
              <a:off x="4972"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62" name="Line 538"/>
            <p:cNvSpPr>
              <a:spLocks noChangeShapeType="1"/>
            </p:cNvSpPr>
            <p:nvPr/>
          </p:nvSpPr>
          <p:spPr bwMode="auto">
            <a:xfrm flipH="1">
              <a:off x="4957"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63" name="Line 539"/>
            <p:cNvSpPr>
              <a:spLocks noChangeShapeType="1"/>
            </p:cNvSpPr>
            <p:nvPr/>
          </p:nvSpPr>
          <p:spPr bwMode="auto">
            <a:xfrm flipH="1">
              <a:off x="4943"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64" name="Line 540"/>
            <p:cNvSpPr>
              <a:spLocks noChangeShapeType="1"/>
            </p:cNvSpPr>
            <p:nvPr/>
          </p:nvSpPr>
          <p:spPr bwMode="auto">
            <a:xfrm flipH="1">
              <a:off x="4928"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65" name="Line 541"/>
            <p:cNvSpPr>
              <a:spLocks noChangeShapeType="1"/>
            </p:cNvSpPr>
            <p:nvPr/>
          </p:nvSpPr>
          <p:spPr bwMode="auto">
            <a:xfrm flipH="1">
              <a:off x="4913"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66" name="Line 542"/>
            <p:cNvSpPr>
              <a:spLocks noChangeShapeType="1"/>
            </p:cNvSpPr>
            <p:nvPr/>
          </p:nvSpPr>
          <p:spPr bwMode="auto">
            <a:xfrm flipH="1">
              <a:off x="4898"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67" name="Line 543"/>
            <p:cNvSpPr>
              <a:spLocks noChangeShapeType="1"/>
            </p:cNvSpPr>
            <p:nvPr/>
          </p:nvSpPr>
          <p:spPr bwMode="auto">
            <a:xfrm flipH="1">
              <a:off x="4884"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68" name="Line 544"/>
            <p:cNvSpPr>
              <a:spLocks noChangeShapeType="1"/>
            </p:cNvSpPr>
            <p:nvPr/>
          </p:nvSpPr>
          <p:spPr bwMode="auto">
            <a:xfrm flipH="1">
              <a:off x="4869"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69" name="Line 545"/>
            <p:cNvSpPr>
              <a:spLocks noChangeShapeType="1"/>
            </p:cNvSpPr>
            <p:nvPr/>
          </p:nvSpPr>
          <p:spPr bwMode="auto">
            <a:xfrm flipH="1">
              <a:off x="4854"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70" name="Line 546"/>
            <p:cNvSpPr>
              <a:spLocks noChangeShapeType="1"/>
            </p:cNvSpPr>
            <p:nvPr/>
          </p:nvSpPr>
          <p:spPr bwMode="auto">
            <a:xfrm flipH="1">
              <a:off x="4839"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71" name="Line 547"/>
            <p:cNvSpPr>
              <a:spLocks noChangeShapeType="1"/>
            </p:cNvSpPr>
            <p:nvPr/>
          </p:nvSpPr>
          <p:spPr bwMode="auto">
            <a:xfrm flipH="1">
              <a:off x="4825"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72" name="Line 548"/>
            <p:cNvSpPr>
              <a:spLocks noChangeShapeType="1"/>
            </p:cNvSpPr>
            <p:nvPr/>
          </p:nvSpPr>
          <p:spPr bwMode="auto">
            <a:xfrm flipH="1">
              <a:off x="4810"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73" name="Line 549"/>
            <p:cNvSpPr>
              <a:spLocks noChangeShapeType="1"/>
            </p:cNvSpPr>
            <p:nvPr/>
          </p:nvSpPr>
          <p:spPr bwMode="auto">
            <a:xfrm flipH="1">
              <a:off x="4795"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74" name="Line 550"/>
            <p:cNvSpPr>
              <a:spLocks noChangeShapeType="1"/>
            </p:cNvSpPr>
            <p:nvPr/>
          </p:nvSpPr>
          <p:spPr bwMode="auto">
            <a:xfrm flipH="1">
              <a:off x="4780"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75" name="Line 551"/>
            <p:cNvSpPr>
              <a:spLocks noChangeShapeType="1"/>
            </p:cNvSpPr>
            <p:nvPr/>
          </p:nvSpPr>
          <p:spPr bwMode="auto">
            <a:xfrm flipH="1">
              <a:off x="4766"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76" name="Line 552"/>
            <p:cNvSpPr>
              <a:spLocks noChangeShapeType="1"/>
            </p:cNvSpPr>
            <p:nvPr/>
          </p:nvSpPr>
          <p:spPr bwMode="auto">
            <a:xfrm flipH="1">
              <a:off x="4751"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77" name="Line 553"/>
            <p:cNvSpPr>
              <a:spLocks noChangeShapeType="1"/>
            </p:cNvSpPr>
            <p:nvPr/>
          </p:nvSpPr>
          <p:spPr bwMode="auto">
            <a:xfrm flipH="1">
              <a:off x="4736"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78" name="Line 554"/>
            <p:cNvSpPr>
              <a:spLocks noChangeShapeType="1"/>
            </p:cNvSpPr>
            <p:nvPr/>
          </p:nvSpPr>
          <p:spPr bwMode="auto">
            <a:xfrm flipH="1">
              <a:off x="4721"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79" name="Line 555"/>
            <p:cNvSpPr>
              <a:spLocks noChangeShapeType="1"/>
            </p:cNvSpPr>
            <p:nvPr/>
          </p:nvSpPr>
          <p:spPr bwMode="auto">
            <a:xfrm flipH="1">
              <a:off x="4707"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80" name="Line 556"/>
            <p:cNvSpPr>
              <a:spLocks noChangeShapeType="1"/>
            </p:cNvSpPr>
            <p:nvPr/>
          </p:nvSpPr>
          <p:spPr bwMode="auto">
            <a:xfrm flipH="1">
              <a:off x="4692"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81" name="Line 557"/>
            <p:cNvSpPr>
              <a:spLocks noChangeShapeType="1"/>
            </p:cNvSpPr>
            <p:nvPr/>
          </p:nvSpPr>
          <p:spPr bwMode="auto">
            <a:xfrm flipH="1">
              <a:off x="4677"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82" name="Line 558"/>
            <p:cNvSpPr>
              <a:spLocks noChangeShapeType="1"/>
            </p:cNvSpPr>
            <p:nvPr/>
          </p:nvSpPr>
          <p:spPr bwMode="auto">
            <a:xfrm flipH="1">
              <a:off x="4662"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83" name="Line 559"/>
            <p:cNvSpPr>
              <a:spLocks noChangeShapeType="1"/>
            </p:cNvSpPr>
            <p:nvPr/>
          </p:nvSpPr>
          <p:spPr bwMode="auto">
            <a:xfrm flipH="1">
              <a:off x="4648"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84" name="Line 560"/>
            <p:cNvSpPr>
              <a:spLocks noChangeShapeType="1"/>
            </p:cNvSpPr>
            <p:nvPr/>
          </p:nvSpPr>
          <p:spPr bwMode="auto">
            <a:xfrm flipH="1">
              <a:off x="4633"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85" name="Line 561"/>
            <p:cNvSpPr>
              <a:spLocks noChangeShapeType="1"/>
            </p:cNvSpPr>
            <p:nvPr/>
          </p:nvSpPr>
          <p:spPr bwMode="auto">
            <a:xfrm flipH="1">
              <a:off x="4618"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86" name="Line 562"/>
            <p:cNvSpPr>
              <a:spLocks noChangeShapeType="1"/>
            </p:cNvSpPr>
            <p:nvPr/>
          </p:nvSpPr>
          <p:spPr bwMode="auto">
            <a:xfrm flipH="1">
              <a:off x="4603"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87" name="Line 563"/>
            <p:cNvSpPr>
              <a:spLocks noChangeShapeType="1"/>
            </p:cNvSpPr>
            <p:nvPr/>
          </p:nvSpPr>
          <p:spPr bwMode="auto">
            <a:xfrm flipH="1">
              <a:off x="4588"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88" name="Line 564"/>
            <p:cNvSpPr>
              <a:spLocks noChangeShapeType="1"/>
            </p:cNvSpPr>
            <p:nvPr/>
          </p:nvSpPr>
          <p:spPr bwMode="auto">
            <a:xfrm flipH="1">
              <a:off x="4574"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89" name="Line 565"/>
            <p:cNvSpPr>
              <a:spLocks noChangeShapeType="1"/>
            </p:cNvSpPr>
            <p:nvPr/>
          </p:nvSpPr>
          <p:spPr bwMode="auto">
            <a:xfrm flipH="1">
              <a:off x="4559"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90" name="Line 566"/>
            <p:cNvSpPr>
              <a:spLocks noChangeShapeType="1"/>
            </p:cNvSpPr>
            <p:nvPr/>
          </p:nvSpPr>
          <p:spPr bwMode="auto">
            <a:xfrm flipH="1">
              <a:off x="4544"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91" name="Line 567"/>
            <p:cNvSpPr>
              <a:spLocks noChangeShapeType="1"/>
            </p:cNvSpPr>
            <p:nvPr/>
          </p:nvSpPr>
          <p:spPr bwMode="auto">
            <a:xfrm flipH="1">
              <a:off x="4529"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92" name="Line 568"/>
            <p:cNvSpPr>
              <a:spLocks noChangeShapeType="1"/>
            </p:cNvSpPr>
            <p:nvPr/>
          </p:nvSpPr>
          <p:spPr bwMode="auto">
            <a:xfrm flipH="1">
              <a:off x="4515"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93" name="Line 569"/>
            <p:cNvSpPr>
              <a:spLocks noChangeShapeType="1"/>
            </p:cNvSpPr>
            <p:nvPr/>
          </p:nvSpPr>
          <p:spPr bwMode="auto">
            <a:xfrm flipH="1">
              <a:off x="4500"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94" name="Line 570"/>
            <p:cNvSpPr>
              <a:spLocks noChangeShapeType="1"/>
            </p:cNvSpPr>
            <p:nvPr/>
          </p:nvSpPr>
          <p:spPr bwMode="auto">
            <a:xfrm flipH="1">
              <a:off x="4485"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95" name="Line 571"/>
            <p:cNvSpPr>
              <a:spLocks noChangeShapeType="1"/>
            </p:cNvSpPr>
            <p:nvPr/>
          </p:nvSpPr>
          <p:spPr bwMode="auto">
            <a:xfrm flipH="1">
              <a:off x="4470"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96" name="Line 572"/>
            <p:cNvSpPr>
              <a:spLocks noChangeShapeType="1"/>
            </p:cNvSpPr>
            <p:nvPr/>
          </p:nvSpPr>
          <p:spPr bwMode="auto">
            <a:xfrm flipH="1">
              <a:off x="4456"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97" name="Line 573"/>
            <p:cNvSpPr>
              <a:spLocks noChangeShapeType="1"/>
            </p:cNvSpPr>
            <p:nvPr/>
          </p:nvSpPr>
          <p:spPr bwMode="auto">
            <a:xfrm flipH="1">
              <a:off x="4441"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98" name="Line 574"/>
            <p:cNvSpPr>
              <a:spLocks noChangeShapeType="1"/>
            </p:cNvSpPr>
            <p:nvPr/>
          </p:nvSpPr>
          <p:spPr bwMode="auto">
            <a:xfrm flipH="1">
              <a:off x="4426"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599" name="Line 575"/>
            <p:cNvSpPr>
              <a:spLocks noChangeShapeType="1"/>
            </p:cNvSpPr>
            <p:nvPr/>
          </p:nvSpPr>
          <p:spPr bwMode="auto">
            <a:xfrm flipH="1">
              <a:off x="4411"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00" name="Line 576"/>
            <p:cNvSpPr>
              <a:spLocks noChangeShapeType="1"/>
            </p:cNvSpPr>
            <p:nvPr/>
          </p:nvSpPr>
          <p:spPr bwMode="auto">
            <a:xfrm flipH="1">
              <a:off x="4397"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01" name="Line 577"/>
            <p:cNvSpPr>
              <a:spLocks noChangeShapeType="1"/>
            </p:cNvSpPr>
            <p:nvPr/>
          </p:nvSpPr>
          <p:spPr bwMode="auto">
            <a:xfrm flipH="1">
              <a:off x="4382"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02" name="Line 578"/>
            <p:cNvSpPr>
              <a:spLocks noChangeShapeType="1"/>
            </p:cNvSpPr>
            <p:nvPr/>
          </p:nvSpPr>
          <p:spPr bwMode="auto">
            <a:xfrm flipH="1">
              <a:off x="4367"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03" name="Line 579"/>
            <p:cNvSpPr>
              <a:spLocks noChangeShapeType="1"/>
            </p:cNvSpPr>
            <p:nvPr/>
          </p:nvSpPr>
          <p:spPr bwMode="auto">
            <a:xfrm flipH="1">
              <a:off x="4352"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04" name="Line 580"/>
            <p:cNvSpPr>
              <a:spLocks noChangeShapeType="1"/>
            </p:cNvSpPr>
            <p:nvPr/>
          </p:nvSpPr>
          <p:spPr bwMode="auto">
            <a:xfrm flipH="1">
              <a:off x="4338"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05" name="Line 581"/>
            <p:cNvSpPr>
              <a:spLocks noChangeShapeType="1"/>
            </p:cNvSpPr>
            <p:nvPr/>
          </p:nvSpPr>
          <p:spPr bwMode="auto">
            <a:xfrm flipH="1">
              <a:off x="4323"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06" name="Line 582"/>
            <p:cNvSpPr>
              <a:spLocks noChangeShapeType="1"/>
            </p:cNvSpPr>
            <p:nvPr/>
          </p:nvSpPr>
          <p:spPr bwMode="auto">
            <a:xfrm flipH="1">
              <a:off x="4308"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07" name="Line 583"/>
            <p:cNvSpPr>
              <a:spLocks noChangeShapeType="1"/>
            </p:cNvSpPr>
            <p:nvPr/>
          </p:nvSpPr>
          <p:spPr bwMode="auto">
            <a:xfrm flipH="1">
              <a:off x="4293"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08" name="Line 584"/>
            <p:cNvSpPr>
              <a:spLocks noChangeShapeType="1"/>
            </p:cNvSpPr>
            <p:nvPr/>
          </p:nvSpPr>
          <p:spPr bwMode="auto">
            <a:xfrm flipH="1">
              <a:off x="4279"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09" name="Line 585"/>
            <p:cNvSpPr>
              <a:spLocks noChangeShapeType="1"/>
            </p:cNvSpPr>
            <p:nvPr/>
          </p:nvSpPr>
          <p:spPr bwMode="auto">
            <a:xfrm flipH="1">
              <a:off x="4264"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10" name="Line 586"/>
            <p:cNvSpPr>
              <a:spLocks noChangeShapeType="1"/>
            </p:cNvSpPr>
            <p:nvPr/>
          </p:nvSpPr>
          <p:spPr bwMode="auto">
            <a:xfrm flipH="1">
              <a:off x="4249"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11" name="Line 587"/>
            <p:cNvSpPr>
              <a:spLocks noChangeShapeType="1"/>
            </p:cNvSpPr>
            <p:nvPr/>
          </p:nvSpPr>
          <p:spPr bwMode="auto">
            <a:xfrm flipH="1">
              <a:off x="4234"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12" name="Line 588"/>
            <p:cNvSpPr>
              <a:spLocks noChangeShapeType="1"/>
            </p:cNvSpPr>
            <p:nvPr/>
          </p:nvSpPr>
          <p:spPr bwMode="auto">
            <a:xfrm flipH="1">
              <a:off x="4220"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13" name="Line 589"/>
            <p:cNvSpPr>
              <a:spLocks noChangeShapeType="1"/>
            </p:cNvSpPr>
            <p:nvPr/>
          </p:nvSpPr>
          <p:spPr bwMode="auto">
            <a:xfrm flipH="1">
              <a:off x="4205"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14" name="Line 590"/>
            <p:cNvSpPr>
              <a:spLocks noChangeShapeType="1"/>
            </p:cNvSpPr>
            <p:nvPr/>
          </p:nvSpPr>
          <p:spPr bwMode="auto">
            <a:xfrm flipH="1">
              <a:off x="4190"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15" name="Line 591"/>
            <p:cNvSpPr>
              <a:spLocks noChangeShapeType="1"/>
            </p:cNvSpPr>
            <p:nvPr/>
          </p:nvSpPr>
          <p:spPr bwMode="auto">
            <a:xfrm flipH="1">
              <a:off x="4175"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16" name="Line 592"/>
            <p:cNvSpPr>
              <a:spLocks noChangeShapeType="1"/>
            </p:cNvSpPr>
            <p:nvPr/>
          </p:nvSpPr>
          <p:spPr bwMode="auto">
            <a:xfrm flipH="1">
              <a:off x="4161"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17" name="Line 593"/>
            <p:cNvSpPr>
              <a:spLocks noChangeShapeType="1"/>
            </p:cNvSpPr>
            <p:nvPr/>
          </p:nvSpPr>
          <p:spPr bwMode="auto">
            <a:xfrm flipH="1">
              <a:off x="4146"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18" name="Line 594"/>
            <p:cNvSpPr>
              <a:spLocks noChangeShapeType="1"/>
            </p:cNvSpPr>
            <p:nvPr/>
          </p:nvSpPr>
          <p:spPr bwMode="auto">
            <a:xfrm flipH="1">
              <a:off x="4131"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19" name="Line 595"/>
            <p:cNvSpPr>
              <a:spLocks noChangeShapeType="1"/>
            </p:cNvSpPr>
            <p:nvPr/>
          </p:nvSpPr>
          <p:spPr bwMode="auto">
            <a:xfrm flipH="1">
              <a:off x="4116"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20" name="Line 596"/>
            <p:cNvSpPr>
              <a:spLocks noChangeShapeType="1"/>
            </p:cNvSpPr>
            <p:nvPr/>
          </p:nvSpPr>
          <p:spPr bwMode="auto">
            <a:xfrm flipH="1">
              <a:off x="4102"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21" name="Line 597"/>
            <p:cNvSpPr>
              <a:spLocks noChangeShapeType="1"/>
            </p:cNvSpPr>
            <p:nvPr/>
          </p:nvSpPr>
          <p:spPr bwMode="auto">
            <a:xfrm flipH="1">
              <a:off x="4087"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22" name="Line 598"/>
            <p:cNvSpPr>
              <a:spLocks noChangeShapeType="1"/>
            </p:cNvSpPr>
            <p:nvPr/>
          </p:nvSpPr>
          <p:spPr bwMode="auto">
            <a:xfrm flipH="1">
              <a:off x="4072"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23" name="Line 599"/>
            <p:cNvSpPr>
              <a:spLocks noChangeShapeType="1"/>
            </p:cNvSpPr>
            <p:nvPr/>
          </p:nvSpPr>
          <p:spPr bwMode="auto">
            <a:xfrm flipH="1">
              <a:off x="4057"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24" name="Line 600"/>
            <p:cNvSpPr>
              <a:spLocks noChangeShapeType="1"/>
            </p:cNvSpPr>
            <p:nvPr/>
          </p:nvSpPr>
          <p:spPr bwMode="auto">
            <a:xfrm flipH="1">
              <a:off x="4043"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25" name="Line 601"/>
            <p:cNvSpPr>
              <a:spLocks noChangeShapeType="1"/>
            </p:cNvSpPr>
            <p:nvPr/>
          </p:nvSpPr>
          <p:spPr bwMode="auto">
            <a:xfrm flipH="1">
              <a:off x="4028"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26" name="Line 602"/>
            <p:cNvSpPr>
              <a:spLocks noChangeShapeType="1"/>
            </p:cNvSpPr>
            <p:nvPr/>
          </p:nvSpPr>
          <p:spPr bwMode="auto">
            <a:xfrm flipH="1">
              <a:off x="4013"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27" name="Line 603"/>
            <p:cNvSpPr>
              <a:spLocks noChangeShapeType="1"/>
            </p:cNvSpPr>
            <p:nvPr/>
          </p:nvSpPr>
          <p:spPr bwMode="auto">
            <a:xfrm flipH="1">
              <a:off x="3998"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28" name="Line 604"/>
            <p:cNvSpPr>
              <a:spLocks noChangeShapeType="1"/>
            </p:cNvSpPr>
            <p:nvPr/>
          </p:nvSpPr>
          <p:spPr bwMode="auto">
            <a:xfrm flipH="1">
              <a:off x="3984"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29" name="Line 605"/>
            <p:cNvSpPr>
              <a:spLocks noChangeShapeType="1"/>
            </p:cNvSpPr>
            <p:nvPr/>
          </p:nvSpPr>
          <p:spPr bwMode="auto">
            <a:xfrm flipH="1">
              <a:off x="3969"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30" name="Line 606"/>
            <p:cNvSpPr>
              <a:spLocks noChangeShapeType="1"/>
            </p:cNvSpPr>
            <p:nvPr/>
          </p:nvSpPr>
          <p:spPr bwMode="auto">
            <a:xfrm flipH="1">
              <a:off x="3954"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31" name="Line 607"/>
            <p:cNvSpPr>
              <a:spLocks noChangeShapeType="1"/>
            </p:cNvSpPr>
            <p:nvPr/>
          </p:nvSpPr>
          <p:spPr bwMode="auto">
            <a:xfrm flipH="1">
              <a:off x="3939"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32" name="Line 608"/>
            <p:cNvSpPr>
              <a:spLocks noChangeShapeType="1"/>
            </p:cNvSpPr>
            <p:nvPr/>
          </p:nvSpPr>
          <p:spPr bwMode="auto">
            <a:xfrm flipH="1">
              <a:off x="3925"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33" name="Line 609"/>
            <p:cNvSpPr>
              <a:spLocks noChangeShapeType="1"/>
            </p:cNvSpPr>
            <p:nvPr/>
          </p:nvSpPr>
          <p:spPr bwMode="auto">
            <a:xfrm flipH="1">
              <a:off x="3910"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34" name="Line 610"/>
            <p:cNvSpPr>
              <a:spLocks noChangeShapeType="1"/>
            </p:cNvSpPr>
            <p:nvPr/>
          </p:nvSpPr>
          <p:spPr bwMode="auto">
            <a:xfrm flipH="1">
              <a:off x="3895"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35" name="Line 611"/>
            <p:cNvSpPr>
              <a:spLocks noChangeShapeType="1"/>
            </p:cNvSpPr>
            <p:nvPr/>
          </p:nvSpPr>
          <p:spPr bwMode="auto">
            <a:xfrm flipH="1">
              <a:off x="3880"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36" name="Line 612"/>
            <p:cNvSpPr>
              <a:spLocks noChangeShapeType="1"/>
            </p:cNvSpPr>
            <p:nvPr/>
          </p:nvSpPr>
          <p:spPr bwMode="auto">
            <a:xfrm flipH="1">
              <a:off x="3865"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37" name="Line 613"/>
            <p:cNvSpPr>
              <a:spLocks noChangeShapeType="1"/>
            </p:cNvSpPr>
            <p:nvPr/>
          </p:nvSpPr>
          <p:spPr bwMode="auto">
            <a:xfrm flipH="1">
              <a:off x="3851"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38" name="Line 614"/>
            <p:cNvSpPr>
              <a:spLocks noChangeShapeType="1"/>
            </p:cNvSpPr>
            <p:nvPr/>
          </p:nvSpPr>
          <p:spPr bwMode="auto">
            <a:xfrm flipH="1">
              <a:off x="3836"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39" name="Line 615"/>
            <p:cNvSpPr>
              <a:spLocks noChangeShapeType="1"/>
            </p:cNvSpPr>
            <p:nvPr/>
          </p:nvSpPr>
          <p:spPr bwMode="auto">
            <a:xfrm flipH="1">
              <a:off x="3821"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40" name="Line 616"/>
            <p:cNvSpPr>
              <a:spLocks noChangeShapeType="1"/>
            </p:cNvSpPr>
            <p:nvPr/>
          </p:nvSpPr>
          <p:spPr bwMode="auto">
            <a:xfrm flipH="1">
              <a:off x="3806"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41" name="Line 617"/>
            <p:cNvSpPr>
              <a:spLocks noChangeShapeType="1"/>
            </p:cNvSpPr>
            <p:nvPr/>
          </p:nvSpPr>
          <p:spPr bwMode="auto">
            <a:xfrm flipH="1">
              <a:off x="3792"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42" name="Line 618"/>
            <p:cNvSpPr>
              <a:spLocks noChangeShapeType="1"/>
            </p:cNvSpPr>
            <p:nvPr/>
          </p:nvSpPr>
          <p:spPr bwMode="auto">
            <a:xfrm flipH="1">
              <a:off x="3777"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43" name="Line 619"/>
            <p:cNvSpPr>
              <a:spLocks noChangeShapeType="1"/>
            </p:cNvSpPr>
            <p:nvPr/>
          </p:nvSpPr>
          <p:spPr bwMode="auto">
            <a:xfrm flipH="1">
              <a:off x="3762"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44" name="Line 620"/>
            <p:cNvSpPr>
              <a:spLocks noChangeShapeType="1"/>
            </p:cNvSpPr>
            <p:nvPr/>
          </p:nvSpPr>
          <p:spPr bwMode="auto">
            <a:xfrm flipH="1">
              <a:off x="3747"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45" name="Line 621"/>
            <p:cNvSpPr>
              <a:spLocks noChangeShapeType="1"/>
            </p:cNvSpPr>
            <p:nvPr/>
          </p:nvSpPr>
          <p:spPr bwMode="auto">
            <a:xfrm flipH="1">
              <a:off x="3733"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46" name="Line 622"/>
            <p:cNvSpPr>
              <a:spLocks noChangeShapeType="1"/>
            </p:cNvSpPr>
            <p:nvPr/>
          </p:nvSpPr>
          <p:spPr bwMode="auto">
            <a:xfrm flipH="1">
              <a:off x="3718"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47" name="Line 623"/>
            <p:cNvSpPr>
              <a:spLocks noChangeShapeType="1"/>
            </p:cNvSpPr>
            <p:nvPr/>
          </p:nvSpPr>
          <p:spPr bwMode="auto">
            <a:xfrm flipH="1">
              <a:off x="3703"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48" name="Line 624"/>
            <p:cNvSpPr>
              <a:spLocks noChangeShapeType="1"/>
            </p:cNvSpPr>
            <p:nvPr/>
          </p:nvSpPr>
          <p:spPr bwMode="auto">
            <a:xfrm flipH="1">
              <a:off x="3688" y="233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49" name="Line 625"/>
            <p:cNvSpPr>
              <a:spLocks noChangeShapeType="1"/>
            </p:cNvSpPr>
            <p:nvPr/>
          </p:nvSpPr>
          <p:spPr bwMode="auto">
            <a:xfrm flipH="1">
              <a:off x="3674"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50" name="Line 626"/>
            <p:cNvSpPr>
              <a:spLocks noChangeShapeType="1"/>
            </p:cNvSpPr>
            <p:nvPr/>
          </p:nvSpPr>
          <p:spPr bwMode="auto">
            <a:xfrm flipH="1">
              <a:off x="3659" y="233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51" name="Line 627"/>
            <p:cNvSpPr>
              <a:spLocks noChangeShapeType="1"/>
            </p:cNvSpPr>
            <p:nvPr/>
          </p:nvSpPr>
          <p:spPr bwMode="auto">
            <a:xfrm>
              <a:off x="3656" y="2342"/>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52" name="Line 628"/>
            <p:cNvSpPr>
              <a:spLocks noChangeShapeType="1"/>
            </p:cNvSpPr>
            <p:nvPr/>
          </p:nvSpPr>
          <p:spPr bwMode="auto">
            <a:xfrm>
              <a:off x="3656" y="2356"/>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53" name="Line 629"/>
            <p:cNvSpPr>
              <a:spLocks noChangeShapeType="1"/>
            </p:cNvSpPr>
            <p:nvPr/>
          </p:nvSpPr>
          <p:spPr bwMode="auto">
            <a:xfrm>
              <a:off x="3656" y="2370"/>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54" name="Line 630"/>
            <p:cNvSpPr>
              <a:spLocks noChangeShapeType="1"/>
            </p:cNvSpPr>
            <p:nvPr/>
          </p:nvSpPr>
          <p:spPr bwMode="auto">
            <a:xfrm>
              <a:off x="3656" y="2384"/>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55" name="Line 631"/>
            <p:cNvSpPr>
              <a:spLocks noChangeShapeType="1"/>
            </p:cNvSpPr>
            <p:nvPr/>
          </p:nvSpPr>
          <p:spPr bwMode="auto">
            <a:xfrm>
              <a:off x="3656" y="2398"/>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56" name="Line 632"/>
            <p:cNvSpPr>
              <a:spLocks noChangeShapeType="1"/>
            </p:cNvSpPr>
            <p:nvPr/>
          </p:nvSpPr>
          <p:spPr bwMode="auto">
            <a:xfrm>
              <a:off x="3656" y="2412"/>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57" name="Line 633"/>
            <p:cNvSpPr>
              <a:spLocks noChangeShapeType="1"/>
            </p:cNvSpPr>
            <p:nvPr/>
          </p:nvSpPr>
          <p:spPr bwMode="auto">
            <a:xfrm>
              <a:off x="3656" y="2426"/>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58" name="Line 634"/>
            <p:cNvSpPr>
              <a:spLocks noChangeShapeType="1"/>
            </p:cNvSpPr>
            <p:nvPr/>
          </p:nvSpPr>
          <p:spPr bwMode="auto">
            <a:xfrm>
              <a:off x="3656" y="2440"/>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59" name="Line 635"/>
            <p:cNvSpPr>
              <a:spLocks noChangeShapeType="1"/>
            </p:cNvSpPr>
            <p:nvPr/>
          </p:nvSpPr>
          <p:spPr bwMode="auto">
            <a:xfrm>
              <a:off x="3656" y="2454"/>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60" name="Line 636"/>
            <p:cNvSpPr>
              <a:spLocks noChangeShapeType="1"/>
            </p:cNvSpPr>
            <p:nvPr/>
          </p:nvSpPr>
          <p:spPr bwMode="auto">
            <a:xfrm>
              <a:off x="3656" y="2468"/>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61" name="Line 637"/>
            <p:cNvSpPr>
              <a:spLocks noChangeShapeType="1"/>
            </p:cNvSpPr>
            <p:nvPr/>
          </p:nvSpPr>
          <p:spPr bwMode="auto">
            <a:xfrm>
              <a:off x="3656" y="2482"/>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62" name="Line 638"/>
            <p:cNvSpPr>
              <a:spLocks noChangeShapeType="1"/>
            </p:cNvSpPr>
            <p:nvPr/>
          </p:nvSpPr>
          <p:spPr bwMode="auto">
            <a:xfrm>
              <a:off x="3656" y="2496"/>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63" name="Line 639"/>
            <p:cNvSpPr>
              <a:spLocks noChangeShapeType="1"/>
            </p:cNvSpPr>
            <p:nvPr/>
          </p:nvSpPr>
          <p:spPr bwMode="auto">
            <a:xfrm>
              <a:off x="3656" y="2510"/>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64" name="Line 640"/>
            <p:cNvSpPr>
              <a:spLocks noChangeShapeType="1"/>
            </p:cNvSpPr>
            <p:nvPr/>
          </p:nvSpPr>
          <p:spPr bwMode="auto">
            <a:xfrm>
              <a:off x="3656" y="2524"/>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65" name="Line 641"/>
            <p:cNvSpPr>
              <a:spLocks noChangeShapeType="1"/>
            </p:cNvSpPr>
            <p:nvPr/>
          </p:nvSpPr>
          <p:spPr bwMode="auto">
            <a:xfrm>
              <a:off x="3656" y="2538"/>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66" name="Line 642"/>
            <p:cNvSpPr>
              <a:spLocks noChangeShapeType="1"/>
            </p:cNvSpPr>
            <p:nvPr/>
          </p:nvSpPr>
          <p:spPr bwMode="auto">
            <a:xfrm>
              <a:off x="3656" y="2552"/>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67" name="Line 643"/>
            <p:cNvSpPr>
              <a:spLocks noChangeShapeType="1"/>
            </p:cNvSpPr>
            <p:nvPr/>
          </p:nvSpPr>
          <p:spPr bwMode="auto">
            <a:xfrm>
              <a:off x="3656" y="2566"/>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68" name="Line 644"/>
            <p:cNvSpPr>
              <a:spLocks noChangeShapeType="1"/>
            </p:cNvSpPr>
            <p:nvPr/>
          </p:nvSpPr>
          <p:spPr bwMode="auto">
            <a:xfrm>
              <a:off x="3656" y="2580"/>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69" name="Line 645"/>
            <p:cNvSpPr>
              <a:spLocks noChangeShapeType="1"/>
            </p:cNvSpPr>
            <p:nvPr/>
          </p:nvSpPr>
          <p:spPr bwMode="auto">
            <a:xfrm>
              <a:off x="3656" y="2594"/>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70" name="Line 646"/>
            <p:cNvSpPr>
              <a:spLocks noChangeShapeType="1"/>
            </p:cNvSpPr>
            <p:nvPr/>
          </p:nvSpPr>
          <p:spPr bwMode="auto">
            <a:xfrm>
              <a:off x="3656" y="2608"/>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71" name="Line 647"/>
            <p:cNvSpPr>
              <a:spLocks noChangeShapeType="1"/>
            </p:cNvSpPr>
            <p:nvPr/>
          </p:nvSpPr>
          <p:spPr bwMode="auto">
            <a:xfrm>
              <a:off x="3656" y="2622"/>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72" name="Line 648"/>
            <p:cNvSpPr>
              <a:spLocks noChangeShapeType="1"/>
            </p:cNvSpPr>
            <p:nvPr/>
          </p:nvSpPr>
          <p:spPr bwMode="auto">
            <a:xfrm>
              <a:off x="3656" y="2636"/>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73" name="Line 649"/>
            <p:cNvSpPr>
              <a:spLocks noChangeShapeType="1"/>
            </p:cNvSpPr>
            <p:nvPr/>
          </p:nvSpPr>
          <p:spPr bwMode="auto">
            <a:xfrm>
              <a:off x="3656" y="2650"/>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74" name="Line 650"/>
            <p:cNvSpPr>
              <a:spLocks noChangeShapeType="1"/>
            </p:cNvSpPr>
            <p:nvPr/>
          </p:nvSpPr>
          <p:spPr bwMode="auto">
            <a:xfrm>
              <a:off x="3656" y="2664"/>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75" name="Line 651"/>
            <p:cNvSpPr>
              <a:spLocks noChangeShapeType="1"/>
            </p:cNvSpPr>
            <p:nvPr/>
          </p:nvSpPr>
          <p:spPr bwMode="auto">
            <a:xfrm>
              <a:off x="3656" y="2678"/>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76" name="Line 652"/>
            <p:cNvSpPr>
              <a:spLocks noChangeShapeType="1"/>
            </p:cNvSpPr>
            <p:nvPr/>
          </p:nvSpPr>
          <p:spPr bwMode="auto">
            <a:xfrm>
              <a:off x="3656" y="2692"/>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77" name="Line 653"/>
            <p:cNvSpPr>
              <a:spLocks noChangeShapeType="1"/>
            </p:cNvSpPr>
            <p:nvPr/>
          </p:nvSpPr>
          <p:spPr bwMode="auto">
            <a:xfrm>
              <a:off x="3656" y="2706"/>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78" name="Line 654"/>
            <p:cNvSpPr>
              <a:spLocks noChangeShapeType="1"/>
            </p:cNvSpPr>
            <p:nvPr/>
          </p:nvSpPr>
          <p:spPr bwMode="auto">
            <a:xfrm>
              <a:off x="3656" y="2720"/>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79" name="Line 655"/>
            <p:cNvSpPr>
              <a:spLocks noChangeShapeType="1"/>
            </p:cNvSpPr>
            <p:nvPr/>
          </p:nvSpPr>
          <p:spPr bwMode="auto">
            <a:xfrm>
              <a:off x="3656" y="2734"/>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80" name="Line 656"/>
            <p:cNvSpPr>
              <a:spLocks noChangeShapeType="1"/>
            </p:cNvSpPr>
            <p:nvPr/>
          </p:nvSpPr>
          <p:spPr bwMode="auto">
            <a:xfrm>
              <a:off x="3656" y="2748"/>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81" name="Line 657"/>
            <p:cNvSpPr>
              <a:spLocks noChangeShapeType="1"/>
            </p:cNvSpPr>
            <p:nvPr/>
          </p:nvSpPr>
          <p:spPr bwMode="auto">
            <a:xfrm>
              <a:off x="3656" y="2762"/>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82" name="Line 658"/>
            <p:cNvSpPr>
              <a:spLocks noChangeShapeType="1"/>
            </p:cNvSpPr>
            <p:nvPr/>
          </p:nvSpPr>
          <p:spPr bwMode="auto">
            <a:xfrm>
              <a:off x="3656" y="2776"/>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83" name="Line 659"/>
            <p:cNvSpPr>
              <a:spLocks noChangeShapeType="1"/>
            </p:cNvSpPr>
            <p:nvPr/>
          </p:nvSpPr>
          <p:spPr bwMode="auto">
            <a:xfrm>
              <a:off x="3656" y="2790"/>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84" name="Line 660"/>
            <p:cNvSpPr>
              <a:spLocks noChangeShapeType="1"/>
            </p:cNvSpPr>
            <p:nvPr/>
          </p:nvSpPr>
          <p:spPr bwMode="auto">
            <a:xfrm>
              <a:off x="3656" y="2804"/>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85" name="Line 661"/>
            <p:cNvSpPr>
              <a:spLocks noChangeShapeType="1"/>
            </p:cNvSpPr>
            <p:nvPr/>
          </p:nvSpPr>
          <p:spPr bwMode="auto">
            <a:xfrm>
              <a:off x="3656" y="2818"/>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86" name="Line 662"/>
            <p:cNvSpPr>
              <a:spLocks noChangeShapeType="1"/>
            </p:cNvSpPr>
            <p:nvPr/>
          </p:nvSpPr>
          <p:spPr bwMode="auto">
            <a:xfrm>
              <a:off x="3656" y="2832"/>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87" name="Line 663"/>
            <p:cNvSpPr>
              <a:spLocks noChangeShapeType="1"/>
            </p:cNvSpPr>
            <p:nvPr/>
          </p:nvSpPr>
          <p:spPr bwMode="auto">
            <a:xfrm>
              <a:off x="3656" y="2846"/>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88" name="Line 664"/>
            <p:cNvSpPr>
              <a:spLocks noChangeShapeType="1"/>
            </p:cNvSpPr>
            <p:nvPr/>
          </p:nvSpPr>
          <p:spPr bwMode="auto">
            <a:xfrm>
              <a:off x="3656" y="2860"/>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89" name="Line 665"/>
            <p:cNvSpPr>
              <a:spLocks noChangeShapeType="1"/>
            </p:cNvSpPr>
            <p:nvPr/>
          </p:nvSpPr>
          <p:spPr bwMode="auto">
            <a:xfrm>
              <a:off x="3656" y="2874"/>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90" name="Line 666"/>
            <p:cNvSpPr>
              <a:spLocks noChangeShapeType="1"/>
            </p:cNvSpPr>
            <p:nvPr/>
          </p:nvSpPr>
          <p:spPr bwMode="auto">
            <a:xfrm>
              <a:off x="3656" y="2888"/>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91" name="Line 667"/>
            <p:cNvSpPr>
              <a:spLocks noChangeShapeType="1"/>
            </p:cNvSpPr>
            <p:nvPr/>
          </p:nvSpPr>
          <p:spPr bwMode="auto">
            <a:xfrm>
              <a:off x="3656" y="2902"/>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92" name="Line 668"/>
            <p:cNvSpPr>
              <a:spLocks noChangeShapeType="1"/>
            </p:cNvSpPr>
            <p:nvPr/>
          </p:nvSpPr>
          <p:spPr bwMode="auto">
            <a:xfrm>
              <a:off x="3656" y="2916"/>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93" name="Line 669"/>
            <p:cNvSpPr>
              <a:spLocks noChangeShapeType="1"/>
            </p:cNvSpPr>
            <p:nvPr/>
          </p:nvSpPr>
          <p:spPr bwMode="auto">
            <a:xfrm>
              <a:off x="3656" y="2930"/>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94" name="Line 670"/>
            <p:cNvSpPr>
              <a:spLocks noChangeShapeType="1"/>
            </p:cNvSpPr>
            <p:nvPr/>
          </p:nvSpPr>
          <p:spPr bwMode="auto">
            <a:xfrm>
              <a:off x="3656" y="2944"/>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95" name="Line 671"/>
            <p:cNvSpPr>
              <a:spLocks noChangeShapeType="1"/>
            </p:cNvSpPr>
            <p:nvPr/>
          </p:nvSpPr>
          <p:spPr bwMode="auto">
            <a:xfrm>
              <a:off x="3656" y="2958"/>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96" name="Line 672"/>
            <p:cNvSpPr>
              <a:spLocks noChangeShapeType="1"/>
            </p:cNvSpPr>
            <p:nvPr/>
          </p:nvSpPr>
          <p:spPr bwMode="auto">
            <a:xfrm>
              <a:off x="3656" y="2972"/>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97" name="Line 673"/>
            <p:cNvSpPr>
              <a:spLocks noChangeShapeType="1"/>
            </p:cNvSpPr>
            <p:nvPr/>
          </p:nvSpPr>
          <p:spPr bwMode="auto">
            <a:xfrm>
              <a:off x="3656" y="2986"/>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98" name="Line 674"/>
            <p:cNvSpPr>
              <a:spLocks noChangeShapeType="1"/>
            </p:cNvSpPr>
            <p:nvPr/>
          </p:nvSpPr>
          <p:spPr bwMode="auto">
            <a:xfrm>
              <a:off x="3656" y="3000"/>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699" name="Line 675"/>
            <p:cNvSpPr>
              <a:spLocks noChangeShapeType="1"/>
            </p:cNvSpPr>
            <p:nvPr/>
          </p:nvSpPr>
          <p:spPr bwMode="auto">
            <a:xfrm>
              <a:off x="3656" y="3014"/>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00" name="Line 676"/>
            <p:cNvSpPr>
              <a:spLocks noChangeShapeType="1"/>
            </p:cNvSpPr>
            <p:nvPr/>
          </p:nvSpPr>
          <p:spPr bwMode="auto">
            <a:xfrm>
              <a:off x="3656" y="3028"/>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01" name="Line 677"/>
            <p:cNvSpPr>
              <a:spLocks noChangeShapeType="1"/>
            </p:cNvSpPr>
            <p:nvPr/>
          </p:nvSpPr>
          <p:spPr bwMode="auto">
            <a:xfrm>
              <a:off x="3656" y="3042"/>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02" name="Line 678"/>
            <p:cNvSpPr>
              <a:spLocks noChangeShapeType="1"/>
            </p:cNvSpPr>
            <p:nvPr/>
          </p:nvSpPr>
          <p:spPr bwMode="auto">
            <a:xfrm>
              <a:off x="3656" y="3056"/>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03" name="Line 679"/>
            <p:cNvSpPr>
              <a:spLocks noChangeShapeType="1"/>
            </p:cNvSpPr>
            <p:nvPr/>
          </p:nvSpPr>
          <p:spPr bwMode="auto">
            <a:xfrm>
              <a:off x="3656" y="3070"/>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04" name="Line 680"/>
            <p:cNvSpPr>
              <a:spLocks noChangeShapeType="1"/>
            </p:cNvSpPr>
            <p:nvPr/>
          </p:nvSpPr>
          <p:spPr bwMode="auto">
            <a:xfrm>
              <a:off x="3656" y="3084"/>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05" name="Line 681"/>
            <p:cNvSpPr>
              <a:spLocks noChangeShapeType="1"/>
            </p:cNvSpPr>
            <p:nvPr/>
          </p:nvSpPr>
          <p:spPr bwMode="auto">
            <a:xfrm>
              <a:off x="3656" y="3098"/>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06" name="Line 682"/>
            <p:cNvSpPr>
              <a:spLocks noChangeShapeType="1"/>
            </p:cNvSpPr>
            <p:nvPr/>
          </p:nvSpPr>
          <p:spPr bwMode="auto">
            <a:xfrm>
              <a:off x="3656" y="3112"/>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07" name="Line 683"/>
            <p:cNvSpPr>
              <a:spLocks noChangeShapeType="1"/>
            </p:cNvSpPr>
            <p:nvPr/>
          </p:nvSpPr>
          <p:spPr bwMode="auto">
            <a:xfrm>
              <a:off x="3656" y="3126"/>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08" name="Line 684"/>
            <p:cNvSpPr>
              <a:spLocks noChangeShapeType="1"/>
            </p:cNvSpPr>
            <p:nvPr/>
          </p:nvSpPr>
          <p:spPr bwMode="auto">
            <a:xfrm>
              <a:off x="3656" y="3140"/>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09" name="Line 685"/>
            <p:cNvSpPr>
              <a:spLocks noChangeShapeType="1"/>
            </p:cNvSpPr>
            <p:nvPr/>
          </p:nvSpPr>
          <p:spPr bwMode="auto">
            <a:xfrm>
              <a:off x="3656" y="3154"/>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10" name="Line 686"/>
            <p:cNvSpPr>
              <a:spLocks noChangeShapeType="1"/>
            </p:cNvSpPr>
            <p:nvPr/>
          </p:nvSpPr>
          <p:spPr bwMode="auto">
            <a:xfrm>
              <a:off x="3656" y="3168"/>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11" name="Line 687"/>
            <p:cNvSpPr>
              <a:spLocks noChangeShapeType="1"/>
            </p:cNvSpPr>
            <p:nvPr/>
          </p:nvSpPr>
          <p:spPr bwMode="auto">
            <a:xfrm>
              <a:off x="3656" y="3182"/>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12" name="Line 688"/>
            <p:cNvSpPr>
              <a:spLocks noChangeShapeType="1"/>
            </p:cNvSpPr>
            <p:nvPr/>
          </p:nvSpPr>
          <p:spPr bwMode="auto">
            <a:xfrm>
              <a:off x="3656" y="3196"/>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13" name="Line 689"/>
            <p:cNvSpPr>
              <a:spLocks noChangeShapeType="1"/>
            </p:cNvSpPr>
            <p:nvPr/>
          </p:nvSpPr>
          <p:spPr bwMode="auto">
            <a:xfrm>
              <a:off x="3656" y="3210"/>
              <a:ext cx="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14" name="Rectangle 690"/>
            <p:cNvSpPr>
              <a:spLocks noChangeArrowheads="1"/>
            </p:cNvSpPr>
            <p:nvPr/>
          </p:nvSpPr>
          <p:spPr bwMode="auto">
            <a:xfrm>
              <a:off x="4475" y="2550"/>
              <a:ext cx="520" cy="266"/>
            </a:xfrm>
            <a:prstGeom prst="rect">
              <a:avLst/>
            </a:prstGeom>
            <a:solidFill>
              <a:srgbClr val="EFEFEF"/>
            </a:solidFill>
            <a:ln w="3175">
              <a:solidFill>
                <a:srgbClr val="000000"/>
              </a:solidFill>
              <a:miter lim="800000"/>
              <a:headEnd/>
              <a:tailEnd/>
            </a:ln>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15" name="Rectangle 691"/>
            <p:cNvSpPr>
              <a:spLocks noChangeArrowheads="1"/>
            </p:cNvSpPr>
            <p:nvPr/>
          </p:nvSpPr>
          <p:spPr bwMode="auto">
            <a:xfrm>
              <a:off x="4617" y="2610"/>
              <a:ext cx="30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rtl="0" eaLnBrk="0" fontAlgn="base" hangingPunct="0">
                <a:spcBef>
                  <a:spcPct val="0"/>
                </a:spcBef>
                <a:spcAft>
                  <a:spcPct val="0"/>
                </a:spcAft>
              </a:pPr>
              <a:r>
                <a:rPr lang="en-US" sz="1500" b="1">
                  <a:solidFill>
                    <a:srgbClr val="000000"/>
                  </a:solidFill>
                  <a:latin typeface="Arial" pitchFamily="34" charset="0"/>
                </a:rPr>
                <a:t>DFF</a:t>
              </a:r>
              <a:endParaRPr lang="en-US" sz="2400">
                <a:solidFill>
                  <a:srgbClr val="000000"/>
                </a:solidFill>
                <a:latin typeface="Arial" pitchFamily="34" charset="0"/>
              </a:endParaRPr>
            </a:p>
          </p:txBody>
        </p:sp>
        <p:sp>
          <p:nvSpPr>
            <p:cNvPr id="257716" name="Freeform 692"/>
            <p:cNvSpPr>
              <a:spLocks/>
            </p:cNvSpPr>
            <p:nvPr/>
          </p:nvSpPr>
          <p:spPr bwMode="auto">
            <a:xfrm>
              <a:off x="3982" y="2447"/>
              <a:ext cx="290" cy="474"/>
            </a:xfrm>
            <a:custGeom>
              <a:avLst/>
              <a:gdLst>
                <a:gd name="T0" fmla="*/ 0 w 290"/>
                <a:gd name="T1" fmla="*/ 474 h 474"/>
                <a:gd name="T2" fmla="*/ 290 w 290"/>
                <a:gd name="T3" fmla="*/ 237 h 474"/>
                <a:gd name="T4" fmla="*/ 0 w 290"/>
                <a:gd name="T5" fmla="*/ 0 h 474"/>
                <a:gd name="T6" fmla="*/ 0 w 290"/>
                <a:gd name="T7" fmla="*/ 474 h 474"/>
              </a:gdLst>
              <a:ahLst/>
              <a:cxnLst>
                <a:cxn ang="0">
                  <a:pos x="T0" y="T1"/>
                </a:cxn>
                <a:cxn ang="0">
                  <a:pos x="T2" y="T3"/>
                </a:cxn>
                <a:cxn ang="0">
                  <a:pos x="T4" y="T5"/>
                </a:cxn>
                <a:cxn ang="0">
                  <a:pos x="T6" y="T7"/>
                </a:cxn>
              </a:cxnLst>
              <a:rect l="0" t="0" r="r" b="b"/>
              <a:pathLst>
                <a:path w="290" h="474">
                  <a:moveTo>
                    <a:pt x="0" y="474"/>
                  </a:moveTo>
                  <a:lnTo>
                    <a:pt x="290" y="237"/>
                  </a:lnTo>
                  <a:lnTo>
                    <a:pt x="0" y="0"/>
                  </a:lnTo>
                  <a:lnTo>
                    <a:pt x="0" y="474"/>
                  </a:lnTo>
                  <a:close/>
                </a:path>
              </a:pathLst>
            </a:custGeom>
            <a:solidFill>
              <a:srgbClr val="EFEFEF"/>
            </a:solidFill>
            <a:ln w="3175">
              <a:solidFill>
                <a:srgbClr val="000000"/>
              </a:solidFill>
              <a:prstDash val="solid"/>
              <a:round/>
              <a:headEnd/>
              <a:tailEnd/>
            </a:ln>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17" name="Rectangle 693"/>
            <p:cNvSpPr>
              <a:spLocks noChangeArrowheads="1"/>
            </p:cNvSpPr>
            <p:nvPr/>
          </p:nvSpPr>
          <p:spPr bwMode="auto">
            <a:xfrm rot="5400000">
              <a:off x="3959" y="2656"/>
              <a:ext cx="2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rtl="0" eaLnBrk="0" fontAlgn="base" hangingPunct="0">
                <a:spcBef>
                  <a:spcPct val="0"/>
                </a:spcBef>
                <a:spcAft>
                  <a:spcPct val="0"/>
                </a:spcAft>
              </a:pPr>
              <a:r>
                <a:rPr lang="en-US" sz="1000">
                  <a:solidFill>
                    <a:srgbClr val="000000"/>
                  </a:solidFill>
                  <a:latin typeface="Arial" pitchFamily="34" charset="0"/>
                </a:rPr>
                <a:t>MUX</a:t>
              </a:r>
              <a:endParaRPr lang="en-US" sz="2400">
                <a:solidFill>
                  <a:srgbClr val="000000"/>
                </a:solidFill>
                <a:latin typeface="Arial" pitchFamily="34" charset="0"/>
              </a:endParaRPr>
            </a:p>
          </p:txBody>
        </p:sp>
        <p:sp>
          <p:nvSpPr>
            <p:cNvPr id="257718" name="Freeform 694"/>
            <p:cNvSpPr>
              <a:spLocks/>
            </p:cNvSpPr>
            <p:nvPr/>
          </p:nvSpPr>
          <p:spPr bwMode="auto">
            <a:xfrm>
              <a:off x="3750" y="2713"/>
              <a:ext cx="1452" cy="364"/>
            </a:xfrm>
            <a:custGeom>
              <a:avLst/>
              <a:gdLst>
                <a:gd name="T0" fmla="*/ 182 w 1452"/>
                <a:gd name="T1" fmla="*/ 73 h 364"/>
                <a:gd name="T2" fmla="*/ 0 w 1452"/>
                <a:gd name="T3" fmla="*/ 73 h 364"/>
                <a:gd name="T4" fmla="*/ 0 w 1452"/>
                <a:gd name="T5" fmla="*/ 364 h 364"/>
                <a:gd name="T6" fmla="*/ 1452 w 1452"/>
                <a:gd name="T7" fmla="*/ 364 h 364"/>
                <a:gd name="T8" fmla="*/ 1452 w 1452"/>
                <a:gd name="T9" fmla="*/ 0 h 364"/>
              </a:gdLst>
              <a:ahLst/>
              <a:cxnLst>
                <a:cxn ang="0">
                  <a:pos x="T0" y="T1"/>
                </a:cxn>
                <a:cxn ang="0">
                  <a:pos x="T2" y="T3"/>
                </a:cxn>
                <a:cxn ang="0">
                  <a:pos x="T4" y="T5"/>
                </a:cxn>
                <a:cxn ang="0">
                  <a:pos x="T6" y="T7"/>
                </a:cxn>
                <a:cxn ang="0">
                  <a:pos x="T8" y="T9"/>
                </a:cxn>
              </a:cxnLst>
              <a:rect l="0" t="0" r="r" b="b"/>
              <a:pathLst>
                <a:path w="1452" h="364">
                  <a:moveTo>
                    <a:pt x="182" y="73"/>
                  </a:moveTo>
                  <a:lnTo>
                    <a:pt x="0" y="73"/>
                  </a:lnTo>
                  <a:lnTo>
                    <a:pt x="0" y="364"/>
                  </a:lnTo>
                  <a:lnTo>
                    <a:pt x="1452" y="364"/>
                  </a:lnTo>
                  <a:lnTo>
                    <a:pt x="1452"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19" name="Freeform 695"/>
            <p:cNvSpPr>
              <a:spLocks/>
            </p:cNvSpPr>
            <p:nvPr/>
          </p:nvSpPr>
          <p:spPr bwMode="auto">
            <a:xfrm>
              <a:off x="3926" y="2760"/>
              <a:ext cx="56" cy="53"/>
            </a:xfrm>
            <a:custGeom>
              <a:avLst/>
              <a:gdLst>
                <a:gd name="T0" fmla="*/ 0 w 56"/>
                <a:gd name="T1" fmla="*/ 0 h 53"/>
                <a:gd name="T2" fmla="*/ 56 w 56"/>
                <a:gd name="T3" fmla="*/ 26 h 53"/>
                <a:gd name="T4" fmla="*/ 0 w 56"/>
                <a:gd name="T5" fmla="*/ 53 h 53"/>
                <a:gd name="T6" fmla="*/ 0 w 56"/>
                <a:gd name="T7" fmla="*/ 0 h 53"/>
              </a:gdLst>
              <a:ahLst/>
              <a:cxnLst>
                <a:cxn ang="0">
                  <a:pos x="T0" y="T1"/>
                </a:cxn>
                <a:cxn ang="0">
                  <a:pos x="T2" y="T3"/>
                </a:cxn>
                <a:cxn ang="0">
                  <a:pos x="T4" y="T5"/>
                </a:cxn>
                <a:cxn ang="0">
                  <a:pos x="T6" y="T7"/>
                </a:cxn>
              </a:cxnLst>
              <a:rect l="0" t="0" r="r" b="b"/>
              <a:pathLst>
                <a:path w="56" h="53">
                  <a:moveTo>
                    <a:pt x="0" y="0"/>
                  </a:moveTo>
                  <a:lnTo>
                    <a:pt x="56" y="26"/>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20" name="Line 696"/>
            <p:cNvSpPr>
              <a:spLocks noChangeShapeType="1"/>
            </p:cNvSpPr>
            <p:nvPr/>
          </p:nvSpPr>
          <p:spPr bwMode="auto">
            <a:xfrm flipV="1">
              <a:off x="4272" y="2683"/>
              <a:ext cx="154"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21" name="Freeform 697"/>
            <p:cNvSpPr>
              <a:spLocks/>
            </p:cNvSpPr>
            <p:nvPr/>
          </p:nvSpPr>
          <p:spPr bwMode="auto">
            <a:xfrm>
              <a:off x="4419" y="2656"/>
              <a:ext cx="56" cy="53"/>
            </a:xfrm>
            <a:custGeom>
              <a:avLst/>
              <a:gdLst>
                <a:gd name="T0" fmla="*/ 0 w 56"/>
                <a:gd name="T1" fmla="*/ 0 h 53"/>
                <a:gd name="T2" fmla="*/ 56 w 56"/>
                <a:gd name="T3" fmla="*/ 27 h 53"/>
                <a:gd name="T4" fmla="*/ 1 w 56"/>
                <a:gd name="T5" fmla="*/ 53 h 53"/>
                <a:gd name="T6" fmla="*/ 0 w 56"/>
                <a:gd name="T7" fmla="*/ 0 h 53"/>
              </a:gdLst>
              <a:ahLst/>
              <a:cxnLst>
                <a:cxn ang="0">
                  <a:pos x="T0" y="T1"/>
                </a:cxn>
                <a:cxn ang="0">
                  <a:pos x="T2" y="T3"/>
                </a:cxn>
                <a:cxn ang="0">
                  <a:pos x="T4" y="T5"/>
                </a:cxn>
                <a:cxn ang="0">
                  <a:pos x="T6" y="T7"/>
                </a:cxn>
              </a:cxnLst>
              <a:rect l="0" t="0" r="r" b="b"/>
              <a:pathLst>
                <a:path w="56" h="53">
                  <a:moveTo>
                    <a:pt x="0" y="0"/>
                  </a:moveTo>
                  <a:lnTo>
                    <a:pt x="56" y="27"/>
                  </a:lnTo>
                  <a:lnTo>
                    <a:pt x="1"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22" name="Rectangle 698"/>
            <p:cNvSpPr>
              <a:spLocks noChangeArrowheads="1"/>
            </p:cNvSpPr>
            <p:nvPr/>
          </p:nvSpPr>
          <p:spPr bwMode="auto">
            <a:xfrm>
              <a:off x="4013" y="2094"/>
              <a:ext cx="277"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23" name="Rectangle 699"/>
            <p:cNvSpPr>
              <a:spLocks noChangeArrowheads="1"/>
            </p:cNvSpPr>
            <p:nvPr/>
          </p:nvSpPr>
          <p:spPr bwMode="auto">
            <a:xfrm>
              <a:off x="4035" y="2074"/>
              <a:ext cx="29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rtl="0" eaLnBrk="0" fontAlgn="base" hangingPunct="0">
                <a:spcBef>
                  <a:spcPct val="0"/>
                </a:spcBef>
                <a:spcAft>
                  <a:spcPct val="0"/>
                </a:spcAft>
              </a:pPr>
              <a:r>
                <a:rPr lang="en-US" sz="1500">
                  <a:solidFill>
                    <a:srgbClr val="000000"/>
                  </a:solidFill>
                  <a:latin typeface="Arial" pitchFamily="34" charset="0"/>
                </a:rPr>
                <a:t>load</a:t>
              </a:r>
              <a:endParaRPr lang="en-US" sz="2400">
                <a:solidFill>
                  <a:srgbClr val="000000"/>
                </a:solidFill>
                <a:latin typeface="Arial" pitchFamily="34" charset="0"/>
              </a:endParaRPr>
            </a:p>
          </p:txBody>
        </p:sp>
        <p:sp>
          <p:nvSpPr>
            <p:cNvPr id="257724" name="Line 700"/>
            <p:cNvSpPr>
              <a:spLocks noChangeShapeType="1"/>
            </p:cNvSpPr>
            <p:nvPr/>
          </p:nvSpPr>
          <p:spPr bwMode="auto">
            <a:xfrm>
              <a:off x="4995" y="2683"/>
              <a:ext cx="619"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25" name="Freeform 701"/>
            <p:cNvSpPr>
              <a:spLocks/>
            </p:cNvSpPr>
            <p:nvPr/>
          </p:nvSpPr>
          <p:spPr bwMode="auto">
            <a:xfrm>
              <a:off x="5607" y="2656"/>
              <a:ext cx="56" cy="53"/>
            </a:xfrm>
            <a:custGeom>
              <a:avLst/>
              <a:gdLst>
                <a:gd name="T0" fmla="*/ 0 w 56"/>
                <a:gd name="T1" fmla="*/ 0 h 53"/>
                <a:gd name="T2" fmla="*/ 56 w 56"/>
                <a:gd name="T3" fmla="*/ 27 h 53"/>
                <a:gd name="T4" fmla="*/ 0 w 56"/>
                <a:gd name="T5" fmla="*/ 53 h 53"/>
                <a:gd name="T6" fmla="*/ 0 w 56"/>
                <a:gd name="T7" fmla="*/ 0 h 53"/>
              </a:gdLst>
              <a:ahLst/>
              <a:cxnLst>
                <a:cxn ang="0">
                  <a:pos x="T0" y="T1"/>
                </a:cxn>
                <a:cxn ang="0">
                  <a:pos x="T2" y="T3"/>
                </a:cxn>
                <a:cxn ang="0">
                  <a:pos x="T4" y="T5"/>
                </a:cxn>
                <a:cxn ang="0">
                  <a:pos x="T6" y="T7"/>
                </a:cxn>
              </a:cxnLst>
              <a:rect l="0" t="0" r="r" b="b"/>
              <a:pathLst>
                <a:path w="56" h="53">
                  <a:moveTo>
                    <a:pt x="0" y="0"/>
                  </a:moveTo>
                  <a:lnTo>
                    <a:pt x="56" y="27"/>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26" name="Line 702"/>
            <p:cNvSpPr>
              <a:spLocks noChangeShapeType="1"/>
            </p:cNvSpPr>
            <p:nvPr/>
          </p:nvSpPr>
          <p:spPr bwMode="auto">
            <a:xfrm>
              <a:off x="3472" y="2592"/>
              <a:ext cx="46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27" name="Freeform 703"/>
            <p:cNvSpPr>
              <a:spLocks/>
            </p:cNvSpPr>
            <p:nvPr/>
          </p:nvSpPr>
          <p:spPr bwMode="auto">
            <a:xfrm>
              <a:off x="3926" y="2565"/>
              <a:ext cx="56" cy="53"/>
            </a:xfrm>
            <a:custGeom>
              <a:avLst/>
              <a:gdLst>
                <a:gd name="T0" fmla="*/ 0 w 56"/>
                <a:gd name="T1" fmla="*/ 0 h 53"/>
                <a:gd name="T2" fmla="*/ 56 w 56"/>
                <a:gd name="T3" fmla="*/ 27 h 53"/>
                <a:gd name="T4" fmla="*/ 0 w 56"/>
                <a:gd name="T5" fmla="*/ 53 h 53"/>
                <a:gd name="T6" fmla="*/ 0 w 56"/>
                <a:gd name="T7" fmla="*/ 0 h 53"/>
              </a:gdLst>
              <a:ahLst/>
              <a:cxnLst>
                <a:cxn ang="0">
                  <a:pos x="T0" y="T1"/>
                </a:cxn>
                <a:cxn ang="0">
                  <a:pos x="T2" y="T3"/>
                </a:cxn>
                <a:cxn ang="0">
                  <a:pos x="T4" y="T5"/>
                </a:cxn>
                <a:cxn ang="0">
                  <a:pos x="T6" y="T7"/>
                </a:cxn>
              </a:cxnLst>
              <a:rect l="0" t="0" r="r" b="b"/>
              <a:pathLst>
                <a:path w="56" h="53">
                  <a:moveTo>
                    <a:pt x="0" y="0"/>
                  </a:moveTo>
                  <a:lnTo>
                    <a:pt x="56" y="27"/>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28" name="Line 704"/>
            <p:cNvSpPr>
              <a:spLocks noChangeShapeType="1"/>
            </p:cNvSpPr>
            <p:nvPr/>
          </p:nvSpPr>
          <p:spPr bwMode="auto">
            <a:xfrm>
              <a:off x="4152" y="2195"/>
              <a:ext cx="1" cy="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29" name="Freeform 705"/>
            <p:cNvSpPr>
              <a:spLocks/>
            </p:cNvSpPr>
            <p:nvPr/>
          </p:nvSpPr>
          <p:spPr bwMode="auto">
            <a:xfrm>
              <a:off x="4124" y="2532"/>
              <a:ext cx="56" cy="54"/>
            </a:xfrm>
            <a:custGeom>
              <a:avLst/>
              <a:gdLst>
                <a:gd name="T0" fmla="*/ 56 w 56"/>
                <a:gd name="T1" fmla="*/ 0 h 54"/>
                <a:gd name="T2" fmla="*/ 28 w 56"/>
                <a:gd name="T3" fmla="*/ 54 h 54"/>
                <a:gd name="T4" fmla="*/ 0 w 56"/>
                <a:gd name="T5" fmla="*/ 0 h 54"/>
                <a:gd name="T6" fmla="*/ 56 w 56"/>
                <a:gd name="T7" fmla="*/ 0 h 54"/>
              </a:gdLst>
              <a:ahLst/>
              <a:cxnLst>
                <a:cxn ang="0">
                  <a:pos x="T0" y="T1"/>
                </a:cxn>
                <a:cxn ang="0">
                  <a:pos x="T2" y="T3"/>
                </a:cxn>
                <a:cxn ang="0">
                  <a:pos x="T4" y="T5"/>
                </a:cxn>
                <a:cxn ang="0">
                  <a:pos x="T6" y="T7"/>
                </a:cxn>
              </a:cxnLst>
              <a:rect l="0" t="0" r="r" b="b"/>
              <a:pathLst>
                <a:path w="56" h="54">
                  <a:moveTo>
                    <a:pt x="56" y="0"/>
                  </a:moveTo>
                  <a:lnTo>
                    <a:pt x="28" y="54"/>
                  </a:lnTo>
                  <a:lnTo>
                    <a:pt x="0" y="0"/>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30" name="Freeform 706"/>
            <p:cNvSpPr>
              <a:spLocks/>
            </p:cNvSpPr>
            <p:nvPr/>
          </p:nvSpPr>
          <p:spPr bwMode="auto">
            <a:xfrm>
              <a:off x="5173" y="2658"/>
              <a:ext cx="57" cy="55"/>
            </a:xfrm>
            <a:custGeom>
              <a:avLst/>
              <a:gdLst>
                <a:gd name="T0" fmla="*/ 0 w 57"/>
                <a:gd name="T1" fmla="*/ 27 h 55"/>
                <a:gd name="T2" fmla="*/ 2 w 57"/>
                <a:gd name="T3" fmla="*/ 16 h 55"/>
                <a:gd name="T4" fmla="*/ 8 w 57"/>
                <a:gd name="T5" fmla="*/ 7 h 55"/>
                <a:gd name="T6" fmla="*/ 18 w 57"/>
                <a:gd name="T7" fmla="*/ 1 h 55"/>
                <a:gd name="T8" fmla="*/ 29 w 57"/>
                <a:gd name="T9" fmla="*/ 0 h 55"/>
                <a:gd name="T10" fmla="*/ 40 w 57"/>
                <a:gd name="T11" fmla="*/ 1 h 55"/>
                <a:gd name="T12" fmla="*/ 50 w 57"/>
                <a:gd name="T13" fmla="*/ 7 h 55"/>
                <a:gd name="T14" fmla="*/ 56 w 57"/>
                <a:gd name="T15" fmla="*/ 16 h 55"/>
                <a:gd name="T16" fmla="*/ 57 w 57"/>
                <a:gd name="T17" fmla="*/ 27 h 55"/>
                <a:gd name="T18" fmla="*/ 56 w 57"/>
                <a:gd name="T19" fmla="*/ 37 h 55"/>
                <a:gd name="T20" fmla="*/ 50 w 57"/>
                <a:gd name="T21" fmla="*/ 47 h 55"/>
                <a:gd name="T22" fmla="*/ 40 w 57"/>
                <a:gd name="T23" fmla="*/ 53 h 55"/>
                <a:gd name="T24" fmla="*/ 29 w 57"/>
                <a:gd name="T25" fmla="*/ 55 h 55"/>
                <a:gd name="T26" fmla="*/ 18 w 57"/>
                <a:gd name="T27" fmla="*/ 53 h 55"/>
                <a:gd name="T28" fmla="*/ 8 w 57"/>
                <a:gd name="T29" fmla="*/ 47 h 55"/>
                <a:gd name="T30" fmla="*/ 2 w 57"/>
                <a:gd name="T31" fmla="*/ 37 h 55"/>
                <a:gd name="T32" fmla="*/ 0 w 57"/>
                <a:gd name="T3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55">
                  <a:moveTo>
                    <a:pt x="0" y="27"/>
                  </a:moveTo>
                  <a:lnTo>
                    <a:pt x="2" y="16"/>
                  </a:lnTo>
                  <a:lnTo>
                    <a:pt x="8" y="7"/>
                  </a:lnTo>
                  <a:lnTo>
                    <a:pt x="18" y="1"/>
                  </a:lnTo>
                  <a:lnTo>
                    <a:pt x="29" y="0"/>
                  </a:lnTo>
                  <a:lnTo>
                    <a:pt x="40" y="1"/>
                  </a:lnTo>
                  <a:lnTo>
                    <a:pt x="50" y="7"/>
                  </a:lnTo>
                  <a:lnTo>
                    <a:pt x="56" y="16"/>
                  </a:lnTo>
                  <a:lnTo>
                    <a:pt x="57" y="27"/>
                  </a:lnTo>
                  <a:lnTo>
                    <a:pt x="56" y="37"/>
                  </a:lnTo>
                  <a:lnTo>
                    <a:pt x="50" y="47"/>
                  </a:lnTo>
                  <a:lnTo>
                    <a:pt x="40" y="53"/>
                  </a:lnTo>
                  <a:lnTo>
                    <a:pt x="29" y="55"/>
                  </a:lnTo>
                  <a:lnTo>
                    <a:pt x="18" y="53"/>
                  </a:lnTo>
                  <a:lnTo>
                    <a:pt x="8" y="47"/>
                  </a:lnTo>
                  <a:lnTo>
                    <a:pt x="2" y="37"/>
                  </a:lnTo>
                  <a:lnTo>
                    <a:pt x="0" y="27"/>
                  </a:lnTo>
                  <a:close/>
                </a:path>
              </a:pathLst>
            </a:custGeom>
            <a:solidFill>
              <a:srgbClr val="EFEFEF"/>
            </a:solidFill>
            <a:ln w="3175">
              <a:solidFill>
                <a:srgbClr val="000000"/>
              </a:solidFill>
              <a:prstDash val="solid"/>
              <a:round/>
              <a:headEnd/>
              <a:tailEnd/>
            </a:ln>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31" name="Freeform 707"/>
            <p:cNvSpPr>
              <a:spLocks/>
            </p:cNvSpPr>
            <p:nvPr/>
          </p:nvSpPr>
          <p:spPr bwMode="auto">
            <a:xfrm>
              <a:off x="4723" y="2770"/>
              <a:ext cx="46" cy="44"/>
            </a:xfrm>
            <a:custGeom>
              <a:avLst/>
              <a:gdLst>
                <a:gd name="T0" fmla="*/ 46 w 46"/>
                <a:gd name="T1" fmla="*/ 44 h 44"/>
                <a:gd name="T2" fmla="*/ 0 w 46"/>
                <a:gd name="T3" fmla="*/ 44 h 44"/>
                <a:gd name="T4" fmla="*/ 23 w 46"/>
                <a:gd name="T5" fmla="*/ 0 h 44"/>
                <a:gd name="T6" fmla="*/ 46 w 46"/>
                <a:gd name="T7" fmla="*/ 44 h 44"/>
              </a:gdLst>
              <a:ahLst/>
              <a:cxnLst>
                <a:cxn ang="0">
                  <a:pos x="T0" y="T1"/>
                </a:cxn>
                <a:cxn ang="0">
                  <a:pos x="T2" y="T3"/>
                </a:cxn>
                <a:cxn ang="0">
                  <a:pos x="T4" y="T5"/>
                </a:cxn>
                <a:cxn ang="0">
                  <a:pos x="T6" y="T7"/>
                </a:cxn>
              </a:cxnLst>
              <a:rect l="0" t="0" r="r" b="b"/>
              <a:pathLst>
                <a:path w="46" h="44">
                  <a:moveTo>
                    <a:pt x="46" y="44"/>
                  </a:moveTo>
                  <a:lnTo>
                    <a:pt x="0" y="44"/>
                  </a:lnTo>
                  <a:lnTo>
                    <a:pt x="23" y="0"/>
                  </a:lnTo>
                  <a:lnTo>
                    <a:pt x="46" y="44"/>
                  </a:lnTo>
                  <a:close/>
                </a:path>
              </a:pathLst>
            </a:custGeom>
            <a:solidFill>
              <a:srgbClr val="FFFFFF"/>
            </a:solidFill>
            <a:ln w="3175">
              <a:solidFill>
                <a:srgbClr val="000000"/>
              </a:solidFill>
              <a:prstDash val="solid"/>
              <a:round/>
              <a:headEnd/>
              <a:tailEnd/>
            </a:ln>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32" name="Rectangle 708"/>
            <p:cNvSpPr>
              <a:spLocks noChangeArrowheads="1"/>
            </p:cNvSpPr>
            <p:nvPr/>
          </p:nvSpPr>
          <p:spPr bwMode="auto">
            <a:xfrm>
              <a:off x="3714" y="3352"/>
              <a:ext cx="1744" cy="2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33" name="Rectangle 709"/>
            <p:cNvSpPr>
              <a:spLocks noChangeArrowheads="1"/>
            </p:cNvSpPr>
            <p:nvPr/>
          </p:nvSpPr>
          <p:spPr bwMode="auto">
            <a:xfrm>
              <a:off x="3822" y="3331"/>
              <a:ext cx="150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rtl="0" eaLnBrk="0" fontAlgn="base" hangingPunct="0">
                <a:spcBef>
                  <a:spcPct val="0"/>
                </a:spcBef>
                <a:spcAft>
                  <a:spcPct val="0"/>
                </a:spcAft>
              </a:pPr>
              <a:r>
                <a:rPr lang="en-US" sz="1500">
                  <a:solidFill>
                    <a:srgbClr val="000000"/>
                  </a:solidFill>
                  <a:latin typeface="Arial" pitchFamily="34" charset="0"/>
                </a:rPr>
                <a:t>if load(t-1) then out(t)=in(t-1)</a:t>
              </a:r>
              <a:endParaRPr lang="en-US" sz="2400">
                <a:solidFill>
                  <a:srgbClr val="000000"/>
                </a:solidFill>
                <a:latin typeface="Arial" pitchFamily="34" charset="0"/>
              </a:endParaRPr>
            </a:p>
          </p:txBody>
        </p:sp>
        <p:sp>
          <p:nvSpPr>
            <p:cNvPr id="257734" name="Rectangle 710"/>
            <p:cNvSpPr>
              <a:spLocks noChangeArrowheads="1"/>
            </p:cNvSpPr>
            <p:nvPr/>
          </p:nvSpPr>
          <p:spPr bwMode="auto">
            <a:xfrm>
              <a:off x="3809" y="3471"/>
              <a:ext cx="99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rtl="0" eaLnBrk="0" fontAlgn="base" hangingPunct="0">
                <a:spcBef>
                  <a:spcPct val="0"/>
                </a:spcBef>
                <a:spcAft>
                  <a:spcPct val="0"/>
                </a:spcAft>
              </a:pPr>
              <a:r>
                <a:rPr lang="en-US" sz="1500">
                  <a:solidFill>
                    <a:srgbClr val="000000"/>
                  </a:solidFill>
                  <a:latin typeface="Arial" pitchFamily="34" charset="0"/>
                </a:rPr>
                <a:t>else out(t)=out(t-1)</a:t>
              </a:r>
              <a:endParaRPr lang="en-US" sz="2400">
                <a:solidFill>
                  <a:srgbClr val="000000"/>
                </a:solidFill>
                <a:latin typeface="Arial" pitchFamily="34" charset="0"/>
              </a:endParaRPr>
            </a:p>
          </p:txBody>
        </p:sp>
        <p:sp>
          <p:nvSpPr>
            <p:cNvPr id="257735" name="Rectangle 711"/>
            <p:cNvSpPr>
              <a:spLocks noChangeArrowheads="1"/>
            </p:cNvSpPr>
            <p:nvPr/>
          </p:nvSpPr>
          <p:spPr bwMode="auto">
            <a:xfrm>
              <a:off x="3947" y="3710"/>
              <a:ext cx="1104" cy="1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36" name="Rectangle 712"/>
            <p:cNvSpPr>
              <a:spLocks noChangeArrowheads="1"/>
            </p:cNvSpPr>
            <p:nvPr/>
          </p:nvSpPr>
          <p:spPr bwMode="auto">
            <a:xfrm>
              <a:off x="4456" y="3723"/>
              <a:ext cx="1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rtl="0" eaLnBrk="0" fontAlgn="base" hangingPunct="0">
                <a:spcBef>
                  <a:spcPct val="0"/>
                </a:spcBef>
                <a:spcAft>
                  <a:spcPct val="0"/>
                </a:spcAft>
              </a:pPr>
              <a:r>
                <a:rPr lang="en-US" sz="1500" b="1" i="1">
                  <a:solidFill>
                    <a:srgbClr val="000000"/>
                  </a:solidFill>
                  <a:latin typeface="Times New Roman" pitchFamily="18" charset="0"/>
                </a:rPr>
                <a:t>OK</a:t>
              </a:r>
              <a:endParaRPr lang="en-US" sz="2400">
                <a:solidFill>
                  <a:srgbClr val="000000"/>
                </a:solidFill>
                <a:latin typeface="Arial" pitchFamily="34" charset="0"/>
              </a:endParaRPr>
            </a:p>
          </p:txBody>
        </p:sp>
        <p:sp>
          <p:nvSpPr>
            <p:cNvPr id="257737" name="Rectangle 713"/>
            <p:cNvSpPr>
              <a:spLocks noChangeArrowheads="1"/>
            </p:cNvSpPr>
            <p:nvPr/>
          </p:nvSpPr>
          <p:spPr bwMode="auto">
            <a:xfrm>
              <a:off x="3500" y="2477"/>
              <a:ext cx="133" cy="1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38" name="Rectangle 714"/>
            <p:cNvSpPr>
              <a:spLocks noChangeArrowheads="1"/>
            </p:cNvSpPr>
            <p:nvPr/>
          </p:nvSpPr>
          <p:spPr bwMode="auto">
            <a:xfrm>
              <a:off x="3519" y="2461"/>
              <a:ext cx="15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rtl="0" eaLnBrk="0" fontAlgn="base" hangingPunct="0">
                <a:spcBef>
                  <a:spcPct val="0"/>
                </a:spcBef>
                <a:spcAft>
                  <a:spcPct val="0"/>
                </a:spcAft>
              </a:pPr>
              <a:r>
                <a:rPr lang="en-US" sz="1500">
                  <a:solidFill>
                    <a:srgbClr val="000000"/>
                  </a:solidFill>
                  <a:latin typeface="Arial" pitchFamily="34" charset="0"/>
                </a:rPr>
                <a:t>in</a:t>
              </a:r>
              <a:endParaRPr lang="en-US" sz="2400">
                <a:solidFill>
                  <a:srgbClr val="000000"/>
                </a:solidFill>
                <a:latin typeface="Arial" pitchFamily="34" charset="0"/>
              </a:endParaRPr>
            </a:p>
          </p:txBody>
        </p:sp>
        <p:sp>
          <p:nvSpPr>
            <p:cNvPr id="257739" name="Rectangle 715"/>
            <p:cNvSpPr>
              <a:spLocks noChangeArrowheads="1"/>
            </p:cNvSpPr>
            <p:nvPr/>
          </p:nvSpPr>
          <p:spPr bwMode="auto">
            <a:xfrm>
              <a:off x="5378" y="2543"/>
              <a:ext cx="188" cy="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7740" name="Rectangle 716"/>
            <p:cNvSpPr>
              <a:spLocks noChangeArrowheads="1"/>
            </p:cNvSpPr>
            <p:nvPr/>
          </p:nvSpPr>
          <p:spPr bwMode="auto">
            <a:xfrm>
              <a:off x="5387" y="2529"/>
              <a:ext cx="231"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rtl="0" eaLnBrk="0" fontAlgn="base" hangingPunct="0">
                <a:spcBef>
                  <a:spcPct val="0"/>
                </a:spcBef>
                <a:spcAft>
                  <a:spcPct val="0"/>
                </a:spcAft>
              </a:pPr>
              <a:r>
                <a:rPr lang="en-US" sz="1500">
                  <a:solidFill>
                    <a:srgbClr val="000000"/>
                  </a:solidFill>
                  <a:latin typeface="Arial" pitchFamily="34" charset="0"/>
                </a:rPr>
                <a:t>out</a:t>
              </a:r>
              <a:endParaRPr lang="en-US" sz="2400">
                <a:solidFill>
                  <a:srgbClr val="000000"/>
                </a:solidFill>
                <a:latin typeface="Arial" pitchFamily="34" charset="0"/>
              </a:endParaRPr>
            </a:p>
          </p:txBody>
        </p:sp>
      </p:grpSp>
      <p:graphicFrame>
        <p:nvGraphicFramePr>
          <p:cNvPr id="257741" name="Object 717"/>
          <p:cNvGraphicFramePr>
            <a:graphicFrameLocks noChangeAspect="1"/>
          </p:cNvGraphicFramePr>
          <p:nvPr/>
        </p:nvGraphicFramePr>
        <p:xfrm>
          <a:off x="5867400" y="685800"/>
          <a:ext cx="2971800" cy="1981200"/>
        </p:xfrm>
        <a:graphic>
          <a:graphicData uri="http://schemas.openxmlformats.org/presentationml/2006/ole">
            <mc:AlternateContent xmlns:mc="http://schemas.openxmlformats.org/markup-compatibility/2006">
              <mc:Choice xmlns:v="urn:schemas-microsoft-com:vml" Requires="v">
                <p:oleObj spid="_x0000_s24605" r:id="rId6" imgW="6050280" imgH="6708648" progId="Visio.Drawing.6">
                  <p:embed/>
                </p:oleObj>
              </mc:Choice>
              <mc:Fallback>
                <p:oleObj r:id="rId6" imgW="6050280" imgH="6708648"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l="10266" t="66151" r="55280" b="12022"/>
                      <a:stretch>
                        <a:fillRect/>
                      </a:stretch>
                    </p:blipFill>
                    <p:spPr bwMode="auto">
                      <a:xfrm>
                        <a:off x="5867400" y="685800"/>
                        <a:ext cx="2971800"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47221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70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577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570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5702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57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t>Bit (cont.)</a:t>
            </a:r>
          </a:p>
        </p:txBody>
      </p:sp>
      <p:grpSp>
        <p:nvGrpSpPr>
          <p:cNvPr id="259075" name="Group 3"/>
          <p:cNvGrpSpPr>
            <a:grpSpLocks/>
          </p:cNvGrpSpPr>
          <p:nvPr/>
        </p:nvGrpSpPr>
        <p:grpSpPr bwMode="auto">
          <a:xfrm>
            <a:off x="457200" y="1219200"/>
            <a:ext cx="2971800" cy="2819400"/>
            <a:chOff x="288" y="768"/>
            <a:chExt cx="1872" cy="1776"/>
          </a:xfrm>
        </p:grpSpPr>
        <p:graphicFrame>
          <p:nvGraphicFramePr>
            <p:cNvPr id="259076" name="Object 4"/>
            <p:cNvGraphicFramePr>
              <a:graphicFrameLocks noChangeAspect="1"/>
            </p:cNvGraphicFramePr>
            <p:nvPr/>
          </p:nvGraphicFramePr>
          <p:xfrm>
            <a:off x="288" y="1296"/>
            <a:ext cx="1872" cy="1248"/>
          </p:xfrm>
          <a:graphic>
            <a:graphicData uri="http://schemas.openxmlformats.org/presentationml/2006/ole">
              <mc:AlternateContent xmlns:mc="http://schemas.openxmlformats.org/markup-compatibility/2006">
                <mc:Choice xmlns:v="urn:schemas-microsoft-com:vml" Requires="v">
                  <p:oleObj spid="_x0000_s25628" r:id="rId4" imgW="6050280" imgH="6708648" progId="Visio.Drawing.6">
                    <p:embed/>
                  </p:oleObj>
                </mc:Choice>
                <mc:Fallback>
                  <p:oleObj r:id="rId4" imgW="6050280" imgH="6708648"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10266" t="66151" r="55280" b="12022"/>
                        <a:stretch>
                          <a:fillRect/>
                        </a:stretch>
                      </p:blipFill>
                      <p:spPr bwMode="auto">
                        <a:xfrm>
                          <a:off x="288" y="1296"/>
                          <a:ext cx="1872" cy="1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9077" name="Rectangle 5"/>
            <p:cNvSpPr>
              <a:spLocks noChangeArrowheads="1"/>
            </p:cNvSpPr>
            <p:nvPr/>
          </p:nvSpPr>
          <p:spPr bwMode="auto">
            <a:xfrm>
              <a:off x="864" y="768"/>
              <a:ext cx="8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rtl="0" eaLnBrk="0" fontAlgn="base" hangingPunct="0">
                <a:spcBef>
                  <a:spcPct val="60000"/>
                </a:spcBef>
                <a:spcAft>
                  <a:spcPct val="0"/>
                </a:spcAft>
                <a:buClr>
                  <a:srgbClr val="006600"/>
                </a:buClr>
                <a:buSzPct val="100000"/>
                <a:buFont typeface="Wingdings" pitchFamily="2" charset="2"/>
                <a:buNone/>
              </a:pPr>
              <a:r>
                <a:rPr lang="en-US" sz="2000">
                  <a:solidFill>
                    <a:srgbClr val="990000"/>
                  </a:solidFill>
                  <a:latin typeface="Arial" pitchFamily="34" charset="0"/>
                </a:rPr>
                <a:t>Interface</a:t>
              </a:r>
            </a:p>
          </p:txBody>
        </p:sp>
      </p:grpSp>
      <p:grpSp>
        <p:nvGrpSpPr>
          <p:cNvPr id="259078" name="Group 6"/>
          <p:cNvGrpSpPr>
            <a:grpSpLocks/>
          </p:cNvGrpSpPr>
          <p:nvPr/>
        </p:nvGrpSpPr>
        <p:grpSpPr bwMode="auto">
          <a:xfrm>
            <a:off x="3581400" y="1219200"/>
            <a:ext cx="4800600" cy="2887663"/>
            <a:chOff x="2256" y="768"/>
            <a:chExt cx="3024" cy="1819"/>
          </a:xfrm>
        </p:grpSpPr>
        <p:graphicFrame>
          <p:nvGraphicFramePr>
            <p:cNvPr id="259079" name="Object 7"/>
            <p:cNvGraphicFramePr>
              <a:graphicFrameLocks noChangeAspect="1"/>
            </p:cNvGraphicFramePr>
            <p:nvPr/>
          </p:nvGraphicFramePr>
          <p:xfrm>
            <a:off x="2256" y="1104"/>
            <a:ext cx="3024" cy="1483"/>
          </p:xfrm>
          <a:graphic>
            <a:graphicData uri="http://schemas.openxmlformats.org/presentationml/2006/ole">
              <mc:AlternateContent xmlns:mc="http://schemas.openxmlformats.org/markup-compatibility/2006">
                <mc:Choice xmlns:v="urn:schemas-microsoft-com:vml" Requires="v">
                  <p:oleObj spid="_x0000_s25629" r:id="rId6" imgW="7601712" imgH="6708648" progId="Visio.Drawing.6">
                    <p:embed/>
                  </p:oleObj>
                </mc:Choice>
                <mc:Fallback>
                  <p:oleObj r:id="rId6" imgW="7601712" imgH="6708648"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l="54114" t="58664" r="4439" b="17067"/>
                        <a:stretch>
                          <a:fillRect/>
                        </a:stretch>
                      </p:blipFill>
                      <p:spPr bwMode="auto">
                        <a:xfrm>
                          <a:off x="2256" y="1104"/>
                          <a:ext cx="3024" cy="14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9080" name="Rectangle 8"/>
            <p:cNvSpPr>
              <a:spLocks noChangeArrowheads="1"/>
            </p:cNvSpPr>
            <p:nvPr/>
          </p:nvSpPr>
          <p:spPr bwMode="auto">
            <a:xfrm>
              <a:off x="3072" y="768"/>
              <a:ext cx="20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rtl="0" eaLnBrk="0" fontAlgn="base" hangingPunct="0">
                <a:spcBef>
                  <a:spcPct val="60000"/>
                </a:spcBef>
                <a:spcAft>
                  <a:spcPct val="0"/>
                </a:spcAft>
                <a:buClr>
                  <a:srgbClr val="006600"/>
                </a:buClr>
                <a:buSzPct val="100000"/>
                <a:buFont typeface="Wingdings" pitchFamily="2" charset="2"/>
                <a:buNone/>
              </a:pPr>
              <a:r>
                <a:rPr lang="en-US" sz="2000">
                  <a:solidFill>
                    <a:srgbClr val="990000"/>
                  </a:solidFill>
                  <a:latin typeface="Arial" pitchFamily="34" charset="0"/>
                </a:rPr>
                <a:t>Implementation</a:t>
              </a:r>
            </a:p>
          </p:txBody>
        </p:sp>
      </p:grpSp>
      <p:sp>
        <p:nvSpPr>
          <p:cNvPr id="259081" name="Oval 9"/>
          <p:cNvSpPr>
            <a:spLocks noChangeArrowheads="1"/>
          </p:cNvSpPr>
          <p:nvPr/>
        </p:nvSpPr>
        <p:spPr bwMode="auto">
          <a:xfrm>
            <a:off x="7239000" y="152400"/>
            <a:ext cx="1295400" cy="838200"/>
          </a:xfrm>
          <a:prstGeom prst="ellipse">
            <a:avLst/>
          </a:prstGeom>
          <a:solidFill>
            <a:srgbClr val="99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eaLnBrk="0" fontAlgn="base" hangingPunct="0">
              <a:spcBef>
                <a:spcPct val="0"/>
              </a:spcBef>
              <a:spcAft>
                <a:spcPct val="0"/>
              </a:spcAft>
            </a:pPr>
            <a:r>
              <a:rPr lang="en-US" sz="1400" b="1">
                <a:solidFill>
                  <a:srgbClr val="FFFFFF"/>
                </a:solidFill>
                <a:latin typeface="Arial" pitchFamily="34" charset="0"/>
              </a:rPr>
              <a:t>HW</a:t>
            </a:r>
          </a:p>
          <a:p>
            <a:pPr algn="ctr" rtl="0" eaLnBrk="0" fontAlgn="base" hangingPunct="0">
              <a:spcBef>
                <a:spcPct val="0"/>
              </a:spcBef>
              <a:spcAft>
                <a:spcPct val="0"/>
              </a:spcAft>
            </a:pPr>
            <a:r>
              <a:rPr lang="en-US" sz="1400" b="1">
                <a:solidFill>
                  <a:srgbClr val="FFFFFF"/>
                </a:solidFill>
                <a:latin typeface="Arial" pitchFamily="34" charset="0"/>
              </a:rPr>
              <a:t> simulator</a:t>
            </a:r>
          </a:p>
          <a:p>
            <a:pPr algn="ctr" rtl="0" eaLnBrk="0" fontAlgn="base" hangingPunct="0">
              <a:spcBef>
                <a:spcPct val="0"/>
              </a:spcBef>
              <a:spcAft>
                <a:spcPct val="0"/>
              </a:spcAft>
            </a:pPr>
            <a:r>
              <a:rPr lang="en-US" sz="1400" b="1">
                <a:solidFill>
                  <a:srgbClr val="FFFFFF"/>
                </a:solidFill>
                <a:latin typeface="Arial" pitchFamily="34" charset="0"/>
              </a:rPr>
              <a:t>demo</a:t>
            </a:r>
          </a:p>
        </p:txBody>
      </p:sp>
      <p:sp>
        <p:nvSpPr>
          <p:cNvPr id="259082" name="Rectangle 10"/>
          <p:cNvSpPr>
            <a:spLocks noChangeArrowheads="1"/>
          </p:cNvSpPr>
          <p:nvPr/>
        </p:nvSpPr>
        <p:spPr bwMode="auto">
          <a:xfrm>
            <a:off x="2819400" y="4648200"/>
            <a:ext cx="2286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just" rtl="0" eaLnBrk="0" fontAlgn="base" hangingPunct="0">
              <a:spcBef>
                <a:spcPct val="60000"/>
              </a:spcBef>
              <a:spcAft>
                <a:spcPct val="0"/>
              </a:spcAft>
              <a:buClr>
                <a:srgbClr val="006600"/>
              </a:buClr>
              <a:buSzPct val="100000"/>
              <a:buFont typeface="Wingdings" pitchFamily="2" charset="2"/>
              <a:buChar char="n"/>
            </a:pPr>
            <a:r>
              <a:rPr lang="en-US">
                <a:solidFill>
                  <a:srgbClr val="000000"/>
                </a:solidFill>
                <a:cs typeface="Arial" pitchFamily="34" charset="0"/>
              </a:rPr>
              <a:t>Load bit</a:t>
            </a:r>
          </a:p>
          <a:p>
            <a:pPr marL="342900" indent="-342900" algn="just" rtl="0" eaLnBrk="0" fontAlgn="base" hangingPunct="0">
              <a:spcBef>
                <a:spcPct val="60000"/>
              </a:spcBef>
              <a:spcAft>
                <a:spcPct val="0"/>
              </a:spcAft>
              <a:buClr>
                <a:srgbClr val="006600"/>
              </a:buClr>
              <a:buSzPct val="100000"/>
              <a:buFont typeface="Wingdings" pitchFamily="2" charset="2"/>
              <a:buChar char="n"/>
            </a:pPr>
            <a:r>
              <a:rPr lang="en-US">
                <a:solidFill>
                  <a:srgbClr val="000000"/>
                </a:solidFill>
                <a:cs typeface="Arial" pitchFamily="34" charset="0"/>
              </a:rPr>
              <a:t>Read logic</a:t>
            </a:r>
            <a:endParaRPr lang="en-US" i="1">
              <a:solidFill>
                <a:srgbClr val="000000"/>
              </a:solidFill>
              <a:cs typeface="Arial" pitchFamily="34" charset="0"/>
            </a:endParaRPr>
          </a:p>
          <a:p>
            <a:pPr marL="342900" indent="-342900" algn="just" rtl="0" eaLnBrk="0" fontAlgn="base" hangingPunct="0">
              <a:spcBef>
                <a:spcPct val="60000"/>
              </a:spcBef>
              <a:spcAft>
                <a:spcPct val="0"/>
              </a:spcAft>
              <a:buClr>
                <a:srgbClr val="006600"/>
              </a:buClr>
              <a:buSzPct val="100000"/>
              <a:buFont typeface="Wingdings" pitchFamily="2" charset="2"/>
              <a:buChar char="n"/>
            </a:pPr>
            <a:r>
              <a:rPr lang="en-US">
                <a:solidFill>
                  <a:srgbClr val="000000"/>
                </a:solidFill>
                <a:cs typeface="Arial" pitchFamily="34" charset="0"/>
              </a:rPr>
              <a:t>Write logic</a:t>
            </a:r>
            <a:endParaRPr lang="en-US">
              <a:solidFill>
                <a:srgbClr val="000000"/>
              </a:solidFill>
              <a:latin typeface="Arial Unicode MS" pitchFamily="34" charset="-128"/>
              <a:ea typeface="Arial Unicode MS" pitchFamily="34" charset="-128"/>
              <a:cs typeface="Arial Unicode MS" pitchFamily="34" charset="-128"/>
            </a:endParaRPr>
          </a:p>
          <a:p>
            <a:pPr marL="342900" indent="-342900" algn="just" rtl="0" eaLnBrk="0" fontAlgn="base" hangingPunct="0">
              <a:spcBef>
                <a:spcPct val="60000"/>
              </a:spcBef>
              <a:spcAft>
                <a:spcPct val="0"/>
              </a:spcAft>
              <a:buClr>
                <a:srgbClr val="006600"/>
              </a:buClr>
              <a:buSzPct val="100000"/>
              <a:buFont typeface="Wingdings" pitchFamily="2" charset="2"/>
              <a:buChar char="n"/>
            </a:pPr>
            <a:endParaRPr lang="en-US">
              <a:solidFill>
                <a:srgbClr val="000000"/>
              </a:solidFill>
            </a:endParaRPr>
          </a:p>
        </p:txBody>
      </p:sp>
    </p:spTree>
    <p:extLst>
      <p:ext uri="{BB962C8B-B14F-4D97-AF65-F5344CB8AC3E}">
        <p14:creationId xmlns:p14="http://schemas.microsoft.com/office/powerpoint/2010/main" val="2932117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908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908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908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90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81" grpId="0" animBg="1" autoUpdateAnimBg="0"/>
      <p:bldP spid="259082"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t>Multi-bit registers</a:t>
            </a:r>
          </a:p>
        </p:txBody>
      </p:sp>
      <p:graphicFrame>
        <p:nvGraphicFramePr>
          <p:cNvPr id="261123" name="Object 3"/>
          <p:cNvGraphicFramePr>
            <a:graphicFrameLocks noChangeAspect="1"/>
          </p:cNvGraphicFramePr>
          <p:nvPr/>
        </p:nvGraphicFramePr>
        <p:xfrm>
          <a:off x="460375" y="1219200"/>
          <a:ext cx="3197225" cy="2709863"/>
        </p:xfrm>
        <a:graphic>
          <a:graphicData uri="http://schemas.openxmlformats.org/presentationml/2006/ole">
            <mc:AlternateContent xmlns:mc="http://schemas.openxmlformats.org/markup-compatibility/2006">
              <mc:Choice xmlns:v="urn:schemas-microsoft-com:vml" Requires="v">
                <p:oleObj spid="_x0000_s26652" name="VISIO" r:id="rId4" imgW="6045840" imgH="6714360" progId="Visio.Drawing.6">
                  <p:embed/>
                </p:oleObj>
              </mc:Choice>
              <mc:Fallback>
                <p:oleObj name="VISIO" r:id="rId4" imgW="6045840" imgH="671436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10266" t="66151" r="57129" b="7626"/>
                      <a:stretch>
                        <a:fillRect/>
                      </a:stretch>
                    </p:blipFill>
                    <p:spPr bwMode="auto">
                      <a:xfrm>
                        <a:off x="460375" y="1219200"/>
                        <a:ext cx="3197225" cy="270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1124" name="Rectangle 4"/>
          <p:cNvSpPr>
            <a:spLocks noGrp="1" noChangeArrowheads="1"/>
          </p:cNvSpPr>
          <p:nvPr>
            <p:ph type="body" idx="1"/>
          </p:nvPr>
        </p:nvSpPr>
        <p:spPr>
          <a:xfrm>
            <a:off x="2411413" y="4365625"/>
            <a:ext cx="5784850" cy="1866900"/>
          </a:xfrm>
          <a:noFill/>
          <a:ln/>
        </p:spPr>
        <p:txBody>
          <a:bodyPr/>
          <a:lstStyle/>
          <a:p>
            <a:r>
              <a:rPr lang="en-US"/>
              <a:t>Register’s width: a trivial parameter</a:t>
            </a:r>
          </a:p>
          <a:p>
            <a:r>
              <a:rPr lang="en-US"/>
              <a:t>Read logic</a:t>
            </a:r>
          </a:p>
          <a:p>
            <a:r>
              <a:rPr lang="en-US"/>
              <a:t>Write logic</a:t>
            </a:r>
          </a:p>
        </p:txBody>
      </p:sp>
      <p:graphicFrame>
        <p:nvGraphicFramePr>
          <p:cNvPr id="261125" name="Object 5"/>
          <p:cNvGraphicFramePr>
            <a:graphicFrameLocks noChangeAspect="1"/>
          </p:cNvGraphicFramePr>
          <p:nvPr/>
        </p:nvGraphicFramePr>
        <p:xfrm>
          <a:off x="4343400" y="1219200"/>
          <a:ext cx="4187825" cy="2709863"/>
        </p:xfrm>
        <a:graphic>
          <a:graphicData uri="http://schemas.openxmlformats.org/presentationml/2006/ole">
            <mc:AlternateContent xmlns:mc="http://schemas.openxmlformats.org/markup-compatibility/2006">
              <mc:Choice xmlns:v="urn:schemas-microsoft-com:vml" Requires="v">
                <p:oleObj spid="_x0000_s26653" name="VISIO" r:id="rId6" imgW="6045840" imgH="6714360" progId="Visio.Drawing.6">
                  <p:embed/>
                </p:oleObj>
              </mc:Choice>
              <mc:Fallback>
                <p:oleObj name="VISIO" r:id="rId6" imgW="6045840" imgH="671436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l="49866" t="66151" r="7426" b="7626"/>
                      <a:stretch>
                        <a:fillRect/>
                      </a:stretch>
                    </p:blipFill>
                    <p:spPr bwMode="auto">
                      <a:xfrm>
                        <a:off x="4343400" y="1219200"/>
                        <a:ext cx="4187825" cy="270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1126" name="Oval 6"/>
          <p:cNvSpPr>
            <a:spLocks noChangeArrowheads="1"/>
          </p:cNvSpPr>
          <p:nvPr/>
        </p:nvSpPr>
        <p:spPr bwMode="auto">
          <a:xfrm>
            <a:off x="7239000" y="152400"/>
            <a:ext cx="1295400" cy="838200"/>
          </a:xfrm>
          <a:prstGeom prst="ellipse">
            <a:avLst/>
          </a:prstGeom>
          <a:solidFill>
            <a:srgbClr val="99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eaLnBrk="0" fontAlgn="base" hangingPunct="0">
              <a:spcBef>
                <a:spcPct val="0"/>
              </a:spcBef>
              <a:spcAft>
                <a:spcPct val="0"/>
              </a:spcAft>
            </a:pPr>
            <a:r>
              <a:rPr lang="en-US" sz="1400" b="1">
                <a:solidFill>
                  <a:srgbClr val="FFFFFF"/>
                </a:solidFill>
                <a:latin typeface="Arial" pitchFamily="34" charset="0"/>
              </a:rPr>
              <a:t>HW</a:t>
            </a:r>
          </a:p>
          <a:p>
            <a:pPr algn="ctr" rtl="0" eaLnBrk="0" fontAlgn="base" hangingPunct="0">
              <a:spcBef>
                <a:spcPct val="0"/>
              </a:spcBef>
              <a:spcAft>
                <a:spcPct val="0"/>
              </a:spcAft>
            </a:pPr>
            <a:r>
              <a:rPr lang="en-US" sz="1400" b="1">
                <a:solidFill>
                  <a:srgbClr val="FFFFFF"/>
                </a:solidFill>
                <a:latin typeface="Arial" pitchFamily="34" charset="0"/>
              </a:rPr>
              <a:t> simulator</a:t>
            </a:r>
          </a:p>
          <a:p>
            <a:pPr algn="ctr" rtl="0" eaLnBrk="0" fontAlgn="base" hangingPunct="0">
              <a:spcBef>
                <a:spcPct val="0"/>
              </a:spcBef>
              <a:spcAft>
                <a:spcPct val="0"/>
              </a:spcAft>
            </a:pPr>
            <a:r>
              <a:rPr lang="en-US" sz="1400" b="1">
                <a:solidFill>
                  <a:srgbClr val="FFFFFF"/>
                </a:solidFill>
                <a:latin typeface="Arial" pitchFamily="34" charset="0"/>
              </a:rPr>
              <a:t>demo</a:t>
            </a:r>
          </a:p>
        </p:txBody>
      </p:sp>
    </p:spTree>
    <p:extLst>
      <p:ext uri="{BB962C8B-B14F-4D97-AF65-F5344CB8AC3E}">
        <p14:creationId xmlns:p14="http://schemas.microsoft.com/office/powerpoint/2010/main" val="524398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611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611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1124">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1124">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61124">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1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4" grpId="0" build="p" autoUpdateAnimBg="0"/>
      <p:bldP spid="2611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a:t>Aside: Hardware Simulation</a:t>
            </a:r>
          </a:p>
        </p:txBody>
      </p:sp>
      <p:sp>
        <p:nvSpPr>
          <p:cNvPr id="263171" name="Rectangle 3"/>
          <p:cNvSpPr>
            <a:spLocks noGrp="1" noChangeArrowheads="1"/>
          </p:cNvSpPr>
          <p:nvPr>
            <p:ph type="body" idx="1"/>
          </p:nvPr>
        </p:nvSpPr>
        <p:spPr/>
        <p:txBody>
          <a:bodyPr/>
          <a:lstStyle/>
          <a:p>
            <a:pPr>
              <a:buFont typeface="Wingdings" pitchFamily="2" charset="2"/>
              <a:buNone/>
            </a:pPr>
            <a:r>
              <a:rPr lang="en-US"/>
              <a:t>Relevant topics from the HW simulator tutorial:</a:t>
            </a:r>
          </a:p>
          <a:p>
            <a:r>
              <a:rPr lang="en-US" u="sng"/>
              <a:t>Clocked chips:</a:t>
            </a:r>
            <a:r>
              <a:rPr lang="en-US"/>
              <a:t> When a clocked chip is loaded into the simulator, the clock icon is turned on, and the user can use it to control the clock</a:t>
            </a:r>
          </a:p>
          <a:p>
            <a:r>
              <a:rPr lang="en-US" u="sng"/>
              <a:t>Built-in chips:</a:t>
            </a:r>
          </a:p>
          <a:p>
            <a:pPr lvl="1"/>
            <a:r>
              <a:rPr lang="en-US"/>
              <a:t>feature a standard HDL interface yet a Java implementation</a:t>
            </a:r>
          </a:p>
          <a:p>
            <a:pPr lvl="1"/>
            <a:r>
              <a:rPr lang="en-US"/>
              <a:t>Provide behavioral simulation services</a:t>
            </a:r>
          </a:p>
          <a:p>
            <a:pPr lvl="1"/>
            <a:r>
              <a:rPr lang="en-US"/>
              <a:t>May have GUI effects.</a:t>
            </a:r>
          </a:p>
          <a:p>
            <a:endParaRPr lang="en-US"/>
          </a:p>
        </p:txBody>
      </p:sp>
      <p:sp>
        <p:nvSpPr>
          <p:cNvPr id="263172" name="Oval 4"/>
          <p:cNvSpPr>
            <a:spLocks noChangeArrowheads="1"/>
          </p:cNvSpPr>
          <p:nvPr/>
        </p:nvSpPr>
        <p:spPr bwMode="auto">
          <a:xfrm>
            <a:off x="7239000" y="152400"/>
            <a:ext cx="1295400" cy="838200"/>
          </a:xfrm>
          <a:prstGeom prst="ellipse">
            <a:avLst/>
          </a:prstGeom>
          <a:solidFill>
            <a:srgbClr val="99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eaLnBrk="0" fontAlgn="base" hangingPunct="0">
              <a:spcBef>
                <a:spcPct val="0"/>
              </a:spcBef>
              <a:spcAft>
                <a:spcPct val="0"/>
              </a:spcAft>
            </a:pPr>
            <a:r>
              <a:rPr lang="en-US" sz="1400" b="1">
                <a:solidFill>
                  <a:srgbClr val="FFFFFF"/>
                </a:solidFill>
                <a:latin typeface="Arial" pitchFamily="34" charset="0"/>
              </a:rPr>
              <a:t>HW</a:t>
            </a:r>
          </a:p>
          <a:p>
            <a:pPr algn="ctr" rtl="0" eaLnBrk="0" fontAlgn="base" hangingPunct="0">
              <a:spcBef>
                <a:spcPct val="0"/>
              </a:spcBef>
              <a:spcAft>
                <a:spcPct val="0"/>
              </a:spcAft>
            </a:pPr>
            <a:r>
              <a:rPr lang="en-US" sz="1400" b="1">
                <a:solidFill>
                  <a:srgbClr val="FFFFFF"/>
                </a:solidFill>
                <a:latin typeface="Arial" pitchFamily="34" charset="0"/>
              </a:rPr>
              <a:t> simulator</a:t>
            </a:r>
          </a:p>
          <a:p>
            <a:pPr algn="ctr" rtl="0" eaLnBrk="0" fontAlgn="base" hangingPunct="0">
              <a:spcBef>
                <a:spcPct val="0"/>
              </a:spcBef>
              <a:spcAft>
                <a:spcPct val="0"/>
              </a:spcAft>
            </a:pPr>
            <a:r>
              <a:rPr lang="en-US" sz="1400" b="1">
                <a:solidFill>
                  <a:srgbClr val="FFFFFF"/>
                </a:solidFill>
                <a:latin typeface="Arial" pitchFamily="34" charset="0"/>
              </a:rPr>
              <a:t>demo</a:t>
            </a:r>
          </a:p>
        </p:txBody>
      </p:sp>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4427976"/>
            <a:ext cx="3097213" cy="112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bwMode="auto">
          <a:xfrm flipH="1" flipV="1">
            <a:off x="3923928" y="5229200"/>
            <a:ext cx="288032" cy="720080"/>
          </a:xfrm>
          <a:prstGeom prst="straightConnector1">
            <a:avLst/>
          </a:prstGeom>
          <a:noFill/>
          <a:ln w="25400" cap="flat" cmpd="sng" algn="ctr">
            <a:solidFill>
              <a:srgbClr val="00B0F0"/>
            </a:solidFill>
            <a:prstDash val="solid"/>
            <a:round/>
            <a:headEnd type="none" w="med" len="med"/>
            <a:tailEnd type="arrow"/>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221102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3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a:t>Random Access Memory (RAM)</a:t>
            </a:r>
          </a:p>
        </p:txBody>
      </p:sp>
      <p:sp>
        <p:nvSpPr>
          <p:cNvPr id="265219" name="Rectangle 3"/>
          <p:cNvSpPr>
            <a:spLocks noGrp="1" noChangeArrowheads="1"/>
          </p:cNvSpPr>
          <p:nvPr>
            <p:ph type="body" idx="1"/>
          </p:nvPr>
        </p:nvSpPr>
        <p:spPr>
          <a:xfrm>
            <a:off x="3657600" y="5410200"/>
            <a:ext cx="2057400" cy="990600"/>
          </a:xfrm>
        </p:spPr>
        <p:txBody>
          <a:bodyPr/>
          <a:lstStyle/>
          <a:p>
            <a:r>
              <a:rPr lang="en-US"/>
              <a:t>Read logic</a:t>
            </a:r>
          </a:p>
          <a:p>
            <a:r>
              <a:rPr lang="en-US"/>
              <a:t>Write logic.</a:t>
            </a:r>
          </a:p>
        </p:txBody>
      </p:sp>
      <p:graphicFrame>
        <p:nvGraphicFramePr>
          <p:cNvPr id="265220" name="Object 4"/>
          <p:cNvGraphicFramePr>
            <a:graphicFrameLocks noChangeAspect="1"/>
          </p:cNvGraphicFramePr>
          <p:nvPr/>
        </p:nvGraphicFramePr>
        <p:xfrm>
          <a:off x="1828800" y="685800"/>
          <a:ext cx="5257800" cy="4418013"/>
        </p:xfrm>
        <a:graphic>
          <a:graphicData uri="http://schemas.openxmlformats.org/presentationml/2006/ole">
            <mc:AlternateContent xmlns:mc="http://schemas.openxmlformats.org/markup-compatibility/2006">
              <mc:Choice xmlns:v="urn:schemas-microsoft-com:vml" Requires="v">
                <p:oleObj spid="_x0000_s27663" r:id="rId4" imgW="6050280" imgH="5919216" progId="Visio.Drawing.6">
                  <p:embed/>
                </p:oleObj>
              </mc:Choice>
              <mc:Fallback>
                <p:oleObj r:id="rId4" imgW="6050280" imgH="5919216"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13293" t="11543" r="20070" b="31839"/>
                      <a:stretch>
                        <a:fillRect/>
                      </a:stretch>
                    </p:blipFill>
                    <p:spPr bwMode="auto">
                      <a:xfrm>
                        <a:off x="1828800" y="685800"/>
                        <a:ext cx="5257800" cy="441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5221" name="Oval 5"/>
          <p:cNvSpPr>
            <a:spLocks noChangeArrowheads="1"/>
          </p:cNvSpPr>
          <p:nvPr/>
        </p:nvSpPr>
        <p:spPr bwMode="auto">
          <a:xfrm>
            <a:off x="7239000" y="152400"/>
            <a:ext cx="1295400" cy="838200"/>
          </a:xfrm>
          <a:prstGeom prst="ellipse">
            <a:avLst/>
          </a:prstGeom>
          <a:solidFill>
            <a:srgbClr val="99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eaLnBrk="0" fontAlgn="base" hangingPunct="0">
              <a:spcBef>
                <a:spcPct val="0"/>
              </a:spcBef>
              <a:spcAft>
                <a:spcPct val="0"/>
              </a:spcAft>
            </a:pPr>
            <a:r>
              <a:rPr lang="en-US" sz="1400" b="1">
                <a:solidFill>
                  <a:srgbClr val="FFFFFF"/>
                </a:solidFill>
                <a:latin typeface="Arial" pitchFamily="34" charset="0"/>
              </a:rPr>
              <a:t>HW</a:t>
            </a:r>
          </a:p>
          <a:p>
            <a:pPr algn="ctr" rtl="0" eaLnBrk="0" fontAlgn="base" hangingPunct="0">
              <a:spcBef>
                <a:spcPct val="0"/>
              </a:spcBef>
              <a:spcAft>
                <a:spcPct val="0"/>
              </a:spcAft>
            </a:pPr>
            <a:r>
              <a:rPr lang="en-US" sz="1400" b="1">
                <a:solidFill>
                  <a:srgbClr val="FFFFFF"/>
                </a:solidFill>
                <a:latin typeface="Arial" pitchFamily="34" charset="0"/>
              </a:rPr>
              <a:t> simulator</a:t>
            </a:r>
          </a:p>
          <a:p>
            <a:pPr algn="ctr" rtl="0" eaLnBrk="0" fontAlgn="base" hangingPunct="0">
              <a:spcBef>
                <a:spcPct val="0"/>
              </a:spcBef>
              <a:spcAft>
                <a:spcPct val="0"/>
              </a:spcAft>
            </a:pPr>
            <a:r>
              <a:rPr lang="en-US" sz="1400" b="1">
                <a:solidFill>
                  <a:srgbClr val="FFFFFF"/>
                </a:solidFill>
                <a:latin typeface="Arial" pitchFamily="34" charset="0"/>
              </a:rPr>
              <a:t>demo</a:t>
            </a:r>
          </a:p>
        </p:txBody>
      </p:sp>
    </p:spTree>
    <p:extLst>
      <p:ext uri="{BB962C8B-B14F-4D97-AF65-F5344CB8AC3E}">
        <p14:creationId xmlns:p14="http://schemas.microsoft.com/office/powerpoint/2010/main" val="1554539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652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521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521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5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autoUpdateAnimBg="0"/>
      <p:bldP spid="2652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a:t>RAM interface</a:t>
            </a:r>
          </a:p>
        </p:txBody>
      </p:sp>
      <p:pic>
        <p:nvPicPr>
          <p:cNvPr id="267267" name="Picture 3" descr="Bouquet"/>
          <p:cNvPicPr>
            <a:picLocks noChangeAspect="1" noChangeArrowheads="1"/>
          </p:cNvPicPr>
          <p:nvPr/>
        </p:nvPicPr>
        <p:blipFill>
          <a:blip r:embed="rId4">
            <a:extLst>
              <a:ext uri="{28A0092B-C50C-407E-A947-70E740481C1C}">
                <a14:useLocalDpi xmlns:a14="http://schemas.microsoft.com/office/drawing/2010/main" val="0"/>
              </a:ext>
            </a:extLst>
          </a:blip>
          <a:srcRect l="44484" t="30208" r="13042" b="25000"/>
          <a:stretch>
            <a:fillRect/>
          </a:stretch>
        </p:blipFill>
        <p:spPr bwMode="auto">
          <a:xfrm>
            <a:off x="3657600" y="1524000"/>
            <a:ext cx="5257800" cy="4157663"/>
          </a:xfrm>
          <a:prstGeom prst="rect">
            <a:avLst/>
          </a:prstGeom>
          <a:noFill/>
          <a:ln>
            <a:noFill/>
          </a:ln>
          <a:effectLst/>
          <a:extLst>
            <a:ext uri="{909E8E84-426E-40DD-AFC4-6F175D3DCCD1}">
              <a14:hiddenFill xmlns:a14="http://schemas.microsoft.com/office/drawing/2010/main">
                <a:blipFill dpi="0" rotWithShape="0">
                  <a:blip r:embed="rId5"/>
                  <a:srcRect l="44484" t="30208" r="13042" b="25000"/>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67268" name="Object 4"/>
          <p:cNvGraphicFramePr>
            <a:graphicFrameLocks noChangeAspect="1"/>
          </p:cNvGraphicFramePr>
          <p:nvPr/>
        </p:nvGraphicFramePr>
        <p:xfrm>
          <a:off x="300038" y="1676400"/>
          <a:ext cx="3205162" cy="3552825"/>
        </p:xfrm>
        <a:graphic>
          <a:graphicData uri="http://schemas.openxmlformats.org/presentationml/2006/ole">
            <mc:AlternateContent xmlns:mc="http://schemas.openxmlformats.org/markup-compatibility/2006">
              <mc:Choice xmlns:v="urn:schemas-microsoft-com:vml" Requires="v">
                <p:oleObj spid="_x0000_s28687" r:id="rId6" imgW="6050280" imgH="5919216" progId="Visio.Drawing.6">
                  <p:embed/>
                </p:oleObj>
              </mc:Choice>
              <mc:Fallback>
                <p:oleObj r:id="rId6" imgW="6050280" imgH="5919216"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l="26701" t="29707" r="28610" b="19987"/>
                      <a:stretch>
                        <a:fillRect/>
                      </a:stretch>
                    </p:blipFill>
                    <p:spPr bwMode="auto">
                      <a:xfrm>
                        <a:off x="300038" y="1676400"/>
                        <a:ext cx="3205162" cy="3552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775240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672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67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9314" name="Object 2"/>
          <p:cNvGraphicFramePr>
            <a:graphicFrameLocks noChangeAspect="1"/>
          </p:cNvGraphicFramePr>
          <p:nvPr/>
        </p:nvGraphicFramePr>
        <p:xfrm>
          <a:off x="609600" y="3886200"/>
          <a:ext cx="1527175" cy="1260475"/>
        </p:xfrm>
        <a:graphic>
          <a:graphicData uri="http://schemas.openxmlformats.org/presentationml/2006/ole">
            <mc:AlternateContent xmlns:mc="http://schemas.openxmlformats.org/markup-compatibility/2006">
              <mc:Choice xmlns:v="urn:schemas-microsoft-com:vml" Requires="v">
                <p:oleObj spid="_x0000_s29737" name="VISIO" r:id="rId4" imgW="6045840" imgH="6714360" progId="Visio.Drawing.6">
                  <p:embed/>
                </p:oleObj>
              </mc:Choice>
              <mc:Fallback>
                <p:oleObj name="VISIO" r:id="rId4" imgW="6045840" imgH="671436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t="69679" r="77502" b="13547"/>
                      <a:stretch>
                        <a:fillRect/>
                      </a:stretch>
                    </p:blipFill>
                    <p:spPr bwMode="auto">
                      <a:xfrm>
                        <a:off x="609600" y="3886200"/>
                        <a:ext cx="1527175" cy="1260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9315" name="Rectangle 3"/>
          <p:cNvSpPr>
            <a:spLocks noGrp="1" noChangeArrowheads="1"/>
          </p:cNvSpPr>
          <p:nvPr>
            <p:ph type="title"/>
          </p:nvPr>
        </p:nvSpPr>
        <p:spPr>
          <a:noFill/>
          <a:ln/>
        </p:spPr>
        <p:txBody>
          <a:bodyPr/>
          <a:lstStyle/>
          <a:p>
            <a:r>
              <a:rPr lang="en-US"/>
              <a:t>RAM anatomy</a:t>
            </a:r>
          </a:p>
        </p:txBody>
      </p:sp>
      <p:graphicFrame>
        <p:nvGraphicFramePr>
          <p:cNvPr id="269316" name="Object 4"/>
          <p:cNvGraphicFramePr>
            <a:graphicFrameLocks noChangeAspect="1"/>
          </p:cNvGraphicFramePr>
          <p:nvPr/>
        </p:nvGraphicFramePr>
        <p:xfrm>
          <a:off x="3124200" y="2971800"/>
          <a:ext cx="2286000" cy="2174875"/>
        </p:xfrm>
        <a:graphic>
          <a:graphicData uri="http://schemas.openxmlformats.org/presentationml/2006/ole">
            <mc:AlternateContent xmlns:mc="http://schemas.openxmlformats.org/markup-compatibility/2006">
              <mc:Choice xmlns:v="urn:schemas-microsoft-com:vml" Requires="v">
                <p:oleObj spid="_x0000_s29738" name="VISIO" r:id="rId6" imgW="6045840" imgH="6714360" progId="Visio.Drawing.6">
                  <p:embed/>
                </p:oleObj>
              </mc:Choice>
              <mc:Fallback>
                <p:oleObj name="VISIO" r:id="rId6" imgW="6045840" imgH="671436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l="23621" t="57510" r="42703" b="13547"/>
                      <a:stretch>
                        <a:fillRect/>
                      </a:stretch>
                    </p:blipFill>
                    <p:spPr bwMode="auto">
                      <a:xfrm>
                        <a:off x="3124200" y="2971800"/>
                        <a:ext cx="2286000" cy="217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9317" name="Object 5"/>
          <p:cNvGraphicFramePr>
            <a:graphicFrameLocks noChangeAspect="1"/>
          </p:cNvGraphicFramePr>
          <p:nvPr/>
        </p:nvGraphicFramePr>
        <p:xfrm>
          <a:off x="5788025" y="914400"/>
          <a:ext cx="2974975" cy="4232275"/>
        </p:xfrm>
        <a:graphic>
          <a:graphicData uri="http://schemas.openxmlformats.org/presentationml/2006/ole">
            <mc:AlternateContent xmlns:mc="http://schemas.openxmlformats.org/markup-compatibility/2006">
              <mc:Choice xmlns:v="urn:schemas-microsoft-com:vml" Requires="v">
                <p:oleObj spid="_x0000_s29739" name="VISIO" r:id="rId8" imgW="6045840" imgH="6714360" progId="Visio.Drawing.6">
                  <p:embed/>
                </p:oleObj>
              </mc:Choice>
              <mc:Fallback>
                <p:oleObj name="VISIO" r:id="rId8" imgW="6045840" imgH="67143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56174" t="30132" b="13547"/>
                      <a:stretch>
                        <a:fillRect/>
                      </a:stretch>
                    </p:blipFill>
                    <p:spPr bwMode="auto">
                      <a:xfrm>
                        <a:off x="5788025" y="914400"/>
                        <a:ext cx="2974975" cy="423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9318" name="AutoShape 6"/>
          <p:cNvSpPr>
            <a:spLocks noChangeArrowheads="1"/>
          </p:cNvSpPr>
          <p:nvPr/>
        </p:nvSpPr>
        <p:spPr bwMode="auto">
          <a:xfrm>
            <a:off x="1447800" y="5410200"/>
            <a:ext cx="5943600" cy="838200"/>
          </a:xfrm>
          <a:prstGeom prst="rightArrow">
            <a:avLst>
              <a:gd name="adj1" fmla="val 46972"/>
              <a:gd name="adj2" fmla="val 79051"/>
            </a:avLst>
          </a:prstGeom>
          <a:solidFill>
            <a:srgbClr val="FFA3A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eaLnBrk="0" fontAlgn="base" hangingPunct="0">
              <a:spcBef>
                <a:spcPct val="0"/>
              </a:spcBef>
              <a:spcAft>
                <a:spcPct val="0"/>
              </a:spcAft>
            </a:pPr>
            <a:r>
              <a:rPr lang="en-US" sz="1600" b="1">
                <a:solidFill>
                  <a:srgbClr val="000000"/>
                </a:solidFill>
                <a:latin typeface="Arial" pitchFamily="34" charset="0"/>
              </a:rPr>
              <a:t>Recursive ascent</a:t>
            </a:r>
          </a:p>
        </p:txBody>
      </p:sp>
    </p:spTree>
    <p:extLst>
      <p:ext uri="{BB962C8B-B14F-4D97-AF65-F5344CB8AC3E}">
        <p14:creationId xmlns:p14="http://schemas.microsoft.com/office/powerpoint/2010/main" val="34750485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693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693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6931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9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8"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a:t>Counter</a:t>
            </a:r>
          </a:p>
        </p:txBody>
      </p:sp>
      <p:sp>
        <p:nvSpPr>
          <p:cNvPr id="273411" name="Rectangle 3"/>
          <p:cNvSpPr>
            <a:spLocks noGrp="1" noChangeArrowheads="1"/>
          </p:cNvSpPr>
          <p:nvPr>
            <p:ph type="body" idx="1"/>
          </p:nvPr>
        </p:nvSpPr>
        <p:spPr>
          <a:xfrm>
            <a:off x="304800" y="5181600"/>
            <a:ext cx="7162800" cy="1219200"/>
          </a:xfrm>
        </p:spPr>
        <p:txBody>
          <a:bodyPr/>
          <a:lstStyle/>
          <a:p>
            <a:r>
              <a:rPr lang="en-US" sz="1800"/>
              <a:t>Typical function: </a:t>
            </a:r>
            <a:r>
              <a:rPr lang="en-US" sz="1800" i="1"/>
              <a:t>program counter</a:t>
            </a:r>
          </a:p>
          <a:p>
            <a:r>
              <a:rPr lang="en-US" sz="1800"/>
              <a:t>Implementation: register chip + some combinational logic.</a:t>
            </a:r>
          </a:p>
        </p:txBody>
      </p:sp>
      <p:graphicFrame>
        <p:nvGraphicFramePr>
          <p:cNvPr id="273412" name="Object 4"/>
          <p:cNvGraphicFramePr>
            <a:graphicFrameLocks noChangeAspect="1"/>
          </p:cNvGraphicFramePr>
          <p:nvPr/>
        </p:nvGraphicFramePr>
        <p:xfrm>
          <a:off x="2286000" y="2382838"/>
          <a:ext cx="5181600" cy="1477962"/>
        </p:xfrm>
        <a:graphic>
          <a:graphicData uri="http://schemas.openxmlformats.org/presentationml/2006/ole">
            <mc:AlternateContent xmlns:mc="http://schemas.openxmlformats.org/markup-compatibility/2006">
              <mc:Choice xmlns:v="urn:schemas-microsoft-com:vml" Requires="v">
                <p:oleObj spid="_x0000_s30735" r:id="rId4" imgW="6050280" imgH="6708648" progId="Visio.Drawing.6">
                  <p:embed/>
                </p:oleObj>
              </mc:Choice>
              <mc:Fallback>
                <p:oleObj r:id="rId4" imgW="6050280" imgH="6708648"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25212" t="65695" r="18924" b="19055"/>
                      <a:stretch>
                        <a:fillRect/>
                      </a:stretch>
                    </p:blipFill>
                    <p:spPr bwMode="auto">
                      <a:xfrm>
                        <a:off x="2286000" y="2382838"/>
                        <a:ext cx="5181600" cy="147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3413" name="Rectangle 5" descr="Bouquet"/>
          <p:cNvSpPr>
            <a:spLocks noChangeArrowheads="1"/>
          </p:cNvSpPr>
          <p:nvPr/>
        </p:nvSpPr>
        <p:spPr bwMode="auto">
          <a:xfrm>
            <a:off x="2895600" y="4005263"/>
            <a:ext cx="5791200" cy="942975"/>
          </a:xfrm>
          <a:prstGeom prst="rect">
            <a:avLst/>
          </a:prstGeom>
          <a:noFill/>
          <a:ln>
            <a:noFill/>
          </a:ln>
          <a:effectLst/>
          <a:extLst>
            <a:ext uri="{909E8E84-426E-40DD-AFC4-6F175D3DCCD1}">
              <a14:hiddenFill xmlns:a14="http://schemas.microsoft.com/office/drawing/2010/main">
                <a:blipFill dpi="0" rotWithShape="0">
                  <a:blip r:embed="rId6"/>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eaLnBrk="0" fontAlgn="base" hangingPunct="0">
              <a:spcBef>
                <a:spcPct val="0"/>
              </a:spcBef>
              <a:spcAft>
                <a:spcPct val="0"/>
              </a:spcAft>
            </a:pPr>
            <a:r>
              <a:rPr lang="en-US" sz="1400" b="1">
                <a:solidFill>
                  <a:srgbClr val="000000"/>
                </a:solidFill>
                <a:latin typeface="Courier New" pitchFamily="49" charset="0"/>
                <a:cs typeface="Courier New" pitchFamily="49" charset="0"/>
              </a:rPr>
              <a:t>If reset(t-1) then out(t)=0</a:t>
            </a:r>
            <a:br>
              <a:rPr lang="en-US" sz="1400" b="1">
                <a:solidFill>
                  <a:srgbClr val="000000"/>
                </a:solidFill>
                <a:latin typeface="Courier New" pitchFamily="49" charset="0"/>
                <a:cs typeface="Courier New" pitchFamily="49" charset="0"/>
              </a:rPr>
            </a:br>
            <a:r>
              <a:rPr lang="en-US" sz="1400" b="1">
                <a:solidFill>
                  <a:srgbClr val="000000"/>
                </a:solidFill>
                <a:latin typeface="Courier New" pitchFamily="49" charset="0"/>
                <a:cs typeface="Courier New" pitchFamily="49" charset="0"/>
              </a:rPr>
              <a:t>   else if load(t-1) then out(t)=in(t-1)</a:t>
            </a:r>
            <a:br>
              <a:rPr lang="en-US" sz="1400" b="1">
                <a:solidFill>
                  <a:srgbClr val="000000"/>
                </a:solidFill>
                <a:latin typeface="Courier New" pitchFamily="49" charset="0"/>
                <a:cs typeface="Courier New" pitchFamily="49" charset="0"/>
              </a:rPr>
            </a:br>
            <a:r>
              <a:rPr lang="en-US" sz="1400" b="1">
                <a:solidFill>
                  <a:srgbClr val="000000"/>
                </a:solidFill>
                <a:latin typeface="Courier New" pitchFamily="49" charset="0"/>
                <a:cs typeface="Courier New" pitchFamily="49" charset="0"/>
              </a:rPr>
              <a:t>        else if inc(t-1) then out(t)=out(t-1)+1 </a:t>
            </a:r>
            <a:br>
              <a:rPr lang="en-US" sz="1400" b="1">
                <a:solidFill>
                  <a:srgbClr val="000000"/>
                </a:solidFill>
                <a:latin typeface="Courier New" pitchFamily="49" charset="0"/>
                <a:cs typeface="Courier New" pitchFamily="49" charset="0"/>
              </a:rPr>
            </a:br>
            <a:r>
              <a:rPr lang="en-US" sz="1400" b="1">
                <a:solidFill>
                  <a:srgbClr val="000000"/>
                </a:solidFill>
                <a:latin typeface="Courier New" pitchFamily="49" charset="0"/>
                <a:cs typeface="Courier New" pitchFamily="49" charset="0"/>
              </a:rPr>
              <a:t>             else out(t)=out(t-1)</a:t>
            </a:r>
            <a:r>
              <a:rPr lang="en-US" sz="1400" b="1">
                <a:solidFill>
                  <a:srgbClr val="000000"/>
                </a:solidFill>
                <a:latin typeface="Arial" pitchFamily="34" charset="0"/>
              </a:rPr>
              <a:t> </a:t>
            </a:r>
            <a:endParaRPr lang="en-US" sz="1400" b="1">
              <a:solidFill>
                <a:srgbClr val="000000"/>
              </a:solidFill>
              <a:latin typeface="Times New Roman" pitchFamily="18" charset="0"/>
            </a:endParaRPr>
          </a:p>
        </p:txBody>
      </p:sp>
      <p:sp>
        <p:nvSpPr>
          <p:cNvPr id="273414" name="Rectangle 6"/>
          <p:cNvSpPr>
            <a:spLocks noChangeArrowheads="1"/>
          </p:cNvSpPr>
          <p:nvPr/>
        </p:nvSpPr>
        <p:spPr bwMode="auto">
          <a:xfrm>
            <a:off x="152400" y="685800"/>
            <a:ext cx="7162800" cy="245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rtl="0" eaLnBrk="0" fontAlgn="base" hangingPunct="0">
              <a:spcBef>
                <a:spcPct val="45000"/>
              </a:spcBef>
              <a:spcAft>
                <a:spcPct val="0"/>
              </a:spcAft>
              <a:buClr>
                <a:srgbClr val="006600"/>
              </a:buClr>
              <a:buSzPct val="100000"/>
              <a:buFont typeface="Wingdings" pitchFamily="2" charset="2"/>
              <a:buNone/>
            </a:pPr>
            <a:r>
              <a:rPr lang="en-US" u="sng">
                <a:solidFill>
                  <a:srgbClr val="000000"/>
                </a:solidFill>
              </a:rPr>
              <a:t>Needed:</a:t>
            </a:r>
            <a:r>
              <a:rPr lang="en-US">
                <a:solidFill>
                  <a:srgbClr val="000000"/>
                </a:solidFill>
              </a:rPr>
              <a:t> a storage device that can:</a:t>
            </a:r>
          </a:p>
          <a:p>
            <a:pPr marL="342900" indent="-342900" algn="l" rtl="0" eaLnBrk="0" fontAlgn="base" hangingPunct="0">
              <a:spcBef>
                <a:spcPct val="45000"/>
              </a:spcBef>
              <a:spcAft>
                <a:spcPct val="0"/>
              </a:spcAft>
              <a:buClr>
                <a:srgbClr val="006600"/>
              </a:buClr>
              <a:buSzPct val="100000"/>
              <a:buFont typeface="Wingdings" pitchFamily="2" charset="2"/>
              <a:buNone/>
            </a:pPr>
            <a:r>
              <a:rPr lang="en-US">
                <a:solidFill>
                  <a:srgbClr val="000000"/>
                </a:solidFill>
              </a:rPr>
              <a:t>(a) set its state to some base value</a:t>
            </a:r>
          </a:p>
          <a:p>
            <a:pPr marL="342900" indent="-342900" algn="l" rtl="0" eaLnBrk="0" fontAlgn="base" hangingPunct="0">
              <a:spcBef>
                <a:spcPct val="45000"/>
              </a:spcBef>
              <a:spcAft>
                <a:spcPct val="0"/>
              </a:spcAft>
              <a:buClr>
                <a:srgbClr val="006600"/>
              </a:buClr>
              <a:buSzPct val="100000"/>
              <a:buFont typeface="Wingdings" pitchFamily="2" charset="2"/>
              <a:buNone/>
            </a:pPr>
            <a:r>
              <a:rPr lang="en-US">
                <a:solidFill>
                  <a:srgbClr val="000000"/>
                </a:solidFill>
              </a:rPr>
              <a:t>(b) increment the state in every clock cycle</a:t>
            </a:r>
          </a:p>
          <a:p>
            <a:pPr marL="342900" indent="-342900" algn="l" rtl="0" eaLnBrk="0" fontAlgn="base" hangingPunct="0">
              <a:spcBef>
                <a:spcPct val="45000"/>
              </a:spcBef>
              <a:spcAft>
                <a:spcPct val="0"/>
              </a:spcAft>
              <a:buClr>
                <a:srgbClr val="006600"/>
              </a:buClr>
              <a:buSzPct val="100000"/>
              <a:buFont typeface="Wingdings" pitchFamily="2" charset="2"/>
              <a:buNone/>
            </a:pPr>
            <a:r>
              <a:rPr lang="en-US">
                <a:solidFill>
                  <a:srgbClr val="000000"/>
                </a:solidFill>
              </a:rPr>
              <a:t>(c) maintain its state (stop incrementing) over clock cycles</a:t>
            </a:r>
          </a:p>
          <a:p>
            <a:pPr marL="342900" indent="-342900" algn="l" rtl="0" eaLnBrk="0" fontAlgn="base" hangingPunct="0">
              <a:spcBef>
                <a:spcPct val="45000"/>
              </a:spcBef>
              <a:spcAft>
                <a:spcPct val="0"/>
              </a:spcAft>
              <a:buClr>
                <a:srgbClr val="006600"/>
              </a:buClr>
              <a:buSzPct val="100000"/>
              <a:buFont typeface="Wingdings" pitchFamily="2" charset="2"/>
              <a:buNone/>
            </a:pPr>
            <a:r>
              <a:rPr lang="en-US">
                <a:solidFill>
                  <a:srgbClr val="000000"/>
                </a:solidFill>
              </a:rPr>
              <a:t>(d) reset its state</a:t>
            </a:r>
          </a:p>
        </p:txBody>
      </p:sp>
    </p:spTree>
    <p:extLst>
      <p:ext uri="{BB962C8B-B14F-4D97-AF65-F5344CB8AC3E}">
        <p14:creationId xmlns:p14="http://schemas.microsoft.com/office/powerpoint/2010/main" val="14289203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34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734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34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3411">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3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autoUpdateAnimBg="0"/>
      <p:bldP spid="273413" grpId="0" autoUpdateAnimBg="0"/>
      <p:bldP spid="27341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a:t>Recap: Sequential VS combinational logic</a:t>
            </a:r>
          </a:p>
        </p:txBody>
      </p:sp>
      <p:sp>
        <p:nvSpPr>
          <p:cNvPr id="275459" name="Rectangle 3" descr="Bouquet"/>
          <p:cNvSpPr>
            <a:spLocks noChangeArrowheads="1"/>
          </p:cNvSpPr>
          <p:nvPr/>
        </p:nvSpPr>
        <p:spPr bwMode="auto">
          <a:xfrm>
            <a:off x="0" y="2409825"/>
            <a:ext cx="9144000" cy="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graphicFrame>
        <p:nvGraphicFramePr>
          <p:cNvPr id="275460" name="Object 4"/>
          <p:cNvGraphicFramePr>
            <a:graphicFrameLocks noChangeAspect="1"/>
          </p:cNvGraphicFramePr>
          <p:nvPr/>
        </p:nvGraphicFramePr>
        <p:xfrm>
          <a:off x="1042988" y="908050"/>
          <a:ext cx="2305050" cy="2611438"/>
        </p:xfrm>
        <a:graphic>
          <a:graphicData uri="http://schemas.openxmlformats.org/presentationml/2006/ole">
            <mc:AlternateContent xmlns:mc="http://schemas.openxmlformats.org/markup-compatibility/2006">
              <mc:Choice xmlns:v="urn:schemas-microsoft-com:vml" Requires="v">
                <p:oleObj spid="_x0000_s31770" r:id="rId5" imgW="6050280" imgH="6708648" progId="Visio.Drawing.6">
                  <p:embed/>
                </p:oleObj>
              </mc:Choice>
              <mc:Fallback>
                <p:oleObj r:id="rId5" imgW="6050280" imgH="6708648"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l="-1279" t="4240" r="68901" b="61778"/>
                      <a:stretch>
                        <a:fillRect/>
                      </a:stretch>
                    </p:blipFill>
                    <p:spPr bwMode="auto">
                      <a:xfrm>
                        <a:off x="1042988" y="908050"/>
                        <a:ext cx="2305050" cy="2611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5461" name="Object 5"/>
          <p:cNvGraphicFramePr>
            <a:graphicFrameLocks noGrp="1" noChangeAspect="1"/>
          </p:cNvGraphicFramePr>
          <p:nvPr>
            <p:ph idx="1"/>
          </p:nvPr>
        </p:nvGraphicFramePr>
        <p:xfrm>
          <a:off x="3779838" y="908050"/>
          <a:ext cx="4535487" cy="2635250"/>
        </p:xfrm>
        <a:graphic>
          <a:graphicData uri="http://schemas.openxmlformats.org/presentationml/2006/ole">
            <mc:AlternateContent xmlns:mc="http://schemas.openxmlformats.org/markup-compatibility/2006">
              <mc:Choice xmlns:v="urn:schemas-microsoft-com:vml" Requires="v">
                <p:oleObj spid="_x0000_s31771" r:id="rId7" imgW="6050280" imgH="6708648" progId="Visio.Drawing.6">
                  <p:embed/>
                </p:oleObj>
              </mc:Choice>
              <mc:Fallback>
                <p:oleObj r:id="rId7" imgW="6050280" imgH="6708648"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l="32098" t="4240" r="130" b="61778"/>
                      <a:stretch>
                        <a:fillRect/>
                      </a:stretch>
                    </p:blipFill>
                    <p:spPr bwMode="auto">
                      <a:xfrm>
                        <a:off x="3779838" y="908050"/>
                        <a:ext cx="4535487" cy="2635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92279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54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54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US"/>
              <a:t>Time matters</a:t>
            </a:r>
          </a:p>
        </p:txBody>
      </p:sp>
      <p:sp>
        <p:nvSpPr>
          <p:cNvPr id="277507" name="Rectangle 3"/>
          <p:cNvSpPr>
            <a:spLocks noGrp="1" noChangeArrowheads="1"/>
          </p:cNvSpPr>
          <p:nvPr>
            <p:ph type="body" idx="1"/>
          </p:nvPr>
        </p:nvSpPr>
        <p:spPr>
          <a:xfrm>
            <a:off x="4572000" y="3716338"/>
            <a:ext cx="4572000" cy="2303462"/>
          </a:xfrm>
        </p:spPr>
        <p:txBody>
          <a:bodyPr/>
          <a:lstStyle/>
          <a:p>
            <a:pPr>
              <a:spcBef>
                <a:spcPct val="100000"/>
              </a:spcBef>
              <a:buFont typeface="Wingdings" pitchFamily="2" charset="2"/>
              <a:buNone/>
            </a:pPr>
            <a:r>
              <a:rPr lang="en-US" sz="1600" u="sng"/>
              <a:t>Implications:</a:t>
            </a:r>
          </a:p>
          <a:p>
            <a:pPr>
              <a:spcBef>
                <a:spcPct val="100000"/>
              </a:spcBef>
            </a:pPr>
            <a:r>
              <a:rPr lang="en-US" sz="1600"/>
              <a:t>Challenge: propagation delays</a:t>
            </a:r>
          </a:p>
          <a:p>
            <a:pPr>
              <a:spcBef>
                <a:spcPct val="100000"/>
              </a:spcBef>
            </a:pPr>
            <a:r>
              <a:rPr lang="en-US" sz="1600"/>
              <a:t>Solution: clock synchronization</a:t>
            </a:r>
          </a:p>
          <a:p>
            <a:pPr>
              <a:spcBef>
                <a:spcPct val="100000"/>
              </a:spcBef>
            </a:pPr>
            <a:r>
              <a:rPr lang="en-US" sz="1600"/>
              <a:t>Cycle length and processing speed.</a:t>
            </a:r>
          </a:p>
        </p:txBody>
      </p:sp>
      <p:graphicFrame>
        <p:nvGraphicFramePr>
          <p:cNvPr id="277508" name="Object 4"/>
          <p:cNvGraphicFramePr>
            <a:graphicFrameLocks noChangeAspect="1"/>
          </p:cNvGraphicFramePr>
          <p:nvPr/>
        </p:nvGraphicFramePr>
        <p:xfrm>
          <a:off x="468313" y="3357563"/>
          <a:ext cx="4027487" cy="3144837"/>
        </p:xfrm>
        <a:graphic>
          <a:graphicData uri="http://schemas.openxmlformats.org/presentationml/2006/ole">
            <mc:AlternateContent xmlns:mc="http://schemas.openxmlformats.org/markup-compatibility/2006">
              <mc:Choice xmlns:v="urn:schemas-microsoft-com:vml" Requires="v">
                <p:oleObj spid="_x0000_s32794" name="VISIO" r:id="rId4" imgW="7233840" imgH="5788440" progId="Visio.Drawing.6">
                  <p:embed/>
                </p:oleObj>
              </mc:Choice>
              <mc:Fallback>
                <p:oleObj name="VISIO" r:id="rId4" imgW="7233840" imgH="578844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1501" t="7916" r="25790" b="20831"/>
                      <a:stretch>
                        <a:fillRect/>
                      </a:stretch>
                    </p:blipFill>
                    <p:spPr bwMode="auto">
                      <a:xfrm>
                        <a:off x="468313" y="3357563"/>
                        <a:ext cx="4027487" cy="314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7509" name="Object 5"/>
          <p:cNvGraphicFramePr>
            <a:graphicFrameLocks noChangeAspect="1"/>
          </p:cNvGraphicFramePr>
          <p:nvPr/>
        </p:nvGraphicFramePr>
        <p:xfrm>
          <a:off x="827088" y="620713"/>
          <a:ext cx="6931025" cy="1490662"/>
        </p:xfrm>
        <a:graphic>
          <a:graphicData uri="http://schemas.openxmlformats.org/presentationml/2006/ole">
            <mc:AlternateContent xmlns:mc="http://schemas.openxmlformats.org/markup-compatibility/2006">
              <mc:Choice xmlns:v="urn:schemas-microsoft-com:vml" Requires="v">
                <p:oleObj spid="_x0000_s32795" name="VISIO" r:id="rId6" imgW="6045840" imgH="6714360" progId="Visio.Drawing.6">
                  <p:embed/>
                </p:oleObj>
              </mc:Choice>
              <mc:Fallback>
                <p:oleObj name="VISIO" r:id="rId6" imgW="6045840" imgH="671436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l="8084" t="60110" r="11780" b="23460"/>
                      <a:stretch>
                        <a:fillRect/>
                      </a:stretch>
                    </p:blipFill>
                    <p:spPr bwMode="auto">
                      <a:xfrm>
                        <a:off x="827088" y="620713"/>
                        <a:ext cx="6931025" cy="1490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7510" name="Rectangle 6"/>
          <p:cNvSpPr>
            <a:spLocks noChangeArrowheads="1"/>
          </p:cNvSpPr>
          <p:nvPr/>
        </p:nvSpPr>
        <p:spPr bwMode="auto">
          <a:xfrm>
            <a:off x="611188" y="2062163"/>
            <a:ext cx="8153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rtl="0" eaLnBrk="0" fontAlgn="base" hangingPunct="0">
              <a:spcBef>
                <a:spcPct val="60000"/>
              </a:spcBef>
              <a:spcAft>
                <a:spcPct val="0"/>
              </a:spcAft>
              <a:buClr>
                <a:srgbClr val="006600"/>
              </a:buClr>
              <a:buSzPct val="100000"/>
              <a:buFont typeface="Wingdings" pitchFamily="2" charset="2"/>
              <a:buChar char="n"/>
            </a:pPr>
            <a:r>
              <a:rPr lang="en-US" sz="1600">
                <a:solidFill>
                  <a:srgbClr val="000000"/>
                </a:solidFill>
              </a:rPr>
              <a:t>During a tick-tock cycle, the </a:t>
            </a:r>
            <a:r>
              <a:rPr lang="en-US" sz="1600">
                <a:solidFill>
                  <a:srgbClr val="000099"/>
                </a:solidFill>
              </a:rPr>
              <a:t>internal states</a:t>
            </a:r>
            <a:r>
              <a:rPr lang="en-US" sz="1600">
                <a:solidFill>
                  <a:srgbClr val="000000"/>
                </a:solidFill>
              </a:rPr>
              <a:t> of all the clocked chips are allowed to change, but their </a:t>
            </a:r>
            <a:r>
              <a:rPr lang="en-US" sz="1600">
                <a:solidFill>
                  <a:srgbClr val="000099"/>
                </a:solidFill>
              </a:rPr>
              <a:t>outputs</a:t>
            </a:r>
            <a:r>
              <a:rPr lang="en-US" sz="1600">
                <a:solidFill>
                  <a:srgbClr val="000000"/>
                </a:solidFill>
              </a:rPr>
              <a:t> are “latched”</a:t>
            </a:r>
          </a:p>
          <a:p>
            <a:pPr marL="342900" indent="-342900" algn="l" rtl="0" eaLnBrk="0" fontAlgn="base" hangingPunct="0">
              <a:spcBef>
                <a:spcPct val="60000"/>
              </a:spcBef>
              <a:spcAft>
                <a:spcPct val="0"/>
              </a:spcAft>
              <a:buClr>
                <a:srgbClr val="006600"/>
              </a:buClr>
              <a:buSzPct val="100000"/>
              <a:buFont typeface="Wingdings" pitchFamily="2" charset="2"/>
              <a:buChar char="n"/>
            </a:pPr>
            <a:r>
              <a:rPr lang="en-US" sz="1600">
                <a:solidFill>
                  <a:srgbClr val="000000"/>
                </a:solidFill>
              </a:rPr>
              <a:t>At the beginning of the next cycle, the </a:t>
            </a:r>
            <a:r>
              <a:rPr lang="en-US" sz="1600">
                <a:solidFill>
                  <a:srgbClr val="000099"/>
                </a:solidFill>
              </a:rPr>
              <a:t>outputs</a:t>
            </a:r>
            <a:r>
              <a:rPr lang="en-US" sz="1600">
                <a:solidFill>
                  <a:srgbClr val="000000"/>
                </a:solidFill>
              </a:rPr>
              <a:t> of all the clocked chips in the architecture </a:t>
            </a:r>
            <a:r>
              <a:rPr lang="en-US" sz="1600">
                <a:solidFill>
                  <a:srgbClr val="000099"/>
                </a:solidFill>
              </a:rPr>
              <a:t>commit</a:t>
            </a:r>
            <a:r>
              <a:rPr lang="en-US" sz="1600">
                <a:solidFill>
                  <a:srgbClr val="000000"/>
                </a:solidFill>
              </a:rPr>
              <a:t> to the new values.</a:t>
            </a:r>
          </a:p>
        </p:txBody>
      </p:sp>
    </p:spTree>
    <p:extLst>
      <p:ext uri="{BB962C8B-B14F-4D97-AF65-F5344CB8AC3E}">
        <p14:creationId xmlns:p14="http://schemas.microsoft.com/office/powerpoint/2010/main" val="40988736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775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75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7750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7507">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7507">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77507">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77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autoUpdateAnimBg="0"/>
      <p:bldP spid="27751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2"/>
          <p:cNvSpPr>
            <a:spLocks noGrp="1" noChangeArrowheads="1"/>
          </p:cNvSpPr>
          <p:nvPr>
            <p:ph type="title"/>
          </p:nvPr>
        </p:nvSpPr>
        <p:spPr/>
        <p:txBody>
          <a:bodyPr/>
          <a:lstStyle/>
          <a:p>
            <a:pPr algn="ctr"/>
            <a:r>
              <a:rPr lang="he-IL" sz="3200" dirty="0" smtClean="0"/>
              <a:t>תזכורת מהשיעור הקודם..</a:t>
            </a:r>
            <a:endParaRPr lang="en-US" sz="3200" dirty="0" smtClean="0"/>
          </a:p>
        </p:txBody>
      </p:sp>
      <p:graphicFrame>
        <p:nvGraphicFramePr>
          <p:cNvPr id="212999" name="Object 7"/>
          <p:cNvGraphicFramePr>
            <a:graphicFrameLocks noChangeAspect="1"/>
          </p:cNvGraphicFramePr>
          <p:nvPr/>
        </p:nvGraphicFramePr>
        <p:xfrm>
          <a:off x="152400" y="1371600"/>
          <a:ext cx="2667000" cy="1147763"/>
        </p:xfrm>
        <a:graphic>
          <a:graphicData uri="http://schemas.openxmlformats.org/presentationml/2006/ole">
            <mc:AlternateContent xmlns:mc="http://schemas.openxmlformats.org/markup-compatibility/2006">
              <mc:Choice xmlns:v="urn:schemas-microsoft-com:vml" Requires="v">
                <p:oleObj spid="_x0000_s33810" r:id="rId4" imgW="2914650" imgH="3648075" progId="Visio.Drawing.6">
                  <p:embed/>
                </p:oleObj>
              </mc:Choice>
              <mc:Fallback>
                <p:oleObj r:id="rId4" imgW="2914650" imgH="3648075"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t="43169" r="5344" b="17685"/>
                      <a:stretch>
                        <a:fillRect/>
                      </a:stretch>
                    </p:blipFill>
                    <p:spPr bwMode="auto">
                      <a:xfrm>
                        <a:off x="152400" y="1371600"/>
                        <a:ext cx="2667000" cy="1147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3000" name="Object 8"/>
          <p:cNvGraphicFramePr>
            <a:graphicFrameLocks noChangeAspect="1"/>
          </p:cNvGraphicFramePr>
          <p:nvPr/>
        </p:nvGraphicFramePr>
        <p:xfrm>
          <a:off x="3048000" y="1219200"/>
          <a:ext cx="2819400" cy="1558925"/>
        </p:xfrm>
        <a:graphic>
          <a:graphicData uri="http://schemas.openxmlformats.org/presentationml/2006/ole">
            <mc:AlternateContent xmlns:mc="http://schemas.openxmlformats.org/markup-compatibility/2006">
              <mc:Choice xmlns:v="urn:schemas-microsoft-com:vml" Requires="v">
                <p:oleObj spid="_x0000_s33811" r:id="rId6" imgW="2914650" imgH="4371975" progId="Visio.Drawing.6">
                  <p:embed/>
                </p:oleObj>
              </mc:Choice>
              <mc:Fallback>
                <p:oleObj r:id="rId6" imgW="2914650" imgH="4371975"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l="-758" t="43060" r="-1993" b="10983"/>
                      <a:stretch>
                        <a:fillRect/>
                      </a:stretch>
                    </p:blipFill>
                    <p:spPr bwMode="auto">
                      <a:xfrm>
                        <a:off x="3048000" y="1219200"/>
                        <a:ext cx="2819400" cy="155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3001" name="Object 9"/>
          <p:cNvGraphicFramePr>
            <a:graphicFrameLocks noChangeAspect="1"/>
          </p:cNvGraphicFramePr>
          <p:nvPr/>
        </p:nvGraphicFramePr>
        <p:xfrm>
          <a:off x="5943600" y="1371600"/>
          <a:ext cx="3048000" cy="1446213"/>
        </p:xfrm>
        <a:graphic>
          <a:graphicData uri="http://schemas.openxmlformats.org/presentationml/2006/ole">
            <mc:AlternateContent xmlns:mc="http://schemas.openxmlformats.org/markup-compatibility/2006">
              <mc:Choice xmlns:v="urn:schemas-microsoft-com:vml" Requires="v">
                <p:oleObj spid="_x0000_s33812" name="VISIO" r:id="rId8" imgW="3628440" imgH="3628440" progId="Visio.Drawing.6">
                  <p:embed/>
                </p:oleObj>
              </mc:Choice>
              <mc:Fallback>
                <p:oleObj name="VISIO" r:id="rId8" imgW="3628440" imgH="362844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042" t="20799" r="23210" b="35486"/>
                      <a:stretch>
                        <a:fillRect/>
                      </a:stretch>
                    </p:blipFill>
                    <p:spPr bwMode="auto">
                      <a:xfrm>
                        <a:off x="5943600" y="1371600"/>
                        <a:ext cx="3048000" cy="1446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3002" name="Object 10"/>
          <p:cNvGraphicFramePr>
            <a:graphicFrameLocks noChangeAspect="1"/>
          </p:cNvGraphicFramePr>
          <p:nvPr/>
        </p:nvGraphicFramePr>
        <p:xfrm>
          <a:off x="1524000" y="3352800"/>
          <a:ext cx="3886200" cy="2743200"/>
        </p:xfrm>
        <a:graphic>
          <a:graphicData uri="http://schemas.openxmlformats.org/presentationml/2006/ole">
            <mc:AlternateContent xmlns:mc="http://schemas.openxmlformats.org/markup-compatibility/2006">
              <mc:Choice xmlns:v="urn:schemas-microsoft-com:vml" Requires="v">
                <p:oleObj spid="_x0000_s33813" r:id="rId10" imgW="5448300" imgH="4381500" progId="Visio.Drawing.6">
                  <p:embed/>
                </p:oleObj>
              </mc:Choice>
              <mc:Fallback>
                <p:oleObj r:id="rId10" imgW="5448300" imgH="438150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l="-862" t="20767" r="11543" b="818"/>
                      <a:stretch>
                        <a:fillRect/>
                      </a:stretch>
                    </p:blipFill>
                    <p:spPr bwMode="auto">
                      <a:xfrm>
                        <a:off x="1524000" y="3352800"/>
                        <a:ext cx="3886200" cy="274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3003" name="Rectangle 11"/>
          <p:cNvSpPr>
            <a:spLocks noChangeArrowheads="1"/>
          </p:cNvSpPr>
          <p:nvPr/>
        </p:nvSpPr>
        <p:spPr bwMode="auto">
          <a:xfrm>
            <a:off x="5715000" y="3429000"/>
            <a:ext cx="3429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0" bIns="46038"/>
          <a:lstStyle/>
          <a:p>
            <a:pPr marL="342900" indent="-342900" algn="l" rtl="0" eaLnBrk="0" fontAlgn="base" hangingPunct="0">
              <a:lnSpc>
                <a:spcPct val="60000"/>
              </a:lnSpc>
              <a:spcBef>
                <a:spcPct val="95000"/>
              </a:spcBef>
              <a:spcAft>
                <a:spcPct val="0"/>
              </a:spcAft>
              <a:buClr>
                <a:srgbClr val="006600"/>
              </a:buClr>
              <a:buSzPct val="85000"/>
              <a:buFont typeface="Wingdings" pitchFamily="2" charset="2"/>
              <a:buNone/>
            </a:pPr>
            <a:r>
              <a:rPr lang="en-US" b="1" smtClean="0">
                <a:solidFill>
                  <a:srgbClr val="000099"/>
                </a:solidFill>
                <a:latin typeface="Courier New" pitchFamily="49" charset="0"/>
                <a:cs typeface="Courier New" pitchFamily="49" charset="0"/>
              </a:rPr>
              <a:t>out(x, y,</a:t>
            </a:r>
            <a:r>
              <a:rPr lang="en-US" smtClean="0">
                <a:solidFill>
                  <a:srgbClr val="000099"/>
                </a:solidFill>
              </a:rPr>
              <a:t> </a:t>
            </a:r>
            <a:r>
              <a:rPr lang="en-US" sz="1400" smtClean="0">
                <a:solidFill>
                  <a:srgbClr val="000099"/>
                </a:solidFill>
              </a:rPr>
              <a:t>control bits</a:t>
            </a:r>
            <a:r>
              <a:rPr lang="en-US" b="1" smtClean="0">
                <a:solidFill>
                  <a:srgbClr val="000099"/>
                </a:solidFill>
                <a:latin typeface="Courier New" pitchFamily="49" charset="0"/>
                <a:cs typeface="Courier New" pitchFamily="49" charset="0"/>
              </a:rPr>
              <a:t>) =</a:t>
            </a:r>
          </a:p>
          <a:p>
            <a:pPr marL="342900" indent="-342900" algn="l" rtl="0" eaLnBrk="0" fontAlgn="base" hangingPunct="0">
              <a:spcBef>
                <a:spcPct val="70000"/>
              </a:spcBef>
              <a:spcAft>
                <a:spcPct val="0"/>
              </a:spcAft>
              <a:buClr>
                <a:srgbClr val="003399"/>
              </a:buClr>
              <a:buSzPct val="70000"/>
              <a:buFont typeface="Wingdings" pitchFamily="2" charset="2"/>
              <a:buNone/>
            </a:pPr>
            <a:r>
              <a:rPr lang="en-US" smtClean="0">
                <a:solidFill>
                  <a:srgbClr val="000000"/>
                </a:solidFill>
              </a:rPr>
              <a:t>    </a:t>
            </a:r>
            <a:r>
              <a:rPr lang="en-US" b="1" smtClean="0">
                <a:solidFill>
                  <a:srgbClr val="000000"/>
                </a:solidFill>
                <a:latin typeface="Courier New" pitchFamily="49" charset="0"/>
                <a:cs typeface="Courier New" pitchFamily="49" charset="0"/>
              </a:rPr>
              <a:t>x+y, x-y, y–x,</a:t>
            </a:r>
          </a:p>
          <a:p>
            <a:pPr marL="342900" indent="-342900" algn="l" rtl="0" eaLnBrk="0" fontAlgn="base" hangingPunct="0">
              <a:spcBef>
                <a:spcPct val="35000"/>
              </a:spcBef>
              <a:spcAft>
                <a:spcPct val="0"/>
              </a:spcAft>
              <a:buClr>
                <a:srgbClr val="003399"/>
              </a:buClr>
              <a:buSzPct val="70000"/>
              <a:buFont typeface="Wingdings" pitchFamily="2" charset="2"/>
              <a:buNone/>
            </a:pPr>
            <a:r>
              <a:rPr lang="en-US" b="1" smtClean="0">
                <a:solidFill>
                  <a:srgbClr val="000000"/>
                </a:solidFill>
                <a:latin typeface="Courier New" pitchFamily="49" charset="0"/>
                <a:cs typeface="Courier New" pitchFamily="49" charset="0"/>
              </a:rPr>
              <a:t>  0, 1, -1,</a:t>
            </a:r>
          </a:p>
          <a:p>
            <a:pPr marL="342900" indent="-342900" algn="l" rtl="0" eaLnBrk="0" fontAlgn="base" hangingPunct="0">
              <a:spcBef>
                <a:spcPct val="35000"/>
              </a:spcBef>
              <a:spcAft>
                <a:spcPct val="0"/>
              </a:spcAft>
              <a:buClr>
                <a:srgbClr val="003399"/>
              </a:buClr>
              <a:buSzPct val="70000"/>
              <a:buFont typeface="Wingdings" pitchFamily="2" charset="2"/>
              <a:buNone/>
            </a:pPr>
            <a:r>
              <a:rPr lang="en-US" b="1" smtClean="0">
                <a:solidFill>
                  <a:srgbClr val="000000"/>
                </a:solidFill>
                <a:latin typeface="Courier New" pitchFamily="49" charset="0"/>
                <a:cs typeface="Courier New" pitchFamily="49" charset="0"/>
              </a:rPr>
              <a:t>  x, y, -x, -y,</a:t>
            </a:r>
          </a:p>
          <a:p>
            <a:pPr marL="342900" indent="-342900" algn="l" rtl="0" eaLnBrk="0" fontAlgn="base" hangingPunct="0">
              <a:spcBef>
                <a:spcPct val="35000"/>
              </a:spcBef>
              <a:spcAft>
                <a:spcPct val="0"/>
              </a:spcAft>
              <a:buClr>
                <a:srgbClr val="003399"/>
              </a:buClr>
              <a:buSzPct val="70000"/>
              <a:buFont typeface="Wingdings" pitchFamily="2" charset="2"/>
              <a:buNone/>
            </a:pPr>
            <a:r>
              <a:rPr lang="en-US" b="1" smtClean="0">
                <a:solidFill>
                  <a:srgbClr val="000000"/>
                </a:solidFill>
                <a:latin typeface="Courier New" pitchFamily="49" charset="0"/>
                <a:cs typeface="Courier New" pitchFamily="49" charset="0"/>
              </a:rPr>
              <a:t>  x!, y!,</a:t>
            </a:r>
          </a:p>
          <a:p>
            <a:pPr marL="342900" indent="-342900" algn="l" rtl="0" eaLnBrk="0" fontAlgn="base" hangingPunct="0">
              <a:spcBef>
                <a:spcPct val="35000"/>
              </a:spcBef>
              <a:spcAft>
                <a:spcPct val="0"/>
              </a:spcAft>
              <a:buClr>
                <a:srgbClr val="003399"/>
              </a:buClr>
              <a:buSzPct val="70000"/>
              <a:buFont typeface="Wingdings" pitchFamily="2" charset="2"/>
              <a:buNone/>
            </a:pPr>
            <a:r>
              <a:rPr lang="en-US" b="1" smtClean="0">
                <a:solidFill>
                  <a:srgbClr val="000000"/>
                </a:solidFill>
                <a:latin typeface="Courier New" pitchFamily="49" charset="0"/>
                <a:cs typeface="Courier New" pitchFamily="49" charset="0"/>
              </a:rPr>
              <a:t>  x+1, y+1, x-1, y-1,</a:t>
            </a:r>
          </a:p>
          <a:p>
            <a:pPr marL="342900" indent="-342900" algn="l" rtl="0" eaLnBrk="0" fontAlgn="base" hangingPunct="0">
              <a:spcBef>
                <a:spcPct val="35000"/>
              </a:spcBef>
              <a:spcAft>
                <a:spcPct val="0"/>
              </a:spcAft>
              <a:buClr>
                <a:srgbClr val="003399"/>
              </a:buClr>
              <a:buSzPct val="70000"/>
              <a:buFont typeface="Wingdings" pitchFamily="2" charset="2"/>
              <a:buNone/>
            </a:pPr>
            <a:r>
              <a:rPr lang="en-US" b="1" smtClean="0">
                <a:solidFill>
                  <a:srgbClr val="000000"/>
                </a:solidFill>
                <a:latin typeface="Courier New" pitchFamily="49" charset="0"/>
                <a:cs typeface="Courier New" pitchFamily="49" charset="0"/>
              </a:rPr>
              <a:t>  x&amp;y, x|y</a:t>
            </a:r>
          </a:p>
          <a:p>
            <a:pPr marL="342900" indent="-342900" algn="l" rtl="0" eaLnBrk="0" fontAlgn="base" hangingPunct="0">
              <a:lnSpc>
                <a:spcPct val="60000"/>
              </a:lnSpc>
              <a:spcBef>
                <a:spcPct val="95000"/>
              </a:spcBef>
              <a:spcAft>
                <a:spcPct val="0"/>
              </a:spcAft>
              <a:buClr>
                <a:srgbClr val="003399"/>
              </a:buClr>
              <a:buSzPct val="70000"/>
              <a:buFont typeface="Wingdings" pitchFamily="2" charset="2"/>
              <a:buChar char="l"/>
            </a:pPr>
            <a:endParaRPr lang="en-US" b="1" smtClean="0">
              <a:solidFill>
                <a:srgbClr val="000000"/>
              </a:solidFill>
              <a:latin typeface="Courier New" pitchFamily="49" charset="0"/>
              <a:cs typeface="Courier New" pitchFamily="49" charset="0"/>
            </a:endParaRPr>
          </a:p>
          <a:p>
            <a:pPr marL="342900" indent="-342900" algn="l" rtl="0" eaLnBrk="0" fontAlgn="base" hangingPunct="0">
              <a:lnSpc>
                <a:spcPct val="60000"/>
              </a:lnSpc>
              <a:spcBef>
                <a:spcPct val="95000"/>
              </a:spcBef>
              <a:spcAft>
                <a:spcPct val="0"/>
              </a:spcAft>
              <a:buClr>
                <a:srgbClr val="003399"/>
              </a:buClr>
              <a:buSzPct val="70000"/>
              <a:buFont typeface="Wingdings" pitchFamily="2" charset="2"/>
              <a:buChar char="l"/>
            </a:pPr>
            <a:endParaRPr lang="en-US" smtClean="0">
              <a:solidFill>
                <a:srgbClr val="000000"/>
              </a:solidFill>
            </a:endParaRPr>
          </a:p>
        </p:txBody>
      </p:sp>
    </p:spTree>
    <p:extLst>
      <p:ext uri="{BB962C8B-B14F-4D97-AF65-F5344CB8AC3E}">
        <p14:creationId xmlns:p14="http://schemas.microsoft.com/office/powerpoint/2010/main" val="35038079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129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130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1300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1300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30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03"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US"/>
              <a:t>Perspective</a:t>
            </a:r>
          </a:p>
        </p:txBody>
      </p:sp>
      <p:sp>
        <p:nvSpPr>
          <p:cNvPr id="279555" name="Rectangle 3"/>
          <p:cNvSpPr>
            <a:spLocks noGrp="1" noChangeArrowheads="1"/>
          </p:cNvSpPr>
          <p:nvPr>
            <p:ph type="body" idx="1"/>
          </p:nvPr>
        </p:nvSpPr>
        <p:spPr>
          <a:xfrm>
            <a:off x="228600" y="838200"/>
            <a:ext cx="8534400" cy="5562600"/>
          </a:xfrm>
        </p:spPr>
        <p:txBody>
          <a:bodyPr/>
          <a:lstStyle/>
          <a:p>
            <a:pPr>
              <a:spcBef>
                <a:spcPct val="130000"/>
              </a:spcBef>
            </a:pPr>
            <a:r>
              <a:rPr lang="en-US" sz="1600"/>
              <a:t>All the memory units described in this lecture are standard</a:t>
            </a:r>
          </a:p>
          <a:p>
            <a:pPr>
              <a:spcBef>
                <a:spcPct val="130000"/>
              </a:spcBef>
            </a:pPr>
            <a:r>
              <a:rPr lang="en-US" sz="1600"/>
              <a:t>Typical memory hierarchy </a:t>
            </a:r>
            <a:endParaRPr lang="en-US" sz="1200"/>
          </a:p>
          <a:p>
            <a:pPr lvl="1">
              <a:spcBef>
                <a:spcPct val="130000"/>
              </a:spcBef>
            </a:pPr>
            <a:r>
              <a:rPr lang="en-US" sz="1600"/>
              <a:t>SRAM (“static”), </a:t>
            </a:r>
            <a:r>
              <a:rPr lang="en-US" sz="1200"/>
              <a:t>typically used for the cache</a:t>
            </a:r>
          </a:p>
          <a:p>
            <a:pPr lvl="1">
              <a:spcBef>
                <a:spcPct val="130000"/>
              </a:spcBef>
            </a:pPr>
            <a:r>
              <a:rPr lang="en-US" sz="1600"/>
              <a:t>DRAM (“dynamic”), </a:t>
            </a:r>
            <a:r>
              <a:rPr lang="en-US" sz="1200"/>
              <a:t>typically used for main memory</a:t>
            </a:r>
          </a:p>
          <a:p>
            <a:pPr lvl="1">
              <a:spcBef>
                <a:spcPct val="130000"/>
              </a:spcBef>
            </a:pPr>
            <a:r>
              <a:rPr lang="en-US" sz="1600"/>
              <a:t>Disk</a:t>
            </a:r>
          </a:p>
          <a:p>
            <a:pPr lvl="1">
              <a:spcBef>
                <a:spcPct val="130000"/>
              </a:spcBef>
              <a:buFont typeface="Wingdings" pitchFamily="2" charset="2"/>
              <a:buNone/>
            </a:pPr>
            <a:r>
              <a:rPr lang="en-US" sz="1600"/>
              <a:t>(Elaborate caching / paging algorithms)</a:t>
            </a:r>
          </a:p>
          <a:p>
            <a:pPr>
              <a:spcBef>
                <a:spcPct val="130000"/>
              </a:spcBef>
            </a:pPr>
            <a:r>
              <a:rPr lang="en-US" sz="1600"/>
              <a:t>A Flip-flop can be built from Nand gates</a:t>
            </a:r>
          </a:p>
          <a:p>
            <a:pPr>
              <a:spcBef>
                <a:spcPct val="130000"/>
              </a:spcBef>
            </a:pPr>
            <a:r>
              <a:rPr lang="en-US" sz="1600"/>
              <a:t>But ... real memory units are highly optimized, using a great variety of storage technologies.</a:t>
            </a:r>
          </a:p>
        </p:txBody>
      </p:sp>
      <p:sp>
        <p:nvSpPr>
          <p:cNvPr id="279556" name="AutoShape 4"/>
          <p:cNvSpPr>
            <a:spLocks noChangeArrowheads="1"/>
          </p:cNvSpPr>
          <p:nvPr/>
        </p:nvSpPr>
        <p:spPr bwMode="auto">
          <a:xfrm>
            <a:off x="6019800" y="2133600"/>
            <a:ext cx="685800" cy="1676400"/>
          </a:xfrm>
          <a:prstGeom prst="downArrow">
            <a:avLst>
              <a:gd name="adj1" fmla="val 50000"/>
              <a:gd name="adj2" fmla="val 61111"/>
            </a:avLst>
          </a:prstGeom>
          <a:solidFill>
            <a:srgbClr val="FFA3A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79557" name="AutoShape 5"/>
          <p:cNvSpPr>
            <a:spLocks noChangeArrowheads="1"/>
          </p:cNvSpPr>
          <p:nvPr/>
        </p:nvSpPr>
        <p:spPr bwMode="auto">
          <a:xfrm rot="10800000">
            <a:off x="7086600" y="2133600"/>
            <a:ext cx="685800" cy="1676400"/>
          </a:xfrm>
          <a:prstGeom prst="downArrow">
            <a:avLst>
              <a:gd name="adj1" fmla="val 50000"/>
              <a:gd name="adj2" fmla="val 61111"/>
            </a:avLst>
          </a:prstGeom>
          <a:solidFill>
            <a:srgbClr val="FFA3A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79558" name="Text Box 6" descr="Bouquet"/>
          <p:cNvSpPr txBox="1">
            <a:spLocks noChangeArrowheads="1"/>
          </p:cNvSpPr>
          <p:nvPr/>
        </p:nvSpPr>
        <p:spPr bwMode="auto">
          <a:xfrm>
            <a:off x="5867400" y="1476375"/>
            <a:ext cx="914400" cy="581025"/>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eaLnBrk="0" fontAlgn="base" hangingPunct="0">
              <a:spcBef>
                <a:spcPct val="50000"/>
              </a:spcBef>
              <a:spcAft>
                <a:spcPct val="0"/>
              </a:spcAft>
            </a:pPr>
            <a:r>
              <a:rPr lang="en-US" sz="1600">
                <a:solidFill>
                  <a:srgbClr val="000000"/>
                </a:solidFill>
              </a:rPr>
              <a:t>Access</a:t>
            </a:r>
            <a:br>
              <a:rPr lang="en-US" sz="1600">
                <a:solidFill>
                  <a:srgbClr val="000000"/>
                </a:solidFill>
              </a:rPr>
            </a:br>
            <a:r>
              <a:rPr lang="en-US" sz="1600">
                <a:solidFill>
                  <a:srgbClr val="000000"/>
                </a:solidFill>
              </a:rPr>
              <a:t>time</a:t>
            </a:r>
          </a:p>
        </p:txBody>
      </p:sp>
      <p:sp>
        <p:nvSpPr>
          <p:cNvPr id="279559" name="Text Box 7" descr="Bouquet"/>
          <p:cNvSpPr txBox="1">
            <a:spLocks noChangeArrowheads="1"/>
          </p:cNvSpPr>
          <p:nvPr/>
        </p:nvSpPr>
        <p:spPr bwMode="auto">
          <a:xfrm>
            <a:off x="7010400" y="1644650"/>
            <a:ext cx="914400" cy="33655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eaLnBrk="0" fontAlgn="base" hangingPunct="0">
              <a:spcBef>
                <a:spcPct val="50000"/>
              </a:spcBef>
              <a:spcAft>
                <a:spcPct val="0"/>
              </a:spcAft>
            </a:pPr>
            <a:r>
              <a:rPr lang="en-US" sz="1600">
                <a:solidFill>
                  <a:srgbClr val="000000"/>
                </a:solidFill>
              </a:rPr>
              <a:t>Cost</a:t>
            </a:r>
          </a:p>
        </p:txBody>
      </p:sp>
    </p:spTree>
    <p:extLst>
      <p:ext uri="{BB962C8B-B14F-4D97-AF65-F5344CB8AC3E}">
        <p14:creationId xmlns:p14="http://schemas.microsoft.com/office/powerpoint/2010/main" val="1258720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ALU logic </a:t>
            </a:r>
            <a:r>
              <a:rPr lang="en-US" sz="1600" smtClean="0"/>
              <a:t>(Hack platform)</a:t>
            </a:r>
          </a:p>
        </p:txBody>
      </p:sp>
      <p:pic>
        <p:nvPicPr>
          <p:cNvPr id="218150" name="Picture 38" descr="Bouquet"/>
          <p:cNvPicPr>
            <a:picLocks noChangeAspect="1" noChangeArrowheads="1"/>
          </p:cNvPicPr>
          <p:nvPr/>
        </p:nvPicPr>
        <p:blipFill>
          <a:blip r:embed="rId3">
            <a:extLst>
              <a:ext uri="{28A0092B-C50C-407E-A947-70E740481C1C}">
                <a14:useLocalDpi xmlns:a14="http://schemas.microsoft.com/office/drawing/2010/main" val="0"/>
              </a:ext>
            </a:extLst>
          </a:blip>
          <a:srcRect l="13281" t="14516" r="10938" b="8064"/>
          <a:stretch>
            <a:fillRect/>
          </a:stretch>
        </p:blipFill>
        <p:spPr bwMode="auto">
          <a:xfrm>
            <a:off x="914400" y="838200"/>
            <a:ext cx="7391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151" name="Rectangle 39"/>
          <p:cNvSpPr>
            <a:spLocks noGrp="1" noChangeArrowheads="1"/>
          </p:cNvSpPr>
          <p:nvPr>
            <p:ph type="body" idx="1"/>
          </p:nvPr>
        </p:nvSpPr>
        <p:spPr>
          <a:xfrm>
            <a:off x="1676400" y="2971800"/>
            <a:ext cx="5181600" cy="1219200"/>
          </a:xfrm>
          <a:solidFill>
            <a:schemeClr val="bg1"/>
          </a:solidFill>
        </p:spPr>
        <p:txBody>
          <a:bodyPr/>
          <a:lstStyle/>
          <a:p>
            <a:pPr>
              <a:spcBef>
                <a:spcPct val="100000"/>
              </a:spcBef>
              <a:buFont typeface="Wingdings" pitchFamily="2" charset="2"/>
              <a:buNone/>
            </a:pPr>
            <a:r>
              <a:rPr lang="en-US" sz="1600" u="sng" smtClean="0"/>
              <a:t/>
            </a:r>
            <a:br>
              <a:rPr lang="en-US" sz="1600" u="sng" smtClean="0"/>
            </a:br>
            <a:r>
              <a:rPr lang="en-US" sz="1600" u="sng" smtClean="0"/>
              <a:t>Implementation:</a:t>
            </a:r>
            <a:r>
              <a:rPr lang="en-US" sz="1600" smtClean="0"/>
              <a:t> build a logic gate architecture</a:t>
            </a:r>
            <a:br>
              <a:rPr lang="en-US" sz="1600" smtClean="0"/>
            </a:br>
            <a:r>
              <a:rPr lang="en-US" sz="1600" smtClean="0"/>
              <a:t>that “reads” each control bit and does what</a:t>
            </a:r>
            <a:br>
              <a:rPr lang="en-US" sz="1600" smtClean="0"/>
            </a:br>
            <a:r>
              <a:rPr lang="en-US" sz="1600" smtClean="0"/>
              <a:t>the table specifies: if zx=1 then set x to 0, etc.</a:t>
            </a:r>
          </a:p>
        </p:txBody>
      </p:sp>
    </p:spTree>
    <p:extLst>
      <p:ext uri="{BB962C8B-B14F-4D97-AF65-F5344CB8AC3E}">
        <p14:creationId xmlns:p14="http://schemas.microsoft.com/office/powerpoint/2010/main" val="30086320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181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8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51"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2" name="Picture 2" descr="Bouquet"/>
          <p:cNvPicPr>
            <a:picLocks noChangeAspect="1" noChangeArrowheads="1"/>
          </p:cNvPicPr>
          <p:nvPr/>
        </p:nvPicPr>
        <p:blipFill>
          <a:blip r:embed="rId3">
            <a:extLst>
              <a:ext uri="{28A0092B-C50C-407E-A947-70E740481C1C}">
                <a14:useLocalDpi xmlns:a14="http://schemas.microsoft.com/office/drawing/2010/main" val="0"/>
              </a:ext>
            </a:extLst>
          </a:blip>
          <a:srcRect l="28906" t="23958" r="28906" b="22917"/>
          <a:stretch>
            <a:fillRect/>
          </a:stretch>
        </p:blipFill>
        <p:spPr bwMode="auto">
          <a:xfrm>
            <a:off x="76200" y="685800"/>
            <a:ext cx="5867400" cy="554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15" name="Rectangle 35"/>
          <p:cNvSpPr>
            <a:spLocks noChangeArrowheads="1"/>
          </p:cNvSpPr>
          <p:nvPr/>
        </p:nvSpPr>
        <p:spPr bwMode="auto">
          <a:xfrm>
            <a:off x="152400" y="762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rtl="0" eaLnBrk="0" fontAlgn="base" hangingPunct="0">
              <a:spcBef>
                <a:spcPct val="0"/>
              </a:spcBef>
              <a:spcAft>
                <a:spcPct val="0"/>
              </a:spcAft>
            </a:pPr>
            <a:r>
              <a:rPr lang="en-US" sz="2400" smtClean="0">
                <a:solidFill>
                  <a:srgbClr val="663300"/>
                </a:solidFill>
                <a:latin typeface="Arial" pitchFamily="34" charset="0"/>
              </a:rPr>
              <a:t>The ALU in the CPU context </a:t>
            </a:r>
            <a:r>
              <a:rPr lang="en-US" sz="1600" smtClean="0">
                <a:solidFill>
                  <a:srgbClr val="663300"/>
                </a:solidFill>
                <a:latin typeface="Arial" pitchFamily="34" charset="0"/>
              </a:rPr>
              <a:t>(Hack platform)</a:t>
            </a:r>
          </a:p>
        </p:txBody>
      </p:sp>
      <p:sp>
        <p:nvSpPr>
          <p:cNvPr id="13316" name="Line 4"/>
          <p:cNvSpPr>
            <a:spLocks noChangeShapeType="1"/>
          </p:cNvSpPr>
          <p:nvPr/>
        </p:nvSpPr>
        <p:spPr bwMode="auto">
          <a:xfrm>
            <a:off x="6400800" y="3224213"/>
            <a:ext cx="762000" cy="0"/>
          </a:xfrm>
          <a:prstGeom prst="line">
            <a:avLst/>
          </a:prstGeom>
          <a:noFill/>
          <a:ln w="31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smtClean="0">
              <a:solidFill>
                <a:srgbClr val="000000"/>
              </a:solidFill>
              <a:latin typeface="Arial" pitchFamily="34" charset="0"/>
            </a:endParaRPr>
          </a:p>
        </p:txBody>
      </p:sp>
      <p:sp>
        <p:nvSpPr>
          <p:cNvPr id="13317" name="Line 5"/>
          <p:cNvSpPr>
            <a:spLocks noChangeShapeType="1"/>
          </p:cNvSpPr>
          <p:nvPr/>
        </p:nvSpPr>
        <p:spPr bwMode="auto">
          <a:xfrm>
            <a:off x="8534400" y="3038475"/>
            <a:ext cx="552450" cy="1588"/>
          </a:xfrm>
          <a:prstGeom prst="line">
            <a:avLst/>
          </a:prstGeom>
          <a:noFill/>
          <a:ln w="31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smtClean="0">
              <a:solidFill>
                <a:srgbClr val="000000"/>
              </a:solidFill>
              <a:latin typeface="Arial" pitchFamily="34" charset="0"/>
            </a:endParaRPr>
          </a:p>
        </p:txBody>
      </p:sp>
      <p:sp>
        <p:nvSpPr>
          <p:cNvPr id="13318" name="Line 6"/>
          <p:cNvSpPr>
            <a:spLocks noChangeShapeType="1"/>
          </p:cNvSpPr>
          <p:nvPr/>
        </p:nvSpPr>
        <p:spPr bwMode="auto">
          <a:xfrm>
            <a:off x="7600950" y="2393950"/>
            <a:ext cx="552450" cy="1588"/>
          </a:xfrm>
          <a:prstGeom prst="line">
            <a:avLst/>
          </a:prstGeom>
          <a:noFill/>
          <a:ln w="31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smtClean="0">
              <a:solidFill>
                <a:srgbClr val="000000"/>
              </a:solidFill>
              <a:latin typeface="Arial" pitchFamily="34" charset="0"/>
            </a:endParaRPr>
          </a:p>
        </p:txBody>
      </p:sp>
      <p:sp>
        <p:nvSpPr>
          <p:cNvPr id="13319" name="Freeform 7"/>
          <p:cNvSpPr>
            <a:spLocks/>
          </p:cNvSpPr>
          <p:nvPr/>
        </p:nvSpPr>
        <p:spPr bwMode="auto">
          <a:xfrm>
            <a:off x="8159750" y="2076450"/>
            <a:ext cx="409575" cy="1919288"/>
          </a:xfrm>
          <a:custGeom>
            <a:avLst/>
            <a:gdLst>
              <a:gd name="T0" fmla="*/ 258 w 258"/>
              <a:gd name="T1" fmla="*/ 907 h 1209"/>
              <a:gd name="T2" fmla="*/ 258 w 258"/>
              <a:gd name="T3" fmla="*/ 303 h 1209"/>
              <a:gd name="T4" fmla="*/ 0 w 258"/>
              <a:gd name="T5" fmla="*/ 0 h 1209"/>
              <a:gd name="T6" fmla="*/ 0 w 258"/>
              <a:gd name="T7" fmla="*/ 1209 h 1209"/>
              <a:gd name="T8" fmla="*/ 258 w 258"/>
              <a:gd name="T9" fmla="*/ 907 h 1209"/>
              <a:gd name="T10" fmla="*/ 0 60000 65536"/>
              <a:gd name="T11" fmla="*/ 0 60000 65536"/>
              <a:gd name="T12" fmla="*/ 0 60000 65536"/>
              <a:gd name="T13" fmla="*/ 0 60000 65536"/>
              <a:gd name="T14" fmla="*/ 0 60000 65536"/>
              <a:gd name="T15" fmla="*/ 0 w 258"/>
              <a:gd name="T16" fmla="*/ 0 h 1209"/>
              <a:gd name="T17" fmla="*/ 258 w 258"/>
              <a:gd name="T18" fmla="*/ 1209 h 1209"/>
            </a:gdLst>
            <a:ahLst/>
            <a:cxnLst>
              <a:cxn ang="T10">
                <a:pos x="T0" y="T1"/>
              </a:cxn>
              <a:cxn ang="T11">
                <a:pos x="T2" y="T3"/>
              </a:cxn>
              <a:cxn ang="T12">
                <a:pos x="T4" y="T5"/>
              </a:cxn>
              <a:cxn ang="T13">
                <a:pos x="T6" y="T7"/>
              </a:cxn>
              <a:cxn ang="T14">
                <a:pos x="T8" y="T9"/>
              </a:cxn>
            </a:cxnLst>
            <a:rect l="T15" t="T16" r="T17" b="T18"/>
            <a:pathLst>
              <a:path w="258" h="1209">
                <a:moveTo>
                  <a:pt x="258" y="907"/>
                </a:moveTo>
                <a:lnTo>
                  <a:pt x="258" y="303"/>
                </a:lnTo>
                <a:lnTo>
                  <a:pt x="0" y="0"/>
                </a:lnTo>
                <a:lnTo>
                  <a:pt x="0" y="1209"/>
                </a:lnTo>
                <a:lnTo>
                  <a:pt x="258" y="907"/>
                </a:lnTo>
                <a:close/>
              </a:path>
            </a:pathLst>
          </a:custGeom>
          <a:solidFill>
            <a:srgbClr val="EEFFBF"/>
          </a:solidFill>
          <a:ln w="3175">
            <a:solidFill>
              <a:srgbClr val="000000"/>
            </a:solidFill>
            <a:round/>
            <a:headEnd/>
            <a:tailEnd/>
          </a:ln>
        </p:spPr>
        <p:txBody>
          <a:bodyPr/>
          <a:lstStyle/>
          <a:p>
            <a:pPr algn="ctr" rtl="0" eaLnBrk="0" fontAlgn="base" hangingPunct="0">
              <a:spcBef>
                <a:spcPct val="0"/>
              </a:spcBef>
              <a:spcAft>
                <a:spcPct val="0"/>
              </a:spcAft>
            </a:pPr>
            <a:endParaRPr lang="en-US" sz="2400" smtClean="0">
              <a:solidFill>
                <a:srgbClr val="000000"/>
              </a:solidFill>
              <a:latin typeface="Arial" pitchFamily="34" charset="0"/>
            </a:endParaRPr>
          </a:p>
        </p:txBody>
      </p:sp>
      <p:sp>
        <p:nvSpPr>
          <p:cNvPr id="13320" name="Rectangle 8"/>
          <p:cNvSpPr>
            <a:spLocks noChangeArrowheads="1"/>
          </p:cNvSpPr>
          <p:nvPr/>
        </p:nvSpPr>
        <p:spPr bwMode="auto">
          <a:xfrm rot="5400000">
            <a:off x="8170863" y="2928938"/>
            <a:ext cx="3651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rtl="0" eaLnBrk="0" fontAlgn="base" hangingPunct="0">
              <a:spcBef>
                <a:spcPct val="0"/>
              </a:spcBef>
              <a:spcAft>
                <a:spcPct val="0"/>
              </a:spcAft>
            </a:pPr>
            <a:r>
              <a:rPr lang="en-US" sz="1400" b="1" smtClean="0">
                <a:solidFill>
                  <a:srgbClr val="000000"/>
                </a:solidFill>
                <a:latin typeface="Arial" pitchFamily="34" charset="0"/>
              </a:rPr>
              <a:t>ALU</a:t>
            </a:r>
          </a:p>
        </p:txBody>
      </p:sp>
      <p:sp>
        <p:nvSpPr>
          <p:cNvPr id="13321" name="Freeform 9"/>
          <p:cNvSpPr>
            <a:spLocks/>
          </p:cNvSpPr>
          <p:nvPr/>
        </p:nvSpPr>
        <p:spPr bwMode="auto">
          <a:xfrm>
            <a:off x="7192963" y="3060700"/>
            <a:ext cx="423862" cy="1062038"/>
          </a:xfrm>
          <a:custGeom>
            <a:avLst/>
            <a:gdLst>
              <a:gd name="T0" fmla="*/ 0 w 267"/>
              <a:gd name="T1" fmla="*/ 669 h 669"/>
              <a:gd name="T2" fmla="*/ 267 w 267"/>
              <a:gd name="T3" fmla="*/ 335 h 669"/>
              <a:gd name="T4" fmla="*/ 0 w 267"/>
              <a:gd name="T5" fmla="*/ 0 h 669"/>
              <a:gd name="T6" fmla="*/ 0 w 267"/>
              <a:gd name="T7" fmla="*/ 669 h 669"/>
              <a:gd name="T8" fmla="*/ 0 60000 65536"/>
              <a:gd name="T9" fmla="*/ 0 60000 65536"/>
              <a:gd name="T10" fmla="*/ 0 60000 65536"/>
              <a:gd name="T11" fmla="*/ 0 60000 65536"/>
              <a:gd name="T12" fmla="*/ 0 w 267"/>
              <a:gd name="T13" fmla="*/ 0 h 669"/>
              <a:gd name="T14" fmla="*/ 267 w 267"/>
              <a:gd name="T15" fmla="*/ 669 h 669"/>
            </a:gdLst>
            <a:ahLst/>
            <a:cxnLst>
              <a:cxn ang="T8">
                <a:pos x="T0" y="T1"/>
              </a:cxn>
              <a:cxn ang="T9">
                <a:pos x="T2" y="T3"/>
              </a:cxn>
              <a:cxn ang="T10">
                <a:pos x="T4" y="T5"/>
              </a:cxn>
              <a:cxn ang="T11">
                <a:pos x="T6" y="T7"/>
              </a:cxn>
            </a:cxnLst>
            <a:rect l="T12" t="T13" r="T14" b="T15"/>
            <a:pathLst>
              <a:path w="267" h="669">
                <a:moveTo>
                  <a:pt x="0" y="669"/>
                </a:moveTo>
                <a:lnTo>
                  <a:pt x="267" y="335"/>
                </a:lnTo>
                <a:lnTo>
                  <a:pt x="0" y="0"/>
                </a:lnTo>
                <a:lnTo>
                  <a:pt x="0" y="669"/>
                </a:lnTo>
                <a:close/>
              </a:path>
            </a:pathLst>
          </a:custGeom>
          <a:solidFill>
            <a:srgbClr val="E6E6E6"/>
          </a:solidFill>
          <a:ln w="3175">
            <a:solidFill>
              <a:srgbClr val="000000"/>
            </a:solidFill>
            <a:round/>
            <a:headEnd/>
            <a:tailEnd/>
          </a:ln>
        </p:spPr>
        <p:txBody>
          <a:bodyPr/>
          <a:lstStyle/>
          <a:p>
            <a:pPr algn="ctr" rtl="0" eaLnBrk="0" fontAlgn="base" hangingPunct="0">
              <a:spcBef>
                <a:spcPct val="0"/>
              </a:spcBef>
              <a:spcAft>
                <a:spcPct val="0"/>
              </a:spcAft>
            </a:pPr>
            <a:endParaRPr lang="en-US" sz="2400" smtClean="0">
              <a:solidFill>
                <a:srgbClr val="000000"/>
              </a:solidFill>
              <a:latin typeface="Arial" pitchFamily="34" charset="0"/>
            </a:endParaRPr>
          </a:p>
        </p:txBody>
      </p:sp>
      <p:sp>
        <p:nvSpPr>
          <p:cNvPr id="13322" name="Rectangle 10"/>
          <p:cNvSpPr>
            <a:spLocks noChangeArrowheads="1"/>
          </p:cNvSpPr>
          <p:nvPr/>
        </p:nvSpPr>
        <p:spPr bwMode="auto">
          <a:xfrm rot="5400000">
            <a:off x="7160419" y="3496469"/>
            <a:ext cx="3349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rtl="0" eaLnBrk="0" fontAlgn="base" hangingPunct="0">
              <a:spcBef>
                <a:spcPct val="0"/>
              </a:spcBef>
              <a:spcAft>
                <a:spcPct val="0"/>
              </a:spcAft>
            </a:pPr>
            <a:r>
              <a:rPr lang="en-US" sz="1400" smtClean="0">
                <a:solidFill>
                  <a:srgbClr val="000000"/>
                </a:solidFill>
                <a:latin typeface="Arial" pitchFamily="34" charset="0"/>
              </a:rPr>
              <a:t>Mux</a:t>
            </a:r>
            <a:endParaRPr lang="en-US" sz="1400" b="1" smtClean="0">
              <a:solidFill>
                <a:srgbClr val="000000"/>
              </a:solidFill>
              <a:latin typeface="Arial" pitchFamily="34" charset="0"/>
            </a:endParaRPr>
          </a:p>
        </p:txBody>
      </p:sp>
      <p:sp>
        <p:nvSpPr>
          <p:cNvPr id="13323" name="Rectangle 11"/>
          <p:cNvSpPr>
            <a:spLocks noChangeArrowheads="1"/>
          </p:cNvSpPr>
          <p:nvPr/>
        </p:nvSpPr>
        <p:spPr bwMode="auto">
          <a:xfrm>
            <a:off x="7735888" y="2193925"/>
            <a:ext cx="338137" cy="169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rtl="0" eaLnBrk="0" fontAlgn="base" hangingPunct="0">
              <a:spcBef>
                <a:spcPct val="0"/>
              </a:spcBef>
              <a:spcAft>
                <a:spcPct val="0"/>
              </a:spcAft>
            </a:pPr>
            <a:endParaRPr lang="en-US" sz="2400" smtClean="0">
              <a:solidFill>
                <a:srgbClr val="000000"/>
              </a:solidFill>
              <a:latin typeface="Arial" pitchFamily="34" charset="0"/>
            </a:endParaRPr>
          </a:p>
        </p:txBody>
      </p:sp>
      <p:sp>
        <p:nvSpPr>
          <p:cNvPr id="13324" name="Rectangle 12"/>
          <p:cNvSpPr>
            <a:spLocks noChangeArrowheads="1"/>
          </p:cNvSpPr>
          <p:nvPr/>
        </p:nvSpPr>
        <p:spPr bwMode="auto">
          <a:xfrm>
            <a:off x="7796213" y="2149475"/>
            <a:ext cx="1285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rtl="0" eaLnBrk="0" fontAlgn="base" hangingPunct="0">
              <a:spcBef>
                <a:spcPct val="0"/>
              </a:spcBef>
              <a:spcAft>
                <a:spcPct val="0"/>
              </a:spcAft>
            </a:pPr>
            <a:r>
              <a:rPr lang="en-US" sz="1400" b="1" smtClean="0">
                <a:solidFill>
                  <a:srgbClr val="000000"/>
                </a:solidFill>
                <a:latin typeface="Arial" pitchFamily="34" charset="0"/>
              </a:rPr>
              <a:t>D</a:t>
            </a:r>
          </a:p>
        </p:txBody>
      </p:sp>
      <p:sp>
        <p:nvSpPr>
          <p:cNvPr id="13325" name="Rectangle 13"/>
          <p:cNvSpPr>
            <a:spLocks noChangeArrowheads="1"/>
          </p:cNvSpPr>
          <p:nvPr/>
        </p:nvSpPr>
        <p:spPr bwMode="auto">
          <a:xfrm>
            <a:off x="8686800" y="2773363"/>
            <a:ext cx="2746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rtl="0" eaLnBrk="0" fontAlgn="base" hangingPunct="0">
              <a:spcBef>
                <a:spcPct val="0"/>
              </a:spcBef>
              <a:spcAft>
                <a:spcPct val="0"/>
              </a:spcAft>
            </a:pPr>
            <a:r>
              <a:rPr lang="en-US" sz="1400" b="1" smtClean="0">
                <a:solidFill>
                  <a:srgbClr val="990000"/>
                </a:solidFill>
                <a:latin typeface="Arial" pitchFamily="34" charset="0"/>
              </a:rPr>
              <a:t>out</a:t>
            </a:r>
          </a:p>
        </p:txBody>
      </p:sp>
      <p:sp>
        <p:nvSpPr>
          <p:cNvPr id="13326" name="Rectangle 14"/>
          <p:cNvSpPr>
            <a:spLocks noChangeArrowheads="1"/>
          </p:cNvSpPr>
          <p:nvPr/>
        </p:nvSpPr>
        <p:spPr bwMode="auto">
          <a:xfrm>
            <a:off x="7683500" y="3370263"/>
            <a:ext cx="407988" cy="1698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rtl="0" eaLnBrk="0" fontAlgn="base" hangingPunct="0">
              <a:spcBef>
                <a:spcPct val="0"/>
              </a:spcBef>
              <a:spcAft>
                <a:spcPct val="0"/>
              </a:spcAft>
            </a:pPr>
            <a:endParaRPr lang="en-US" sz="2400" smtClean="0">
              <a:solidFill>
                <a:srgbClr val="000000"/>
              </a:solidFill>
              <a:latin typeface="Arial" pitchFamily="34" charset="0"/>
            </a:endParaRPr>
          </a:p>
        </p:txBody>
      </p:sp>
      <p:sp>
        <p:nvSpPr>
          <p:cNvPr id="13327" name="Rectangle 15"/>
          <p:cNvSpPr>
            <a:spLocks noChangeArrowheads="1"/>
          </p:cNvSpPr>
          <p:nvPr/>
        </p:nvSpPr>
        <p:spPr bwMode="auto">
          <a:xfrm>
            <a:off x="7696200" y="3352800"/>
            <a:ext cx="3254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p>
            <a:pPr algn="l" rtl="0" eaLnBrk="0" fontAlgn="base" hangingPunct="0">
              <a:spcBef>
                <a:spcPct val="0"/>
              </a:spcBef>
              <a:spcAft>
                <a:spcPct val="0"/>
              </a:spcAft>
            </a:pPr>
            <a:r>
              <a:rPr lang="en-US" sz="1400" b="1" smtClean="0">
                <a:solidFill>
                  <a:srgbClr val="000000"/>
                </a:solidFill>
                <a:latin typeface="Arial" pitchFamily="34" charset="0"/>
              </a:rPr>
              <a:t>A/M</a:t>
            </a:r>
          </a:p>
        </p:txBody>
      </p:sp>
      <p:sp>
        <p:nvSpPr>
          <p:cNvPr id="13328" name="Rectangle 16"/>
          <p:cNvSpPr>
            <a:spLocks noChangeArrowheads="1"/>
          </p:cNvSpPr>
          <p:nvPr/>
        </p:nvSpPr>
        <p:spPr bwMode="auto">
          <a:xfrm>
            <a:off x="7315200" y="2667000"/>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p>
            <a:pPr algn="l" rtl="0" eaLnBrk="0" fontAlgn="base" hangingPunct="0">
              <a:spcBef>
                <a:spcPct val="0"/>
              </a:spcBef>
              <a:spcAft>
                <a:spcPct val="0"/>
              </a:spcAft>
            </a:pPr>
            <a:r>
              <a:rPr lang="en-US" sz="1400" b="1" smtClean="0">
                <a:solidFill>
                  <a:srgbClr val="990000"/>
                </a:solidFill>
                <a:latin typeface="Arial" pitchFamily="34" charset="0"/>
                <a:cs typeface="Arial" pitchFamily="34" charset="0"/>
              </a:rPr>
              <a:t>a</a:t>
            </a:r>
          </a:p>
        </p:txBody>
      </p:sp>
      <p:sp>
        <p:nvSpPr>
          <p:cNvPr id="13329" name="Rectangle 17"/>
          <p:cNvSpPr>
            <a:spLocks noChangeArrowheads="1"/>
          </p:cNvSpPr>
          <p:nvPr/>
        </p:nvSpPr>
        <p:spPr bwMode="auto">
          <a:xfrm>
            <a:off x="6781800" y="2211388"/>
            <a:ext cx="852488" cy="339725"/>
          </a:xfrm>
          <a:prstGeom prst="rect">
            <a:avLst/>
          </a:prstGeom>
          <a:solidFill>
            <a:srgbClr val="CCFFCC"/>
          </a:solidFill>
          <a:ln w="3175">
            <a:solidFill>
              <a:srgbClr val="000000"/>
            </a:solidFill>
            <a:miter lim="800000"/>
            <a:headEnd/>
            <a:tailEnd/>
          </a:ln>
        </p:spPr>
        <p:txBody>
          <a:bodyPr/>
          <a:lstStyle/>
          <a:p>
            <a:pPr algn="ctr" rtl="0" eaLnBrk="0" fontAlgn="base" hangingPunct="0">
              <a:spcBef>
                <a:spcPct val="0"/>
              </a:spcBef>
              <a:spcAft>
                <a:spcPct val="0"/>
              </a:spcAft>
            </a:pPr>
            <a:endParaRPr lang="en-US" sz="2400" smtClean="0">
              <a:solidFill>
                <a:srgbClr val="000000"/>
              </a:solidFill>
              <a:latin typeface="Arial" pitchFamily="34" charset="0"/>
            </a:endParaRPr>
          </a:p>
        </p:txBody>
      </p:sp>
      <p:sp>
        <p:nvSpPr>
          <p:cNvPr id="13330" name="Rectangle 18"/>
          <p:cNvSpPr>
            <a:spLocks noChangeArrowheads="1"/>
          </p:cNvSpPr>
          <p:nvPr/>
        </p:nvSpPr>
        <p:spPr bwMode="auto">
          <a:xfrm>
            <a:off x="6826250" y="2281238"/>
            <a:ext cx="717550" cy="198437"/>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rtl="0" eaLnBrk="0" fontAlgn="base" hangingPunct="0">
              <a:spcBef>
                <a:spcPct val="0"/>
              </a:spcBef>
              <a:spcAft>
                <a:spcPct val="0"/>
              </a:spcAft>
            </a:pPr>
            <a:r>
              <a:rPr lang="en-US" sz="1300" smtClean="0">
                <a:solidFill>
                  <a:srgbClr val="000000"/>
                </a:solidFill>
                <a:latin typeface="Arial" pitchFamily="34" charset="0"/>
              </a:rPr>
              <a:t>D register</a:t>
            </a:r>
            <a:endParaRPr lang="en-US" sz="2400" b="1" smtClean="0">
              <a:solidFill>
                <a:srgbClr val="000000"/>
              </a:solidFill>
              <a:latin typeface="Arial" pitchFamily="34" charset="0"/>
            </a:endParaRPr>
          </a:p>
        </p:txBody>
      </p:sp>
      <p:sp>
        <p:nvSpPr>
          <p:cNvPr id="13331" name="Rectangle 20"/>
          <p:cNvSpPr>
            <a:spLocks noChangeArrowheads="1"/>
          </p:cNvSpPr>
          <p:nvPr/>
        </p:nvSpPr>
        <p:spPr bwMode="auto">
          <a:xfrm>
            <a:off x="5638800" y="3011488"/>
            <a:ext cx="914400" cy="341312"/>
          </a:xfrm>
          <a:prstGeom prst="rect">
            <a:avLst/>
          </a:prstGeom>
          <a:solidFill>
            <a:srgbClr val="CCFFCC"/>
          </a:solidFill>
          <a:ln w="3175">
            <a:solidFill>
              <a:srgbClr val="000000"/>
            </a:solidFill>
            <a:miter lim="800000"/>
            <a:headEnd/>
            <a:tailEnd/>
          </a:ln>
        </p:spPr>
        <p:txBody>
          <a:bodyPr/>
          <a:lstStyle/>
          <a:p>
            <a:pPr algn="ctr" rtl="0" eaLnBrk="0" fontAlgn="base" hangingPunct="0">
              <a:spcBef>
                <a:spcPct val="0"/>
              </a:spcBef>
              <a:spcAft>
                <a:spcPct val="0"/>
              </a:spcAft>
            </a:pPr>
            <a:endParaRPr lang="en-US" sz="2400" smtClean="0">
              <a:solidFill>
                <a:srgbClr val="000000"/>
              </a:solidFill>
              <a:latin typeface="Arial" pitchFamily="34" charset="0"/>
            </a:endParaRPr>
          </a:p>
        </p:txBody>
      </p:sp>
      <p:sp>
        <p:nvSpPr>
          <p:cNvPr id="13332" name="Rectangle 21"/>
          <p:cNvSpPr>
            <a:spLocks noChangeArrowheads="1"/>
          </p:cNvSpPr>
          <p:nvPr/>
        </p:nvSpPr>
        <p:spPr bwMode="auto">
          <a:xfrm>
            <a:off x="5768975" y="3078163"/>
            <a:ext cx="708025" cy="198437"/>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rtl="0" eaLnBrk="0" fontAlgn="base" hangingPunct="0">
              <a:spcBef>
                <a:spcPct val="0"/>
              </a:spcBef>
              <a:spcAft>
                <a:spcPct val="0"/>
              </a:spcAft>
            </a:pPr>
            <a:r>
              <a:rPr lang="en-US" sz="1300" smtClean="0">
                <a:solidFill>
                  <a:srgbClr val="000000"/>
                </a:solidFill>
                <a:latin typeface="Arial" pitchFamily="34" charset="0"/>
              </a:rPr>
              <a:t>A register</a:t>
            </a:r>
            <a:endParaRPr lang="en-US" sz="2400" b="1" smtClean="0">
              <a:solidFill>
                <a:srgbClr val="000000"/>
              </a:solidFill>
              <a:latin typeface="Arial" pitchFamily="34" charset="0"/>
            </a:endParaRPr>
          </a:p>
        </p:txBody>
      </p:sp>
      <p:sp>
        <p:nvSpPr>
          <p:cNvPr id="13333" name="Rectangle 23"/>
          <p:cNvSpPr>
            <a:spLocks noChangeArrowheads="1"/>
          </p:cNvSpPr>
          <p:nvPr/>
        </p:nvSpPr>
        <p:spPr bwMode="auto">
          <a:xfrm>
            <a:off x="6818313" y="3046413"/>
            <a:ext cx="238125" cy="1698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rtl="0" eaLnBrk="0" fontAlgn="base" hangingPunct="0">
              <a:spcBef>
                <a:spcPct val="0"/>
              </a:spcBef>
              <a:spcAft>
                <a:spcPct val="0"/>
              </a:spcAft>
            </a:pPr>
            <a:endParaRPr lang="en-US" sz="2400" smtClean="0">
              <a:solidFill>
                <a:srgbClr val="000000"/>
              </a:solidFill>
              <a:latin typeface="Arial" pitchFamily="34" charset="0"/>
            </a:endParaRPr>
          </a:p>
        </p:txBody>
      </p:sp>
      <p:sp>
        <p:nvSpPr>
          <p:cNvPr id="13334" name="Rectangle 24"/>
          <p:cNvSpPr>
            <a:spLocks noChangeArrowheads="1"/>
          </p:cNvSpPr>
          <p:nvPr/>
        </p:nvSpPr>
        <p:spPr bwMode="auto">
          <a:xfrm>
            <a:off x="6781800" y="2987675"/>
            <a:ext cx="1285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p>
            <a:pPr algn="l" rtl="0" eaLnBrk="0" fontAlgn="base" hangingPunct="0">
              <a:spcBef>
                <a:spcPct val="0"/>
              </a:spcBef>
              <a:spcAft>
                <a:spcPct val="0"/>
              </a:spcAft>
            </a:pPr>
            <a:r>
              <a:rPr lang="en-US" sz="1400" b="1" smtClean="0">
                <a:solidFill>
                  <a:srgbClr val="000000"/>
                </a:solidFill>
                <a:latin typeface="Arial" pitchFamily="34" charset="0"/>
              </a:rPr>
              <a:t>A</a:t>
            </a:r>
          </a:p>
        </p:txBody>
      </p:sp>
      <p:sp>
        <p:nvSpPr>
          <p:cNvPr id="13335" name="Rectangle 25"/>
          <p:cNvSpPr>
            <a:spLocks noChangeArrowheads="1"/>
          </p:cNvSpPr>
          <p:nvPr/>
        </p:nvSpPr>
        <p:spPr bwMode="auto">
          <a:xfrm>
            <a:off x="6724650" y="3762375"/>
            <a:ext cx="239713" cy="169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rtl="0" eaLnBrk="0" fontAlgn="base" hangingPunct="0">
              <a:spcBef>
                <a:spcPct val="0"/>
              </a:spcBef>
              <a:spcAft>
                <a:spcPct val="0"/>
              </a:spcAft>
            </a:pPr>
            <a:endParaRPr lang="en-US" sz="2400" smtClean="0">
              <a:solidFill>
                <a:srgbClr val="000000"/>
              </a:solidFill>
              <a:latin typeface="Arial" pitchFamily="34" charset="0"/>
            </a:endParaRPr>
          </a:p>
        </p:txBody>
      </p:sp>
      <p:sp>
        <p:nvSpPr>
          <p:cNvPr id="13336" name="Rectangle 26"/>
          <p:cNvSpPr>
            <a:spLocks noChangeArrowheads="1"/>
          </p:cNvSpPr>
          <p:nvPr/>
        </p:nvSpPr>
        <p:spPr bwMode="auto">
          <a:xfrm>
            <a:off x="6784975" y="3733800"/>
            <a:ext cx="1476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p>
            <a:pPr algn="l" rtl="0" eaLnBrk="0" fontAlgn="base" hangingPunct="0">
              <a:spcBef>
                <a:spcPct val="0"/>
              </a:spcBef>
              <a:spcAft>
                <a:spcPct val="0"/>
              </a:spcAft>
            </a:pPr>
            <a:r>
              <a:rPr lang="en-US" sz="1400" b="1" smtClean="0">
                <a:solidFill>
                  <a:srgbClr val="000000"/>
                </a:solidFill>
                <a:latin typeface="Arial" pitchFamily="34" charset="0"/>
              </a:rPr>
              <a:t>M</a:t>
            </a:r>
          </a:p>
        </p:txBody>
      </p:sp>
      <p:sp>
        <p:nvSpPr>
          <p:cNvPr id="13337" name="Rectangle 27"/>
          <p:cNvSpPr>
            <a:spLocks noChangeArrowheads="1"/>
          </p:cNvSpPr>
          <p:nvPr/>
        </p:nvSpPr>
        <p:spPr bwMode="auto">
          <a:xfrm>
            <a:off x="7772400" y="1600200"/>
            <a:ext cx="8969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p>
            <a:pPr algn="l" rtl="0" eaLnBrk="0" fontAlgn="base" hangingPunct="0">
              <a:spcBef>
                <a:spcPct val="0"/>
              </a:spcBef>
              <a:spcAft>
                <a:spcPct val="0"/>
              </a:spcAft>
            </a:pPr>
            <a:r>
              <a:rPr lang="en-US" sz="1400" b="1" smtClean="0">
                <a:solidFill>
                  <a:srgbClr val="990000"/>
                </a:solidFill>
                <a:latin typeface="Arial" pitchFamily="34" charset="0"/>
                <a:cs typeface="Arial" pitchFamily="34" charset="0"/>
              </a:rPr>
              <a:t>c1,c2,</a:t>
            </a:r>
            <a:r>
              <a:rPr lang="en-US" sz="800" b="1" smtClean="0">
                <a:solidFill>
                  <a:srgbClr val="990000"/>
                </a:solidFill>
                <a:latin typeface="Arial" pitchFamily="34" charset="0"/>
                <a:cs typeface="Arial" pitchFamily="34" charset="0"/>
              </a:rPr>
              <a:t> … </a:t>
            </a:r>
            <a:r>
              <a:rPr lang="en-US" sz="1400" b="1" smtClean="0">
                <a:solidFill>
                  <a:srgbClr val="990000"/>
                </a:solidFill>
                <a:latin typeface="Arial" pitchFamily="34" charset="0"/>
                <a:cs typeface="Arial" pitchFamily="34" charset="0"/>
              </a:rPr>
              <a:t>,c6</a:t>
            </a:r>
          </a:p>
        </p:txBody>
      </p:sp>
      <p:sp>
        <p:nvSpPr>
          <p:cNvPr id="13338" name="Line 28"/>
          <p:cNvSpPr>
            <a:spLocks noChangeShapeType="1"/>
          </p:cNvSpPr>
          <p:nvPr/>
        </p:nvSpPr>
        <p:spPr bwMode="auto">
          <a:xfrm flipH="1">
            <a:off x="8382000" y="1828800"/>
            <a:ext cx="0" cy="457200"/>
          </a:xfrm>
          <a:prstGeom prst="line">
            <a:avLst/>
          </a:prstGeom>
          <a:noFill/>
          <a:ln w="31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smtClean="0">
              <a:solidFill>
                <a:srgbClr val="000000"/>
              </a:solidFill>
              <a:latin typeface="Arial" pitchFamily="34" charset="0"/>
            </a:endParaRPr>
          </a:p>
        </p:txBody>
      </p:sp>
      <p:sp>
        <p:nvSpPr>
          <p:cNvPr id="13339" name="Rectangle 29"/>
          <p:cNvSpPr>
            <a:spLocks noChangeArrowheads="1"/>
          </p:cNvSpPr>
          <p:nvPr/>
        </p:nvSpPr>
        <p:spPr bwMode="auto">
          <a:xfrm>
            <a:off x="5638800" y="3581400"/>
            <a:ext cx="914400" cy="1066800"/>
          </a:xfrm>
          <a:prstGeom prst="rect">
            <a:avLst/>
          </a:prstGeom>
          <a:solidFill>
            <a:srgbClr val="CCFFCC"/>
          </a:solidFill>
          <a:ln w="3175">
            <a:solidFill>
              <a:srgbClr val="000000"/>
            </a:solidFill>
            <a:miter lim="800000"/>
            <a:headEnd/>
            <a:tailEnd/>
          </a:ln>
        </p:spPr>
        <p:txBody>
          <a:bodyPr/>
          <a:lstStyle/>
          <a:p>
            <a:pPr algn="ctr" rtl="0" eaLnBrk="0" fontAlgn="base" hangingPunct="0">
              <a:spcBef>
                <a:spcPct val="0"/>
              </a:spcBef>
              <a:spcAft>
                <a:spcPct val="0"/>
              </a:spcAft>
            </a:pPr>
            <a:endParaRPr lang="en-US" sz="2400" smtClean="0">
              <a:solidFill>
                <a:srgbClr val="000000"/>
              </a:solidFill>
              <a:latin typeface="Arial" pitchFamily="34" charset="0"/>
            </a:endParaRPr>
          </a:p>
        </p:txBody>
      </p:sp>
      <p:sp>
        <p:nvSpPr>
          <p:cNvPr id="13340" name="Rectangle 30"/>
          <p:cNvSpPr>
            <a:spLocks noChangeArrowheads="1"/>
          </p:cNvSpPr>
          <p:nvPr/>
        </p:nvSpPr>
        <p:spPr bwMode="auto">
          <a:xfrm>
            <a:off x="5791200" y="3705225"/>
            <a:ext cx="642938" cy="7905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rtl="0" eaLnBrk="0" fontAlgn="base" hangingPunct="0">
              <a:spcBef>
                <a:spcPct val="0"/>
              </a:spcBef>
              <a:spcAft>
                <a:spcPct val="0"/>
              </a:spcAft>
            </a:pPr>
            <a:r>
              <a:rPr lang="en-US" sz="1400" smtClean="0">
                <a:solidFill>
                  <a:srgbClr val="000000"/>
                </a:solidFill>
                <a:latin typeface="Arial" pitchFamily="34" charset="0"/>
              </a:rPr>
              <a:t>RAM</a:t>
            </a:r>
            <a:br>
              <a:rPr lang="en-US" sz="1400" smtClean="0">
                <a:solidFill>
                  <a:srgbClr val="000000"/>
                </a:solidFill>
                <a:latin typeface="Arial" pitchFamily="34" charset="0"/>
              </a:rPr>
            </a:br>
            <a:endParaRPr lang="en-US" sz="1400" smtClean="0">
              <a:solidFill>
                <a:srgbClr val="000000"/>
              </a:solidFill>
              <a:latin typeface="Arial" pitchFamily="34" charset="0"/>
            </a:endParaRPr>
          </a:p>
          <a:p>
            <a:pPr algn="l" rtl="0" eaLnBrk="0" fontAlgn="base" hangingPunct="0">
              <a:spcBef>
                <a:spcPct val="0"/>
              </a:spcBef>
              <a:spcAft>
                <a:spcPct val="0"/>
              </a:spcAft>
            </a:pPr>
            <a:r>
              <a:rPr lang="en-US" sz="1200" smtClean="0">
                <a:solidFill>
                  <a:srgbClr val="000000"/>
                </a:solidFill>
                <a:latin typeface="Arial" pitchFamily="34" charset="0"/>
              </a:rPr>
              <a:t>(selected register)</a:t>
            </a:r>
          </a:p>
        </p:txBody>
      </p:sp>
      <p:sp>
        <p:nvSpPr>
          <p:cNvPr id="13341" name="Line 33"/>
          <p:cNvSpPr>
            <a:spLocks noChangeShapeType="1"/>
          </p:cNvSpPr>
          <p:nvPr/>
        </p:nvSpPr>
        <p:spPr bwMode="auto">
          <a:xfrm>
            <a:off x="7600950" y="3581400"/>
            <a:ext cx="552450" cy="1588"/>
          </a:xfrm>
          <a:prstGeom prst="line">
            <a:avLst/>
          </a:prstGeom>
          <a:noFill/>
          <a:ln w="31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smtClean="0">
              <a:solidFill>
                <a:srgbClr val="000000"/>
              </a:solidFill>
              <a:latin typeface="Arial" pitchFamily="34" charset="0"/>
            </a:endParaRPr>
          </a:p>
        </p:txBody>
      </p:sp>
      <p:sp>
        <p:nvSpPr>
          <p:cNvPr id="13342" name="Line 34"/>
          <p:cNvSpPr>
            <a:spLocks noChangeShapeType="1"/>
          </p:cNvSpPr>
          <p:nvPr/>
        </p:nvSpPr>
        <p:spPr bwMode="auto">
          <a:xfrm flipH="1">
            <a:off x="7391400" y="2895600"/>
            <a:ext cx="0" cy="381000"/>
          </a:xfrm>
          <a:prstGeom prst="line">
            <a:avLst/>
          </a:prstGeom>
          <a:noFill/>
          <a:ln w="31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smtClean="0">
              <a:solidFill>
                <a:srgbClr val="000000"/>
              </a:solidFill>
              <a:latin typeface="Arial" pitchFamily="34" charset="0"/>
            </a:endParaRPr>
          </a:p>
        </p:txBody>
      </p:sp>
      <p:sp>
        <p:nvSpPr>
          <p:cNvPr id="13343" name="Line 36"/>
          <p:cNvSpPr>
            <a:spLocks noChangeShapeType="1"/>
          </p:cNvSpPr>
          <p:nvPr/>
        </p:nvSpPr>
        <p:spPr bwMode="auto">
          <a:xfrm>
            <a:off x="6553200" y="3962400"/>
            <a:ext cx="609600" cy="0"/>
          </a:xfrm>
          <a:prstGeom prst="line">
            <a:avLst/>
          </a:prstGeom>
          <a:noFill/>
          <a:ln w="31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smtClean="0">
              <a:solidFill>
                <a:srgbClr val="000000"/>
              </a:solidFill>
              <a:latin typeface="Arial" pitchFamily="34" charset="0"/>
            </a:endParaRPr>
          </a:p>
        </p:txBody>
      </p:sp>
    </p:spTree>
    <p:extLst>
      <p:ext uri="{BB962C8B-B14F-4D97-AF65-F5344CB8AC3E}">
        <p14:creationId xmlns:p14="http://schemas.microsoft.com/office/powerpoint/2010/main" val="40543402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0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950" y="2736830"/>
            <a:ext cx="4114800" cy="3168352"/>
          </a:xfrm>
        </p:spPr>
        <p:txBody>
          <a:bodyPr>
            <a:normAutofit/>
          </a:bodyPr>
          <a:lstStyle/>
          <a:p>
            <a:pPr marL="0" indent="0" algn="l" rtl="0">
              <a:buNone/>
            </a:pPr>
            <a:r>
              <a:rPr lang="en-US" dirty="0" smtClean="0">
                <a:latin typeface="Comic Sans MS" pitchFamily="66" charset="0"/>
              </a:rPr>
              <a:t>We can compute – but what do we do with the result?</a:t>
            </a:r>
          </a:p>
          <a:p>
            <a:pPr marL="0" indent="0" algn="l" rtl="0">
              <a:buNone/>
            </a:pPr>
            <a:endParaRPr lang="he-IL" dirty="0">
              <a:latin typeface="Comic Sans MS" pitchFamily="66" charset="0"/>
            </a:endParaRPr>
          </a:p>
        </p:txBody>
      </p:sp>
      <p:sp>
        <p:nvSpPr>
          <p:cNvPr id="4" name="Subtitle 2"/>
          <p:cNvSpPr txBox="1">
            <a:spLocks/>
          </p:cNvSpPr>
          <p:nvPr/>
        </p:nvSpPr>
        <p:spPr>
          <a:xfrm>
            <a:off x="205950" y="404664"/>
            <a:ext cx="8610600" cy="813069"/>
          </a:xfrm>
          <a:prstGeom prst="rect">
            <a:avLst/>
          </a:prstGeom>
        </p:spPr>
        <p:txBody>
          <a:bodyPr vert="horz" lIns="104278" tIns="52139" rIns="104278" bIns="52139" rtlCol="1">
            <a:normAutofit/>
          </a:bodyPr>
          <a:lstStyle>
            <a:lvl1pPr marL="0" indent="0" algn="ctr" defTabSz="914400" rtl="1"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rtl="0"/>
            <a:r>
              <a:rPr lang="en-US" sz="4000" dirty="0" smtClean="0">
                <a:solidFill>
                  <a:schemeClr val="tx1"/>
                </a:solidFill>
                <a:latin typeface="Comic Sans MS" pitchFamily="66" charset="0"/>
              </a:rPr>
              <a:t>Combinatorial Chips are not enough</a:t>
            </a:r>
            <a:endParaRPr lang="en-US" sz="4000" dirty="0">
              <a:solidFill>
                <a:schemeClr val="tx1"/>
              </a:solidFill>
              <a:latin typeface="Comic Sans MS" pitchFamily="66" charset="0"/>
            </a:endParaRPr>
          </a:p>
        </p:txBody>
      </p:sp>
      <p:pic>
        <p:nvPicPr>
          <p:cNvPr id="33796" name="Picture 4" descr="http://90skidsstuff.files.wordpress.com/2011/10/homersimpson3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7060" y="2276872"/>
            <a:ext cx="4819490" cy="3614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264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a:t>Sequential VS combinational logic</a:t>
            </a:r>
          </a:p>
        </p:txBody>
      </p:sp>
      <p:sp>
        <p:nvSpPr>
          <p:cNvPr id="248835" name="Rectangle 3"/>
          <p:cNvSpPr>
            <a:spLocks noGrp="1" noChangeArrowheads="1"/>
          </p:cNvSpPr>
          <p:nvPr>
            <p:ph type="body" idx="1"/>
          </p:nvPr>
        </p:nvSpPr>
        <p:spPr>
          <a:xfrm>
            <a:off x="250825" y="762000"/>
            <a:ext cx="8642350" cy="5562600"/>
          </a:xfrm>
        </p:spPr>
        <p:txBody>
          <a:bodyPr/>
          <a:lstStyle/>
          <a:p>
            <a:pPr>
              <a:lnSpc>
                <a:spcPct val="90000"/>
              </a:lnSpc>
              <a:spcBef>
                <a:spcPct val="100000"/>
              </a:spcBef>
            </a:pPr>
            <a:r>
              <a:rPr lang="en-US" sz="1800" dirty="0">
                <a:solidFill>
                  <a:srgbClr val="000099"/>
                </a:solidFill>
              </a:rPr>
              <a:t>Combinational devices</a:t>
            </a:r>
            <a:r>
              <a:rPr lang="en-US" sz="1800" dirty="0"/>
              <a:t>: operate on data only;</a:t>
            </a:r>
            <a:br>
              <a:rPr lang="en-US" sz="1800" dirty="0"/>
            </a:br>
            <a:r>
              <a:rPr lang="en-US" sz="1800" dirty="0"/>
              <a:t>provide calculation services (e.g. </a:t>
            </a:r>
            <a:r>
              <a:rPr lang="en-US" sz="1800" dirty="0" err="1"/>
              <a:t>Nand</a:t>
            </a:r>
            <a:r>
              <a:rPr lang="en-US" sz="1800" dirty="0"/>
              <a:t> … ALU) </a:t>
            </a:r>
          </a:p>
          <a:p>
            <a:pPr>
              <a:lnSpc>
                <a:spcPct val="90000"/>
              </a:lnSpc>
              <a:spcBef>
                <a:spcPct val="100000"/>
              </a:spcBef>
            </a:pPr>
            <a:r>
              <a:rPr lang="en-US" sz="1800" dirty="0">
                <a:solidFill>
                  <a:srgbClr val="000099"/>
                </a:solidFill>
              </a:rPr>
              <a:t>Sequential devices</a:t>
            </a:r>
            <a:r>
              <a:rPr lang="en-US" sz="1800" dirty="0"/>
              <a:t>: operate on data and a clock signal; </a:t>
            </a:r>
            <a:br>
              <a:rPr lang="en-US" sz="1800" dirty="0"/>
            </a:br>
            <a:r>
              <a:rPr lang="en-US" sz="1800" dirty="0"/>
              <a:t>as such, contain </a:t>
            </a:r>
            <a:r>
              <a:rPr lang="en-US" sz="1800" i="1" dirty="0"/>
              <a:t>state</a:t>
            </a:r>
            <a:r>
              <a:rPr lang="en-US" sz="1800" dirty="0"/>
              <a:t> and can </a:t>
            </a:r>
            <a:r>
              <a:rPr lang="en-US" sz="1800" dirty="0" smtClean="0"/>
              <a:t>be </a:t>
            </a:r>
            <a:r>
              <a:rPr lang="en-US" sz="1800" dirty="0"/>
              <a:t>made to provide storage and synchronization services</a:t>
            </a:r>
          </a:p>
          <a:p>
            <a:pPr>
              <a:lnSpc>
                <a:spcPct val="90000"/>
              </a:lnSpc>
              <a:spcBef>
                <a:spcPct val="100000"/>
              </a:spcBef>
            </a:pPr>
            <a:r>
              <a:rPr lang="en-US" sz="1800" dirty="0"/>
              <a:t>Sequential devices are sometimes called “clocked devices”</a:t>
            </a:r>
          </a:p>
          <a:p>
            <a:pPr>
              <a:lnSpc>
                <a:spcPct val="90000"/>
              </a:lnSpc>
              <a:spcBef>
                <a:spcPct val="100000"/>
              </a:spcBef>
            </a:pPr>
            <a:r>
              <a:rPr lang="en-US" sz="1800" dirty="0"/>
              <a:t>The low-level behavior of clocked / sequential gates is tricky</a:t>
            </a:r>
          </a:p>
          <a:p>
            <a:pPr>
              <a:lnSpc>
                <a:spcPct val="90000"/>
              </a:lnSpc>
              <a:spcBef>
                <a:spcPct val="100000"/>
              </a:spcBef>
            </a:pPr>
            <a:r>
              <a:rPr lang="en-US" sz="1800" dirty="0"/>
              <a:t>The good news:</a:t>
            </a:r>
          </a:p>
          <a:p>
            <a:pPr lvl="1">
              <a:lnSpc>
                <a:spcPct val="90000"/>
              </a:lnSpc>
              <a:spcBef>
                <a:spcPct val="100000"/>
              </a:spcBef>
            </a:pPr>
            <a:r>
              <a:rPr lang="en-US" sz="1800" dirty="0"/>
              <a:t>All sequential chips can be based on one low-level sequential gate, called “data flip flop”, or DFF</a:t>
            </a:r>
          </a:p>
          <a:p>
            <a:pPr lvl="1">
              <a:lnSpc>
                <a:spcPct val="90000"/>
              </a:lnSpc>
              <a:spcBef>
                <a:spcPct val="100000"/>
              </a:spcBef>
            </a:pPr>
            <a:r>
              <a:rPr lang="en-US" sz="1800" dirty="0"/>
              <a:t>The complex clock-dependency details can be encapsulated at the low-level DFF level</a:t>
            </a:r>
          </a:p>
          <a:p>
            <a:pPr lvl="1">
              <a:lnSpc>
                <a:spcPct val="90000"/>
              </a:lnSpc>
              <a:spcBef>
                <a:spcPct val="100000"/>
              </a:spcBef>
            </a:pPr>
            <a:r>
              <a:rPr lang="en-US" sz="1800" dirty="0"/>
              <a:t>All the higher-level sequential chips can be built on top of the DFF using combinational logic only.</a:t>
            </a:r>
          </a:p>
        </p:txBody>
      </p:sp>
      <p:sp>
        <p:nvSpPr>
          <p:cNvPr id="248836" name="Rectangle 4" descr="Bouquet"/>
          <p:cNvSpPr>
            <a:spLocks noChangeArrowheads="1"/>
          </p:cNvSpPr>
          <p:nvPr/>
        </p:nvSpPr>
        <p:spPr bwMode="auto">
          <a:xfrm>
            <a:off x="0" y="2409825"/>
            <a:ext cx="9144000" cy="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Tree>
    <p:extLst>
      <p:ext uri="{BB962C8B-B14F-4D97-AF65-F5344CB8AC3E}">
        <p14:creationId xmlns:p14="http://schemas.microsoft.com/office/powerpoint/2010/main" val="535060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8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88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88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88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88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883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883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88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ChangeArrowheads="1"/>
          </p:cNvSpPr>
          <p:nvPr/>
        </p:nvSpPr>
        <p:spPr bwMode="auto">
          <a:xfrm>
            <a:off x="152400" y="76200"/>
            <a:ext cx="8763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l" rtl="0" eaLnBrk="0" fontAlgn="base" hangingPunct="0">
              <a:spcBef>
                <a:spcPct val="0"/>
              </a:spcBef>
              <a:spcAft>
                <a:spcPct val="0"/>
              </a:spcAft>
            </a:pPr>
            <a:r>
              <a:rPr lang="en-US" sz="2400">
                <a:solidFill>
                  <a:srgbClr val="663300"/>
                </a:solidFill>
                <a:latin typeface="Arial" pitchFamily="34" charset="0"/>
              </a:rPr>
              <a:t>Lecture plan</a:t>
            </a:r>
          </a:p>
        </p:txBody>
      </p:sp>
      <p:sp>
        <p:nvSpPr>
          <p:cNvPr id="250883" name="Rectangle 3"/>
          <p:cNvSpPr>
            <a:spLocks noChangeArrowheads="1"/>
          </p:cNvSpPr>
          <p:nvPr/>
        </p:nvSpPr>
        <p:spPr bwMode="auto">
          <a:xfrm>
            <a:off x="1143000" y="1066800"/>
            <a:ext cx="441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rtl="0" eaLnBrk="0" fontAlgn="base" hangingPunct="0">
              <a:spcBef>
                <a:spcPct val="100000"/>
              </a:spcBef>
              <a:spcAft>
                <a:spcPct val="0"/>
              </a:spcAft>
              <a:buClr>
                <a:srgbClr val="006600"/>
              </a:buClr>
              <a:buSzPct val="100000"/>
              <a:buFont typeface="Wingdings" pitchFamily="2" charset="2"/>
              <a:buChar char="n"/>
            </a:pPr>
            <a:r>
              <a:rPr lang="en-US" dirty="0">
                <a:solidFill>
                  <a:srgbClr val="000000"/>
                </a:solidFill>
              </a:rPr>
              <a:t>Clock</a:t>
            </a:r>
          </a:p>
          <a:p>
            <a:pPr marL="342900" indent="-342900" algn="l" rtl="0" eaLnBrk="0" fontAlgn="base" hangingPunct="0">
              <a:spcBef>
                <a:spcPct val="100000"/>
              </a:spcBef>
              <a:spcAft>
                <a:spcPct val="0"/>
              </a:spcAft>
              <a:buClr>
                <a:srgbClr val="006600"/>
              </a:buClr>
              <a:buSzPct val="100000"/>
              <a:buFont typeface="Wingdings" pitchFamily="2" charset="2"/>
              <a:buChar char="n"/>
            </a:pPr>
            <a:r>
              <a:rPr lang="en-US" dirty="0">
                <a:solidFill>
                  <a:srgbClr val="000000"/>
                </a:solidFill>
              </a:rPr>
              <a:t>A hierarchy of memory chips:</a:t>
            </a:r>
          </a:p>
          <a:p>
            <a:pPr marL="742950" lvl="1" indent="-285750" algn="l" rtl="0" eaLnBrk="0" fontAlgn="base" hangingPunct="0">
              <a:spcBef>
                <a:spcPct val="100000"/>
              </a:spcBef>
              <a:spcAft>
                <a:spcPct val="0"/>
              </a:spcAft>
              <a:buClr>
                <a:srgbClr val="000099"/>
              </a:buClr>
              <a:buSzPct val="75000"/>
              <a:buFont typeface="Wingdings" pitchFamily="2" charset="2"/>
              <a:buChar char="l"/>
            </a:pPr>
            <a:r>
              <a:rPr lang="en-US" dirty="0">
                <a:solidFill>
                  <a:srgbClr val="000000"/>
                </a:solidFill>
              </a:rPr>
              <a:t>Flip-flop gates</a:t>
            </a:r>
          </a:p>
          <a:p>
            <a:pPr marL="742950" lvl="1" indent="-285750" algn="l" rtl="0" eaLnBrk="0" fontAlgn="base" hangingPunct="0">
              <a:spcBef>
                <a:spcPct val="100000"/>
              </a:spcBef>
              <a:spcAft>
                <a:spcPct val="0"/>
              </a:spcAft>
              <a:buClr>
                <a:srgbClr val="000099"/>
              </a:buClr>
              <a:buSzPct val="75000"/>
              <a:buFont typeface="Wingdings" pitchFamily="2" charset="2"/>
              <a:buChar char="l"/>
            </a:pPr>
            <a:r>
              <a:rPr lang="en-US" dirty="0">
                <a:solidFill>
                  <a:srgbClr val="000000"/>
                </a:solidFill>
              </a:rPr>
              <a:t>Binary cells</a:t>
            </a:r>
          </a:p>
          <a:p>
            <a:pPr marL="742950" lvl="1" indent="-285750" algn="l" rtl="0" eaLnBrk="0" fontAlgn="base" hangingPunct="0">
              <a:spcBef>
                <a:spcPct val="100000"/>
              </a:spcBef>
              <a:spcAft>
                <a:spcPct val="0"/>
              </a:spcAft>
              <a:buClr>
                <a:srgbClr val="000099"/>
              </a:buClr>
              <a:buSzPct val="75000"/>
              <a:buFont typeface="Wingdings" pitchFamily="2" charset="2"/>
              <a:buChar char="l"/>
            </a:pPr>
            <a:r>
              <a:rPr lang="en-US" dirty="0">
                <a:solidFill>
                  <a:srgbClr val="000000"/>
                </a:solidFill>
              </a:rPr>
              <a:t>Registers</a:t>
            </a:r>
          </a:p>
          <a:p>
            <a:pPr marL="742950" lvl="1" indent="-285750" algn="l" rtl="0" eaLnBrk="0" fontAlgn="base" hangingPunct="0">
              <a:spcBef>
                <a:spcPct val="100000"/>
              </a:spcBef>
              <a:spcAft>
                <a:spcPct val="0"/>
              </a:spcAft>
              <a:buClr>
                <a:srgbClr val="000099"/>
              </a:buClr>
              <a:buSzPct val="75000"/>
              <a:buFont typeface="Wingdings" pitchFamily="2" charset="2"/>
              <a:buChar char="l"/>
            </a:pPr>
            <a:r>
              <a:rPr lang="en-US" dirty="0">
                <a:solidFill>
                  <a:srgbClr val="000000"/>
                </a:solidFill>
              </a:rPr>
              <a:t>RAM</a:t>
            </a:r>
          </a:p>
          <a:p>
            <a:pPr marL="342900" indent="-342900" algn="l" rtl="0" eaLnBrk="0" fontAlgn="base" hangingPunct="0">
              <a:spcBef>
                <a:spcPct val="100000"/>
              </a:spcBef>
              <a:spcAft>
                <a:spcPct val="0"/>
              </a:spcAft>
              <a:buClr>
                <a:srgbClr val="006600"/>
              </a:buClr>
              <a:buSzPct val="100000"/>
              <a:buFont typeface="Wingdings" pitchFamily="2" charset="2"/>
              <a:buChar char="n"/>
            </a:pPr>
            <a:r>
              <a:rPr lang="en-US" dirty="0">
                <a:solidFill>
                  <a:srgbClr val="000000"/>
                </a:solidFill>
              </a:rPr>
              <a:t>Counters</a:t>
            </a:r>
          </a:p>
          <a:p>
            <a:pPr marL="342900" indent="-342900" algn="l" rtl="0" eaLnBrk="0" fontAlgn="base" hangingPunct="0">
              <a:spcBef>
                <a:spcPct val="100000"/>
              </a:spcBef>
              <a:spcAft>
                <a:spcPct val="0"/>
              </a:spcAft>
              <a:buClr>
                <a:srgbClr val="006600"/>
              </a:buClr>
              <a:buSzPct val="100000"/>
              <a:buFont typeface="Wingdings" pitchFamily="2" charset="2"/>
              <a:buChar char="n"/>
            </a:pPr>
            <a:r>
              <a:rPr lang="en-US" dirty="0">
                <a:solidFill>
                  <a:srgbClr val="000000"/>
                </a:solidFill>
              </a:rPr>
              <a:t>Perspective.</a:t>
            </a:r>
          </a:p>
          <a:p>
            <a:pPr marL="342900" indent="-342900" algn="just" rtl="0" eaLnBrk="0" fontAlgn="base" hangingPunct="0">
              <a:spcBef>
                <a:spcPct val="100000"/>
              </a:spcBef>
              <a:spcAft>
                <a:spcPct val="0"/>
              </a:spcAft>
              <a:buClr>
                <a:srgbClr val="006600"/>
              </a:buClr>
              <a:buSzPct val="100000"/>
              <a:buFont typeface="Wingdings" pitchFamily="2" charset="2"/>
              <a:buChar char="n"/>
            </a:pPr>
            <a:endParaRPr lang="en-US" dirty="0">
              <a:solidFill>
                <a:srgbClr val="000000"/>
              </a:solidFill>
            </a:endParaRPr>
          </a:p>
        </p:txBody>
      </p:sp>
    </p:spTree>
    <p:extLst>
      <p:ext uri="{BB962C8B-B14F-4D97-AF65-F5344CB8AC3E}">
        <p14:creationId xmlns:p14="http://schemas.microsoft.com/office/powerpoint/2010/main" val="8240202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08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US"/>
              <a:t>The Clock</a:t>
            </a:r>
          </a:p>
        </p:txBody>
      </p:sp>
      <p:graphicFrame>
        <p:nvGraphicFramePr>
          <p:cNvPr id="252931" name="Object 3"/>
          <p:cNvGraphicFramePr>
            <a:graphicFrameLocks noChangeAspect="1"/>
          </p:cNvGraphicFramePr>
          <p:nvPr/>
        </p:nvGraphicFramePr>
        <p:xfrm>
          <a:off x="282575" y="1290638"/>
          <a:ext cx="8610600" cy="1851025"/>
        </p:xfrm>
        <a:graphic>
          <a:graphicData uri="http://schemas.openxmlformats.org/presentationml/2006/ole">
            <mc:AlternateContent xmlns:mc="http://schemas.openxmlformats.org/markup-compatibility/2006">
              <mc:Choice xmlns:v="urn:schemas-microsoft-com:vml" Requires="v">
                <p:oleObj spid="_x0000_s22543" name="VISIO" r:id="rId4" imgW="6045840" imgH="6714360" progId="Visio.Drawing.6">
                  <p:embed/>
                </p:oleObj>
              </mc:Choice>
              <mc:Fallback>
                <p:oleObj name="VISIO" r:id="rId4" imgW="6045840" imgH="671436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8084" t="60110" r="11780" b="23460"/>
                      <a:stretch>
                        <a:fillRect/>
                      </a:stretch>
                    </p:blipFill>
                    <p:spPr bwMode="auto">
                      <a:xfrm>
                        <a:off x="282575" y="1290638"/>
                        <a:ext cx="8610600" cy="185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2932" name="Rectangle 4"/>
          <p:cNvSpPr>
            <a:spLocks noGrp="1" noChangeArrowheads="1"/>
          </p:cNvSpPr>
          <p:nvPr>
            <p:ph type="body" idx="1"/>
          </p:nvPr>
        </p:nvSpPr>
        <p:spPr>
          <a:xfrm>
            <a:off x="395288" y="3575050"/>
            <a:ext cx="8610600" cy="2878138"/>
          </a:xfrm>
          <a:noFill/>
          <a:ln/>
        </p:spPr>
        <p:txBody>
          <a:bodyPr/>
          <a:lstStyle/>
          <a:p>
            <a:pPr>
              <a:spcBef>
                <a:spcPct val="100000"/>
              </a:spcBef>
              <a:tabLst>
                <a:tab pos="0" algn="l"/>
              </a:tabLst>
            </a:pPr>
            <a:r>
              <a:rPr lang="en-US" sz="1800"/>
              <a:t>In our jargon, a clock cycle = </a:t>
            </a:r>
            <a:r>
              <a:rPr lang="en-US" sz="1800" i="1"/>
              <a:t>tick</a:t>
            </a:r>
            <a:r>
              <a:rPr lang="en-US" sz="1800"/>
              <a:t>-phase (low), followed by a</a:t>
            </a:r>
            <a:br>
              <a:rPr lang="en-US" sz="1800"/>
            </a:br>
            <a:r>
              <a:rPr lang="en-US" sz="1800"/>
              <a:t>                                              </a:t>
            </a:r>
            <a:r>
              <a:rPr lang="en-US" sz="1800" i="1"/>
              <a:t>tock</a:t>
            </a:r>
            <a:r>
              <a:rPr lang="en-US" sz="1800"/>
              <a:t>-phase (high)</a:t>
            </a:r>
          </a:p>
          <a:p>
            <a:pPr>
              <a:spcBef>
                <a:spcPct val="100000"/>
              </a:spcBef>
              <a:tabLst>
                <a:tab pos="0" algn="l"/>
              </a:tabLst>
            </a:pPr>
            <a:r>
              <a:rPr lang="en-US" sz="1800"/>
              <a:t>In real hardware, the clock is implemented by an oscillator</a:t>
            </a:r>
          </a:p>
          <a:p>
            <a:pPr>
              <a:spcBef>
                <a:spcPct val="100000"/>
              </a:spcBef>
              <a:tabLst>
                <a:tab pos="0" algn="l"/>
              </a:tabLst>
            </a:pPr>
            <a:r>
              <a:rPr lang="en-US" sz="1800"/>
              <a:t>In our hardware simulator, clock cycles can be simulated either</a:t>
            </a:r>
          </a:p>
          <a:p>
            <a:pPr lvl="1">
              <a:spcBef>
                <a:spcPct val="100000"/>
              </a:spcBef>
              <a:tabLst>
                <a:tab pos="0" algn="l"/>
              </a:tabLst>
            </a:pPr>
            <a:r>
              <a:rPr lang="en-US" sz="1800"/>
              <a:t>Manually, by the user, or</a:t>
            </a:r>
          </a:p>
          <a:p>
            <a:pPr lvl="1">
              <a:spcBef>
                <a:spcPct val="100000"/>
              </a:spcBef>
              <a:tabLst>
                <a:tab pos="0" algn="l"/>
              </a:tabLst>
            </a:pPr>
            <a:r>
              <a:rPr lang="en-US" sz="1800"/>
              <a:t>“Automatically,” by a test script.</a:t>
            </a:r>
          </a:p>
        </p:txBody>
      </p:sp>
      <p:sp>
        <p:nvSpPr>
          <p:cNvPr id="252933" name="Oval 5"/>
          <p:cNvSpPr>
            <a:spLocks noChangeArrowheads="1"/>
          </p:cNvSpPr>
          <p:nvPr/>
        </p:nvSpPr>
        <p:spPr bwMode="auto">
          <a:xfrm>
            <a:off x="7239000" y="152400"/>
            <a:ext cx="1295400" cy="838200"/>
          </a:xfrm>
          <a:prstGeom prst="ellipse">
            <a:avLst/>
          </a:prstGeom>
          <a:solidFill>
            <a:srgbClr val="99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eaLnBrk="0" fontAlgn="base" hangingPunct="0">
              <a:spcBef>
                <a:spcPct val="0"/>
              </a:spcBef>
              <a:spcAft>
                <a:spcPct val="0"/>
              </a:spcAft>
            </a:pPr>
            <a:r>
              <a:rPr lang="en-US" sz="1400" b="1">
                <a:solidFill>
                  <a:srgbClr val="FFFFFF"/>
                </a:solidFill>
                <a:latin typeface="Arial" pitchFamily="34" charset="0"/>
              </a:rPr>
              <a:t>HW</a:t>
            </a:r>
          </a:p>
          <a:p>
            <a:pPr algn="ctr" rtl="0" eaLnBrk="0" fontAlgn="base" hangingPunct="0">
              <a:spcBef>
                <a:spcPct val="0"/>
              </a:spcBef>
              <a:spcAft>
                <a:spcPct val="0"/>
              </a:spcAft>
            </a:pPr>
            <a:r>
              <a:rPr lang="en-US" sz="1400" b="1">
                <a:solidFill>
                  <a:srgbClr val="FFFFFF"/>
                </a:solidFill>
                <a:latin typeface="Arial" pitchFamily="34" charset="0"/>
              </a:rPr>
              <a:t> simulator</a:t>
            </a:r>
          </a:p>
          <a:p>
            <a:pPr algn="ctr" rtl="0" eaLnBrk="0" fontAlgn="base" hangingPunct="0">
              <a:spcBef>
                <a:spcPct val="0"/>
              </a:spcBef>
              <a:spcAft>
                <a:spcPct val="0"/>
              </a:spcAft>
            </a:pPr>
            <a:r>
              <a:rPr lang="en-US" sz="1400" b="1">
                <a:solidFill>
                  <a:srgbClr val="FFFFFF"/>
                </a:solidFill>
                <a:latin typeface="Arial" pitchFamily="34" charset="0"/>
              </a:rPr>
              <a:t>demo</a:t>
            </a:r>
          </a:p>
        </p:txBody>
      </p:sp>
    </p:spTree>
    <p:extLst>
      <p:ext uri="{BB962C8B-B14F-4D97-AF65-F5344CB8AC3E}">
        <p14:creationId xmlns:p14="http://schemas.microsoft.com/office/powerpoint/2010/main" val="7036475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529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293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2932">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293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5293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5293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29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2" grpId="0" build="p" autoUpdateAnimBg="0"/>
      <p:bldP spid="252933"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a:t>Flip-flop</a:t>
            </a:r>
          </a:p>
        </p:txBody>
      </p:sp>
      <p:sp>
        <p:nvSpPr>
          <p:cNvPr id="254979" name="Rectangle 3"/>
          <p:cNvSpPr>
            <a:spLocks noGrp="1" noChangeArrowheads="1"/>
          </p:cNvSpPr>
          <p:nvPr>
            <p:ph type="body" sz="half" idx="1"/>
          </p:nvPr>
        </p:nvSpPr>
        <p:spPr>
          <a:xfrm>
            <a:off x="1331913" y="2109788"/>
            <a:ext cx="6767512" cy="2233612"/>
          </a:xfrm>
        </p:spPr>
        <p:txBody>
          <a:bodyPr/>
          <a:lstStyle/>
          <a:p>
            <a:pPr algn="just"/>
            <a:r>
              <a:rPr lang="en-US" sz="1800">
                <a:solidFill>
                  <a:srgbClr val="000000"/>
                </a:solidFill>
                <a:cs typeface="Arial" pitchFamily="34" charset="0"/>
              </a:rPr>
              <a:t>A fundamental state-keeping device</a:t>
            </a:r>
          </a:p>
          <a:p>
            <a:pPr algn="just"/>
            <a:r>
              <a:rPr lang="en-US" sz="1800">
                <a:solidFill>
                  <a:srgbClr val="000000"/>
                </a:solidFill>
                <a:cs typeface="Arial" pitchFamily="34" charset="0"/>
              </a:rPr>
              <a:t>For now, let us not worry about the DFF </a:t>
            </a:r>
            <a:r>
              <a:rPr lang="en-US" sz="1800" i="1">
                <a:solidFill>
                  <a:srgbClr val="000000"/>
                </a:solidFill>
                <a:cs typeface="Arial" pitchFamily="34" charset="0"/>
              </a:rPr>
              <a:t>implementation</a:t>
            </a:r>
          </a:p>
          <a:p>
            <a:pPr algn="just"/>
            <a:r>
              <a:rPr lang="en-US" sz="1800">
                <a:solidFill>
                  <a:srgbClr val="000000"/>
                </a:solidFill>
                <a:cs typeface="Arial" pitchFamily="34" charset="0"/>
              </a:rPr>
              <a:t>Memory devices are made from numerous flip-flops, all regulated by the same master clock signal</a:t>
            </a:r>
          </a:p>
          <a:p>
            <a:pPr algn="just"/>
            <a:r>
              <a:rPr lang="en-US" sz="1800">
                <a:solidFill>
                  <a:srgbClr val="000000"/>
                </a:solidFill>
                <a:cs typeface="Arial" pitchFamily="34" charset="0"/>
              </a:rPr>
              <a:t>Notational convention:</a:t>
            </a:r>
            <a:endParaRPr lang="en-US" sz="1800">
              <a:solidFill>
                <a:srgbClr val="000000"/>
              </a:solidFill>
              <a:latin typeface="Arial Unicode MS" pitchFamily="34" charset="-128"/>
              <a:ea typeface="Arial Unicode MS" pitchFamily="34" charset="-128"/>
              <a:cs typeface="Arial Unicode MS" pitchFamily="34" charset="-128"/>
            </a:endParaRPr>
          </a:p>
          <a:p>
            <a:pPr algn="just"/>
            <a:endParaRPr lang="en-US" sz="1800"/>
          </a:p>
        </p:txBody>
      </p:sp>
      <p:graphicFrame>
        <p:nvGraphicFramePr>
          <p:cNvPr id="254981" name="Object 5"/>
          <p:cNvGraphicFramePr>
            <a:graphicFrameLocks noGrp="1" noChangeAspect="1"/>
          </p:cNvGraphicFramePr>
          <p:nvPr>
            <p:ph sz="half" idx="2"/>
          </p:nvPr>
        </p:nvGraphicFramePr>
        <p:xfrm>
          <a:off x="1981200" y="4419600"/>
          <a:ext cx="5334000" cy="1933575"/>
        </p:xfrm>
        <a:graphic>
          <a:graphicData uri="http://schemas.openxmlformats.org/presentationml/2006/ole">
            <mc:AlternateContent xmlns:mc="http://schemas.openxmlformats.org/markup-compatibility/2006">
              <mc:Choice xmlns:v="urn:schemas-microsoft-com:vml" Requires="v">
                <p:oleObj spid="_x0000_s23568" name="VISIO" r:id="rId4" imgW="6045840" imgH="6714360" progId="Visio.Drawing.6">
                  <p:embed/>
                </p:oleObj>
              </mc:Choice>
              <mc:Fallback>
                <p:oleObj name="VISIO" r:id="rId4" imgW="6045840" imgH="671436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10443" t="65250" r="13875" b="12515"/>
                      <a:stretch>
                        <a:fillRect/>
                      </a:stretch>
                    </p:blipFill>
                    <p:spPr bwMode="auto">
                      <a:xfrm>
                        <a:off x="1981200" y="4419600"/>
                        <a:ext cx="5334000" cy="193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4982" name="Oval 6"/>
          <p:cNvSpPr>
            <a:spLocks noChangeArrowheads="1"/>
          </p:cNvSpPr>
          <p:nvPr/>
        </p:nvSpPr>
        <p:spPr bwMode="auto">
          <a:xfrm>
            <a:off x="7239000" y="152400"/>
            <a:ext cx="1295400" cy="838200"/>
          </a:xfrm>
          <a:prstGeom prst="ellipse">
            <a:avLst/>
          </a:prstGeom>
          <a:solidFill>
            <a:srgbClr val="99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eaLnBrk="0" fontAlgn="base" hangingPunct="0">
              <a:spcBef>
                <a:spcPct val="0"/>
              </a:spcBef>
              <a:spcAft>
                <a:spcPct val="0"/>
              </a:spcAft>
            </a:pPr>
            <a:r>
              <a:rPr lang="en-US" sz="1400" b="1">
                <a:solidFill>
                  <a:srgbClr val="FFFFFF"/>
                </a:solidFill>
                <a:latin typeface="Arial" pitchFamily="34" charset="0"/>
              </a:rPr>
              <a:t>HW</a:t>
            </a:r>
          </a:p>
          <a:p>
            <a:pPr algn="ctr" rtl="0" eaLnBrk="0" fontAlgn="base" hangingPunct="0">
              <a:spcBef>
                <a:spcPct val="0"/>
              </a:spcBef>
              <a:spcAft>
                <a:spcPct val="0"/>
              </a:spcAft>
            </a:pPr>
            <a:r>
              <a:rPr lang="en-US" sz="1400" b="1">
                <a:solidFill>
                  <a:srgbClr val="FFFFFF"/>
                </a:solidFill>
                <a:latin typeface="Arial" pitchFamily="34" charset="0"/>
              </a:rPr>
              <a:t> simulator</a:t>
            </a:r>
          </a:p>
          <a:p>
            <a:pPr algn="ctr" rtl="0" eaLnBrk="0" fontAlgn="base" hangingPunct="0">
              <a:spcBef>
                <a:spcPct val="0"/>
              </a:spcBef>
              <a:spcAft>
                <a:spcPct val="0"/>
              </a:spcAft>
            </a:pPr>
            <a:r>
              <a:rPr lang="en-US" sz="1400" b="1">
                <a:solidFill>
                  <a:srgbClr val="FFFFFF"/>
                </a:solidFill>
                <a:latin typeface="Arial" pitchFamily="34" charset="0"/>
              </a:rPr>
              <a:t>demo</a:t>
            </a:r>
          </a:p>
        </p:txBody>
      </p:sp>
      <p:grpSp>
        <p:nvGrpSpPr>
          <p:cNvPr id="255013" name="Group 37"/>
          <p:cNvGrpSpPr>
            <a:grpSpLocks/>
          </p:cNvGrpSpPr>
          <p:nvPr/>
        </p:nvGrpSpPr>
        <p:grpSpPr bwMode="auto">
          <a:xfrm>
            <a:off x="2819400" y="741363"/>
            <a:ext cx="3028950" cy="1620837"/>
            <a:chOff x="1776" y="432"/>
            <a:chExt cx="1908" cy="1021"/>
          </a:xfrm>
        </p:grpSpPr>
        <p:sp>
          <p:nvSpPr>
            <p:cNvPr id="254998" name="AutoShape 22"/>
            <p:cNvSpPr>
              <a:spLocks noChangeAspect="1" noChangeArrowheads="1" noTextEdit="1"/>
            </p:cNvSpPr>
            <p:nvPr/>
          </p:nvSpPr>
          <p:spPr bwMode="auto">
            <a:xfrm>
              <a:off x="1776" y="432"/>
              <a:ext cx="1901" cy="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5000" name="Rectangle 24"/>
            <p:cNvSpPr>
              <a:spLocks noChangeArrowheads="1"/>
            </p:cNvSpPr>
            <p:nvPr/>
          </p:nvSpPr>
          <p:spPr bwMode="auto">
            <a:xfrm>
              <a:off x="2346" y="624"/>
              <a:ext cx="775" cy="352"/>
            </a:xfrm>
            <a:prstGeom prst="rect">
              <a:avLst/>
            </a:prstGeom>
            <a:solidFill>
              <a:srgbClr val="EFEFEF"/>
            </a:solidFill>
            <a:ln w="15875">
              <a:solidFill>
                <a:srgbClr val="000000"/>
              </a:solidFill>
              <a:miter lim="800000"/>
              <a:headEnd/>
              <a:tailEnd/>
            </a:ln>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5001" name="Rectangle 25"/>
            <p:cNvSpPr>
              <a:spLocks noChangeArrowheads="1"/>
            </p:cNvSpPr>
            <p:nvPr/>
          </p:nvSpPr>
          <p:spPr bwMode="auto">
            <a:xfrm>
              <a:off x="2665" y="719"/>
              <a:ext cx="21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rtl="0" eaLnBrk="0" fontAlgn="base" hangingPunct="0">
                <a:spcBef>
                  <a:spcPct val="0"/>
                </a:spcBef>
                <a:spcAft>
                  <a:spcPct val="0"/>
                </a:spcAft>
              </a:pPr>
              <a:r>
                <a:rPr lang="en-US" sz="1400">
                  <a:solidFill>
                    <a:srgbClr val="000000"/>
                  </a:solidFill>
                  <a:latin typeface="Arial" pitchFamily="34" charset="0"/>
                  <a:cs typeface="Arial" pitchFamily="34" charset="0"/>
                </a:rPr>
                <a:t>DFF</a:t>
              </a:r>
              <a:endParaRPr lang="en-US" sz="2400">
                <a:solidFill>
                  <a:srgbClr val="000000"/>
                </a:solidFill>
                <a:latin typeface="Arial" pitchFamily="34" charset="0"/>
              </a:endParaRPr>
            </a:p>
          </p:txBody>
        </p:sp>
        <p:sp>
          <p:nvSpPr>
            <p:cNvPr id="255002" name="Line 26"/>
            <p:cNvSpPr>
              <a:spLocks noChangeShapeType="1"/>
            </p:cNvSpPr>
            <p:nvPr/>
          </p:nvSpPr>
          <p:spPr bwMode="auto">
            <a:xfrm>
              <a:off x="2044" y="804"/>
              <a:ext cx="24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5003" name="Freeform 27"/>
            <p:cNvSpPr>
              <a:spLocks/>
            </p:cNvSpPr>
            <p:nvPr/>
          </p:nvSpPr>
          <p:spPr bwMode="auto">
            <a:xfrm>
              <a:off x="2276" y="766"/>
              <a:ext cx="70" cy="67"/>
            </a:xfrm>
            <a:custGeom>
              <a:avLst/>
              <a:gdLst>
                <a:gd name="T0" fmla="*/ 0 w 70"/>
                <a:gd name="T1" fmla="*/ 0 h 67"/>
                <a:gd name="T2" fmla="*/ 70 w 70"/>
                <a:gd name="T3" fmla="*/ 38 h 67"/>
                <a:gd name="T4" fmla="*/ 0 w 70"/>
                <a:gd name="T5" fmla="*/ 67 h 67"/>
                <a:gd name="T6" fmla="*/ 0 w 70"/>
                <a:gd name="T7" fmla="*/ 0 h 67"/>
              </a:gdLst>
              <a:ahLst/>
              <a:cxnLst>
                <a:cxn ang="0">
                  <a:pos x="T0" y="T1"/>
                </a:cxn>
                <a:cxn ang="0">
                  <a:pos x="T2" y="T3"/>
                </a:cxn>
                <a:cxn ang="0">
                  <a:pos x="T4" y="T5"/>
                </a:cxn>
                <a:cxn ang="0">
                  <a:pos x="T6" y="T7"/>
                </a:cxn>
              </a:cxnLst>
              <a:rect l="0" t="0" r="r" b="b"/>
              <a:pathLst>
                <a:path w="70" h="67">
                  <a:moveTo>
                    <a:pt x="0" y="0"/>
                  </a:moveTo>
                  <a:lnTo>
                    <a:pt x="70" y="38"/>
                  </a:lnTo>
                  <a:lnTo>
                    <a:pt x="0" y="6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5004" name="Line 28"/>
            <p:cNvSpPr>
              <a:spLocks noChangeShapeType="1"/>
            </p:cNvSpPr>
            <p:nvPr/>
          </p:nvSpPr>
          <p:spPr bwMode="auto">
            <a:xfrm>
              <a:off x="3121" y="804"/>
              <a:ext cx="19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5005" name="Freeform 29"/>
            <p:cNvSpPr>
              <a:spLocks/>
            </p:cNvSpPr>
            <p:nvPr/>
          </p:nvSpPr>
          <p:spPr bwMode="auto">
            <a:xfrm>
              <a:off x="3302" y="766"/>
              <a:ext cx="70" cy="67"/>
            </a:xfrm>
            <a:custGeom>
              <a:avLst/>
              <a:gdLst>
                <a:gd name="T0" fmla="*/ 0 w 70"/>
                <a:gd name="T1" fmla="*/ 0 h 67"/>
                <a:gd name="T2" fmla="*/ 70 w 70"/>
                <a:gd name="T3" fmla="*/ 38 h 67"/>
                <a:gd name="T4" fmla="*/ 0 w 70"/>
                <a:gd name="T5" fmla="*/ 67 h 67"/>
                <a:gd name="T6" fmla="*/ 0 w 70"/>
                <a:gd name="T7" fmla="*/ 0 h 67"/>
              </a:gdLst>
              <a:ahLst/>
              <a:cxnLst>
                <a:cxn ang="0">
                  <a:pos x="T0" y="T1"/>
                </a:cxn>
                <a:cxn ang="0">
                  <a:pos x="T2" y="T3"/>
                </a:cxn>
                <a:cxn ang="0">
                  <a:pos x="T4" y="T5"/>
                </a:cxn>
                <a:cxn ang="0">
                  <a:pos x="T6" y="T7"/>
                </a:cxn>
              </a:cxnLst>
              <a:rect l="0" t="0" r="r" b="b"/>
              <a:pathLst>
                <a:path w="70" h="67">
                  <a:moveTo>
                    <a:pt x="0" y="0"/>
                  </a:moveTo>
                  <a:lnTo>
                    <a:pt x="70" y="38"/>
                  </a:lnTo>
                  <a:lnTo>
                    <a:pt x="0" y="6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5006" name="Rectangle 30"/>
            <p:cNvSpPr>
              <a:spLocks noChangeArrowheads="1"/>
            </p:cNvSpPr>
            <p:nvPr/>
          </p:nvSpPr>
          <p:spPr bwMode="auto">
            <a:xfrm>
              <a:off x="3372" y="709"/>
              <a:ext cx="312" cy="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5007" name="Rectangle 31"/>
            <p:cNvSpPr>
              <a:spLocks noChangeArrowheads="1"/>
            </p:cNvSpPr>
            <p:nvPr/>
          </p:nvSpPr>
          <p:spPr bwMode="auto">
            <a:xfrm>
              <a:off x="3486" y="719"/>
              <a:ext cx="15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rtl="0" eaLnBrk="0" fontAlgn="base" hangingPunct="0">
                <a:spcBef>
                  <a:spcPct val="0"/>
                </a:spcBef>
                <a:spcAft>
                  <a:spcPct val="0"/>
                </a:spcAft>
              </a:pPr>
              <a:r>
                <a:rPr lang="en-US" sz="1400">
                  <a:solidFill>
                    <a:srgbClr val="000000"/>
                  </a:solidFill>
                  <a:latin typeface="Arial" pitchFamily="34" charset="0"/>
                  <a:cs typeface="Arial" pitchFamily="34" charset="0"/>
                </a:rPr>
                <a:t>out</a:t>
              </a:r>
              <a:endParaRPr lang="en-US" sz="2400">
                <a:solidFill>
                  <a:srgbClr val="000000"/>
                </a:solidFill>
                <a:latin typeface="Arial" pitchFamily="34" charset="0"/>
              </a:endParaRPr>
            </a:p>
          </p:txBody>
        </p:sp>
        <p:sp>
          <p:nvSpPr>
            <p:cNvPr id="255008" name="Freeform 32"/>
            <p:cNvSpPr>
              <a:spLocks/>
            </p:cNvSpPr>
            <p:nvPr/>
          </p:nvSpPr>
          <p:spPr bwMode="auto">
            <a:xfrm>
              <a:off x="2708" y="909"/>
              <a:ext cx="61" cy="57"/>
            </a:xfrm>
            <a:custGeom>
              <a:avLst/>
              <a:gdLst>
                <a:gd name="T0" fmla="*/ 61 w 61"/>
                <a:gd name="T1" fmla="*/ 57 h 57"/>
                <a:gd name="T2" fmla="*/ 0 w 61"/>
                <a:gd name="T3" fmla="*/ 57 h 57"/>
                <a:gd name="T4" fmla="*/ 31 w 61"/>
                <a:gd name="T5" fmla="*/ 0 h 57"/>
                <a:gd name="T6" fmla="*/ 61 w 61"/>
                <a:gd name="T7" fmla="*/ 57 h 57"/>
              </a:gdLst>
              <a:ahLst/>
              <a:cxnLst>
                <a:cxn ang="0">
                  <a:pos x="T0" y="T1"/>
                </a:cxn>
                <a:cxn ang="0">
                  <a:pos x="T2" y="T3"/>
                </a:cxn>
                <a:cxn ang="0">
                  <a:pos x="T4" y="T5"/>
                </a:cxn>
                <a:cxn ang="0">
                  <a:pos x="T6" y="T7"/>
                </a:cxn>
              </a:cxnLst>
              <a:rect l="0" t="0" r="r" b="b"/>
              <a:pathLst>
                <a:path w="61" h="57">
                  <a:moveTo>
                    <a:pt x="61" y="57"/>
                  </a:moveTo>
                  <a:lnTo>
                    <a:pt x="0" y="57"/>
                  </a:lnTo>
                  <a:lnTo>
                    <a:pt x="31" y="0"/>
                  </a:lnTo>
                  <a:lnTo>
                    <a:pt x="61" y="57"/>
                  </a:lnTo>
                  <a:close/>
                </a:path>
              </a:pathLst>
            </a:custGeom>
            <a:solidFill>
              <a:srgbClr val="FFFFFF"/>
            </a:solidFill>
            <a:ln w="15875">
              <a:solidFill>
                <a:srgbClr val="000000"/>
              </a:solidFill>
              <a:prstDash val="solid"/>
              <a:round/>
              <a:headEnd/>
              <a:tailEnd/>
            </a:ln>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5009" name="Rectangle 33"/>
            <p:cNvSpPr>
              <a:spLocks noChangeArrowheads="1"/>
            </p:cNvSpPr>
            <p:nvPr/>
          </p:nvSpPr>
          <p:spPr bwMode="auto">
            <a:xfrm>
              <a:off x="1813" y="709"/>
              <a:ext cx="231" cy="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5010" name="Rectangle 34"/>
            <p:cNvSpPr>
              <a:spLocks noChangeArrowheads="1"/>
            </p:cNvSpPr>
            <p:nvPr/>
          </p:nvSpPr>
          <p:spPr bwMode="auto">
            <a:xfrm>
              <a:off x="1910" y="719"/>
              <a:ext cx="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rtl="0" eaLnBrk="0" fontAlgn="base" hangingPunct="0">
                <a:spcBef>
                  <a:spcPct val="0"/>
                </a:spcBef>
                <a:spcAft>
                  <a:spcPct val="0"/>
                </a:spcAft>
              </a:pPr>
              <a:r>
                <a:rPr lang="en-US" sz="1400">
                  <a:solidFill>
                    <a:srgbClr val="000000"/>
                  </a:solidFill>
                  <a:latin typeface="Arial" pitchFamily="34" charset="0"/>
                  <a:cs typeface="Arial" pitchFamily="34" charset="0"/>
                </a:rPr>
                <a:t>in</a:t>
              </a:r>
              <a:endParaRPr lang="en-US" sz="2400">
                <a:solidFill>
                  <a:srgbClr val="000000"/>
                </a:solidFill>
                <a:latin typeface="Arial" pitchFamily="34" charset="0"/>
              </a:endParaRPr>
            </a:p>
          </p:txBody>
        </p:sp>
        <p:sp>
          <p:nvSpPr>
            <p:cNvPr id="255011" name="Rectangle 35"/>
            <p:cNvSpPr>
              <a:spLocks noChangeArrowheads="1"/>
            </p:cNvSpPr>
            <p:nvPr/>
          </p:nvSpPr>
          <p:spPr bwMode="auto">
            <a:xfrm>
              <a:off x="2236" y="1156"/>
              <a:ext cx="1066" cy="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255012" name="Rectangle 36"/>
            <p:cNvSpPr>
              <a:spLocks noChangeArrowheads="1"/>
            </p:cNvSpPr>
            <p:nvPr/>
          </p:nvSpPr>
          <p:spPr bwMode="auto">
            <a:xfrm>
              <a:off x="2352" y="1056"/>
              <a:ext cx="78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rtl="0" eaLnBrk="0" fontAlgn="base" hangingPunct="0">
                <a:spcBef>
                  <a:spcPct val="0"/>
                </a:spcBef>
                <a:spcAft>
                  <a:spcPct val="0"/>
                </a:spcAft>
              </a:pPr>
              <a:r>
                <a:rPr lang="en-US" sz="1600">
                  <a:solidFill>
                    <a:srgbClr val="000000"/>
                  </a:solidFill>
                  <a:latin typeface="Arial" pitchFamily="34" charset="0"/>
                  <a:cs typeface="Arial" pitchFamily="34" charset="0"/>
                </a:rPr>
                <a:t>out(t) = in(t-1)</a:t>
              </a:r>
              <a:endParaRPr lang="en-US" sz="1600">
                <a:solidFill>
                  <a:srgbClr val="000000"/>
                </a:solidFill>
                <a:latin typeface="Arial" pitchFamily="34" charset="0"/>
              </a:endParaRPr>
            </a:p>
          </p:txBody>
        </p:sp>
      </p:grpSp>
    </p:spTree>
    <p:extLst>
      <p:ext uri="{BB962C8B-B14F-4D97-AF65-F5344CB8AC3E}">
        <p14:creationId xmlns:p14="http://schemas.microsoft.com/office/powerpoint/2010/main" val="2849937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49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49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49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49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5498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49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autoUpdateAnimBg="0"/>
      <p:bldP spid="254982" grpId="0" animBg="1"/>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ערכת נושא של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debarb">
  <a:themeElements>
    <a:clrScheme name="sidebarb 8">
      <a:dk1>
        <a:srgbClr val="000000"/>
      </a:dk1>
      <a:lt1>
        <a:srgbClr val="FFFFFF"/>
      </a:lt1>
      <a:dk2>
        <a:srgbClr val="000000"/>
      </a:dk2>
      <a:lt2>
        <a:srgbClr val="CECECE"/>
      </a:lt2>
      <a:accent1>
        <a:srgbClr val="DADADA"/>
      </a:accent1>
      <a:accent2>
        <a:srgbClr val="474747"/>
      </a:accent2>
      <a:accent3>
        <a:srgbClr val="FFFFFF"/>
      </a:accent3>
      <a:accent4>
        <a:srgbClr val="000000"/>
      </a:accent4>
      <a:accent5>
        <a:srgbClr val="EAEAEA"/>
      </a:accent5>
      <a:accent6>
        <a:srgbClr val="3F3F3F"/>
      </a:accent6>
      <a:hlink>
        <a:srgbClr val="000099"/>
      </a:hlink>
      <a:folHlink>
        <a:srgbClr val="000099"/>
      </a:folHlink>
    </a:clrScheme>
    <a:fontScheme name="sidebarb">
      <a:majorFont>
        <a:latin typeface="Arial"/>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blipFill dpi="0" rotWithShape="0">
                <a:blip xmlns:r="http://schemas.openxmlformats.org/officeDocument/2006/relationships" r:embed="rId1"/>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he-IL" alt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blipFill dpi="0" rotWithShape="0">
                <a:blip xmlns:r="http://schemas.openxmlformats.org/officeDocument/2006/relationships" r:embed="rId1"/>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he-IL" alt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idebar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debar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sidebar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debar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debar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debar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sidebar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idebarb 8">
        <a:dk1>
          <a:srgbClr val="000000"/>
        </a:dk1>
        <a:lt1>
          <a:srgbClr val="FFFFFF"/>
        </a:lt1>
        <a:dk2>
          <a:srgbClr val="000000"/>
        </a:dk2>
        <a:lt2>
          <a:srgbClr val="CECECE"/>
        </a:lt2>
        <a:accent1>
          <a:srgbClr val="DADADA"/>
        </a:accent1>
        <a:accent2>
          <a:srgbClr val="474747"/>
        </a:accent2>
        <a:accent3>
          <a:srgbClr val="FFFFFF"/>
        </a:accent3>
        <a:accent4>
          <a:srgbClr val="000000"/>
        </a:accent4>
        <a:accent5>
          <a:srgbClr val="EAEAEA"/>
        </a:accent5>
        <a:accent6>
          <a:srgbClr val="3F3F3F"/>
        </a:accent6>
        <a:hlink>
          <a:srgbClr val="000099"/>
        </a:hlink>
        <a:folHlink>
          <a:srgbClr val="0000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sidebarb">
  <a:themeElements>
    <a:clrScheme name="sidebarb 8">
      <a:dk1>
        <a:srgbClr val="000000"/>
      </a:dk1>
      <a:lt1>
        <a:srgbClr val="FFFFFF"/>
      </a:lt1>
      <a:dk2>
        <a:srgbClr val="000000"/>
      </a:dk2>
      <a:lt2>
        <a:srgbClr val="CECECE"/>
      </a:lt2>
      <a:accent1>
        <a:srgbClr val="DADADA"/>
      </a:accent1>
      <a:accent2>
        <a:srgbClr val="474747"/>
      </a:accent2>
      <a:accent3>
        <a:srgbClr val="FFFFFF"/>
      </a:accent3>
      <a:accent4>
        <a:srgbClr val="000000"/>
      </a:accent4>
      <a:accent5>
        <a:srgbClr val="EAEAEA"/>
      </a:accent5>
      <a:accent6>
        <a:srgbClr val="3F3F3F"/>
      </a:accent6>
      <a:hlink>
        <a:srgbClr val="000099"/>
      </a:hlink>
      <a:folHlink>
        <a:srgbClr val="000099"/>
      </a:folHlink>
    </a:clrScheme>
    <a:fontScheme name="sidebarb">
      <a:majorFont>
        <a:latin typeface="Arial"/>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he-IL" alt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he-IL" alt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idebar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debar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sidebar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debar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debar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debar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sidebar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idebarb 8">
        <a:dk1>
          <a:srgbClr val="000000"/>
        </a:dk1>
        <a:lt1>
          <a:srgbClr val="FFFFFF"/>
        </a:lt1>
        <a:dk2>
          <a:srgbClr val="000000"/>
        </a:dk2>
        <a:lt2>
          <a:srgbClr val="CECECE"/>
        </a:lt2>
        <a:accent1>
          <a:srgbClr val="DADADA"/>
        </a:accent1>
        <a:accent2>
          <a:srgbClr val="474747"/>
        </a:accent2>
        <a:accent3>
          <a:srgbClr val="FFFFFF"/>
        </a:accent3>
        <a:accent4>
          <a:srgbClr val="000000"/>
        </a:accent4>
        <a:accent5>
          <a:srgbClr val="EAEAEA"/>
        </a:accent5>
        <a:accent6>
          <a:srgbClr val="3F3F3F"/>
        </a:accent6>
        <a:hlink>
          <a:srgbClr val="000099"/>
        </a:hlink>
        <a:folHlink>
          <a:srgbClr val="00009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1809</TotalTime>
  <Words>1057</Words>
  <Application>Microsoft Office PowerPoint</Application>
  <PresentationFormat>On-screen Show (4:3)</PresentationFormat>
  <Paragraphs>223</Paragraphs>
  <Slides>20</Slides>
  <Notes>20</Notes>
  <HiddenSlides>0</HiddenSlides>
  <MMClips>0</MMClips>
  <ScaleCrop>false</ScaleCrop>
  <HeadingPairs>
    <vt:vector size="6" baseType="variant">
      <vt:variant>
        <vt:lpstr>Theme</vt:lpstr>
      </vt:variant>
      <vt:variant>
        <vt:i4>3</vt:i4>
      </vt:variant>
      <vt:variant>
        <vt:lpstr>Embedded OLE Servers</vt:lpstr>
      </vt:variant>
      <vt:variant>
        <vt:i4>2</vt:i4>
      </vt:variant>
      <vt:variant>
        <vt:lpstr>Slide Titles</vt:lpstr>
      </vt:variant>
      <vt:variant>
        <vt:i4>20</vt:i4>
      </vt:variant>
    </vt:vector>
  </HeadingPairs>
  <TitlesOfParts>
    <vt:vector size="25" baseType="lpstr">
      <vt:lpstr>ערכת נושא של Office</vt:lpstr>
      <vt:lpstr>sidebarb</vt:lpstr>
      <vt:lpstr>1_sidebarb</vt:lpstr>
      <vt:lpstr>Visio.Drawing.6</vt:lpstr>
      <vt:lpstr>VISIO</vt:lpstr>
      <vt:lpstr>PowerPoint Presentation</vt:lpstr>
      <vt:lpstr>תזכורת מהשיעור הקודם..</vt:lpstr>
      <vt:lpstr>ALU logic (Hack platform)</vt:lpstr>
      <vt:lpstr>PowerPoint Presentation</vt:lpstr>
      <vt:lpstr>PowerPoint Presentation</vt:lpstr>
      <vt:lpstr>Sequential VS combinational logic</vt:lpstr>
      <vt:lpstr>PowerPoint Presentation</vt:lpstr>
      <vt:lpstr>The Clock</vt:lpstr>
      <vt:lpstr>Flip-flop</vt:lpstr>
      <vt:lpstr>1-bit register (we call it “Bit”)</vt:lpstr>
      <vt:lpstr>Bit (cont.)</vt:lpstr>
      <vt:lpstr>Multi-bit registers</vt:lpstr>
      <vt:lpstr>Aside: Hardware Simulation</vt:lpstr>
      <vt:lpstr>Random Access Memory (RAM)</vt:lpstr>
      <vt:lpstr>RAM interface</vt:lpstr>
      <vt:lpstr>RAM anatomy</vt:lpstr>
      <vt:lpstr>Counter</vt:lpstr>
      <vt:lpstr>Recap: Sequential VS combinational logic</vt:lpstr>
      <vt:lpstr>Time matters</vt:lpstr>
      <vt:lpstr>Perspective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המכללה האקדמית להנדסה ירושלים</dc:title>
  <dc:creator>Ariel</dc:creator>
  <cp:lastModifiedBy>Weizmann User</cp:lastModifiedBy>
  <cp:revision>42</cp:revision>
  <dcterms:created xsi:type="dcterms:W3CDTF">2012-09-21T09:48:47Z</dcterms:created>
  <dcterms:modified xsi:type="dcterms:W3CDTF">2015-06-01T07:37:48Z</dcterms:modified>
</cp:coreProperties>
</file>