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Lst>
  <p:notesMasterIdLst>
    <p:notesMasterId r:id="rId31"/>
  </p:notesMasterIdLst>
  <p:sldIdLst>
    <p:sldId id="258" r:id="rId3"/>
    <p:sldId id="285" r:id="rId4"/>
    <p:sldId id="28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7" r:id="rId29"/>
    <p:sldId id="288" r:id="rId30"/>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417" autoAdjust="0"/>
    <p:restoredTop sz="74600" autoAdjust="0"/>
  </p:normalViewPr>
  <p:slideViewPr>
    <p:cSldViewPr>
      <p:cViewPr>
        <p:scale>
          <a:sx n="71" d="100"/>
          <a:sy n="71" d="100"/>
        </p:scale>
        <p:origin x="-1356" y="240"/>
      </p:cViewPr>
      <p:guideLst>
        <p:guide orient="horz" pos="2160"/>
        <p:guide pos="2880"/>
      </p:guideLst>
    </p:cSldViewPr>
  </p:slideViewPr>
  <p:outlineViewPr>
    <p:cViewPr>
      <p:scale>
        <a:sx n="33" d="100"/>
        <a:sy n="33" d="100"/>
      </p:scale>
      <p:origin x="10" y="4469"/>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12"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3" Type="http://schemas.openxmlformats.org/officeDocument/2006/relationships/slide" Target="slides/slide6.xml"/><Relationship Id="rId7" Type="http://schemas.openxmlformats.org/officeDocument/2006/relationships/slide" Target="slides/slide20.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9.xml"/><Relationship Id="rId11" Type="http://schemas.openxmlformats.org/officeDocument/2006/relationships/slide" Target="slides/slide27.xml"/><Relationship Id="rId5" Type="http://schemas.openxmlformats.org/officeDocument/2006/relationships/slide" Target="slides/slide18.xml"/><Relationship Id="rId10" Type="http://schemas.openxmlformats.org/officeDocument/2006/relationships/slide" Target="slides/slide24.xml"/><Relationship Id="rId4" Type="http://schemas.openxmlformats.org/officeDocument/2006/relationships/slide" Target="slides/slide16.xml"/><Relationship Id="rId9"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D75501B-D5F2-4FAF-BA99-A8C4C0C59099}" type="datetimeFigureOut">
              <a:rPr lang="he-IL" smtClean="0"/>
              <a:t>כ'/סיון/תשע"ה</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970DAE8D-1DE1-4E15-90E7-D269C2F3CED4}" type="slidenum">
              <a:rPr lang="he-IL" smtClean="0"/>
              <a:t>‹#›</a:t>
            </a:fld>
            <a:endParaRPr lang="he-IL"/>
          </a:p>
        </p:txBody>
      </p:sp>
    </p:spTree>
    <p:extLst>
      <p:ext uri="{BB962C8B-B14F-4D97-AF65-F5344CB8AC3E}">
        <p14:creationId xmlns:p14="http://schemas.microsoft.com/office/powerpoint/2010/main" val="3952619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Von_Neumann_architectur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en.wikipedia.org/wiki/Central_processing_uni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עד</a:t>
            </a:r>
            <a:r>
              <a:rPr lang="he-IL" baseline="0" dirty="0" smtClean="0"/>
              <a:t> עכשיו למדנו על חלקי המחשב העיקריים – </a:t>
            </a:r>
            <a:r>
              <a:rPr lang="en-US" baseline="0" dirty="0" smtClean="0"/>
              <a:t>ALU</a:t>
            </a:r>
            <a:r>
              <a:rPr lang="he-IL" baseline="0" dirty="0" smtClean="0"/>
              <a:t> , זיכרון , רגיסטרים . היום נלמד איך </a:t>
            </a:r>
            <a:r>
              <a:rPr lang="he-IL" baseline="0" dirty="0" err="1" smtClean="0"/>
              <a:t>הכל</a:t>
            </a:r>
            <a:r>
              <a:rPr lang="he-IL" baseline="0" dirty="0" smtClean="0"/>
              <a:t> מתחבר יחד.</a:t>
            </a:r>
          </a:p>
          <a:p>
            <a:r>
              <a:rPr lang="he-IL" baseline="0" dirty="0" smtClean="0"/>
              <a:t>היום </a:t>
            </a:r>
            <a:r>
              <a:rPr lang="he-IL" baseline="0" dirty="0" smtClean="0"/>
              <a:t>נלמד על הארכיטקטורה של המחשב – איך המחשב פועל בתור מערכת. רוב החומר יהיה חזרה על מה שאתם יודעים אבל ממעוף הציפור. </a:t>
            </a:r>
          </a:p>
          <a:p>
            <a:endParaRPr lang="he-IL" baseline="0" dirty="0" smtClean="0"/>
          </a:p>
        </p:txBody>
      </p:sp>
      <p:sp>
        <p:nvSpPr>
          <p:cNvPr id="4" name="Slide Number Placeholder 3"/>
          <p:cNvSpPr>
            <a:spLocks noGrp="1"/>
          </p:cNvSpPr>
          <p:nvPr>
            <p:ph type="sldNum" sz="quarter" idx="10"/>
          </p:nvPr>
        </p:nvSpPr>
        <p:spPr/>
        <p:txBody>
          <a:bodyPr/>
          <a:lstStyle/>
          <a:p>
            <a:fld id="{970DAE8D-1DE1-4E15-90E7-D269C2F3CED4}" type="slidenum">
              <a:rPr lang="he-IL" smtClean="0"/>
              <a:t>1</a:t>
            </a:fld>
            <a:endParaRPr lang="he-IL"/>
          </a:p>
        </p:txBody>
      </p:sp>
    </p:spTree>
    <p:extLst>
      <p:ext uri="{BB962C8B-B14F-4D97-AF65-F5344CB8AC3E}">
        <p14:creationId xmlns:p14="http://schemas.microsoft.com/office/powerpoint/2010/main" val="3021093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09FD5C2-E919-4809-A4AD-19FA0830A7F5}" type="slidenum">
              <a:rPr lang="he-IL">
                <a:solidFill>
                  <a:prstClr val="black"/>
                </a:solidFill>
              </a:rPr>
              <a:pPr/>
              <a:t>10</a:t>
            </a:fld>
            <a:endParaRPr lang="en-US">
              <a:solidFill>
                <a:prstClr val="black"/>
              </a:solidFill>
            </a:endParaRPr>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r>
              <a:rPr lang="he-IL" dirty="0" smtClean="0"/>
              <a:t>בשפות עילית מדברים על משתנים, אובייקטים ומערכים. בסופו של דבר כשזה מתרגם לשפת המכונה</a:t>
            </a:r>
            <a:r>
              <a:rPr lang="he-IL" baseline="0" dirty="0" smtClean="0"/>
              <a:t> </a:t>
            </a:r>
            <a:r>
              <a:rPr lang="he-IL" baseline="0" dirty="0" err="1" smtClean="0"/>
              <a:t>הכל</a:t>
            </a:r>
            <a:r>
              <a:rPr lang="he-IL" baseline="0" dirty="0" smtClean="0"/>
              <a:t> הופך לסדרות של מספרים בינאריים שמאוחסנים בזיכרון בצורת מילים. בעזרת כתובת אנחנו מקבלים את המילה וניתן לקרוא או לכתוב</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9BD9515-A524-4387-8475-2939CAE74724}" type="slidenum">
              <a:rPr lang="he-IL">
                <a:solidFill>
                  <a:prstClr val="black"/>
                </a:solidFill>
              </a:rPr>
              <a:pPr/>
              <a:t>11</a:t>
            </a:fld>
            <a:endParaRPr lang="en-US">
              <a:solidFill>
                <a:prstClr val="black"/>
              </a:solidFill>
            </a:endParaRPr>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r>
              <a:rPr lang="he-IL" dirty="0" smtClean="0"/>
              <a:t>מחשבים מתקשרים עם הסביבה החיצונית בעזרת מכשירים חיצוניים </a:t>
            </a:r>
            <a:r>
              <a:rPr lang="en-US" dirty="0" smtClean="0"/>
              <a:t>IO</a:t>
            </a:r>
            <a:r>
              <a:rPr lang="he-IL" dirty="0" smtClean="0"/>
              <a:t>. מסך</a:t>
            </a:r>
            <a:r>
              <a:rPr lang="he-IL" baseline="0" dirty="0" smtClean="0"/>
              <a:t> עכבר מקלדת מדפסת סורקים רמקולים כרטיסי רשת... </a:t>
            </a:r>
            <a:endParaRPr lang="he-IL" dirty="0" smtClean="0"/>
          </a:p>
          <a:p>
            <a:r>
              <a:rPr lang="he-IL" dirty="0" smtClean="0"/>
              <a:t>אותנו</a:t>
            </a:r>
            <a:r>
              <a:rPr lang="he-IL" baseline="0" dirty="0" smtClean="0"/>
              <a:t> האנטומיה של המכשירים האלו לא כל כך מעניינת. למה?</a:t>
            </a:r>
            <a:r>
              <a:rPr lang="en-US" baseline="0" dirty="0" smtClean="0"/>
              <a:t/>
            </a:r>
            <a:br>
              <a:rPr lang="en-US" baseline="0" dirty="0" smtClean="0"/>
            </a:br>
            <a:r>
              <a:rPr lang="he-IL" baseline="0" dirty="0" smtClean="0"/>
              <a:t>1. כדי להבין אותם צריך התמחות הנדסית מיוחדת</a:t>
            </a:r>
            <a:r>
              <a:rPr lang="en-US" baseline="0" dirty="0" smtClean="0"/>
              <a:t/>
            </a:r>
            <a:br>
              <a:rPr lang="en-US" baseline="0" dirty="0" smtClean="0"/>
            </a:br>
            <a:r>
              <a:rPr lang="he-IL" baseline="0" dirty="0" smtClean="0"/>
              <a:t>2. כל המכשירים האלו מתממשקים באופן זהה למחשב, דרך הזיכרון </a:t>
            </a:r>
          </a:p>
          <a:p>
            <a:pPr algn="r" rtl="1"/>
            <a:r>
              <a:rPr lang="en-US" baseline="0" dirty="0" smtClean="0"/>
              <a:t>Memory mapped IO</a:t>
            </a:r>
            <a:r>
              <a:rPr lang="he-IL" baseline="0" dirty="0" smtClean="0"/>
              <a:t>  - יש </a:t>
            </a:r>
            <a:r>
              <a:rPr lang="en-US" baseline="0" dirty="0" smtClean="0"/>
              <a:t>emulator</a:t>
            </a:r>
            <a:r>
              <a:rPr lang="he-IL" baseline="0" dirty="0" smtClean="0"/>
              <a:t>  בינארי של ההתקן שמחקה את פעולתו ולכן למחשב זה נראה כמו סגמנט זיכרון – ופועל עליו באותה צורה. למעשה לכל התקן יש מיקום ספציפי בזיכרון וזהו מיפוי הזיכרון שלו. במקרה של התקני </a:t>
            </a:r>
            <a:r>
              <a:rPr lang="en-US" baseline="0" dirty="0" smtClean="0"/>
              <a:t>input </a:t>
            </a:r>
            <a:r>
              <a:rPr lang="he-IL" baseline="0" dirty="0" smtClean="0"/>
              <a:t> אז המטרה של המחשב היא לייצג את המצב הפיזי של ההתקן, ואז המחשב קורא. בהתקני </a:t>
            </a:r>
            <a:r>
              <a:rPr lang="en-US" baseline="0" dirty="0" smtClean="0"/>
              <a:t>output </a:t>
            </a:r>
            <a:r>
              <a:rPr lang="he-IL" baseline="0" dirty="0" smtClean="0"/>
              <a:t> המחשב משנה את המצב הפיזי של ההתקן ע"י שינוי הערכים במיפוי הזיכרון של המכשיר. </a:t>
            </a:r>
            <a:endParaRPr lang="en-US" baseline="0" dirty="0" smtClean="0"/>
          </a:p>
          <a:p>
            <a:pPr algn="l" rtl="0"/>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D269F7C-64AF-4564-8E18-1E98ACE88A25}" type="slidenum">
              <a:rPr lang="he-IL">
                <a:solidFill>
                  <a:prstClr val="black"/>
                </a:solidFill>
              </a:rPr>
              <a:pPr/>
              <a:t>12</a:t>
            </a:fld>
            <a:endParaRPr lang="en-US">
              <a:solidFill>
                <a:prstClr val="black"/>
              </a:solidFill>
            </a:endParaRPr>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r>
              <a:rPr lang="he-IL" dirty="0" smtClean="0"/>
              <a:t>256</a:t>
            </a:r>
            <a:r>
              <a:rPr lang="he-IL" baseline="0" dirty="0" smtClean="0"/>
              <a:t> שורות 512 עמודות ממופה לזיכרון. 1 שחור 0 לבן.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89B2637-FC1D-414C-A080-D245E1D83300}" type="slidenum">
              <a:rPr lang="he-IL">
                <a:solidFill>
                  <a:prstClr val="black"/>
                </a:solidFill>
              </a:rPr>
              <a:pPr/>
              <a:t>13</a:t>
            </a:fld>
            <a:endParaRPr lang="en-US">
              <a:solidFill>
                <a:prstClr val="black"/>
              </a:solidFill>
            </a:endParaRPr>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C5132B2-23C5-4545-9DAB-BCEC9F09FC37}" type="slidenum">
              <a:rPr lang="he-IL">
                <a:solidFill>
                  <a:prstClr val="black"/>
                </a:solidFill>
              </a:rPr>
              <a:pPr/>
              <a:t>14</a:t>
            </a:fld>
            <a:endParaRPr lang="en-US">
              <a:solidFill>
                <a:prstClr val="black"/>
              </a:solidFill>
            </a:endParaRPr>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r>
              <a:rPr lang="he-IL" dirty="0" smtClean="0"/>
              <a:t>מקלדת  - יש לנו צ'יפ שנקרא מקלדת</a:t>
            </a:r>
            <a:r>
              <a:rPr lang="he-IL" baseline="0" dirty="0" smtClean="0"/>
              <a:t> כל פעם שלוחצים על מקש קוד </a:t>
            </a:r>
            <a:r>
              <a:rPr lang="en-US" baseline="0" dirty="0" smtClean="0"/>
              <a:t>ASCII</a:t>
            </a:r>
            <a:r>
              <a:rPr lang="he-IL" baseline="0" dirty="0" smtClean="0"/>
              <a:t> בן 16 ביט מתקבל כ</a:t>
            </a:r>
            <a:r>
              <a:rPr lang="en-US" baseline="0" dirty="0" smtClean="0"/>
              <a:t>OUTPUT</a:t>
            </a:r>
            <a:r>
              <a:rPr lang="he-IL" baseline="0" dirty="0" smtClean="0"/>
              <a:t>. כאשר לא מקישים כלום מקבלים 0. חוץ מ </a:t>
            </a:r>
            <a:r>
              <a:rPr lang="en-US" baseline="0" dirty="0" smtClean="0"/>
              <a:t>ASCII</a:t>
            </a:r>
            <a:r>
              <a:rPr lang="he-IL" baseline="0" dirty="0" smtClean="0"/>
              <a:t> יש עוד מקשים שמזוהים – בטבלה עם הקוד שלהם</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A9B2E6C-4C95-43D9-85C2-A56F4FCB1081}" type="slidenum">
              <a:rPr lang="he-IL">
                <a:solidFill>
                  <a:prstClr val="black"/>
                </a:solidFill>
              </a:rPr>
              <a:pPr/>
              <a:t>15</a:t>
            </a:fld>
            <a:endParaRPr lang="en-US">
              <a:solidFill>
                <a:prstClr val="black"/>
              </a:solidFill>
            </a:endParaRPr>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AEF8261-1385-44E0-A6A7-B71D378367E8}" type="slidenum">
              <a:rPr lang="he-IL">
                <a:solidFill>
                  <a:prstClr val="black"/>
                </a:solidFill>
              </a:rPr>
              <a:pPr/>
              <a:t>16</a:t>
            </a:fld>
            <a:endParaRPr lang="en-US">
              <a:solidFill>
                <a:prstClr val="black"/>
              </a:solidFill>
            </a:endParaRPr>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F83FC59-0340-4E6B-9ED0-B222BB4BD0F7}" type="slidenum">
              <a:rPr lang="he-IL">
                <a:solidFill>
                  <a:prstClr val="black"/>
                </a:solidFill>
              </a:rPr>
              <a:pPr/>
              <a:t>17</a:t>
            </a:fld>
            <a:endParaRPr lang="en-US">
              <a:solidFill>
                <a:prstClr val="black"/>
              </a:solidFill>
            </a:endParaRPr>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0B3E0DD-7198-4457-AF9E-5ACF3E142A73}" type="slidenum">
              <a:rPr lang="he-IL">
                <a:solidFill>
                  <a:prstClr val="black"/>
                </a:solidFill>
              </a:rPr>
              <a:pPr/>
              <a:t>18</a:t>
            </a:fld>
            <a:endParaRPr lang="en-US">
              <a:solidFill>
                <a:prstClr val="black"/>
              </a:solidFill>
            </a:endParaRPr>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r>
              <a:rPr lang="en-US" dirty="0" smtClean="0"/>
              <a:t>Central</a:t>
            </a:r>
            <a:r>
              <a:rPr lang="en-US" baseline="0" dirty="0" smtClean="0"/>
              <a:t> Process Unit</a:t>
            </a:r>
            <a:endParaRPr lang="he-IL" baseline="0" dirty="0" smtClean="0"/>
          </a:p>
          <a:p>
            <a:r>
              <a:rPr lang="he-IL" baseline="0" dirty="0" smtClean="0"/>
              <a:t>הליבה של המחשב. אחראי על ביצוע הפעולות של התוכנה המופעלת. ההוראות הללו גורמות למחשב לבצע חישובים לקרוא ולכתוב לזיכרון- בעזרת </a:t>
            </a:r>
            <a:r>
              <a:rPr lang="en-US" baseline="0" dirty="0" smtClean="0"/>
              <a:t>ALU </a:t>
            </a:r>
            <a:r>
              <a:rPr lang="he-IL" baseline="0" dirty="0" smtClean="0"/>
              <a:t> רגיסטרים ויחידת שליטה </a:t>
            </a:r>
            <a:r>
              <a:rPr lang="en-US" baseline="0" dirty="0" smtClean="0"/>
              <a:t>control unit</a:t>
            </a:r>
            <a:endParaRPr lang="he-IL" baseline="0" dirty="0" smtClean="0"/>
          </a:p>
          <a:p>
            <a:r>
              <a:rPr lang="en-US" baseline="0" dirty="0" smtClean="0"/>
              <a:t>ALU</a:t>
            </a:r>
            <a:r>
              <a:rPr lang="he-IL" baseline="0" dirty="0" smtClean="0"/>
              <a:t> – מבצע פעולות חשבון ולוגיות בסיסיות. חיבור, בדיקת חיוביות , שינוי ביטים ועוד</a:t>
            </a:r>
          </a:p>
          <a:p>
            <a:r>
              <a:rPr lang="he-IL" baseline="0" dirty="0" smtClean="0"/>
              <a:t>רגיסטרים – ה </a:t>
            </a:r>
            <a:r>
              <a:rPr lang="en-US" baseline="0" dirty="0" smtClean="0"/>
              <a:t>CPU </a:t>
            </a:r>
            <a:r>
              <a:rPr lang="he-IL" baseline="0" dirty="0" smtClean="0"/>
              <a:t>מתוכנן לבצע פעולות במהירות  - כדי להעלות את המהירות כדאי לאחסן את תוצאות הביניים של החישובים בצורה מקומית, ורק בסוף לכתוב אותם לזיכרון אם צריך. לכן לכל </a:t>
            </a:r>
            <a:r>
              <a:rPr lang="en-US" baseline="0" dirty="0" smtClean="0"/>
              <a:t>CPU </a:t>
            </a:r>
            <a:r>
              <a:rPr lang="he-IL" baseline="0" dirty="0" smtClean="0"/>
              <a:t> יש סט קטן ומהיר של רגיסטרים</a:t>
            </a:r>
          </a:p>
          <a:p>
            <a:r>
              <a:rPr lang="he-IL" baseline="0" dirty="0" smtClean="0"/>
              <a:t>יחידת שליטה – פקודה של מחשב היא מילה בינארית בת 16 או 32 או 64 ביט לדוגמא, שאומרת לרכיבי החומרה איך לבצע את הפקודה. פענוח הקידוד מתבצע ע"י יחידת השליטה שגם אומרת למחשב מה הפעולה הבאה לביצוע. </a:t>
            </a:r>
          </a:p>
          <a:p>
            <a:r>
              <a:rPr lang="he-IL" baseline="0" dirty="0" smtClean="0"/>
              <a:t>אפשר לדמות את פעולת ה </a:t>
            </a:r>
            <a:r>
              <a:rPr lang="en-US" baseline="0" dirty="0" smtClean="0"/>
              <a:t>CPU</a:t>
            </a:r>
            <a:r>
              <a:rPr lang="he-IL" baseline="0" dirty="0" smtClean="0"/>
              <a:t> ללולאה חוזרת של שליפת פקודה, פענוח ,ביצוע והצבעה על הפקודה הבאה .</a:t>
            </a:r>
          </a:p>
          <a:p>
            <a:r>
              <a:rPr lang="he-IL" baseline="0" dirty="0" smtClean="0"/>
              <a:t>תוך כדי ביצוע אחת או יותר מתתי המשימות – חישוב קריאה כתיבה .</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4E6B9BE-04C0-4455-8E7F-B54E382AE063}" type="slidenum">
              <a:rPr lang="he-IL">
                <a:solidFill>
                  <a:prstClr val="black"/>
                </a:solidFill>
              </a:rPr>
              <a:pPr/>
              <a:t>19</a:t>
            </a:fld>
            <a:endParaRPr lang="en-US">
              <a:solidFill>
                <a:prstClr val="black"/>
              </a:solidFill>
            </a:endParaRPr>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r>
              <a:rPr lang="en-US" dirty="0" smtClean="0"/>
              <a:t>CPU</a:t>
            </a:r>
            <a:r>
              <a:rPr lang="he-IL" dirty="0" smtClean="0"/>
              <a:t> מבצע הוראות 16 ביט</a:t>
            </a:r>
            <a:r>
              <a:rPr lang="he-IL" baseline="0" dirty="0" smtClean="0"/>
              <a:t> לפי שפת המכונה שלמדנו. </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69FD83-09A6-4431-843F-1FFE5823F80E}" type="slidenum">
              <a:rPr lang="he-IL">
                <a:solidFill>
                  <a:prstClr val="black"/>
                </a:solidFill>
              </a:rPr>
              <a:pPr/>
              <a:t>2</a:t>
            </a:fld>
            <a:endParaRPr lang="en-US">
              <a:solidFill>
                <a:prstClr val="black"/>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r>
              <a:rPr lang="he-IL" dirty="0" smtClean="0"/>
              <a:t>מה משותף לכל אלו? מכונות. מי מהם יוצא</a:t>
            </a:r>
            <a:r>
              <a:rPr lang="he-IL" baseline="0" dirty="0" smtClean="0"/>
              <a:t> דופן ? (רמז – קשור לקורס שלנו)</a:t>
            </a:r>
          </a:p>
          <a:p>
            <a:r>
              <a:rPr lang="he-IL" baseline="0" dirty="0" smtClean="0"/>
              <a:t>מה ההבדל האקוטי בין המחשב לשאר המכונות\מכשירים המודרניים שסובבים אותנו?</a:t>
            </a:r>
          </a:p>
          <a:p>
            <a:r>
              <a:rPr lang="he-IL" baseline="0" dirty="0" smtClean="0"/>
              <a:t>מכונית נוסעת, מזגן מקרר ומחמם, מקרר </a:t>
            </a:r>
            <a:r>
              <a:rPr lang="he-IL" baseline="0" dirty="0" err="1" smtClean="0"/>
              <a:t>מקרר</a:t>
            </a:r>
            <a:r>
              <a:rPr lang="he-IL" baseline="0" dirty="0" smtClean="0"/>
              <a:t>, מה מחשב עושה – </a:t>
            </a:r>
            <a:r>
              <a:rPr lang="en-US" baseline="0" dirty="0" smtClean="0"/>
              <a:t>computing </a:t>
            </a:r>
            <a:r>
              <a:rPr lang="he-IL" baseline="0" dirty="0" smtClean="0"/>
              <a:t>?</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A6F5E92-2ABE-43E5-92BD-5081B98DBE17}" type="slidenum">
              <a:rPr lang="he-IL">
                <a:solidFill>
                  <a:prstClr val="black"/>
                </a:solidFill>
              </a:rPr>
              <a:pPr/>
              <a:t>20</a:t>
            </a:fld>
            <a:endParaRPr lang="en-US">
              <a:solidFill>
                <a:prstClr val="black"/>
              </a:solidFill>
            </a:endParaRPr>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D54AE0A-D0C6-404A-99EB-A4319B950205}" type="slidenum">
              <a:rPr lang="he-IL">
                <a:solidFill>
                  <a:prstClr val="black"/>
                </a:solidFill>
              </a:rPr>
              <a:pPr/>
              <a:t>21</a:t>
            </a:fld>
            <a:endParaRPr lang="en-US">
              <a:solidFill>
                <a:prstClr val="black"/>
              </a:solidFill>
            </a:endParaRPr>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38E386A-6DE4-4B6B-AF66-F105B05B903C}" type="slidenum">
              <a:rPr lang="he-IL">
                <a:solidFill>
                  <a:prstClr val="black"/>
                </a:solidFill>
              </a:rPr>
              <a:pPr/>
              <a:t>22</a:t>
            </a:fld>
            <a:endParaRPr lang="en-US">
              <a:solidFill>
                <a:prstClr val="black"/>
              </a:solidFill>
            </a:endParaRPr>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ACA5DFC-E02D-49F3-A72E-7B8BB473A3CF}" type="slidenum">
              <a:rPr lang="he-IL">
                <a:solidFill>
                  <a:prstClr val="black"/>
                </a:solidFill>
              </a:rPr>
              <a:pPr/>
              <a:t>23</a:t>
            </a:fld>
            <a:endParaRPr lang="en-US">
              <a:solidFill>
                <a:prstClr val="black"/>
              </a:solidFill>
            </a:endParaRPr>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r>
              <a:rPr lang="he-IL" dirty="0" smtClean="0"/>
              <a:t>הצ'יפ העליון בהיררכיה. מכיל </a:t>
            </a:r>
            <a:r>
              <a:rPr lang="en-US" dirty="0" smtClean="0"/>
              <a:t>CPU</a:t>
            </a:r>
            <a:r>
              <a:rPr lang="he-IL" dirty="0" smtClean="0"/>
              <a:t> </a:t>
            </a:r>
            <a:r>
              <a:rPr lang="en-US" dirty="0" smtClean="0"/>
              <a:t>RAM</a:t>
            </a:r>
            <a:r>
              <a:rPr lang="he-IL" baseline="0" dirty="0" smtClean="0"/>
              <a:t> </a:t>
            </a:r>
            <a:r>
              <a:rPr lang="en-US" baseline="0" dirty="0" smtClean="0"/>
              <a:t>ROM</a:t>
            </a:r>
            <a:r>
              <a:rPr lang="he-IL" baseline="0" dirty="0" smtClean="0"/>
              <a:t> מסך מקלדת בתור חלקים פנימיים. צריך לטעון צ'יפ </a:t>
            </a:r>
            <a:r>
              <a:rPr lang="en-US" baseline="0" dirty="0" smtClean="0"/>
              <a:t>ROM</a:t>
            </a:r>
            <a:r>
              <a:rPr lang="he-IL" baseline="0" dirty="0" smtClean="0"/>
              <a:t> למחשב כדי להריץ </a:t>
            </a:r>
            <a:r>
              <a:rPr lang="he-IL" baseline="0" dirty="0" err="1" smtClean="0"/>
              <a:t>תוכנית</a:t>
            </a:r>
            <a:r>
              <a:rPr lang="he-IL" baseline="0" dirty="0" smtClean="0"/>
              <a:t>. אפשר לשלוט על מסך ומקלדת דרך מיפוי הזיכרון שלהם. </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3C4A60-598C-4976-B188-B9DD8209C3BB}" type="slidenum">
              <a:rPr lang="he-IL">
                <a:solidFill>
                  <a:prstClr val="black"/>
                </a:solidFill>
              </a:rPr>
              <a:pPr/>
              <a:t>24</a:t>
            </a:fld>
            <a:endParaRPr lang="en-US">
              <a:solidFill>
                <a:prstClr val="black"/>
              </a:solidFill>
            </a:endParaRPr>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p:txBody>
          <a:bodyPr/>
          <a:lstStyle/>
          <a:p>
            <a:r>
              <a:rPr lang="he-IL" dirty="0" smtClean="0"/>
              <a:t>הצעה למימוש</a:t>
            </a:r>
            <a:r>
              <a:rPr lang="he-IL" baseline="0" dirty="0" smtClean="0"/>
              <a:t> </a:t>
            </a:r>
            <a:r>
              <a:rPr lang="en-US" baseline="0" dirty="0" smtClean="0"/>
              <a:t>Computer Chip</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028595F-AD84-4539-A784-BD62535AB84A}" type="slidenum">
              <a:rPr lang="he-IL">
                <a:solidFill>
                  <a:prstClr val="black"/>
                </a:solidFill>
              </a:rPr>
              <a:pPr/>
              <a:t>25</a:t>
            </a:fld>
            <a:endParaRPr lang="en-US">
              <a:solidFill>
                <a:prstClr val="black"/>
              </a:solidFill>
            </a:endParaRPr>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r>
              <a:rPr lang="he-IL" dirty="0" smtClean="0"/>
              <a:t>טוב למעשה סיימנו להסביר</a:t>
            </a:r>
            <a:r>
              <a:rPr lang="he-IL" baseline="0" dirty="0" smtClean="0"/>
              <a:t> לגבי מבנה החומרה – עכשיו נשארה התוכנה...</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FFB7C3D-6130-4D6C-8677-C77335DE56A6}" type="slidenum">
              <a:rPr lang="he-IL">
                <a:solidFill>
                  <a:prstClr val="black"/>
                </a:solidFill>
              </a:rPr>
              <a:pPr/>
              <a:t>26</a:t>
            </a:fld>
            <a:endParaRPr lang="en-US">
              <a:solidFill>
                <a:prstClr val="black"/>
              </a:solidFill>
            </a:endParaRPr>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r>
              <a:rPr lang="he-IL" dirty="0" smtClean="0"/>
              <a:t>ככה זה נראה בחיים</a:t>
            </a:r>
          </a:p>
          <a:p>
            <a:r>
              <a:rPr lang="en-US" dirty="0" smtClean="0"/>
              <a:t>Bus – </a:t>
            </a:r>
            <a:r>
              <a:rPr lang="he-IL" dirty="0" smtClean="0"/>
              <a:t>נקרא</a:t>
            </a:r>
            <a:r>
              <a:rPr lang="he-IL" baseline="0" dirty="0" smtClean="0"/>
              <a:t> אפיק נתונים מעביר מידע בין רכיבי מערכת ממוחשבת</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4441611-CB26-452E-B6B1-810D58A6D52D}" type="slidenum">
              <a:rPr lang="he-IL">
                <a:solidFill>
                  <a:prstClr val="black"/>
                </a:solidFill>
              </a:rPr>
              <a:pPr/>
              <a:t>27</a:t>
            </a:fld>
            <a:endParaRPr lang="en-US">
              <a:solidFill>
                <a:prstClr val="black"/>
              </a:solidFill>
            </a:endParaRPr>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r>
              <a:rPr lang="he-IL" dirty="0" smtClean="0"/>
              <a:t>כבר במאה ה17 המציאו</a:t>
            </a:r>
            <a:r>
              <a:rPr lang="he-IL" baseline="0" dirty="0" smtClean="0"/>
              <a:t> מכונות חישוב. פסקל </a:t>
            </a:r>
            <a:r>
              <a:rPr lang="he-IL" baseline="0" dirty="0" err="1" smtClean="0"/>
              <a:t>ולייבניץ</a:t>
            </a:r>
            <a:r>
              <a:rPr lang="he-IL" baseline="0" dirty="0" smtClean="0"/>
              <a:t>.</a:t>
            </a:r>
          </a:p>
          <a:p>
            <a:r>
              <a:rPr lang="en-US" dirty="0" smtClean="0"/>
              <a:t>in 1642 </a:t>
            </a:r>
            <a:r>
              <a:rPr lang="en-US" dirty="0" err="1" smtClean="0"/>
              <a:t>Blaise</a:t>
            </a:r>
            <a:r>
              <a:rPr lang="en-US" dirty="0" smtClean="0"/>
              <a:t> Pascal, at age 19, invented the </a:t>
            </a:r>
            <a:r>
              <a:rPr lang="en-US" b="1" i="1" dirty="0" err="1" smtClean="0"/>
              <a:t>Pascaline</a:t>
            </a:r>
            <a:r>
              <a:rPr lang="en-US" dirty="0" smtClean="0"/>
              <a:t> as an aid for his father who was a tax collector. Pascal built 50 of this gear-driven one-function calculator (it could only add)</a:t>
            </a:r>
            <a:endParaRPr lang="he-IL" baseline="0" dirty="0" smtClean="0"/>
          </a:p>
          <a:p>
            <a:r>
              <a:rPr lang="he-IL" baseline="0" dirty="0" err="1" smtClean="0"/>
              <a:t>לייבניץ</a:t>
            </a:r>
            <a:r>
              <a:rPr lang="he-IL" baseline="0" dirty="0" smtClean="0"/>
              <a:t> שכלל אותה להוצאת שורשים כפל וחילוק</a:t>
            </a:r>
          </a:p>
          <a:p>
            <a:r>
              <a:rPr lang="he-IL" baseline="0" dirty="0" smtClean="0"/>
              <a:t> האם הם מחשבים?</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69FD83-09A6-4431-843F-1FFE5823F80E}" type="slidenum">
              <a:rPr lang="he-IL">
                <a:solidFill>
                  <a:prstClr val="black"/>
                </a:solidFill>
              </a:rPr>
              <a:pPr/>
              <a:t>28</a:t>
            </a:fld>
            <a:endParaRPr lang="en-US">
              <a:solidFill>
                <a:prstClr val="black"/>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r>
              <a:rPr lang="he-IL" dirty="0" smtClean="0"/>
              <a:t>דיברנו לפני שבוע על צ'רלס בבג' שתכנן את המנוע האנליטי – הדגם הראשון של מחשב במאה ה19.</a:t>
            </a:r>
          </a:p>
          <a:p>
            <a:r>
              <a:rPr lang="he-IL" dirty="0" smtClean="0"/>
              <a:t>וגם</a:t>
            </a:r>
            <a:r>
              <a:rPr lang="he-IL" baseline="0" dirty="0" smtClean="0"/>
              <a:t> על </a:t>
            </a:r>
            <a:r>
              <a:rPr lang="he-IL" baseline="0" dirty="0" err="1" smtClean="0"/>
              <a:t>ג'קארד</a:t>
            </a:r>
            <a:r>
              <a:rPr lang="he-IL" baseline="0" dirty="0" smtClean="0"/>
              <a:t> שבנה נול שניתן לתכנות.</a:t>
            </a:r>
          </a:p>
          <a:p>
            <a:r>
              <a:rPr lang="he-IL" baseline="0" dirty="0" smtClean="0"/>
              <a:t>החידוש הגדול היה בקונספט שפעולת המכונה אינה נקבעת בעת הייצור אלא המשתמש בעצמו יכול לקבוע מה המכונה תעשה – מכאן </a:t>
            </a:r>
            <a:r>
              <a:rPr lang="he-IL" baseline="0" dirty="0" err="1" smtClean="0"/>
              <a:t>הורסטיליות</a:t>
            </a:r>
            <a:r>
              <a:rPr lang="he-IL" baseline="0" dirty="0" smtClean="0"/>
              <a:t> העצומה של מחשב. </a:t>
            </a:r>
            <a:endParaRPr lang="he-IL"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מתמטיקאי יהודי הונגרי</a:t>
            </a:r>
            <a:r>
              <a:rPr lang="he-IL" baseline="0" dirty="0" smtClean="0"/>
              <a:t> (לימים נוצרי)</a:t>
            </a:r>
            <a:endParaRPr lang="he-IL" dirty="0" smtClean="0"/>
          </a:p>
          <a:p>
            <a:r>
              <a:rPr lang="he-IL" dirty="0" smtClean="0"/>
              <a:t>היה</a:t>
            </a:r>
            <a:r>
              <a:rPr lang="he-IL" baseline="0" dirty="0" smtClean="0"/>
              <a:t> שותף לפיתוח פצצת האטום ופיתוח המחשב המודרני, תורת המשחקים</a:t>
            </a:r>
          </a:p>
          <a:p>
            <a:r>
              <a:rPr lang="he-IL" baseline="0" dirty="0" smtClean="0"/>
              <a:t>מודל של המחשב: הזיכרון משמש גם לנתונים וגם לפקודות</a:t>
            </a:r>
          </a:p>
          <a:p>
            <a:r>
              <a:rPr lang="he-IL" baseline="0" dirty="0" err="1" smtClean="0"/>
              <a:t>צואר</a:t>
            </a:r>
            <a:r>
              <a:rPr lang="he-IL" baseline="0" dirty="0" smtClean="0"/>
              <a:t> בקבוק – המעבד מהיר הרבה יותר מהזיכרון – המעבד מהיר ב50% לשנה, הזיכרון רק ב10%</a:t>
            </a:r>
          </a:p>
          <a:p>
            <a:r>
              <a:rPr lang="he-IL" baseline="0" dirty="0" smtClean="0"/>
              <a:t>לכן </a:t>
            </a:r>
            <a:r>
              <a:rPr lang="he-IL" baseline="0" dirty="0" err="1" smtClean="0"/>
              <a:t>צואר</a:t>
            </a:r>
            <a:r>
              <a:rPr lang="he-IL" baseline="0" dirty="0" smtClean="0"/>
              <a:t> הבקבוק זה הזיכרון</a:t>
            </a:r>
          </a:p>
          <a:p>
            <a:endParaRPr lang="he-IL" baseline="0" dirty="0" smtClean="0"/>
          </a:p>
          <a:p>
            <a:pPr algn="l"/>
            <a:r>
              <a:rPr lang="en-US" dirty="0" smtClean="0"/>
              <a:t>Under pure </a:t>
            </a:r>
            <a:r>
              <a:rPr lang="en-US" dirty="0" smtClean="0">
                <a:hlinkClick r:id="rId3" tooltip="Von Neumann architecture"/>
              </a:rPr>
              <a:t>von Neumann architecture</a:t>
            </a:r>
            <a:r>
              <a:rPr lang="en-US" dirty="0" smtClean="0"/>
              <a:t> the </a:t>
            </a:r>
            <a:r>
              <a:rPr lang="en-US" dirty="0" smtClean="0">
                <a:hlinkClick r:id="rId4" tooltip="Central processing unit"/>
              </a:rPr>
              <a:t>CPU</a:t>
            </a:r>
            <a:r>
              <a:rPr lang="en-US" dirty="0" smtClean="0"/>
              <a:t> can be either reading an instruction or reading/writing data from/to the memory. Both cannot occur at the same time since the instructions and data use the same bus system. In a computer using the Harvard architecture, the CPU can both read an instruction and perform a data memory access at the same time, even without a cache. A Harvard architecture computer can thus be faster for a given circuit complexity because instruction fetches and data access do not contend for a single memory pathway.</a:t>
            </a:r>
          </a:p>
          <a:p>
            <a:pPr algn="l"/>
            <a:r>
              <a:rPr lang="en-US" dirty="0" smtClean="0"/>
              <a:t>Also, a Harvard architecture machine has distinct code and data address spaces: instruction address zero is not the same as data address zero. Instruction address zero might identify a twenty-four bit value, while data address zero might indicate an eight bit byte that isn't part of that twenty-four bit value.</a:t>
            </a:r>
          </a:p>
          <a:p>
            <a:pPr algn="l"/>
            <a:endParaRPr lang="en-US" dirty="0"/>
          </a:p>
        </p:txBody>
      </p:sp>
      <p:sp>
        <p:nvSpPr>
          <p:cNvPr id="4" name="Slide Number Placeholder 3"/>
          <p:cNvSpPr>
            <a:spLocks noGrp="1"/>
          </p:cNvSpPr>
          <p:nvPr>
            <p:ph type="sldNum" sz="quarter" idx="10"/>
          </p:nvPr>
        </p:nvSpPr>
        <p:spPr/>
        <p:txBody>
          <a:bodyPr/>
          <a:lstStyle/>
          <a:p>
            <a:fld id="{970DAE8D-1DE1-4E15-90E7-D269C2F3CED4}" type="slidenum">
              <a:rPr lang="he-IL" smtClean="0"/>
              <a:t>3</a:t>
            </a:fld>
            <a:endParaRPr lang="he-IL"/>
          </a:p>
        </p:txBody>
      </p:sp>
    </p:spTree>
    <p:extLst>
      <p:ext uri="{BB962C8B-B14F-4D97-AF65-F5344CB8AC3E}">
        <p14:creationId xmlns:p14="http://schemas.microsoft.com/office/powerpoint/2010/main" val="124968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1594AD7-4BE5-4A4C-9117-D1589E843D7B}" type="slidenum">
              <a:rPr lang="he-IL">
                <a:solidFill>
                  <a:prstClr val="black"/>
                </a:solidFill>
              </a:rPr>
              <a:pPr/>
              <a:t>4</a:t>
            </a:fld>
            <a:endParaRPr lang="en-US">
              <a:solidFill>
                <a:prstClr val="black"/>
              </a:solidFill>
            </a:endParaRPr>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הקונספט של </a:t>
            </a:r>
            <a:r>
              <a:rPr lang="en-US" dirty="0" smtClean="0"/>
              <a:t>the</a:t>
            </a:r>
            <a:r>
              <a:rPr lang="en-US" baseline="0" dirty="0" smtClean="0"/>
              <a:t> stored program </a:t>
            </a:r>
            <a:r>
              <a:rPr lang="he-IL" baseline="0" dirty="0" smtClean="0"/>
              <a:t> הומצא ב1930 ע"י כמה מתמטיקאים בצורה בלתי </a:t>
            </a:r>
            <a:r>
              <a:rPr lang="he-IL" baseline="0" dirty="0" err="1" smtClean="0"/>
              <a:t>תלוייה</a:t>
            </a:r>
            <a:r>
              <a:rPr lang="he-IL" baseline="0" dirty="0" smtClean="0"/>
              <a:t>. </a:t>
            </a:r>
          </a:p>
          <a:p>
            <a:endParaRPr lang="he-IL" baseline="0" dirty="0" smtClean="0"/>
          </a:p>
          <a:p>
            <a:r>
              <a:rPr lang="he-IL" baseline="0" dirty="0" smtClean="0"/>
              <a:t>הרעיון הוא פשוט  - החומרה קבועה ומסוגלת לבצע מספר מצומצם של פעולות בסיס. אולם העוצמה טמונה בשילוב בין הפעולות שנותן מגוון אינסופי של </a:t>
            </a:r>
            <a:r>
              <a:rPr lang="he-IL" baseline="0" dirty="0" err="1" smtClean="0"/>
              <a:t>תוכניות</a:t>
            </a:r>
            <a:r>
              <a:rPr lang="he-IL" baseline="0" dirty="0" smtClean="0"/>
              <a:t> מורכבות. התוכניות האלו לא מוטמעות בחומרה כמו במחשבים המכניים שראינו, אלא שמור בזיכרון בדיוק כמו ה</a:t>
            </a:r>
            <a:r>
              <a:rPr lang="en-US" baseline="0" dirty="0" smtClean="0"/>
              <a:t>data</a:t>
            </a:r>
            <a:r>
              <a:rPr lang="he-IL" baseline="0" dirty="0" smtClean="0"/>
              <a:t> . לכן נקרא </a:t>
            </a:r>
            <a:r>
              <a:rPr lang="en-US" baseline="0" dirty="0" smtClean="0"/>
              <a:t>software </a:t>
            </a:r>
            <a:r>
              <a:rPr lang="he-IL" baseline="0" dirty="0" smtClean="0"/>
              <a:t> . הפעולה תלויה במשתמש ולכן המחשב יכול לבצע פעולה שונה בכל פעם. </a:t>
            </a:r>
            <a:endParaRPr lang="en-US"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ב1936 </a:t>
            </a:r>
            <a:r>
              <a:rPr lang="he-IL" baseline="0" dirty="0" err="1" smtClean="0"/>
              <a:t>טיורינג</a:t>
            </a:r>
            <a:r>
              <a:rPr lang="he-IL" baseline="0" dirty="0" smtClean="0"/>
              <a:t> פיתח את מכונת </a:t>
            </a:r>
            <a:r>
              <a:rPr lang="he-IL" baseline="0" dirty="0" err="1" smtClean="0"/>
              <a:t>טיורינג</a:t>
            </a:r>
            <a:r>
              <a:rPr lang="he-IL" baseline="0" dirty="0" smtClean="0"/>
              <a:t>  - מודל תיאורטי לפעולות של מחשב. אפשר ללמוד ממנו </a:t>
            </a:r>
            <a:r>
              <a:rPr lang="he-IL" baseline="0" dirty="0" err="1" smtClean="0"/>
              <a:t>הכל</a:t>
            </a:r>
            <a:r>
              <a:rPr lang="he-IL" baseline="0" dirty="0" smtClean="0"/>
              <a:t> על המגבלות של מחשב. מי מכיר את </a:t>
            </a:r>
            <a:r>
              <a:rPr lang="he-IL" baseline="0" dirty="0" err="1" smtClean="0"/>
              <a:t>בעית</a:t>
            </a:r>
            <a:r>
              <a:rPr lang="he-IL" baseline="0" dirty="0" smtClean="0"/>
              <a:t> העצירה – בעיה יפהפייה שמסבירה למה מחשב לא יכול לזהות האם </a:t>
            </a:r>
            <a:r>
              <a:rPr lang="he-IL" baseline="0" dirty="0" err="1" smtClean="0"/>
              <a:t>תוכנית</a:t>
            </a:r>
            <a:r>
              <a:rPr lang="he-IL" baseline="0" dirty="0" smtClean="0"/>
              <a:t> נתקעת בלולאה אינסופית  </a:t>
            </a:r>
          </a:p>
          <a:p>
            <a:pPr marL="0" marR="0" indent="0" algn="r" defTabSz="914400" rtl="1" eaLnBrk="1" fontAlgn="auto" latinLnBrk="0" hangingPunct="1">
              <a:lnSpc>
                <a:spcPct val="100000"/>
              </a:lnSpc>
              <a:spcBef>
                <a:spcPts val="0"/>
              </a:spcBef>
              <a:spcAft>
                <a:spcPts val="0"/>
              </a:spcAft>
              <a:buClrTx/>
              <a:buSzTx/>
              <a:buFontTx/>
              <a:buNone/>
              <a:tabLst/>
              <a:defRPr/>
            </a:pPr>
            <a:r>
              <a:rPr lang="en-US" baseline="0" dirty="0" smtClean="0"/>
              <a:t>A  </a:t>
            </a:r>
            <a:r>
              <a:rPr lang="he-IL" baseline="0" dirty="0" err="1" smtClean="0"/>
              <a:t>תוכנית</a:t>
            </a:r>
            <a:r>
              <a:rPr lang="he-IL" baseline="0" dirty="0" smtClean="0"/>
              <a:t> שמקבלת </a:t>
            </a:r>
            <a:r>
              <a:rPr lang="he-IL" baseline="0" dirty="0" err="1" smtClean="0"/>
              <a:t>תוכנית</a:t>
            </a:r>
            <a:r>
              <a:rPr lang="he-IL" baseline="0" dirty="0" smtClean="0"/>
              <a:t> אחרת. ואם היא עוצרת </a:t>
            </a:r>
            <a:r>
              <a:rPr lang="en-US" baseline="0" dirty="0" smtClean="0"/>
              <a:t>A</a:t>
            </a:r>
            <a:r>
              <a:rPr lang="he-IL" baseline="0" dirty="0" smtClean="0"/>
              <a:t> בלולאה ולהיפך. האם </a:t>
            </a:r>
            <a:r>
              <a:rPr lang="en-US" baseline="0" dirty="0" smtClean="0"/>
              <a:t>A</a:t>
            </a:r>
            <a:r>
              <a:rPr lang="he-IL" baseline="0" dirty="0" smtClean="0"/>
              <a:t> עוצרת על </a:t>
            </a:r>
            <a:r>
              <a:rPr lang="en-US" baseline="0" dirty="0" smtClean="0"/>
              <a:t>A</a:t>
            </a:r>
            <a:r>
              <a:rPr lang="he-IL" baseline="0" dirty="0" smtClean="0"/>
              <a:t> ?</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מאוחר יותר פיתח פון נוימן את ארכיטקטורת פון נוימן – מודל שמסביר איך המחשב צריך להיות בנוי. רק 6 שנים אחר כך סיימו לבנות את המחשב תחת פיקוחו בפרינסטון  - מחשב </a:t>
            </a:r>
            <a:r>
              <a:rPr lang="en-US" baseline="0" dirty="0" smtClean="0"/>
              <a:t>IAS</a:t>
            </a:r>
            <a:endParaRPr lang="he-IL" baseline="0" dirty="0" smtClean="0"/>
          </a:p>
          <a:p>
            <a:r>
              <a:rPr lang="he-IL" dirty="0" smtClean="0"/>
              <a:t>מכונת פון נוימן – הבסיס לרוב</a:t>
            </a:r>
            <a:r>
              <a:rPr lang="he-IL" baseline="0" dirty="0" smtClean="0"/>
              <a:t> המחשבים המודרניים. יש לנו את הליבה – מעבד עם יחידת חישוב רגיסטרים ויחידת בקרה. המעבד משתמש בזיכרון לפעולותיו. יש מכשיר קלט – לדוגמא מקלדת ויש מכשיר פלט לדוגמא מסך.</a:t>
            </a:r>
            <a:endParaRPr lang="he-IL"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36464E0-65D4-42E9-BA3A-25099C00C7B5}" type="slidenum">
              <a:rPr lang="he-IL">
                <a:solidFill>
                  <a:prstClr val="black"/>
                </a:solidFill>
              </a:rPr>
              <a:pPr/>
              <a:t>5</a:t>
            </a:fld>
            <a:endParaRPr lang="en-US">
              <a:solidFill>
                <a:prstClr val="black"/>
              </a:solidFill>
            </a:endParaRPr>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r>
              <a:rPr lang="he-IL" dirty="0" smtClean="0"/>
              <a:t>בכל ביצוע פקודה אחת או יותר מתתי המשימות</a:t>
            </a:r>
            <a:r>
              <a:rPr lang="he-IL" baseline="0" dirty="0" smtClean="0"/>
              <a:t> הבאות מתבצעות:</a:t>
            </a:r>
          </a:p>
          <a:p>
            <a:pPr marL="171450" indent="-171450">
              <a:buFont typeface="Arial" pitchFamily="34" charset="0"/>
              <a:buChar char="•"/>
            </a:pPr>
            <a:r>
              <a:rPr lang="he-IL" baseline="0" dirty="0" smtClean="0"/>
              <a:t>חישוב פונקציה מהרגיסטרים</a:t>
            </a:r>
          </a:p>
          <a:p>
            <a:pPr marL="171450" indent="-171450">
              <a:buFont typeface="Arial" pitchFamily="34" charset="0"/>
              <a:buChar char="•"/>
            </a:pPr>
            <a:r>
              <a:rPr lang="he-IL" baseline="0" dirty="0" smtClean="0"/>
              <a:t>כתיבת התוצאה לרגיסטרים</a:t>
            </a:r>
          </a:p>
          <a:p>
            <a:pPr marL="171450" indent="-171450">
              <a:buFont typeface="Arial" pitchFamily="34" charset="0"/>
              <a:buChar char="•"/>
            </a:pPr>
            <a:r>
              <a:rPr lang="he-IL" baseline="0" dirty="0" smtClean="0"/>
              <a:t>חישוב מהי הפקודה הבאה לביצוע</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AEA6912-CD7F-4491-8628-5FD20CA4E59B}" type="slidenum">
              <a:rPr lang="he-IL">
                <a:solidFill>
                  <a:prstClr val="black"/>
                </a:solidFill>
              </a:rPr>
              <a:pPr/>
              <a:t>6</a:t>
            </a:fld>
            <a:endParaRPr lang="en-US">
              <a:solidFill>
                <a:prstClr val="black"/>
              </a:solidFill>
            </a:endParaRPr>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he-IL" dirty="0" smtClean="0"/>
              <a:t>נציג את כל סטי השבבים שיש במחשב:</a:t>
            </a:r>
          </a:p>
          <a:p>
            <a:pPr marL="228600" indent="-228600">
              <a:buFont typeface="+mj-lt"/>
              <a:buAutoNum type="arabicPeriod"/>
            </a:pPr>
            <a:r>
              <a:rPr lang="he-IL" dirty="0" smtClean="0"/>
              <a:t>שערים לוגיים אלמנטריים</a:t>
            </a:r>
          </a:p>
          <a:p>
            <a:pPr marL="228600" indent="-228600">
              <a:buFont typeface="+mj-lt"/>
              <a:buAutoNum type="arabicPeriod"/>
            </a:pPr>
            <a:r>
              <a:rPr lang="he-IL" dirty="0" smtClean="0"/>
              <a:t>שבבים</a:t>
            </a:r>
            <a:r>
              <a:rPr lang="he-IL" baseline="0" dirty="0" smtClean="0"/>
              <a:t> </a:t>
            </a:r>
            <a:r>
              <a:rPr lang="he-IL" baseline="0" dirty="0" err="1" smtClean="0"/>
              <a:t>קומבינטוריים</a:t>
            </a:r>
            <a:endParaRPr lang="he-IL" baseline="0" dirty="0" smtClean="0"/>
          </a:p>
          <a:p>
            <a:pPr marL="228600" indent="-228600">
              <a:buFont typeface="+mj-lt"/>
              <a:buAutoNum type="arabicPeriod"/>
            </a:pPr>
            <a:r>
              <a:rPr lang="he-IL" baseline="0" dirty="0" smtClean="0"/>
              <a:t>שבבים סדרתיים </a:t>
            </a:r>
          </a:p>
          <a:p>
            <a:pPr marL="228600" indent="-228600">
              <a:buFont typeface="+mj-lt"/>
              <a:buAutoNum type="arabicPeriod"/>
            </a:pPr>
            <a:r>
              <a:rPr lang="he-IL" baseline="0" dirty="0" smtClean="0"/>
              <a:t>שבבי – על – הארכיטקטורה של המחשב – עליהם נלמד היום</a:t>
            </a:r>
          </a:p>
          <a:p>
            <a:pPr marL="0" indent="0">
              <a:buFont typeface="+mj-lt"/>
              <a:buNone/>
            </a:pPr>
            <a:endParaRPr lang="he-IL"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C3FBA0D-5903-4557-A0B1-8006917DAF09}" type="slidenum">
              <a:rPr lang="he-IL">
                <a:solidFill>
                  <a:prstClr val="black"/>
                </a:solidFill>
              </a:rPr>
              <a:pPr/>
              <a:t>7</a:t>
            </a:fld>
            <a:endParaRPr lang="en-US">
              <a:solidFill>
                <a:prstClr val="black"/>
              </a:solidFill>
            </a:endParaRPr>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r>
              <a:rPr lang="he-IL" dirty="0" smtClean="0"/>
              <a:t>מחשב </a:t>
            </a:r>
            <a:r>
              <a:rPr lang="he-IL" dirty="0" err="1" smtClean="0"/>
              <a:t>האק</a:t>
            </a:r>
            <a:r>
              <a:rPr lang="he-IL" baseline="0" dirty="0" smtClean="0"/>
              <a:t> – 16 ביט פון נוימן מכיל </a:t>
            </a:r>
            <a:r>
              <a:rPr lang="en-US" baseline="0" dirty="0" smtClean="0"/>
              <a:t>CPU</a:t>
            </a:r>
            <a:r>
              <a:rPr lang="he-IL" baseline="0" dirty="0" smtClean="0"/>
              <a:t> 2 מודולים של זיכרון ו 2 התקנים ממופים בזיכרון: מסך ומקלדת.</a:t>
            </a:r>
          </a:p>
          <a:p>
            <a:r>
              <a:rPr lang="he-IL" baseline="0" dirty="0" smtClean="0"/>
              <a:t>דיברנו על זה בפרק הקודם. המחשב מבצע פקודות ששוכנות בזיכרון הפקודות </a:t>
            </a:r>
            <a:r>
              <a:rPr lang="en-US" baseline="0" dirty="0" smtClean="0"/>
              <a:t>ROM</a:t>
            </a:r>
            <a:r>
              <a:rPr lang="he-IL" baseline="0" dirty="0" smtClean="0"/>
              <a:t> שאליו מעלים </a:t>
            </a:r>
            <a:r>
              <a:rPr lang="he-IL" baseline="0" dirty="0" err="1" smtClean="0"/>
              <a:t>תוכניות</a:t>
            </a:r>
            <a:r>
              <a:rPr lang="he-IL" baseline="0" dirty="0" smtClean="0"/>
              <a:t> בצורה חיצונית. במקרה שלנו קובץ בינארי – המחשב שלנו לא יכול לכתוב את הקובץ הבינארי לכן לא יכול לכתוב ל</a:t>
            </a:r>
            <a:r>
              <a:rPr lang="en-US" baseline="0" dirty="0" smtClean="0"/>
              <a:t>ROM</a:t>
            </a:r>
            <a:r>
              <a:rPr lang="he-IL" baseline="0" dirty="0" smtClean="0"/>
              <a:t>. </a:t>
            </a:r>
          </a:p>
          <a:p>
            <a:r>
              <a:rPr lang="he-IL" baseline="0" dirty="0" smtClean="0"/>
              <a:t>ה</a:t>
            </a:r>
            <a:r>
              <a:rPr lang="en-US" baseline="0" dirty="0" smtClean="0"/>
              <a:t>CPU</a:t>
            </a:r>
            <a:r>
              <a:rPr lang="he-IL" baseline="0" dirty="0" smtClean="0"/>
              <a:t> מכיל 2 רגיסטרים </a:t>
            </a:r>
            <a:r>
              <a:rPr lang="en-US" baseline="0" dirty="0" smtClean="0"/>
              <a:t>Data </a:t>
            </a:r>
            <a:r>
              <a:rPr lang="he-IL" baseline="0" dirty="0" smtClean="0"/>
              <a:t> ו </a:t>
            </a:r>
            <a:r>
              <a:rPr lang="en-US" baseline="0" dirty="0" smtClean="0"/>
              <a:t>Address</a:t>
            </a:r>
            <a:r>
              <a:rPr lang="he-IL" baseline="0" dirty="0" smtClean="0"/>
              <a:t> ועוד רגיסטר של </a:t>
            </a:r>
            <a:r>
              <a:rPr lang="en-US" baseline="0" dirty="0" smtClean="0"/>
              <a:t>Program Counter</a:t>
            </a:r>
            <a:r>
              <a:rPr lang="he-IL" baseline="0" dirty="0" smtClean="0"/>
              <a:t>.</a:t>
            </a:r>
          </a:p>
          <a:p>
            <a:r>
              <a:rPr lang="he-IL" baseline="0" dirty="0" smtClean="0"/>
              <a:t>הארכיטקטורה – הפלט של </a:t>
            </a:r>
            <a:r>
              <a:rPr lang="en-US" baseline="0" dirty="0" smtClean="0"/>
              <a:t>PC</a:t>
            </a:r>
            <a:r>
              <a:rPr lang="he-IL" baseline="0" dirty="0" smtClean="0"/>
              <a:t> מחובר לרגיסטר </a:t>
            </a:r>
            <a:r>
              <a:rPr lang="en-US" baseline="0" dirty="0" smtClean="0"/>
              <a:t>Address </a:t>
            </a:r>
            <a:r>
              <a:rPr lang="he-IL" baseline="0" dirty="0" smtClean="0"/>
              <a:t> של </a:t>
            </a:r>
            <a:r>
              <a:rPr lang="en-US" baseline="0" dirty="0" smtClean="0"/>
              <a:t>ROM</a:t>
            </a:r>
            <a:r>
              <a:rPr lang="he-IL" baseline="0" dirty="0" smtClean="0"/>
              <a:t>. ככה המחשב תמיד שולף את </a:t>
            </a:r>
            <a:r>
              <a:rPr lang="en-US" baseline="0" dirty="0" smtClean="0"/>
              <a:t>ROM[PC]</a:t>
            </a:r>
            <a:r>
              <a:rPr lang="he-IL" baseline="0" dirty="0" smtClean="0"/>
              <a:t>. זה נקרא הפקודה הנוכחית. </a:t>
            </a:r>
          </a:p>
          <a:p>
            <a:r>
              <a:rPr lang="he-IL" baseline="0" dirty="0" smtClean="0"/>
              <a:t>אז פעולת המחשב הכללית היא : </a:t>
            </a:r>
          </a:p>
          <a:p>
            <a:pPr marL="228600" indent="-228600">
              <a:buFont typeface="+mj-lt"/>
              <a:buAutoNum type="arabicPeriod"/>
            </a:pPr>
            <a:r>
              <a:rPr lang="he-IL" baseline="0" dirty="0" smtClean="0"/>
              <a:t>ביצוע  </a:t>
            </a:r>
            <a:r>
              <a:rPr lang="en-US" baseline="0" dirty="0" smtClean="0"/>
              <a:t>- execution</a:t>
            </a:r>
            <a:r>
              <a:rPr lang="he-IL" baseline="0" dirty="0" smtClean="0"/>
              <a:t>. אם זה פקודת </a:t>
            </a:r>
            <a:r>
              <a:rPr lang="en-US" baseline="0" dirty="0" smtClean="0"/>
              <a:t>A</a:t>
            </a:r>
            <a:r>
              <a:rPr lang="he-IL" baseline="0" dirty="0" smtClean="0"/>
              <a:t>  - מכניסים ערך לרגיסטר </a:t>
            </a:r>
            <a:r>
              <a:rPr lang="en-US" baseline="0" dirty="0" smtClean="0"/>
              <a:t>A</a:t>
            </a:r>
            <a:r>
              <a:rPr lang="he-IL" baseline="0" dirty="0" smtClean="0"/>
              <a:t>. אם זו פקודת </a:t>
            </a:r>
            <a:r>
              <a:rPr lang="en-US" baseline="0" dirty="0" smtClean="0"/>
              <a:t>C</a:t>
            </a:r>
            <a:r>
              <a:rPr lang="he-IL" baseline="0" dirty="0" smtClean="0"/>
              <a:t> ביטים </a:t>
            </a:r>
            <a:r>
              <a:rPr lang="en-US" baseline="0" dirty="0" err="1" smtClean="0"/>
              <a:t>a,c,d,j</a:t>
            </a:r>
            <a:r>
              <a:rPr lang="en-US" baseline="0" dirty="0" smtClean="0"/>
              <a:t>  </a:t>
            </a:r>
            <a:r>
              <a:rPr lang="he-IL" baseline="0" dirty="0" smtClean="0"/>
              <a:t> משמשים את ה </a:t>
            </a:r>
            <a:r>
              <a:rPr lang="en-US" baseline="0" dirty="0" smtClean="0"/>
              <a:t>ALU</a:t>
            </a:r>
            <a:r>
              <a:rPr lang="he-IL" baseline="0" dirty="0" smtClean="0"/>
              <a:t>. </a:t>
            </a:r>
          </a:p>
          <a:p>
            <a:pPr marL="228600" indent="-228600">
              <a:buFont typeface="+mj-lt"/>
              <a:buAutoNum type="arabicPeriod"/>
            </a:pPr>
            <a:r>
              <a:rPr lang="he-IL" baseline="0" dirty="0" smtClean="0"/>
              <a:t>שליפה </a:t>
            </a:r>
            <a:r>
              <a:rPr lang="en-US" baseline="0" dirty="0" smtClean="0"/>
              <a:t>fetch</a:t>
            </a:r>
            <a:r>
              <a:rPr lang="he-IL" baseline="0" dirty="0" smtClean="0"/>
              <a:t> – מה הפקודה הבאה. האם צריך לבצע קפיצה או מעבר שורה – לשנות את </a:t>
            </a:r>
            <a:r>
              <a:rPr lang="en-US" baseline="0" dirty="0" smtClean="0"/>
              <a:t>PC</a:t>
            </a:r>
            <a:r>
              <a:rPr lang="he-IL" baseline="0" dirty="0" smtClean="0"/>
              <a:t> או לקדם אותו. עד ה</a:t>
            </a:r>
            <a:r>
              <a:rPr lang="en-US" baseline="0" dirty="0" smtClean="0"/>
              <a:t>CYCLE</a:t>
            </a:r>
            <a:r>
              <a:rPr lang="he-IL" baseline="0" dirty="0" smtClean="0"/>
              <a:t> הבא.</a:t>
            </a:r>
          </a:p>
          <a:p>
            <a:pPr marL="0" indent="0">
              <a:buFont typeface="+mj-lt"/>
              <a:buNone/>
            </a:pPr>
            <a:endParaRPr lang="he-IL"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676FEC1-A9B4-465B-A14B-C7BADABACF16}" type="slidenum">
              <a:rPr lang="he-IL">
                <a:solidFill>
                  <a:prstClr val="black"/>
                </a:solidFill>
              </a:rPr>
              <a:pPr/>
              <a:t>8</a:t>
            </a:fld>
            <a:endParaRPr lang="en-US">
              <a:solidFill>
                <a:prstClr val="black"/>
              </a:solidFill>
            </a:endParaRPr>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r>
              <a:rPr lang="he-IL" dirty="0" smtClean="0"/>
              <a:t>זיכרון – </a:t>
            </a:r>
            <a:r>
              <a:rPr lang="en-US" dirty="0" smtClean="0"/>
              <a:t>data</a:t>
            </a:r>
            <a:r>
              <a:rPr lang="en-US" baseline="0" dirty="0" smtClean="0"/>
              <a:t> &amp; instruction</a:t>
            </a:r>
            <a:r>
              <a:rPr lang="he-IL" baseline="0" dirty="0" smtClean="0"/>
              <a:t> למרות שמתנהגים בצורה שונה שניהם מקודדים בצורה דומה. </a:t>
            </a:r>
          </a:p>
          <a:p>
            <a:r>
              <a:rPr lang="he-IL" baseline="0" dirty="0" smtClean="0"/>
              <a:t>יש לנו </a:t>
            </a:r>
            <a:r>
              <a:rPr lang="en-US" baseline="0" dirty="0" smtClean="0"/>
              <a:t>RAM</a:t>
            </a:r>
            <a:r>
              <a:rPr lang="he-IL" baseline="0" dirty="0" smtClean="0"/>
              <a:t> ו </a:t>
            </a:r>
            <a:r>
              <a:rPr lang="en-US" baseline="0" dirty="0" smtClean="0"/>
              <a:t>ROM</a:t>
            </a:r>
            <a:r>
              <a:rPr lang="he-IL" baseline="0" dirty="0" smtClean="0"/>
              <a:t>.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BA165C7-FA46-4B18-9F21-18DB50D7FBC6}" type="slidenum">
              <a:rPr lang="he-IL">
                <a:solidFill>
                  <a:prstClr val="black"/>
                </a:solidFill>
              </a:rPr>
              <a:pPr/>
              <a:t>9</a:t>
            </a:fld>
            <a:endParaRPr lang="en-US">
              <a:solidFill>
                <a:prstClr val="black"/>
              </a:solidFill>
            </a:endParaRPr>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r>
              <a:rPr lang="he-IL" dirty="0" smtClean="0"/>
              <a:t>כל פקודת מחשב הופכת לסדרה של מילים בינאריות,</a:t>
            </a:r>
            <a:r>
              <a:rPr lang="he-IL" baseline="0" dirty="0" smtClean="0"/>
              <a:t> שמייצגות פקודות מכונה. הן מאוחסנות ב</a:t>
            </a:r>
            <a:r>
              <a:rPr lang="en-US" baseline="0" dirty="0" smtClean="0"/>
              <a:t>instruction memory </a:t>
            </a:r>
            <a:r>
              <a:rPr lang="he-IL" baseline="0" dirty="0" smtClean="0"/>
              <a:t> בכל שלב ה </a:t>
            </a:r>
            <a:r>
              <a:rPr lang="en-US" baseline="0" dirty="0" smtClean="0"/>
              <a:t>CPU</a:t>
            </a:r>
            <a:r>
              <a:rPr lang="he-IL" baseline="0" dirty="0" smtClean="0"/>
              <a:t> שולף  - קורא – מילה מה </a:t>
            </a:r>
            <a:r>
              <a:rPr lang="en-US" baseline="0" dirty="0" smtClean="0"/>
              <a:t>IM</a:t>
            </a:r>
            <a:r>
              <a:rPr lang="he-IL" baseline="0" dirty="0" smtClean="0"/>
              <a:t> מקודד אותה ומבצע, ולאחר מכן מחשב מה הכתובת של הפקודה הבאה – אז שינוי של </a:t>
            </a:r>
            <a:r>
              <a:rPr lang="en-US" baseline="0" dirty="0" smtClean="0"/>
              <a:t>IM</a:t>
            </a:r>
            <a:r>
              <a:rPr lang="he-IL" baseline="0" dirty="0" smtClean="0"/>
              <a:t> זה בעצם שינוי בפעולות המחשב. הקוד כתוב בשפת מכונה שמתאימה למכונה הספציפית</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5334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228600" y="8382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quarter" idx="2"/>
          </p:nvPr>
        </p:nvSpPr>
        <p:spPr>
          <a:xfrm>
            <a:off x="4610100" y="838200"/>
            <a:ext cx="42291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Content Placeholder 4"/>
          <p:cNvSpPr>
            <a:spLocks noGrp="1"/>
          </p:cNvSpPr>
          <p:nvPr>
            <p:ph sz="quarter" idx="3"/>
          </p:nvPr>
        </p:nvSpPr>
        <p:spPr>
          <a:xfrm>
            <a:off x="4610100" y="3695700"/>
            <a:ext cx="42291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3477319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e-IL"/>
          </a:p>
        </p:txBody>
      </p:sp>
    </p:spTree>
    <p:extLst>
      <p:ext uri="{BB962C8B-B14F-4D97-AF65-F5344CB8AC3E}">
        <p14:creationId xmlns:p14="http://schemas.microsoft.com/office/powerpoint/2010/main" val="4254330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378952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7098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28600" y="8382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10100" y="8382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427036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64788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318950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11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190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5408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383861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76200"/>
            <a:ext cx="2190750" cy="6324600"/>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152400" y="76200"/>
            <a:ext cx="64198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2215405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5334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228600" y="838200"/>
            <a:ext cx="42291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quarter" idx="2"/>
          </p:nvPr>
        </p:nvSpPr>
        <p:spPr>
          <a:xfrm>
            <a:off x="4610100" y="838200"/>
            <a:ext cx="42291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Content Placeholder 4"/>
          <p:cNvSpPr>
            <a:spLocks noGrp="1"/>
          </p:cNvSpPr>
          <p:nvPr>
            <p:ph sz="quarter" idx="3"/>
          </p:nvPr>
        </p:nvSpPr>
        <p:spPr>
          <a:xfrm>
            <a:off x="4610100" y="3695700"/>
            <a:ext cx="42291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extLst>
      <p:ext uri="{BB962C8B-B14F-4D97-AF65-F5344CB8AC3E}">
        <p14:creationId xmlns:p14="http://schemas.microsoft.com/office/powerpoint/2010/main" val="423714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ציור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כ'/סיון/תשע"ה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hyperlink" Target="http://www.idc.ac.il/tecs" TargetMode="Externa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E7438E1-117D-44FB-AC24-B79D899BA877}" type="datetimeFigureOut">
              <a:rPr lang="he-IL" smtClean="0"/>
              <a:t>כ'/סיון/תשע"ה</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76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838200"/>
            <a:ext cx="8610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Line 4"/>
          <p:cNvSpPr>
            <a:spLocks noChangeShapeType="1"/>
          </p:cNvSpPr>
          <p:nvPr/>
        </p:nvSpPr>
        <p:spPr bwMode="auto">
          <a:xfrm>
            <a:off x="152400" y="609600"/>
            <a:ext cx="8763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1029" name="Line 5"/>
          <p:cNvSpPr>
            <a:spLocks noChangeShapeType="1"/>
          </p:cNvSpPr>
          <p:nvPr/>
        </p:nvSpPr>
        <p:spPr bwMode="auto">
          <a:xfrm>
            <a:off x="304800" y="6567488"/>
            <a:ext cx="861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1035" name="Text Box 11" descr="Bouquet"/>
          <p:cNvSpPr txBox="1">
            <a:spLocks noChangeArrowheads="1"/>
          </p:cNvSpPr>
          <p:nvPr userDrawn="1"/>
        </p:nvSpPr>
        <p:spPr bwMode="auto">
          <a:xfrm>
            <a:off x="228600" y="6613525"/>
            <a:ext cx="8686800" cy="244475"/>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rtl="0" eaLnBrk="0" fontAlgn="base" hangingPunct="0">
              <a:spcBef>
                <a:spcPct val="50000"/>
              </a:spcBef>
              <a:spcAft>
                <a:spcPct val="0"/>
              </a:spcAft>
            </a:pPr>
            <a:r>
              <a:rPr lang="en-US" sz="1000">
                <a:solidFill>
                  <a:srgbClr val="000000"/>
                </a:solidFill>
                <a:latin typeface="Arial" pitchFamily="34" charset="0"/>
              </a:rPr>
              <a:t>Elements of Computing Systems, Nisan &amp; Schocken, MIT Press,  </a:t>
            </a:r>
            <a:r>
              <a:rPr lang="en-US" sz="1000">
                <a:solidFill>
                  <a:srgbClr val="000099"/>
                </a:solidFill>
                <a:latin typeface="Arial" pitchFamily="34" charset="0"/>
                <a:hlinkClick r:id="rId15"/>
              </a:rPr>
              <a:t>www.idc.ac.il/tecs</a:t>
            </a:r>
            <a:r>
              <a:rPr lang="en-US" sz="1000">
                <a:solidFill>
                  <a:srgbClr val="000000"/>
                </a:solidFill>
                <a:latin typeface="Arial" pitchFamily="34" charset="0"/>
              </a:rPr>
              <a:t> , Chapter 5: </a:t>
            </a:r>
            <a:r>
              <a:rPr lang="en-US" sz="1000" i="1">
                <a:solidFill>
                  <a:srgbClr val="000000"/>
                </a:solidFill>
                <a:latin typeface="Arial" pitchFamily="34" charset="0"/>
              </a:rPr>
              <a:t>Computer Architecture                             </a:t>
            </a:r>
            <a:r>
              <a:rPr lang="en-US" sz="1000">
                <a:solidFill>
                  <a:srgbClr val="000000"/>
                </a:solidFill>
                <a:latin typeface="Arial" pitchFamily="34" charset="0"/>
              </a:rPr>
              <a:t>          slide </a:t>
            </a:r>
            <a:fld id="{9A3498BE-B87F-48CC-9A09-38A33B731F11}" type="slidenum">
              <a:rPr lang="he-IL" sz="1000">
                <a:solidFill>
                  <a:srgbClr val="000000"/>
                </a:solidFill>
                <a:latin typeface="Arial" pitchFamily="34" charset="0"/>
                <a:cs typeface="Arial" pitchFamily="34" charset="0"/>
              </a:rPr>
              <a:pPr algn="l" rtl="0" eaLnBrk="0" fontAlgn="base" hangingPunct="0">
                <a:spcBef>
                  <a:spcPct val="50000"/>
                </a:spcBef>
                <a:spcAft>
                  <a:spcPct val="0"/>
                </a:spcAft>
              </a:pPr>
              <a:t>‹#›</a:t>
            </a:fld>
            <a:r>
              <a:rPr lang="en-US" sz="1000">
                <a:solidFill>
                  <a:srgbClr val="000000"/>
                </a:solidFill>
                <a:latin typeface="Arial" pitchFamily="34" charset="0"/>
              </a:rPr>
              <a:t>             </a:t>
            </a:r>
          </a:p>
        </p:txBody>
      </p:sp>
    </p:spTree>
    <p:extLst>
      <p:ext uri="{BB962C8B-B14F-4D97-AF65-F5344CB8AC3E}">
        <p14:creationId xmlns:p14="http://schemas.microsoft.com/office/powerpoint/2010/main" val="2591449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2400">
          <a:solidFill>
            <a:srgbClr val="663300"/>
          </a:solidFill>
          <a:latin typeface="+mj-lt"/>
          <a:ea typeface="+mj-ea"/>
          <a:cs typeface="+mj-cs"/>
        </a:defRPr>
      </a:lvl1pPr>
      <a:lvl2pPr algn="l" rtl="0" eaLnBrk="0" fontAlgn="base" hangingPunct="0">
        <a:spcBef>
          <a:spcPct val="0"/>
        </a:spcBef>
        <a:spcAft>
          <a:spcPct val="0"/>
        </a:spcAft>
        <a:defRPr sz="2400">
          <a:solidFill>
            <a:srgbClr val="663300"/>
          </a:solidFill>
          <a:latin typeface="Arial" pitchFamily="34" charset="0"/>
        </a:defRPr>
      </a:lvl2pPr>
      <a:lvl3pPr algn="l" rtl="0" eaLnBrk="0" fontAlgn="base" hangingPunct="0">
        <a:spcBef>
          <a:spcPct val="0"/>
        </a:spcBef>
        <a:spcAft>
          <a:spcPct val="0"/>
        </a:spcAft>
        <a:defRPr sz="2400">
          <a:solidFill>
            <a:srgbClr val="663300"/>
          </a:solidFill>
          <a:latin typeface="Arial" pitchFamily="34" charset="0"/>
        </a:defRPr>
      </a:lvl3pPr>
      <a:lvl4pPr algn="l" rtl="0" eaLnBrk="0" fontAlgn="base" hangingPunct="0">
        <a:spcBef>
          <a:spcPct val="0"/>
        </a:spcBef>
        <a:spcAft>
          <a:spcPct val="0"/>
        </a:spcAft>
        <a:defRPr sz="2400">
          <a:solidFill>
            <a:srgbClr val="663300"/>
          </a:solidFill>
          <a:latin typeface="Arial" pitchFamily="34" charset="0"/>
        </a:defRPr>
      </a:lvl4pPr>
      <a:lvl5pPr algn="l" rtl="0" eaLnBrk="0" fontAlgn="base" hangingPunct="0">
        <a:spcBef>
          <a:spcPct val="0"/>
        </a:spcBef>
        <a:spcAft>
          <a:spcPct val="0"/>
        </a:spcAft>
        <a:defRPr sz="2400">
          <a:solidFill>
            <a:srgbClr val="663300"/>
          </a:solidFill>
          <a:latin typeface="Arial" pitchFamily="34" charset="0"/>
        </a:defRPr>
      </a:lvl5pPr>
      <a:lvl6pPr marL="457200" algn="l" rtl="0" eaLnBrk="0" fontAlgn="base" hangingPunct="0">
        <a:spcBef>
          <a:spcPct val="0"/>
        </a:spcBef>
        <a:spcAft>
          <a:spcPct val="0"/>
        </a:spcAft>
        <a:defRPr sz="2400">
          <a:solidFill>
            <a:srgbClr val="663300"/>
          </a:solidFill>
          <a:latin typeface="Arial" pitchFamily="34" charset="0"/>
        </a:defRPr>
      </a:lvl6pPr>
      <a:lvl7pPr marL="914400" algn="l" rtl="0" eaLnBrk="0" fontAlgn="base" hangingPunct="0">
        <a:spcBef>
          <a:spcPct val="0"/>
        </a:spcBef>
        <a:spcAft>
          <a:spcPct val="0"/>
        </a:spcAft>
        <a:defRPr sz="2400">
          <a:solidFill>
            <a:srgbClr val="663300"/>
          </a:solidFill>
          <a:latin typeface="Arial" pitchFamily="34" charset="0"/>
        </a:defRPr>
      </a:lvl7pPr>
      <a:lvl8pPr marL="1371600" algn="l" rtl="0" eaLnBrk="0" fontAlgn="base" hangingPunct="0">
        <a:spcBef>
          <a:spcPct val="0"/>
        </a:spcBef>
        <a:spcAft>
          <a:spcPct val="0"/>
        </a:spcAft>
        <a:defRPr sz="2400">
          <a:solidFill>
            <a:srgbClr val="663300"/>
          </a:solidFill>
          <a:latin typeface="Arial" pitchFamily="34" charset="0"/>
        </a:defRPr>
      </a:lvl8pPr>
      <a:lvl9pPr marL="1828800" algn="l" rtl="0" eaLnBrk="0" fontAlgn="base" hangingPunct="0">
        <a:spcBef>
          <a:spcPct val="0"/>
        </a:spcBef>
        <a:spcAft>
          <a:spcPct val="0"/>
        </a:spcAft>
        <a:defRPr sz="2400">
          <a:solidFill>
            <a:srgbClr val="663300"/>
          </a:solidFill>
          <a:latin typeface="Arial" pitchFamily="34" charset="0"/>
        </a:defRPr>
      </a:lvl9pPr>
    </p:titleStyle>
    <p:bodyStyle>
      <a:lvl1pPr marL="342900" indent="-342900" algn="l" rtl="0" eaLnBrk="0" fontAlgn="base" hangingPunct="0">
        <a:spcBef>
          <a:spcPct val="60000"/>
        </a:spcBef>
        <a:spcAft>
          <a:spcPct val="0"/>
        </a:spcAft>
        <a:buClr>
          <a:srgbClr val="006600"/>
        </a:buClr>
        <a:buSzPct val="100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60000"/>
        </a:spcBef>
        <a:spcAft>
          <a:spcPct val="0"/>
        </a:spcAft>
        <a:buClr>
          <a:srgbClr val="000099"/>
        </a:buClr>
        <a:buSzPct val="75000"/>
        <a:buFont typeface="Wingdings" pitchFamily="2" charset="2"/>
        <a:buChar char="l"/>
        <a:defRPr sz="2000">
          <a:solidFill>
            <a:schemeClr val="tx1"/>
          </a:solidFill>
          <a:latin typeface="+mn-lt"/>
        </a:defRPr>
      </a:lvl2pPr>
      <a:lvl3pPr marL="1143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e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6.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vmlDrawing" Target="../drawings/vmlDrawing8.vml"/><Relationship Id="rId5" Type="http://schemas.openxmlformats.org/officeDocument/2006/relationships/image" Target="../media/image20.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vmlDrawing" Target="../drawings/vmlDrawing9.vml"/><Relationship Id="rId5" Type="http://schemas.openxmlformats.org/officeDocument/2006/relationships/image" Target="../media/image21.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vmlDrawing" Target="../drawings/vmlDrawing10.vml"/><Relationship Id="rId5" Type="http://schemas.openxmlformats.org/officeDocument/2006/relationships/image" Target="../media/image21.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0.xml"/><Relationship Id="rId7" Type="http://schemas.openxmlformats.org/officeDocument/2006/relationships/image" Target="../media/image25.png"/><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24.png"/><Relationship Id="rId5" Type="http://schemas.openxmlformats.org/officeDocument/2006/relationships/image" Target="../media/image1.jpeg"/><Relationship Id="rId4" Type="http://schemas.openxmlformats.org/officeDocument/2006/relationships/image" Target="../media/image23.png"/><Relationship Id="rId9" Type="http://schemas.openxmlformats.org/officeDocument/2006/relationships/image" Target="../media/image22.emf"/></Relationships>
</file>

<file path=ppt/slides/_rels/slide21.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21.xml"/><Relationship Id="rId7"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26.emf"/><Relationship Id="rId5" Type="http://schemas.openxmlformats.org/officeDocument/2006/relationships/oleObject" Target="../embeddings/oleObject13.bin"/><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vmlDrawing" Target="../drawings/vmlDrawing14.vml"/><Relationship Id="rId5" Type="http://schemas.openxmlformats.org/officeDocument/2006/relationships/image" Target="../media/image30.e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5.jpeg"/><Relationship Id="rId7" Type="http://schemas.openxmlformats.org/officeDocument/2006/relationships/image" Target="../media/image38.jpe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8.xml"/><Relationship Id="rId1" Type="http://schemas.openxmlformats.org/officeDocument/2006/relationships/slideLayout" Target="../slideLayouts/slideLayout24.xml"/><Relationship Id="rId6" Type="http://schemas.openxmlformats.org/officeDocument/2006/relationships/image" Target="../media/image42.jpeg"/><Relationship Id="rId5" Type="http://schemas.openxmlformats.org/officeDocument/2006/relationships/image" Target="../media/image1.jpeg"/><Relationship Id="rId4" Type="http://schemas.openxmlformats.org/officeDocument/2006/relationships/image" Target="../media/image41.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4.xml"/><Relationship Id="rId5" Type="http://schemas.openxmlformats.org/officeDocument/2006/relationships/image" Target="../media/image9.png"/><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2.jpe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a:spLocks noGrp="1"/>
          </p:cNvSpPr>
          <p:nvPr>
            <p:ph type="subTitle" idx="1"/>
          </p:nvPr>
        </p:nvSpPr>
        <p:spPr>
          <a:xfrm>
            <a:off x="746807" y="5027343"/>
            <a:ext cx="7485380" cy="1676400"/>
          </a:xfrm>
        </p:spPr>
        <p:txBody>
          <a:bodyPr/>
          <a:lstStyle/>
          <a:p>
            <a:pPr rtl="1"/>
            <a:r>
              <a:rPr lang="he-IL" sz="2400" dirty="0" smtClean="0">
                <a:solidFill>
                  <a:srgbClr val="002060"/>
                </a:solidFill>
              </a:rPr>
              <a:t>מעבדה במחשבים מחומרה לתוכנה </a:t>
            </a:r>
          </a:p>
          <a:p>
            <a:pPr rtl="1"/>
            <a:r>
              <a:rPr lang="he-IL" sz="2400" dirty="0" smtClean="0">
                <a:solidFill>
                  <a:srgbClr val="002060"/>
                </a:solidFill>
              </a:rPr>
              <a:t>קורס 10083</a:t>
            </a:r>
          </a:p>
          <a:p>
            <a:pPr rtl="1"/>
            <a:r>
              <a:rPr lang="he-IL" sz="2400" dirty="0" smtClean="0">
                <a:solidFill>
                  <a:srgbClr val="002060"/>
                </a:solidFill>
              </a:rPr>
              <a:t>אריק </a:t>
            </a:r>
            <a:r>
              <a:rPr lang="he-IL" sz="2400" dirty="0" err="1" smtClean="0">
                <a:solidFill>
                  <a:srgbClr val="002060"/>
                </a:solidFill>
              </a:rPr>
              <a:t>גיספאן</a:t>
            </a:r>
            <a:r>
              <a:rPr lang="he-IL" sz="2400" dirty="0" smtClean="0">
                <a:solidFill>
                  <a:srgbClr val="002060"/>
                </a:solidFill>
              </a:rPr>
              <a:t> </a:t>
            </a:r>
            <a:r>
              <a:rPr lang="en-US" sz="2400" dirty="0" smtClean="0">
                <a:solidFill>
                  <a:srgbClr val="002060"/>
                </a:solidFill>
              </a:rPr>
              <a:t>arikgi@post.jce.ac.il</a:t>
            </a:r>
            <a:endParaRPr lang="he-IL" sz="2400" dirty="0" smtClean="0">
              <a:solidFill>
                <a:srgbClr val="002060"/>
              </a:solidFill>
            </a:endParaRPr>
          </a:p>
        </p:txBody>
      </p:sp>
      <p:sp>
        <p:nvSpPr>
          <p:cNvPr id="9" name="Subtitle 2"/>
          <p:cNvSpPr txBox="1">
            <a:spLocks/>
          </p:cNvSpPr>
          <p:nvPr/>
        </p:nvSpPr>
        <p:spPr>
          <a:xfrm>
            <a:off x="-216024" y="2831955"/>
            <a:ext cx="9468544" cy="1965197"/>
          </a:xfrm>
          <a:prstGeom prst="rect">
            <a:avLst/>
          </a:prstGeom>
        </p:spPr>
        <p:txBody>
          <a:bodyPr vert="horz" lIns="104278" tIns="52139" rIns="104278" bIns="52139" rtlCol="1">
            <a:normAutofit fontScale="77500" lnSpcReduction="20000"/>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he-IL" sz="7500" b="1" u="sng" dirty="0" smtClean="0">
                <a:solidFill>
                  <a:schemeClr val="tx1"/>
                </a:solidFill>
              </a:rPr>
              <a:t>הרצאה </a:t>
            </a:r>
            <a:r>
              <a:rPr lang="en-US" sz="7500" b="1" u="sng" dirty="0" smtClean="0">
                <a:solidFill>
                  <a:schemeClr val="tx1"/>
                </a:solidFill>
              </a:rPr>
              <a:t>11</a:t>
            </a:r>
            <a:r>
              <a:rPr lang="he-IL" sz="7500" dirty="0" smtClean="0">
                <a:solidFill>
                  <a:schemeClr val="tx1"/>
                </a:solidFill>
              </a:rPr>
              <a:t> </a:t>
            </a:r>
            <a:endParaRPr lang="he-IL" sz="7500" dirty="0" smtClean="0">
              <a:solidFill>
                <a:schemeClr val="tx1"/>
              </a:solidFill>
            </a:endParaRPr>
          </a:p>
          <a:p>
            <a:pPr rtl="0"/>
            <a:r>
              <a:rPr lang="en-US" sz="8000" dirty="0">
                <a:solidFill>
                  <a:schemeClr val="tx1"/>
                </a:solidFill>
                <a:latin typeface="Comic Sans MS" pitchFamily="66" charset="0"/>
              </a:rPr>
              <a:t>Computer </a:t>
            </a:r>
            <a:r>
              <a:rPr lang="en-US" sz="8000" dirty="0" smtClean="0">
                <a:solidFill>
                  <a:schemeClr val="tx1"/>
                </a:solidFill>
                <a:latin typeface="Comic Sans MS" pitchFamily="66" charset="0"/>
              </a:rPr>
              <a:t>Architecture</a:t>
            </a:r>
            <a:endParaRPr lang="en-US" sz="7500" dirty="0">
              <a:solidFill>
                <a:schemeClr val="tx1"/>
              </a:solidFill>
              <a:latin typeface="Comic Sans MS" pitchFamily="66" charset="0"/>
            </a:endParaRPr>
          </a:p>
        </p:txBody>
      </p:sp>
      <p:sp>
        <p:nvSpPr>
          <p:cNvPr id="10" name="AutoShape 2" descr="תיאור: תיאור: 2011_animation"/>
          <p:cNvSpPr>
            <a:spLocks noChangeAspect="1" noChangeArrowheads="1"/>
          </p:cNvSpPr>
          <p:nvPr/>
        </p:nvSpPr>
        <p:spPr bwMode="auto">
          <a:xfrm>
            <a:off x="9739338" y="-708295"/>
            <a:ext cx="885825" cy="600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6" name="Picture 5" descr="עזריאלי – מכללה אקדמית להנדסה ירושלי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390" y="1052736"/>
            <a:ext cx="4339219" cy="88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631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t>Data memory</a:t>
            </a:r>
          </a:p>
        </p:txBody>
      </p:sp>
      <p:sp>
        <p:nvSpPr>
          <p:cNvPr id="359427" name="Rectangle 3"/>
          <p:cNvSpPr>
            <a:spLocks noGrp="1" noChangeArrowheads="1"/>
          </p:cNvSpPr>
          <p:nvPr>
            <p:ph type="body" idx="1"/>
          </p:nvPr>
        </p:nvSpPr>
        <p:spPr>
          <a:xfrm>
            <a:off x="381000" y="4292600"/>
            <a:ext cx="8294688" cy="1727200"/>
          </a:xfrm>
          <a:noFill/>
          <a:ln/>
        </p:spPr>
        <p:txBody>
          <a:bodyPr/>
          <a:lstStyle/>
          <a:p>
            <a:pPr>
              <a:spcBef>
                <a:spcPct val="150000"/>
              </a:spcBef>
              <a:buFont typeface="Wingdings" pitchFamily="2" charset="2"/>
              <a:buNone/>
            </a:pPr>
            <a:r>
              <a:rPr lang="en-US" sz="1800" u="sng"/>
              <a:t>Reading/writing logic</a:t>
            </a:r>
          </a:p>
          <a:p>
            <a:pPr>
              <a:spcBef>
                <a:spcPct val="130000"/>
              </a:spcBef>
            </a:pPr>
            <a:r>
              <a:rPr lang="en-US" sz="1800"/>
              <a:t>Low level: Set </a:t>
            </a:r>
            <a:r>
              <a:rPr lang="en-US" sz="1800" b="1">
                <a:solidFill>
                  <a:srgbClr val="02227C"/>
                </a:solidFill>
                <a:latin typeface="Courier New" pitchFamily="49" charset="0"/>
                <a:cs typeface="Courier New" pitchFamily="49" charset="0"/>
              </a:rPr>
              <a:t>address</a:t>
            </a:r>
            <a:r>
              <a:rPr lang="en-US" sz="1800"/>
              <a:t>,  </a:t>
            </a:r>
            <a:r>
              <a:rPr lang="en-US" sz="1800" b="1">
                <a:solidFill>
                  <a:srgbClr val="02227C"/>
                </a:solidFill>
                <a:latin typeface="Courier New" pitchFamily="49" charset="0"/>
                <a:cs typeface="Courier New" pitchFamily="49" charset="0"/>
              </a:rPr>
              <a:t>in</a:t>
            </a:r>
            <a:r>
              <a:rPr lang="en-US" sz="1800"/>
              <a:t>,  </a:t>
            </a:r>
            <a:r>
              <a:rPr lang="en-US" sz="1800" b="1">
                <a:solidFill>
                  <a:srgbClr val="02227C"/>
                </a:solidFill>
                <a:latin typeface="Courier New" pitchFamily="49" charset="0"/>
                <a:cs typeface="Courier New" pitchFamily="49" charset="0"/>
              </a:rPr>
              <a:t>load</a:t>
            </a:r>
            <a:r>
              <a:rPr lang="en-US" sz="1800"/>
              <a:t> ; probe </a:t>
            </a:r>
            <a:r>
              <a:rPr lang="en-US" sz="1800" b="1">
                <a:solidFill>
                  <a:srgbClr val="02227C"/>
                </a:solidFill>
                <a:latin typeface="Courier New" pitchFamily="49" charset="0"/>
                <a:cs typeface="Courier New" pitchFamily="49" charset="0"/>
              </a:rPr>
              <a:t>out</a:t>
            </a:r>
          </a:p>
          <a:p>
            <a:pPr>
              <a:spcBef>
                <a:spcPct val="130000"/>
              </a:spcBef>
            </a:pPr>
            <a:r>
              <a:rPr lang="en-US" sz="1800"/>
              <a:t>Higher level (e.g. OS level):    </a:t>
            </a:r>
            <a:r>
              <a:rPr lang="en-US" sz="1800" b="1">
                <a:solidFill>
                  <a:srgbClr val="02227C"/>
                </a:solidFill>
                <a:latin typeface="Courier New" pitchFamily="49" charset="0"/>
                <a:cs typeface="Courier New" pitchFamily="49" charset="0"/>
              </a:rPr>
              <a:t>peek(address)</a:t>
            </a:r>
            <a:br>
              <a:rPr lang="en-US" sz="1800" b="1">
                <a:solidFill>
                  <a:srgbClr val="02227C"/>
                </a:solidFill>
                <a:latin typeface="Courier New" pitchFamily="49" charset="0"/>
                <a:cs typeface="Courier New" pitchFamily="49" charset="0"/>
              </a:rPr>
            </a:br>
            <a:r>
              <a:rPr lang="en-US" sz="1800" b="1">
                <a:solidFill>
                  <a:srgbClr val="02227C"/>
                </a:solidFill>
                <a:latin typeface="Courier New" pitchFamily="49" charset="0"/>
                <a:cs typeface="Courier New" pitchFamily="49" charset="0"/>
              </a:rPr>
              <a:t>                       poke(address,value).</a:t>
            </a:r>
            <a:endParaRPr lang="en-US" sz="1800">
              <a:cs typeface="Courier New" pitchFamily="49" charset="0"/>
            </a:endParaRPr>
          </a:p>
        </p:txBody>
      </p:sp>
      <p:graphicFrame>
        <p:nvGraphicFramePr>
          <p:cNvPr id="359428" name="Object 4"/>
          <p:cNvGraphicFramePr>
            <a:graphicFrameLocks noChangeAspect="1"/>
          </p:cNvGraphicFramePr>
          <p:nvPr/>
        </p:nvGraphicFramePr>
        <p:xfrm>
          <a:off x="2339975" y="693738"/>
          <a:ext cx="4248150" cy="3382962"/>
        </p:xfrm>
        <a:graphic>
          <a:graphicData uri="http://schemas.openxmlformats.org/presentationml/2006/ole">
            <mc:AlternateContent xmlns:mc="http://schemas.openxmlformats.org/markup-compatibility/2006">
              <mc:Choice xmlns:v="urn:schemas-microsoft-com:vml" Requires="v">
                <p:oleObj spid="_x0000_s49168" name="VISIO" r:id="rId4" imgW="6045840" imgH="5922360" progId="Visio.Drawing.6">
                  <p:embed/>
                </p:oleObj>
              </mc:Choice>
              <mc:Fallback>
                <p:oleObj name="VISIO" r:id="rId4" imgW="6045840" imgH="5922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221" t="47249" r="27211" b="960"/>
                      <a:stretch>
                        <a:fillRect/>
                      </a:stretch>
                    </p:blipFill>
                    <p:spPr bwMode="auto">
                      <a:xfrm>
                        <a:off x="2339975" y="693738"/>
                        <a:ext cx="4248150" cy="338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2808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94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942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942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94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Lecture plan</a:t>
            </a:r>
          </a:p>
        </p:txBody>
      </p:sp>
      <p:sp>
        <p:nvSpPr>
          <p:cNvPr id="361475" name="Rectangle 3"/>
          <p:cNvSpPr>
            <a:spLocks noGrp="1" noChangeArrowheads="1"/>
          </p:cNvSpPr>
          <p:nvPr>
            <p:ph type="body" idx="1"/>
          </p:nvPr>
        </p:nvSpPr>
        <p:spPr>
          <a:xfrm>
            <a:off x="2051050" y="1125538"/>
            <a:ext cx="4824413" cy="4392612"/>
          </a:xfrm>
        </p:spPr>
        <p:txBody>
          <a:bodyPr/>
          <a:lstStyle/>
          <a:p>
            <a:pPr>
              <a:spcBef>
                <a:spcPct val="100000"/>
              </a:spcBef>
            </a:pPr>
            <a:r>
              <a:rPr lang="en-US"/>
              <a:t>Instruction memory</a:t>
            </a:r>
          </a:p>
          <a:p>
            <a:pPr>
              <a:spcBef>
                <a:spcPct val="100000"/>
              </a:spcBef>
            </a:pPr>
            <a:r>
              <a:rPr lang="en-US"/>
              <a:t>Memory:</a:t>
            </a:r>
          </a:p>
          <a:p>
            <a:pPr lvl="1">
              <a:spcBef>
                <a:spcPct val="100000"/>
              </a:spcBef>
            </a:pPr>
            <a:r>
              <a:rPr lang="en-US"/>
              <a:t>Data memory</a:t>
            </a:r>
          </a:p>
          <a:p>
            <a:pPr lvl="1">
              <a:spcBef>
                <a:spcPct val="100000"/>
              </a:spcBef>
            </a:pPr>
            <a:r>
              <a:rPr lang="en-US"/>
              <a:t>Screen</a:t>
            </a:r>
          </a:p>
          <a:p>
            <a:pPr lvl="1">
              <a:spcBef>
                <a:spcPct val="100000"/>
              </a:spcBef>
            </a:pPr>
            <a:r>
              <a:rPr lang="en-US"/>
              <a:t>Keyboard</a:t>
            </a:r>
          </a:p>
          <a:p>
            <a:pPr>
              <a:spcBef>
                <a:spcPct val="100000"/>
              </a:spcBef>
            </a:pPr>
            <a:r>
              <a:rPr lang="en-US"/>
              <a:t>CPU</a:t>
            </a:r>
          </a:p>
          <a:p>
            <a:pPr>
              <a:spcBef>
                <a:spcPct val="100000"/>
              </a:spcBef>
            </a:pPr>
            <a:r>
              <a:rPr lang="en-US"/>
              <a:t>Computer</a:t>
            </a:r>
          </a:p>
        </p:txBody>
      </p:sp>
      <p:sp>
        <p:nvSpPr>
          <p:cNvPr id="361476" name="Rectangle 4"/>
          <p:cNvSpPr>
            <a:spLocks noChangeArrowheads="1"/>
          </p:cNvSpPr>
          <p:nvPr/>
        </p:nvSpPr>
        <p:spPr bwMode="auto">
          <a:xfrm>
            <a:off x="1403350" y="908050"/>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61477" name="Rectangle 5"/>
          <p:cNvSpPr>
            <a:spLocks noChangeArrowheads="1"/>
          </p:cNvSpPr>
          <p:nvPr/>
        </p:nvSpPr>
        <p:spPr bwMode="auto">
          <a:xfrm>
            <a:off x="1979613" y="2162175"/>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Tree>
    <p:extLst>
      <p:ext uri="{BB962C8B-B14F-4D97-AF65-F5344CB8AC3E}">
        <p14:creationId xmlns:p14="http://schemas.microsoft.com/office/powerpoint/2010/main" val="3353806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t>Screen</a:t>
            </a:r>
          </a:p>
        </p:txBody>
      </p:sp>
      <p:sp>
        <p:nvSpPr>
          <p:cNvPr id="363523" name="Rectangle 3"/>
          <p:cNvSpPr>
            <a:spLocks noGrp="1" noChangeArrowheads="1"/>
          </p:cNvSpPr>
          <p:nvPr>
            <p:ph type="body" idx="1"/>
          </p:nvPr>
        </p:nvSpPr>
        <p:spPr>
          <a:xfrm>
            <a:off x="354013" y="3429000"/>
            <a:ext cx="8610600" cy="2879725"/>
          </a:xfrm>
        </p:spPr>
        <p:txBody>
          <a:bodyPr/>
          <a:lstStyle/>
          <a:p>
            <a:pPr>
              <a:spcBef>
                <a:spcPct val="100000"/>
              </a:spcBef>
            </a:pPr>
            <a:r>
              <a:rPr lang="en-US" sz="1800"/>
              <a:t>Functions exactly like a 16-bit 8K RAM :</a:t>
            </a:r>
          </a:p>
          <a:p>
            <a:pPr lvl="1">
              <a:spcBef>
                <a:spcPct val="100000"/>
              </a:spcBef>
            </a:pPr>
            <a:r>
              <a:rPr lang="en-US" sz="1800" b="1">
                <a:solidFill>
                  <a:srgbClr val="02227C"/>
                </a:solidFill>
                <a:latin typeface="Courier New" pitchFamily="49" charset="0"/>
                <a:cs typeface="Courier New" pitchFamily="49" charset="0"/>
              </a:rPr>
              <a:t>out = Screen[address]</a:t>
            </a:r>
          </a:p>
          <a:p>
            <a:pPr lvl="1">
              <a:spcBef>
                <a:spcPct val="100000"/>
              </a:spcBef>
            </a:pPr>
            <a:r>
              <a:rPr lang="en-US" sz="1800" b="1">
                <a:solidFill>
                  <a:srgbClr val="02227C"/>
                </a:solidFill>
                <a:latin typeface="Courier New" pitchFamily="49" charset="0"/>
                <a:cs typeface="Courier New" pitchFamily="49" charset="0"/>
              </a:rPr>
              <a:t>If load then Screen[address] = in</a:t>
            </a:r>
          </a:p>
          <a:p>
            <a:pPr>
              <a:spcBef>
                <a:spcPct val="100000"/>
              </a:spcBef>
            </a:pPr>
            <a:r>
              <a:rPr lang="en-US" sz="1800"/>
              <a:t>Side effect:</a:t>
            </a:r>
            <a:br>
              <a:rPr lang="en-US" sz="1800"/>
            </a:br>
            <a:r>
              <a:rPr lang="en-US" sz="1800"/>
              <a:t>continuously refreshes a 256 by 512 black-and-white screen. </a:t>
            </a:r>
          </a:p>
        </p:txBody>
      </p:sp>
      <p:graphicFrame>
        <p:nvGraphicFramePr>
          <p:cNvPr id="363524" name="Object 4"/>
          <p:cNvGraphicFramePr>
            <a:graphicFrameLocks noChangeAspect="1"/>
          </p:cNvGraphicFramePr>
          <p:nvPr/>
        </p:nvGraphicFramePr>
        <p:xfrm>
          <a:off x="2124075" y="765175"/>
          <a:ext cx="5786438" cy="2376488"/>
        </p:xfrm>
        <a:graphic>
          <a:graphicData uri="http://schemas.openxmlformats.org/presentationml/2006/ole">
            <mc:AlternateContent xmlns:mc="http://schemas.openxmlformats.org/markup-compatibility/2006">
              <mc:Choice xmlns:v="urn:schemas-microsoft-com:vml" Requires="v">
                <p:oleObj spid="_x0000_s50192" name="VISIO" r:id="rId4" imgW="6045840" imgH="5922360" progId="Visio.Drawing.6">
                  <p:embed/>
                </p:oleObj>
              </mc:Choice>
              <mc:Fallback>
                <p:oleObj name="VISIO" r:id="rId4" imgW="6045840" imgH="5922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221" t="38426" r="3831" b="25191"/>
                      <a:stretch>
                        <a:fillRect/>
                      </a:stretch>
                    </p:blipFill>
                    <p:spPr bwMode="auto">
                      <a:xfrm>
                        <a:off x="2124075" y="765175"/>
                        <a:ext cx="5786438"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7607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3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52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6352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3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3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0" name="Rectangle 2"/>
          <p:cNvSpPr>
            <a:spLocks noChangeArrowheads="1"/>
          </p:cNvSpPr>
          <p:nvPr/>
        </p:nvSpPr>
        <p:spPr bwMode="auto">
          <a:xfrm>
            <a:off x="6443663" y="144463"/>
            <a:ext cx="2627312" cy="1268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endParaRPr lang="he-IL" sz="2400">
              <a:solidFill>
                <a:srgbClr val="000000"/>
              </a:solidFill>
              <a:latin typeface="Arial" pitchFamily="34" charset="0"/>
            </a:endParaRPr>
          </a:p>
        </p:txBody>
      </p:sp>
      <p:sp>
        <p:nvSpPr>
          <p:cNvPr id="36557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t>Screen memory map</a:t>
            </a:r>
          </a:p>
        </p:txBody>
      </p:sp>
      <p:sp>
        <p:nvSpPr>
          <p:cNvPr id="365572" name="Rectangle 4"/>
          <p:cNvSpPr>
            <a:spLocks noGrp="1" noChangeArrowheads="1"/>
          </p:cNvSpPr>
          <p:nvPr>
            <p:ph type="body" idx="1"/>
          </p:nvPr>
        </p:nvSpPr>
        <p:spPr>
          <a:xfrm>
            <a:off x="714375" y="5013325"/>
            <a:ext cx="7889875" cy="1368425"/>
          </a:xfrm>
        </p:spPr>
        <p:txBody>
          <a:bodyPr/>
          <a:lstStyle/>
          <a:p>
            <a:pPr>
              <a:spcBef>
                <a:spcPct val="50000"/>
              </a:spcBef>
              <a:buFont typeface="Wingdings" pitchFamily="2" charset="2"/>
              <a:buNone/>
            </a:pPr>
            <a:r>
              <a:rPr lang="en-US" sz="1800" u="sng"/>
              <a:t>Writing </a:t>
            </a:r>
            <a:r>
              <a:rPr lang="en-US" sz="1800" b="1" u="sng">
                <a:solidFill>
                  <a:srgbClr val="02227C"/>
                </a:solidFill>
                <a:latin typeface="Courier New" pitchFamily="49" charset="0"/>
                <a:cs typeface="Courier New" pitchFamily="49" charset="0"/>
              </a:rPr>
              <a:t>pixel(x,y)</a:t>
            </a:r>
            <a:r>
              <a:rPr lang="en-US" sz="1800" u="sng"/>
              <a:t> to the screen:</a:t>
            </a:r>
          </a:p>
          <a:p>
            <a:pPr>
              <a:spcBef>
                <a:spcPct val="50000"/>
              </a:spcBef>
            </a:pPr>
            <a:r>
              <a:rPr lang="en-US" sz="1800"/>
              <a:t>Low level: Set the </a:t>
            </a:r>
            <a:r>
              <a:rPr lang="en-US" sz="1800" b="1">
                <a:solidFill>
                  <a:srgbClr val="02227C"/>
                </a:solidFill>
                <a:latin typeface="Courier New" pitchFamily="49" charset="0"/>
                <a:cs typeface="Courier New" pitchFamily="49" charset="0"/>
              </a:rPr>
              <a:t>y%16</a:t>
            </a:r>
            <a:r>
              <a:rPr lang="en-US" sz="1800" b="1">
                <a:solidFill>
                  <a:srgbClr val="02227C"/>
                </a:solidFill>
                <a:cs typeface="Courier New" pitchFamily="49" charset="0"/>
              </a:rPr>
              <a:t> </a:t>
            </a:r>
            <a:r>
              <a:rPr lang="en-US" sz="1800"/>
              <a:t>bit of the word found at</a:t>
            </a:r>
            <a:br>
              <a:rPr lang="en-US" sz="1800"/>
            </a:br>
            <a:r>
              <a:rPr lang="en-US" sz="1800"/>
              <a:t>                </a:t>
            </a:r>
            <a:r>
              <a:rPr lang="en-US" sz="1800" b="1">
                <a:solidFill>
                  <a:srgbClr val="02227C"/>
                </a:solidFill>
                <a:latin typeface="Courier New" pitchFamily="49" charset="0"/>
                <a:cs typeface="Courier New" pitchFamily="49" charset="0"/>
              </a:rPr>
              <a:t>Screen[x*32+y/16]</a:t>
            </a:r>
          </a:p>
          <a:p>
            <a:pPr>
              <a:spcBef>
                <a:spcPct val="50000"/>
              </a:spcBef>
            </a:pPr>
            <a:r>
              <a:rPr lang="en-US" sz="1800"/>
              <a:t>High level: Use </a:t>
            </a:r>
            <a:r>
              <a:rPr lang="en-US" sz="1800" b="1">
                <a:solidFill>
                  <a:srgbClr val="02227C"/>
                </a:solidFill>
                <a:latin typeface="Courier New" pitchFamily="49" charset="0"/>
                <a:cs typeface="Courier New" pitchFamily="49" charset="0"/>
              </a:rPr>
              <a:t>drawPixel(x,y)</a:t>
            </a:r>
            <a:r>
              <a:rPr lang="en-US" sz="1800"/>
              <a:t>    (OS service, later).</a:t>
            </a:r>
          </a:p>
        </p:txBody>
      </p:sp>
      <p:graphicFrame>
        <p:nvGraphicFramePr>
          <p:cNvPr id="365573" name="Object 5"/>
          <p:cNvGraphicFramePr>
            <a:graphicFrameLocks noChangeAspect="1"/>
          </p:cNvGraphicFramePr>
          <p:nvPr/>
        </p:nvGraphicFramePr>
        <p:xfrm>
          <a:off x="-250825" y="549275"/>
          <a:ext cx="6335713" cy="4289425"/>
        </p:xfrm>
        <a:graphic>
          <a:graphicData uri="http://schemas.openxmlformats.org/presentationml/2006/ole">
            <mc:AlternateContent xmlns:mc="http://schemas.openxmlformats.org/markup-compatibility/2006">
              <mc:Choice xmlns:v="urn:schemas-microsoft-com:vml" Requires="v">
                <p:oleObj spid="_x0000_s51228" name="VISIO" r:id="rId4" imgW="6513840" imgH="5922360" progId="Visio.Drawing.6">
                  <p:embed/>
                </p:oleObj>
              </mc:Choice>
              <mc:Fallback>
                <p:oleObj name="VISIO" r:id="rId4" imgW="6513840" imgH="5922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028" t="6064" r="6892" b="26044"/>
                      <a:stretch>
                        <a:fillRect/>
                      </a:stretch>
                    </p:blipFill>
                    <p:spPr bwMode="auto">
                      <a:xfrm>
                        <a:off x="-250825" y="549275"/>
                        <a:ext cx="6335713" cy="428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4" name="Object 6"/>
          <p:cNvGraphicFramePr>
            <a:graphicFrameLocks noChangeAspect="1"/>
          </p:cNvGraphicFramePr>
          <p:nvPr/>
        </p:nvGraphicFramePr>
        <p:xfrm>
          <a:off x="6588125" y="260350"/>
          <a:ext cx="2305050" cy="998538"/>
        </p:xfrm>
        <a:graphic>
          <a:graphicData uri="http://schemas.openxmlformats.org/presentationml/2006/ole">
            <mc:AlternateContent xmlns:mc="http://schemas.openxmlformats.org/markup-compatibility/2006">
              <mc:Choice xmlns:v="urn:schemas-microsoft-com:vml" Requires="v">
                <p:oleObj spid="_x0000_s51229" name="VISIO" r:id="rId6" imgW="6045840" imgH="5922360" progId="Visio.Drawing.6">
                  <p:embed/>
                </p:oleObj>
              </mc:Choice>
              <mc:Fallback>
                <p:oleObj name="VISIO" r:id="rId6" imgW="6045840" imgH="59223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20668" t="44696" r="12892" b="26309"/>
                      <a:stretch>
                        <a:fillRect/>
                      </a:stretch>
                    </p:blipFill>
                    <p:spPr bwMode="auto">
                      <a:xfrm>
                        <a:off x="6588125" y="260350"/>
                        <a:ext cx="2305050"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519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55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557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557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55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Keyboard</a:t>
            </a:r>
          </a:p>
        </p:txBody>
      </p:sp>
      <p:sp>
        <p:nvSpPr>
          <p:cNvPr id="367619" name="Rectangle 3"/>
          <p:cNvSpPr>
            <a:spLocks noGrp="1" noChangeArrowheads="1"/>
          </p:cNvSpPr>
          <p:nvPr>
            <p:ph type="body" idx="1"/>
          </p:nvPr>
        </p:nvSpPr>
        <p:spPr>
          <a:xfrm>
            <a:off x="323850" y="2060575"/>
            <a:ext cx="8712200" cy="1439863"/>
          </a:xfrm>
        </p:spPr>
        <p:txBody>
          <a:bodyPr/>
          <a:lstStyle/>
          <a:p>
            <a:pPr>
              <a:spcBef>
                <a:spcPct val="40000"/>
              </a:spcBef>
            </a:pPr>
            <a:r>
              <a:rPr lang="en-US" sz="1800" u="sng"/>
              <a:t>Keyboard chip</a:t>
            </a:r>
            <a:r>
              <a:rPr lang="en-US" sz="1800"/>
              <a:t> = 16-bit register</a:t>
            </a:r>
          </a:p>
          <a:p>
            <a:pPr>
              <a:spcBef>
                <a:spcPct val="40000"/>
              </a:spcBef>
            </a:pPr>
            <a:r>
              <a:rPr lang="en-US" sz="1800" u="sng"/>
              <a:t>Input:</a:t>
            </a:r>
            <a:r>
              <a:rPr lang="en-US" sz="1800"/>
              <a:t> 16-bit value coming from a physical keyboard</a:t>
            </a:r>
          </a:p>
          <a:p>
            <a:pPr>
              <a:spcBef>
                <a:spcPct val="40000"/>
              </a:spcBef>
            </a:pPr>
            <a:r>
              <a:rPr lang="en-US" sz="1800" u="sng"/>
              <a:t>Output:</a:t>
            </a:r>
            <a:r>
              <a:rPr lang="en-US" sz="1800"/>
              <a:t> the </a:t>
            </a:r>
            <a:r>
              <a:rPr lang="en-US" sz="1800">
                <a:cs typeface="Courier New" pitchFamily="49" charset="0"/>
              </a:rPr>
              <a:t>scan code of the pressed key, or 0 if no key is pressed</a:t>
            </a:r>
          </a:p>
          <a:p>
            <a:pPr>
              <a:spcBef>
                <a:spcPct val="40000"/>
              </a:spcBef>
            </a:pPr>
            <a:r>
              <a:rPr lang="en-US" sz="1800" u="sng">
                <a:cs typeface="Courier New" pitchFamily="49" charset="0"/>
              </a:rPr>
              <a:t>Special keys:</a:t>
            </a:r>
          </a:p>
          <a:p>
            <a:endParaRPr lang="en-US" sz="1800"/>
          </a:p>
        </p:txBody>
      </p:sp>
      <p:graphicFrame>
        <p:nvGraphicFramePr>
          <p:cNvPr id="367620" name="Object 4"/>
          <p:cNvGraphicFramePr>
            <a:graphicFrameLocks noChangeAspect="1"/>
          </p:cNvGraphicFramePr>
          <p:nvPr/>
        </p:nvGraphicFramePr>
        <p:xfrm>
          <a:off x="1187450" y="477838"/>
          <a:ext cx="6362700" cy="1655762"/>
        </p:xfrm>
        <a:graphic>
          <a:graphicData uri="http://schemas.openxmlformats.org/presentationml/2006/ole">
            <mc:AlternateContent xmlns:mc="http://schemas.openxmlformats.org/markup-compatibility/2006">
              <mc:Choice xmlns:v="urn:schemas-microsoft-com:vml" Requires="v">
                <p:oleObj spid="_x0000_s52240" name="VISIO" r:id="rId4" imgW="6045840" imgH="5922360" progId="Visio.Drawing.6">
                  <p:embed/>
                </p:oleObj>
              </mc:Choice>
              <mc:Fallback>
                <p:oleObj name="VISIO" r:id="rId4" imgW="6045840" imgH="5922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537" t="38426" r="3831" b="36224"/>
                      <a:stretch>
                        <a:fillRect/>
                      </a:stretch>
                    </p:blipFill>
                    <p:spPr bwMode="auto">
                      <a:xfrm>
                        <a:off x="1187450" y="477838"/>
                        <a:ext cx="6362700" cy="165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7621" name="Rectangle 5"/>
          <p:cNvSpPr>
            <a:spLocks noChangeArrowheads="1"/>
          </p:cNvSpPr>
          <p:nvPr/>
        </p:nvSpPr>
        <p:spPr bwMode="auto">
          <a:xfrm>
            <a:off x="395288" y="5229225"/>
            <a:ext cx="788987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lnSpc>
                <a:spcPct val="90000"/>
              </a:lnSpc>
              <a:spcBef>
                <a:spcPct val="60000"/>
              </a:spcBef>
              <a:spcAft>
                <a:spcPct val="0"/>
              </a:spcAft>
              <a:buClr>
                <a:srgbClr val="006600"/>
              </a:buClr>
              <a:buSzPct val="100000"/>
              <a:buFont typeface="Wingdings" pitchFamily="2" charset="2"/>
              <a:buNone/>
            </a:pPr>
            <a:r>
              <a:rPr lang="en-US" u="sng">
                <a:solidFill>
                  <a:srgbClr val="000000"/>
                </a:solidFill>
              </a:rPr>
              <a:t>Reading the keyboard:</a:t>
            </a:r>
          </a:p>
          <a:p>
            <a:pPr marL="342900" indent="-342900" algn="l" rtl="0" eaLnBrk="0" fontAlgn="base" hangingPunct="0">
              <a:lnSpc>
                <a:spcPct val="90000"/>
              </a:lnSpc>
              <a:spcBef>
                <a:spcPct val="60000"/>
              </a:spcBef>
              <a:spcAft>
                <a:spcPct val="0"/>
              </a:spcAft>
              <a:buClr>
                <a:srgbClr val="006600"/>
              </a:buClr>
              <a:buSzPct val="100000"/>
              <a:buFont typeface="Wingdings" pitchFamily="2" charset="2"/>
              <a:buChar char="n"/>
            </a:pPr>
            <a:r>
              <a:rPr lang="en-US">
                <a:solidFill>
                  <a:srgbClr val="000000"/>
                </a:solidFill>
              </a:rPr>
              <a:t>Low level: probe the contents of  the </a:t>
            </a:r>
            <a:r>
              <a:rPr lang="en-US" sz="1600" b="1">
                <a:solidFill>
                  <a:srgbClr val="02227C"/>
                </a:solidFill>
                <a:latin typeface="Courier New" pitchFamily="49" charset="0"/>
                <a:cs typeface="Courier New" pitchFamily="49" charset="0"/>
              </a:rPr>
              <a:t>Keyboard</a:t>
            </a:r>
            <a:r>
              <a:rPr lang="en-US">
                <a:solidFill>
                  <a:srgbClr val="000000"/>
                </a:solidFill>
              </a:rPr>
              <a:t> register</a:t>
            </a:r>
          </a:p>
          <a:p>
            <a:pPr marL="342900" indent="-342900" algn="l" rtl="0" eaLnBrk="0" fontAlgn="base" hangingPunct="0">
              <a:lnSpc>
                <a:spcPct val="90000"/>
              </a:lnSpc>
              <a:spcBef>
                <a:spcPct val="60000"/>
              </a:spcBef>
              <a:spcAft>
                <a:spcPct val="0"/>
              </a:spcAft>
              <a:buClr>
                <a:srgbClr val="006600"/>
              </a:buClr>
              <a:buSzPct val="100000"/>
              <a:buFont typeface="Wingdings" pitchFamily="2" charset="2"/>
              <a:buChar char="n"/>
            </a:pPr>
            <a:r>
              <a:rPr lang="en-US">
                <a:solidFill>
                  <a:srgbClr val="000000"/>
                </a:solidFill>
              </a:rPr>
              <a:t>High level: use </a:t>
            </a:r>
            <a:r>
              <a:rPr lang="en-US" sz="1600" b="1">
                <a:solidFill>
                  <a:srgbClr val="02227C"/>
                </a:solidFill>
                <a:latin typeface="Courier New" pitchFamily="49" charset="0"/>
                <a:cs typeface="Courier New" pitchFamily="49" charset="0"/>
              </a:rPr>
              <a:t>keyPressed()</a:t>
            </a:r>
            <a:r>
              <a:rPr lang="en-US">
                <a:solidFill>
                  <a:srgbClr val="000000"/>
                </a:solidFill>
              </a:rPr>
              <a:t>    (OS service, later).</a:t>
            </a:r>
          </a:p>
        </p:txBody>
      </p:sp>
      <p:pic>
        <p:nvPicPr>
          <p:cNvPr id="367622" name="Picture 6" descr="Bouqu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225" y="3505200"/>
            <a:ext cx="3889375" cy="1700213"/>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751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7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76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761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76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7619">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676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7621">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7621">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76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autoUpdateAnimBg="0"/>
      <p:bldP spid="36762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The Hack computer</a:t>
            </a:r>
          </a:p>
        </p:txBody>
      </p:sp>
      <p:sp>
        <p:nvSpPr>
          <p:cNvPr id="369667" name="Rectangle 3"/>
          <p:cNvSpPr>
            <a:spLocks noGrp="1" noChangeArrowheads="1"/>
          </p:cNvSpPr>
          <p:nvPr>
            <p:ph type="body" idx="1"/>
          </p:nvPr>
        </p:nvSpPr>
        <p:spPr>
          <a:xfrm>
            <a:off x="2051050" y="1125538"/>
            <a:ext cx="4824413" cy="4392612"/>
          </a:xfrm>
        </p:spPr>
        <p:txBody>
          <a:bodyPr/>
          <a:lstStyle/>
          <a:p>
            <a:pPr>
              <a:spcBef>
                <a:spcPct val="100000"/>
              </a:spcBef>
            </a:pPr>
            <a:r>
              <a:rPr lang="en-US"/>
              <a:t>Instruction memory</a:t>
            </a:r>
          </a:p>
          <a:p>
            <a:pPr>
              <a:spcBef>
                <a:spcPct val="100000"/>
              </a:spcBef>
            </a:pPr>
            <a:r>
              <a:rPr lang="en-US"/>
              <a:t>Memory:</a:t>
            </a:r>
          </a:p>
          <a:p>
            <a:pPr lvl="1">
              <a:spcBef>
                <a:spcPct val="100000"/>
              </a:spcBef>
            </a:pPr>
            <a:r>
              <a:rPr lang="en-US"/>
              <a:t>Data memory</a:t>
            </a:r>
          </a:p>
          <a:p>
            <a:pPr lvl="1">
              <a:spcBef>
                <a:spcPct val="100000"/>
              </a:spcBef>
            </a:pPr>
            <a:r>
              <a:rPr lang="en-US"/>
              <a:t>Screen</a:t>
            </a:r>
          </a:p>
          <a:p>
            <a:pPr lvl="1">
              <a:spcBef>
                <a:spcPct val="100000"/>
              </a:spcBef>
            </a:pPr>
            <a:r>
              <a:rPr lang="en-US"/>
              <a:t>Keyboard</a:t>
            </a:r>
          </a:p>
          <a:p>
            <a:pPr>
              <a:spcBef>
                <a:spcPct val="100000"/>
              </a:spcBef>
            </a:pPr>
            <a:r>
              <a:rPr lang="en-US"/>
              <a:t>CPU</a:t>
            </a:r>
          </a:p>
          <a:p>
            <a:pPr>
              <a:spcBef>
                <a:spcPct val="100000"/>
              </a:spcBef>
            </a:pPr>
            <a:r>
              <a:rPr lang="en-US"/>
              <a:t>Computer</a:t>
            </a:r>
          </a:p>
        </p:txBody>
      </p:sp>
      <p:sp>
        <p:nvSpPr>
          <p:cNvPr id="369668" name="Rectangle 4"/>
          <p:cNvSpPr>
            <a:spLocks noChangeArrowheads="1"/>
          </p:cNvSpPr>
          <p:nvPr/>
        </p:nvSpPr>
        <p:spPr bwMode="auto">
          <a:xfrm>
            <a:off x="1403350" y="908050"/>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69669" name="Rectangle 5"/>
          <p:cNvSpPr>
            <a:spLocks noChangeArrowheads="1"/>
          </p:cNvSpPr>
          <p:nvPr/>
        </p:nvSpPr>
        <p:spPr bwMode="auto">
          <a:xfrm>
            <a:off x="1979613" y="2209800"/>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69670" name="Rectangle 6"/>
          <p:cNvSpPr>
            <a:spLocks noChangeArrowheads="1"/>
          </p:cNvSpPr>
          <p:nvPr/>
        </p:nvSpPr>
        <p:spPr bwMode="auto">
          <a:xfrm>
            <a:off x="1979613" y="2859088"/>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69671" name="Rectangle 7"/>
          <p:cNvSpPr>
            <a:spLocks noChangeArrowheads="1"/>
          </p:cNvSpPr>
          <p:nvPr/>
        </p:nvSpPr>
        <p:spPr bwMode="auto">
          <a:xfrm>
            <a:off x="1979613" y="3405188"/>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Tree>
    <p:extLst>
      <p:ext uri="{BB962C8B-B14F-4D97-AF65-F5344CB8AC3E}">
        <p14:creationId xmlns:p14="http://schemas.microsoft.com/office/powerpoint/2010/main" val="412099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t>Memory</a:t>
            </a:r>
            <a:endParaRPr lang="en-US" sz="1600"/>
          </a:p>
        </p:txBody>
      </p:sp>
      <p:graphicFrame>
        <p:nvGraphicFramePr>
          <p:cNvPr id="371715" name="Object 3"/>
          <p:cNvGraphicFramePr>
            <a:graphicFrameLocks noChangeAspect="1"/>
          </p:cNvGraphicFramePr>
          <p:nvPr/>
        </p:nvGraphicFramePr>
        <p:xfrm>
          <a:off x="1619250" y="600075"/>
          <a:ext cx="5786438" cy="4052888"/>
        </p:xfrm>
        <a:graphic>
          <a:graphicData uri="http://schemas.openxmlformats.org/presentationml/2006/ole">
            <mc:AlternateContent xmlns:mc="http://schemas.openxmlformats.org/markup-compatibility/2006">
              <mc:Choice xmlns:v="urn:schemas-microsoft-com:vml" Requires="v">
                <p:oleObj spid="_x0000_s53263" name="VISIO" r:id="rId4" imgW="6045840" imgH="5922360" progId="Visio.Drawing.6">
                  <p:embed/>
                </p:oleObj>
              </mc:Choice>
              <mc:Fallback>
                <p:oleObj name="VISIO" r:id="rId4" imgW="6045840" imgH="5922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221" t="8337" r="3831" b="29614"/>
                      <a:stretch>
                        <a:fillRect/>
                      </a:stretch>
                    </p:blipFill>
                    <p:spPr bwMode="auto">
                      <a:xfrm>
                        <a:off x="1619250" y="600075"/>
                        <a:ext cx="5786438" cy="405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1716" name="Rectangle 4"/>
          <p:cNvSpPr>
            <a:spLocks noGrp="1" noChangeArrowheads="1"/>
          </p:cNvSpPr>
          <p:nvPr>
            <p:ph type="body" idx="1"/>
          </p:nvPr>
        </p:nvSpPr>
        <p:spPr>
          <a:xfrm>
            <a:off x="395288" y="4581525"/>
            <a:ext cx="8640762" cy="2087563"/>
          </a:xfrm>
          <a:noFill/>
          <a:ln/>
        </p:spPr>
        <p:txBody>
          <a:bodyPr/>
          <a:lstStyle/>
          <a:p>
            <a:pPr>
              <a:spcBef>
                <a:spcPct val="40000"/>
              </a:spcBef>
              <a:buFont typeface="Wingdings" pitchFamily="2" charset="2"/>
              <a:buNone/>
            </a:pPr>
            <a:r>
              <a:rPr lang="en-US" sz="1600" u="sng"/>
              <a:t>Function:</a:t>
            </a:r>
          </a:p>
          <a:p>
            <a:pPr>
              <a:spcBef>
                <a:spcPct val="40000"/>
              </a:spcBef>
            </a:pPr>
            <a:r>
              <a:rPr lang="en-US" sz="1600"/>
              <a:t>Access to any address from 0 to 16,383 results in accessing the </a:t>
            </a:r>
            <a:r>
              <a:rPr lang="en-US" sz="1600" b="1">
                <a:solidFill>
                  <a:srgbClr val="02227C"/>
                </a:solidFill>
                <a:latin typeface="Courier New" pitchFamily="49" charset="0"/>
                <a:cs typeface="Courier New" pitchFamily="49" charset="0"/>
              </a:rPr>
              <a:t>RAM</a:t>
            </a:r>
            <a:endParaRPr lang="en-US" sz="1600"/>
          </a:p>
          <a:p>
            <a:pPr>
              <a:spcBef>
                <a:spcPct val="40000"/>
              </a:spcBef>
            </a:pPr>
            <a:r>
              <a:rPr lang="en-US" sz="1600"/>
              <a:t>Access to any address from 16,384 to 24,575 results in accessing the </a:t>
            </a:r>
            <a:r>
              <a:rPr lang="en-US" sz="1600" b="1">
                <a:solidFill>
                  <a:srgbClr val="02227C"/>
                </a:solidFill>
                <a:latin typeface="Courier New" pitchFamily="49" charset="0"/>
                <a:cs typeface="Courier New" pitchFamily="49" charset="0"/>
              </a:rPr>
              <a:t>Screen</a:t>
            </a:r>
            <a:r>
              <a:rPr lang="en-US" sz="1600"/>
              <a:t> memory map</a:t>
            </a:r>
          </a:p>
          <a:p>
            <a:pPr>
              <a:spcBef>
                <a:spcPct val="40000"/>
              </a:spcBef>
            </a:pPr>
            <a:r>
              <a:rPr lang="en-US" sz="1600"/>
              <a:t>Access to address 24,576 results in accessing the </a:t>
            </a:r>
            <a:r>
              <a:rPr lang="en-US" sz="1600" b="1">
                <a:solidFill>
                  <a:srgbClr val="02227C"/>
                </a:solidFill>
                <a:latin typeface="Courier New" pitchFamily="49" charset="0"/>
                <a:cs typeface="Courier New" pitchFamily="49" charset="0"/>
              </a:rPr>
              <a:t>keyboard</a:t>
            </a:r>
            <a:r>
              <a:rPr lang="en-US" sz="1600"/>
              <a:t> memory map</a:t>
            </a:r>
          </a:p>
          <a:p>
            <a:pPr>
              <a:spcBef>
                <a:spcPct val="40000"/>
              </a:spcBef>
            </a:pPr>
            <a:r>
              <a:rPr lang="en-US" sz="1600"/>
              <a:t>Access to any address &gt; 24576 is invalid.</a:t>
            </a:r>
          </a:p>
        </p:txBody>
      </p:sp>
    </p:spTree>
    <p:extLst>
      <p:ext uri="{BB962C8B-B14F-4D97-AF65-F5344CB8AC3E}">
        <p14:creationId xmlns:p14="http://schemas.microsoft.com/office/powerpoint/2010/main" val="970868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17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71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171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1716">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17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t>The Hack computer</a:t>
            </a:r>
          </a:p>
        </p:txBody>
      </p:sp>
      <p:sp>
        <p:nvSpPr>
          <p:cNvPr id="373763" name="Rectangle 3"/>
          <p:cNvSpPr>
            <a:spLocks noGrp="1" noChangeArrowheads="1"/>
          </p:cNvSpPr>
          <p:nvPr>
            <p:ph type="body" idx="1"/>
          </p:nvPr>
        </p:nvSpPr>
        <p:spPr>
          <a:xfrm>
            <a:off x="2051050" y="1125538"/>
            <a:ext cx="4824413" cy="4392612"/>
          </a:xfrm>
        </p:spPr>
        <p:txBody>
          <a:bodyPr/>
          <a:lstStyle/>
          <a:p>
            <a:pPr>
              <a:spcBef>
                <a:spcPct val="100000"/>
              </a:spcBef>
            </a:pPr>
            <a:r>
              <a:rPr lang="en-US"/>
              <a:t>Instruction memory</a:t>
            </a:r>
          </a:p>
          <a:p>
            <a:pPr>
              <a:spcBef>
                <a:spcPct val="100000"/>
              </a:spcBef>
            </a:pPr>
            <a:r>
              <a:rPr lang="en-US"/>
              <a:t>Memory:</a:t>
            </a:r>
          </a:p>
          <a:p>
            <a:pPr lvl="1">
              <a:spcBef>
                <a:spcPct val="100000"/>
              </a:spcBef>
            </a:pPr>
            <a:r>
              <a:rPr lang="en-US"/>
              <a:t>Data memory</a:t>
            </a:r>
          </a:p>
          <a:p>
            <a:pPr lvl="1">
              <a:spcBef>
                <a:spcPct val="100000"/>
              </a:spcBef>
            </a:pPr>
            <a:r>
              <a:rPr lang="en-US"/>
              <a:t>Screen</a:t>
            </a:r>
          </a:p>
          <a:p>
            <a:pPr lvl="1">
              <a:spcBef>
                <a:spcPct val="100000"/>
              </a:spcBef>
            </a:pPr>
            <a:r>
              <a:rPr lang="en-US"/>
              <a:t>Keyboard</a:t>
            </a:r>
          </a:p>
          <a:p>
            <a:pPr>
              <a:spcBef>
                <a:spcPct val="100000"/>
              </a:spcBef>
            </a:pPr>
            <a:r>
              <a:rPr lang="en-US"/>
              <a:t>CPU</a:t>
            </a:r>
          </a:p>
          <a:p>
            <a:pPr>
              <a:spcBef>
                <a:spcPct val="100000"/>
              </a:spcBef>
            </a:pPr>
            <a:r>
              <a:rPr lang="en-US"/>
              <a:t>Computer</a:t>
            </a:r>
          </a:p>
        </p:txBody>
      </p:sp>
      <p:sp>
        <p:nvSpPr>
          <p:cNvPr id="373764" name="Rectangle 4"/>
          <p:cNvSpPr>
            <a:spLocks noChangeArrowheads="1"/>
          </p:cNvSpPr>
          <p:nvPr/>
        </p:nvSpPr>
        <p:spPr bwMode="auto">
          <a:xfrm>
            <a:off x="1403350" y="908050"/>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73765" name="Rectangle 5"/>
          <p:cNvSpPr>
            <a:spLocks noChangeArrowheads="1"/>
          </p:cNvSpPr>
          <p:nvPr/>
        </p:nvSpPr>
        <p:spPr bwMode="auto">
          <a:xfrm>
            <a:off x="1979613" y="2286000"/>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73766" name="Rectangle 6"/>
          <p:cNvSpPr>
            <a:spLocks noChangeArrowheads="1"/>
          </p:cNvSpPr>
          <p:nvPr/>
        </p:nvSpPr>
        <p:spPr bwMode="auto">
          <a:xfrm>
            <a:off x="1979613" y="2935288"/>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73767" name="Rectangle 7"/>
          <p:cNvSpPr>
            <a:spLocks noChangeArrowheads="1"/>
          </p:cNvSpPr>
          <p:nvPr/>
        </p:nvSpPr>
        <p:spPr bwMode="auto">
          <a:xfrm>
            <a:off x="1979613" y="3481388"/>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73768" name="Rectangle 8"/>
          <p:cNvSpPr>
            <a:spLocks noChangeArrowheads="1"/>
          </p:cNvSpPr>
          <p:nvPr/>
        </p:nvSpPr>
        <p:spPr bwMode="auto">
          <a:xfrm>
            <a:off x="1403350" y="1524000"/>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Tree>
    <p:extLst>
      <p:ext uri="{BB962C8B-B14F-4D97-AF65-F5344CB8AC3E}">
        <p14:creationId xmlns:p14="http://schemas.microsoft.com/office/powerpoint/2010/main" val="2366718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t>CPU</a:t>
            </a:r>
          </a:p>
        </p:txBody>
      </p:sp>
      <p:graphicFrame>
        <p:nvGraphicFramePr>
          <p:cNvPr id="377859" name="Object 3"/>
          <p:cNvGraphicFramePr>
            <a:graphicFrameLocks noChangeAspect="1"/>
          </p:cNvGraphicFramePr>
          <p:nvPr/>
        </p:nvGraphicFramePr>
        <p:xfrm>
          <a:off x="1116013" y="598488"/>
          <a:ext cx="6911975" cy="3190875"/>
        </p:xfrm>
        <a:graphic>
          <a:graphicData uri="http://schemas.openxmlformats.org/presentationml/2006/ole">
            <mc:AlternateContent xmlns:mc="http://schemas.openxmlformats.org/markup-compatibility/2006">
              <mc:Choice xmlns:v="urn:schemas-microsoft-com:vml" Requires="v">
                <p:oleObj spid="_x0000_s54289" name="VISIO" r:id="rId4" imgW="6045840" imgH="6714360" progId="Visio.Drawing.6">
                  <p:embed/>
                </p:oleObj>
              </mc:Choice>
              <mc:Fallback>
                <p:oleObj name="VISIO" r:id="rId4" imgW="6045840" imgH="6714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735" t="33672" r="728" b="22050"/>
                      <a:stretch>
                        <a:fillRect/>
                      </a:stretch>
                    </p:blipFill>
                    <p:spPr bwMode="auto">
                      <a:xfrm>
                        <a:off x="1116013" y="598488"/>
                        <a:ext cx="6911975" cy="319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7860" name="Rectangle 4"/>
          <p:cNvSpPr>
            <a:spLocks noGrp="1" noChangeArrowheads="1"/>
          </p:cNvSpPr>
          <p:nvPr>
            <p:ph type="body" idx="1"/>
          </p:nvPr>
        </p:nvSpPr>
        <p:spPr>
          <a:xfrm>
            <a:off x="252413" y="3859213"/>
            <a:ext cx="8891587" cy="2593975"/>
          </a:xfrm>
          <a:noFill/>
          <a:ln/>
        </p:spPr>
        <p:txBody>
          <a:bodyPr/>
          <a:lstStyle/>
          <a:p>
            <a:pPr>
              <a:lnSpc>
                <a:spcPct val="90000"/>
              </a:lnSpc>
              <a:buFont typeface="Wingdings" pitchFamily="2" charset="2"/>
              <a:buNone/>
            </a:pPr>
            <a:r>
              <a:rPr lang="en-US" sz="1600" u="sng"/>
              <a:t>CPU components:</a:t>
            </a:r>
            <a:r>
              <a:rPr lang="en-US" sz="1600"/>
              <a:t> </a:t>
            </a:r>
            <a:r>
              <a:rPr lang="en-US" sz="1600" b="1">
                <a:solidFill>
                  <a:srgbClr val="02227C"/>
                </a:solidFill>
                <a:latin typeface="Courier New" pitchFamily="49" charset="0"/>
                <a:cs typeface="Courier New" pitchFamily="49" charset="0"/>
              </a:rPr>
              <a:t>ALU</a:t>
            </a:r>
            <a:r>
              <a:rPr lang="en-US" sz="1600"/>
              <a:t> + </a:t>
            </a:r>
            <a:r>
              <a:rPr lang="en-US" sz="1600" b="1">
                <a:solidFill>
                  <a:srgbClr val="02227C"/>
                </a:solidFill>
                <a:latin typeface="Courier New" pitchFamily="49" charset="0"/>
                <a:cs typeface="Courier New" pitchFamily="49" charset="0"/>
              </a:rPr>
              <a:t>A</a:t>
            </a:r>
            <a:r>
              <a:rPr lang="en-US" sz="1600"/>
              <a:t>, </a:t>
            </a:r>
            <a:r>
              <a:rPr lang="en-US" sz="1600" b="1">
                <a:solidFill>
                  <a:srgbClr val="02227C"/>
                </a:solidFill>
                <a:latin typeface="Courier New" pitchFamily="49" charset="0"/>
                <a:cs typeface="Courier New" pitchFamily="49" charset="0"/>
              </a:rPr>
              <a:t>D</a:t>
            </a:r>
            <a:r>
              <a:rPr lang="en-US" sz="1600"/>
              <a:t>, </a:t>
            </a:r>
            <a:r>
              <a:rPr lang="en-US" sz="1600" b="1">
                <a:solidFill>
                  <a:srgbClr val="02227C"/>
                </a:solidFill>
                <a:latin typeface="Courier New" pitchFamily="49" charset="0"/>
                <a:cs typeface="Courier New" pitchFamily="49" charset="0"/>
              </a:rPr>
              <a:t>PC</a:t>
            </a:r>
            <a:r>
              <a:rPr lang="en-US" sz="1600"/>
              <a:t> registers</a:t>
            </a:r>
          </a:p>
          <a:p>
            <a:pPr>
              <a:lnSpc>
                <a:spcPct val="90000"/>
              </a:lnSpc>
              <a:buFont typeface="Wingdings" pitchFamily="2" charset="2"/>
              <a:buNone/>
            </a:pPr>
            <a:r>
              <a:rPr lang="en-US" sz="1600" u="sng"/>
              <a:t>CPU Function:</a:t>
            </a:r>
            <a:r>
              <a:rPr lang="en-US" sz="1600"/>
              <a:t> Executes the </a:t>
            </a:r>
            <a:r>
              <a:rPr lang="en-US" sz="1600" b="1">
                <a:solidFill>
                  <a:srgbClr val="02227C"/>
                </a:solidFill>
                <a:latin typeface="Courier New" pitchFamily="49" charset="0"/>
                <a:cs typeface="Courier New" pitchFamily="49" charset="0"/>
              </a:rPr>
              <a:t>instruction</a:t>
            </a:r>
            <a:r>
              <a:rPr lang="en-US" sz="1600"/>
              <a:t> according to the Hack language specification:</a:t>
            </a:r>
          </a:p>
          <a:p>
            <a:pPr>
              <a:lnSpc>
                <a:spcPct val="90000"/>
              </a:lnSpc>
            </a:pPr>
            <a:r>
              <a:rPr lang="en-US" sz="1600"/>
              <a:t>The </a:t>
            </a:r>
            <a:r>
              <a:rPr lang="en-US" sz="1600" b="1">
                <a:solidFill>
                  <a:srgbClr val="02227C"/>
                </a:solidFill>
                <a:latin typeface="Courier New" pitchFamily="49" charset="0"/>
                <a:cs typeface="Courier New" pitchFamily="49" charset="0"/>
              </a:rPr>
              <a:t>M</a:t>
            </a:r>
            <a:r>
              <a:rPr lang="en-US" sz="1600"/>
              <a:t> value is read from </a:t>
            </a:r>
            <a:r>
              <a:rPr lang="en-US" sz="1600" b="1">
                <a:solidFill>
                  <a:srgbClr val="02227C"/>
                </a:solidFill>
                <a:latin typeface="Courier New" pitchFamily="49" charset="0"/>
                <a:cs typeface="Courier New" pitchFamily="49" charset="0"/>
              </a:rPr>
              <a:t>inM</a:t>
            </a:r>
            <a:endParaRPr lang="en-US" sz="1600">
              <a:cs typeface="Courier New" pitchFamily="49" charset="0"/>
            </a:endParaRPr>
          </a:p>
          <a:p>
            <a:pPr>
              <a:lnSpc>
                <a:spcPct val="90000"/>
              </a:lnSpc>
            </a:pPr>
            <a:r>
              <a:rPr lang="en-US" sz="1600"/>
              <a:t>The </a:t>
            </a:r>
            <a:r>
              <a:rPr lang="en-US" sz="1600" b="1">
                <a:solidFill>
                  <a:srgbClr val="02227C"/>
                </a:solidFill>
                <a:latin typeface="Courier New" pitchFamily="49" charset="0"/>
                <a:cs typeface="Courier New" pitchFamily="49" charset="0"/>
              </a:rPr>
              <a:t>D</a:t>
            </a:r>
            <a:r>
              <a:rPr lang="en-US" sz="1600"/>
              <a:t> and </a:t>
            </a:r>
            <a:r>
              <a:rPr lang="en-US" sz="1600" b="1">
                <a:solidFill>
                  <a:srgbClr val="02227C"/>
                </a:solidFill>
                <a:latin typeface="Courier New" pitchFamily="49" charset="0"/>
                <a:cs typeface="Courier New" pitchFamily="49" charset="0"/>
              </a:rPr>
              <a:t>A</a:t>
            </a:r>
            <a:r>
              <a:rPr lang="en-US" sz="1600"/>
              <a:t> values are read from (or written to) these CPU-resident registers</a:t>
            </a:r>
          </a:p>
          <a:p>
            <a:pPr>
              <a:lnSpc>
                <a:spcPct val="90000"/>
              </a:lnSpc>
            </a:pPr>
            <a:r>
              <a:rPr lang="en-US" sz="1600"/>
              <a:t>If the instruction wants to write to </a:t>
            </a:r>
            <a:r>
              <a:rPr lang="en-US" sz="1600" b="1">
                <a:solidFill>
                  <a:srgbClr val="02227C"/>
                </a:solidFill>
                <a:latin typeface="Courier New" pitchFamily="49" charset="0"/>
                <a:cs typeface="Courier New" pitchFamily="49" charset="0"/>
              </a:rPr>
              <a:t>M</a:t>
            </a:r>
            <a:r>
              <a:rPr lang="en-US" sz="1600"/>
              <a:t> (e.g. </a:t>
            </a:r>
            <a:r>
              <a:rPr lang="en-US" sz="1600" b="1">
                <a:solidFill>
                  <a:srgbClr val="02227C"/>
                </a:solidFill>
                <a:latin typeface="Courier New" pitchFamily="49" charset="0"/>
                <a:cs typeface="Courier New" pitchFamily="49" charset="0"/>
              </a:rPr>
              <a:t>M=D</a:t>
            </a:r>
            <a:r>
              <a:rPr lang="en-US" sz="1600"/>
              <a:t>), then the </a:t>
            </a:r>
            <a:r>
              <a:rPr lang="en-US" sz="1600" b="1">
                <a:solidFill>
                  <a:srgbClr val="02227C"/>
                </a:solidFill>
                <a:latin typeface="Courier New" pitchFamily="49" charset="0"/>
                <a:cs typeface="Courier New" pitchFamily="49" charset="0"/>
              </a:rPr>
              <a:t>M</a:t>
            </a:r>
            <a:r>
              <a:rPr lang="en-US" sz="1600"/>
              <a:t> value is placed in </a:t>
            </a:r>
            <a:r>
              <a:rPr lang="en-US" sz="1600" b="1">
                <a:solidFill>
                  <a:srgbClr val="02227C"/>
                </a:solidFill>
                <a:latin typeface="Courier New" pitchFamily="49" charset="0"/>
                <a:cs typeface="Courier New" pitchFamily="49" charset="0"/>
              </a:rPr>
              <a:t>outM</a:t>
            </a:r>
            <a:r>
              <a:rPr lang="en-US" sz="1600"/>
              <a:t>, the value of the CPU-resident </a:t>
            </a:r>
            <a:r>
              <a:rPr lang="en-US" sz="1600" b="1">
                <a:solidFill>
                  <a:srgbClr val="02227C"/>
                </a:solidFill>
                <a:latin typeface="Courier New" pitchFamily="49" charset="0"/>
                <a:cs typeface="Courier New" pitchFamily="49" charset="0"/>
              </a:rPr>
              <a:t>A</a:t>
            </a:r>
            <a:r>
              <a:rPr lang="en-US" sz="1600"/>
              <a:t> register is placed in </a:t>
            </a:r>
            <a:r>
              <a:rPr lang="en-US" sz="1600" b="1">
                <a:solidFill>
                  <a:srgbClr val="02227C"/>
                </a:solidFill>
                <a:latin typeface="Courier New" pitchFamily="49" charset="0"/>
                <a:cs typeface="Courier New" pitchFamily="49" charset="0"/>
              </a:rPr>
              <a:t>addressM</a:t>
            </a:r>
            <a:r>
              <a:rPr lang="en-US" sz="1600"/>
              <a:t>, and </a:t>
            </a:r>
            <a:r>
              <a:rPr lang="en-US" sz="1600" b="1">
                <a:solidFill>
                  <a:srgbClr val="02227C"/>
                </a:solidFill>
                <a:latin typeface="Courier New" pitchFamily="49" charset="0"/>
                <a:cs typeface="Courier New" pitchFamily="49" charset="0"/>
              </a:rPr>
              <a:t>writeM</a:t>
            </a:r>
            <a:r>
              <a:rPr lang="en-US" sz="1600"/>
              <a:t> is asserted</a:t>
            </a:r>
          </a:p>
          <a:p>
            <a:pPr>
              <a:lnSpc>
                <a:spcPct val="90000"/>
              </a:lnSpc>
            </a:pPr>
            <a:r>
              <a:rPr lang="en-US" sz="1600"/>
              <a:t>If </a:t>
            </a:r>
            <a:r>
              <a:rPr lang="en-US" sz="1600" b="1">
                <a:solidFill>
                  <a:srgbClr val="02227C"/>
                </a:solidFill>
                <a:latin typeface="Courier New" pitchFamily="49" charset="0"/>
                <a:cs typeface="Courier New" pitchFamily="49" charset="0"/>
              </a:rPr>
              <a:t>reset=1</a:t>
            </a:r>
            <a:r>
              <a:rPr lang="en-US" sz="1600"/>
              <a:t>, then </a:t>
            </a:r>
            <a:r>
              <a:rPr lang="en-US" sz="1600" b="1">
                <a:solidFill>
                  <a:srgbClr val="02227C"/>
                </a:solidFill>
                <a:latin typeface="Courier New" pitchFamily="49" charset="0"/>
                <a:cs typeface="Courier New" pitchFamily="49" charset="0"/>
              </a:rPr>
              <a:t>pc</a:t>
            </a:r>
            <a:r>
              <a:rPr lang="en-US" sz="1600"/>
              <a:t> is set to 0;</a:t>
            </a:r>
            <a:br>
              <a:rPr lang="en-US" sz="1600"/>
            </a:br>
            <a:r>
              <a:rPr lang="en-US" sz="1600"/>
              <a:t>Otherwise, </a:t>
            </a:r>
            <a:r>
              <a:rPr lang="en-US" sz="1600" b="1">
                <a:solidFill>
                  <a:srgbClr val="02227C"/>
                </a:solidFill>
                <a:latin typeface="Courier New" pitchFamily="49" charset="0"/>
                <a:cs typeface="Courier New" pitchFamily="49" charset="0"/>
              </a:rPr>
              <a:t>pc</a:t>
            </a:r>
            <a:r>
              <a:rPr lang="en-US" sz="1600"/>
              <a:t> is set to the address resulting from executing the current instruction. </a:t>
            </a:r>
          </a:p>
        </p:txBody>
      </p:sp>
    </p:spTree>
    <p:extLst>
      <p:ext uri="{BB962C8B-B14F-4D97-AF65-F5344CB8AC3E}">
        <p14:creationId xmlns:p14="http://schemas.microsoft.com/office/powerpoint/2010/main" val="1457579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78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786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786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7860">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7860">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7860">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78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t>CPU</a:t>
            </a:r>
          </a:p>
        </p:txBody>
      </p:sp>
      <p:graphicFrame>
        <p:nvGraphicFramePr>
          <p:cNvPr id="379907" name="Object 3"/>
          <p:cNvGraphicFramePr>
            <a:graphicFrameLocks noChangeAspect="1"/>
          </p:cNvGraphicFramePr>
          <p:nvPr/>
        </p:nvGraphicFramePr>
        <p:xfrm>
          <a:off x="1258888" y="620713"/>
          <a:ext cx="6934200" cy="3300412"/>
        </p:xfrm>
        <a:graphic>
          <a:graphicData uri="http://schemas.openxmlformats.org/presentationml/2006/ole">
            <mc:AlternateContent xmlns:mc="http://schemas.openxmlformats.org/markup-compatibility/2006">
              <mc:Choice xmlns:v="urn:schemas-microsoft-com:vml" Requires="v">
                <p:oleObj spid="_x0000_s55312" name="VISIO" r:id="rId4" imgW="6045840" imgH="6714360" progId="Visio.Drawing.6">
                  <p:embed/>
                </p:oleObj>
              </mc:Choice>
              <mc:Fallback>
                <p:oleObj name="VISIO" r:id="rId4" imgW="6045840" imgH="6714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4681" t="33672" r="728" b="22050"/>
                      <a:stretch>
                        <a:fillRect/>
                      </a:stretch>
                    </p:blipFill>
                    <p:spPr bwMode="auto">
                      <a:xfrm>
                        <a:off x="1258888" y="620713"/>
                        <a:ext cx="6934200" cy="330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08" name="Text Box 4"/>
          <p:cNvSpPr txBox="1">
            <a:spLocks noChangeArrowheads="1"/>
          </p:cNvSpPr>
          <p:nvPr/>
        </p:nvSpPr>
        <p:spPr bwMode="auto">
          <a:xfrm>
            <a:off x="2484438" y="4076700"/>
            <a:ext cx="4568825" cy="1463675"/>
          </a:xfrm>
          <a:prstGeom prst="rect">
            <a:avLst/>
          </a:prstGeom>
          <a:solidFill>
            <a:srgbClr val="FFE0C1"/>
          </a:solidFill>
          <a:ln w="9525">
            <a:solidFill>
              <a:srgbClr val="293973"/>
            </a:solidFill>
            <a:miter lim="800000"/>
            <a:headEnd/>
            <a:tailEnd/>
          </a:ln>
          <a:effectLst>
            <a:outerShdw dist="89803" dir="2700000" algn="ctr" rotWithShape="0">
              <a:srgbClr val="293973"/>
            </a:outerShdw>
          </a:effectLst>
        </p:spPr>
        <p:txBody>
          <a:bodyPr lIns="201600" tIns="82800" rIns="0" bIns="46800"/>
          <a:lstStyle>
            <a:lvl1pPr marL="342900" indent="-342900" algn="r" rtl="1">
              <a:defRPr sz="2400">
                <a:solidFill>
                  <a:schemeClr val="tx1"/>
                </a:solidFill>
                <a:latin typeface="Times New Roman" pitchFamily="18" charset="0"/>
              </a:defRPr>
            </a:lvl1pPr>
            <a:lvl2pPr marL="742950" indent="-285750" algn="r" rtl="1">
              <a:defRPr sz="2400">
                <a:solidFill>
                  <a:schemeClr val="tx1"/>
                </a:solidFill>
                <a:latin typeface="Times New Roman" pitchFamily="18" charset="0"/>
              </a:defRPr>
            </a:lvl2pPr>
            <a:lvl3pPr marL="1143000" indent="-228600" algn="r" rtl="1">
              <a:defRPr sz="2400">
                <a:solidFill>
                  <a:schemeClr val="tx1"/>
                </a:solidFill>
                <a:latin typeface="Times New Roman" pitchFamily="18" charset="0"/>
              </a:defRPr>
            </a:lvl3pPr>
            <a:lvl4pPr marL="1600200" indent="-228600" algn="r" rtl="1">
              <a:defRPr sz="2400">
                <a:solidFill>
                  <a:schemeClr val="tx1"/>
                </a:solidFill>
                <a:latin typeface="Times New Roman" pitchFamily="18" charset="0"/>
              </a:defRPr>
            </a:lvl4pPr>
            <a:lvl5pPr marL="2057400" indent="-228600" algn="r" rtl="1">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CHIP CPU {</a:t>
            </a:r>
          </a:p>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    IN</a:t>
            </a:r>
            <a:r>
              <a:rPr lang="en-US" sz="1100" b="1">
                <a:solidFill>
                  <a:srgbClr val="000099"/>
                </a:solidFill>
                <a:latin typeface="Courier New" pitchFamily="49" charset="0"/>
                <a:cs typeface="Courier New" pitchFamily="49" charset="0"/>
              </a:rPr>
              <a:t>  inM[16], instruction[16], reset;</a:t>
            </a:r>
          </a:p>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99"/>
                </a:solidFill>
                <a:latin typeface="Courier New" pitchFamily="49" charset="0"/>
                <a:cs typeface="Courier New" pitchFamily="49" charset="0"/>
              </a:rPr>
              <a:t>    </a:t>
            </a:r>
            <a:r>
              <a:rPr lang="en-US" sz="1100" b="1">
                <a:solidFill>
                  <a:srgbClr val="000000"/>
                </a:solidFill>
                <a:latin typeface="Courier New" pitchFamily="49" charset="0"/>
                <a:cs typeface="Courier New" pitchFamily="49" charset="0"/>
              </a:rPr>
              <a:t>OUT</a:t>
            </a:r>
            <a:r>
              <a:rPr lang="en-US" sz="1100" b="1">
                <a:solidFill>
                  <a:srgbClr val="000099"/>
                </a:solidFill>
                <a:latin typeface="Courier New" pitchFamily="49" charset="0"/>
                <a:cs typeface="Courier New" pitchFamily="49" charset="0"/>
              </a:rPr>
              <a:t> outM[16], writeM, addressM[15], pc[15];</a:t>
            </a:r>
          </a:p>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    PARTS:</a:t>
            </a:r>
          </a:p>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    // Implementation missing</a:t>
            </a:r>
          </a:p>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a:t>
            </a:r>
          </a:p>
        </p:txBody>
      </p:sp>
      <p:sp>
        <p:nvSpPr>
          <p:cNvPr id="379909" name="Rectangle 5"/>
          <p:cNvSpPr>
            <a:spLocks noGrp="1" noChangeArrowheads="1"/>
          </p:cNvSpPr>
          <p:nvPr>
            <p:ph type="body" idx="1"/>
          </p:nvPr>
        </p:nvSpPr>
        <p:spPr>
          <a:xfrm>
            <a:off x="2555875" y="5876925"/>
            <a:ext cx="5616575" cy="431800"/>
          </a:xfrm>
          <a:noFill/>
          <a:ln/>
        </p:spPr>
        <p:txBody>
          <a:bodyPr/>
          <a:lstStyle/>
          <a:p>
            <a:r>
              <a:rPr lang="en-US"/>
              <a:t>CPU implementation: next 3 slides.</a:t>
            </a:r>
          </a:p>
        </p:txBody>
      </p:sp>
    </p:spTree>
    <p:extLst>
      <p:ext uri="{BB962C8B-B14F-4D97-AF65-F5344CB8AC3E}">
        <p14:creationId xmlns:p14="http://schemas.microsoft.com/office/powerpoint/2010/main" val="1302092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99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0418" name="Picture 2" descr="http://asset0.cbsistatic.com/cnwk.1d/i/tim/2012/08/15/35414204_620x4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55" y="459679"/>
            <a:ext cx="3467357" cy="2421558"/>
          </a:xfrm>
          <a:prstGeom prst="rect">
            <a:avLst/>
          </a:prstGeom>
          <a:noFill/>
          <a:extLst>
            <a:ext uri="{909E8E84-426E-40DD-AFC4-6F175D3DCCD1}">
              <a14:hiddenFill xmlns:a14="http://schemas.microsoft.com/office/drawing/2010/main">
                <a:solidFill>
                  <a:srgbClr val="FFFFFF"/>
                </a:solidFill>
              </a14:hiddenFill>
            </a:ext>
          </a:extLst>
        </p:spPr>
      </p:pic>
      <p:pic>
        <p:nvPicPr>
          <p:cNvPr id="60420" name="Picture 4" descr="http://kitchenstuffs.net/wp-content/uploads/2012/06/refrigerator-organizer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2274" y="4306866"/>
            <a:ext cx="1948728" cy="219933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http://image.made-in-china.com/2f0j00sIfQrVTlItyh/Wall-Split-Type-Air-Conditioner-J-Series-.jpg"/>
          <p:cNvSpPr>
            <a:spLocks noChangeAspect="1" noChangeArrowheads="1"/>
          </p:cNvSpPr>
          <p:nvPr/>
        </p:nvSpPr>
        <p:spPr bwMode="auto">
          <a:xfrm>
            <a:off x="-61913" y="-136525"/>
            <a:ext cx="8877301" cy="2571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AutoShape 10" descr="http://www.sembeo.com/wp-content/uploads/air-conditioner.jpg"/>
          <p:cNvSpPr>
            <a:spLocks noChangeAspect="1" noChangeArrowheads="1"/>
          </p:cNvSpPr>
          <p:nvPr/>
        </p:nvSpPr>
        <p:spPr bwMode="auto">
          <a:xfrm>
            <a:off x="-61913" y="-136525"/>
            <a:ext cx="30480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60428" name="Picture 12" descr="http://www.sembeo.com/wp-content/uploads/air-condition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7888" y="177457"/>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0430" name="Picture 14" descr="http://www.washington.edu/itconnect/images/basic_P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4013" y="4509120"/>
            <a:ext cx="2554239" cy="206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140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t>The </a:t>
            </a:r>
            <a:r>
              <a:rPr lang="en-US" b="1" i="1"/>
              <a:t>C</a:t>
            </a:r>
            <a:r>
              <a:rPr lang="en-US"/>
              <a:t>-instruction revisited</a:t>
            </a:r>
          </a:p>
        </p:txBody>
      </p:sp>
      <p:pic>
        <p:nvPicPr>
          <p:cNvPr id="381955" name="Picture 3" descr="Bouquet"/>
          <p:cNvPicPr>
            <a:picLocks noChangeAspect="1" noChangeArrowheads="1"/>
          </p:cNvPicPr>
          <p:nvPr/>
        </p:nvPicPr>
        <p:blipFill>
          <a:blip r:embed="rId4">
            <a:extLst>
              <a:ext uri="{28A0092B-C50C-407E-A947-70E740481C1C}">
                <a14:useLocalDpi xmlns:a14="http://schemas.microsoft.com/office/drawing/2010/main" val="0"/>
              </a:ext>
            </a:extLst>
          </a:blip>
          <a:srcRect l="25000" t="27957" r="25000" b="41936"/>
          <a:stretch>
            <a:fillRect/>
          </a:stretch>
        </p:blipFill>
        <p:spPr bwMode="auto">
          <a:xfrm>
            <a:off x="4191000" y="2438400"/>
            <a:ext cx="4876800" cy="2133600"/>
          </a:xfrm>
          <a:prstGeom prst="rect">
            <a:avLst/>
          </a:prstGeom>
          <a:noFill/>
          <a:ln>
            <a:noFill/>
          </a:ln>
          <a:effectLst/>
          <a:extLst>
            <a:ext uri="{909E8E84-426E-40DD-AFC4-6F175D3DCCD1}">
              <a14:hiddenFill xmlns:a14="http://schemas.microsoft.com/office/drawing/2010/main">
                <a:blipFill dpi="0" rotWithShape="0">
                  <a:blip r:embed="rId5"/>
                  <a:srcRect l="25000" t="27957" r="25000" b="41936"/>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1956" name="Picture 4" descr="Bouqu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3" y="2516188"/>
            <a:ext cx="4040187" cy="3960812"/>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5"/>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1957" name="Picture 5" descr="Bouquet"/>
          <p:cNvPicPr>
            <a:picLocks noChangeAspect="1" noChangeArrowheads="1"/>
          </p:cNvPicPr>
          <p:nvPr/>
        </p:nvPicPr>
        <p:blipFill>
          <a:blip r:embed="rId7">
            <a:extLst>
              <a:ext uri="{28A0092B-C50C-407E-A947-70E740481C1C}">
                <a14:useLocalDpi xmlns:a14="http://schemas.microsoft.com/office/drawing/2010/main" val="0"/>
              </a:ext>
            </a:extLst>
          </a:blip>
          <a:srcRect l="27344" t="28465" r="27344" b="45694"/>
          <a:stretch>
            <a:fillRect/>
          </a:stretch>
        </p:blipFill>
        <p:spPr bwMode="auto">
          <a:xfrm>
            <a:off x="4191000" y="4648200"/>
            <a:ext cx="4648200" cy="1924050"/>
          </a:xfrm>
          <a:prstGeom prst="rect">
            <a:avLst/>
          </a:prstGeom>
          <a:noFill/>
          <a:ln>
            <a:noFill/>
          </a:ln>
          <a:effectLst/>
          <a:extLst>
            <a:ext uri="{909E8E84-426E-40DD-AFC4-6F175D3DCCD1}">
              <a14:hiddenFill xmlns:a14="http://schemas.microsoft.com/office/drawing/2010/main">
                <a:blipFill dpi="0" rotWithShape="0">
                  <a:blip r:embed="rId5"/>
                  <a:srcRect l="27344" t="28465" r="27344" b="45694"/>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81958" name="Object 6"/>
          <p:cNvGraphicFramePr>
            <a:graphicFrameLocks noChangeAspect="1"/>
          </p:cNvGraphicFramePr>
          <p:nvPr/>
        </p:nvGraphicFramePr>
        <p:xfrm>
          <a:off x="1331913" y="1027113"/>
          <a:ext cx="6507162" cy="746125"/>
        </p:xfrm>
        <a:graphic>
          <a:graphicData uri="http://schemas.openxmlformats.org/presentationml/2006/ole">
            <mc:AlternateContent xmlns:mc="http://schemas.openxmlformats.org/markup-compatibility/2006">
              <mc:Choice xmlns:v="urn:schemas-microsoft-com:vml" Requires="v">
                <p:oleObj spid="_x0000_s56335" name="VISIO" r:id="rId8" imgW="6333840" imgH="5922360" progId="Visio.Drawing.6">
                  <p:embed/>
                </p:oleObj>
              </mc:Choice>
              <mc:Fallback>
                <p:oleObj name="VISIO" r:id="rId8" imgW="6333840" imgH="59223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620" t="27354" r="-171" b="60725"/>
                      <a:stretch>
                        <a:fillRect/>
                      </a:stretch>
                    </p:blipFill>
                    <p:spPr bwMode="auto">
                      <a:xfrm>
                        <a:off x="1331913" y="1027113"/>
                        <a:ext cx="6507162" cy="746125"/>
                      </a:xfrm>
                      <a:prstGeom prst="rect">
                        <a:avLst/>
                      </a:prstGeom>
                      <a:solidFill>
                        <a:srgbClr val="FFCC99"/>
                      </a:solidFill>
                    </p:spPr>
                  </p:pic>
                </p:oleObj>
              </mc:Fallback>
            </mc:AlternateContent>
          </a:graphicData>
        </a:graphic>
      </p:graphicFrame>
    </p:spTree>
    <p:extLst>
      <p:ext uri="{BB962C8B-B14F-4D97-AF65-F5344CB8AC3E}">
        <p14:creationId xmlns:p14="http://schemas.microsoft.com/office/powerpoint/2010/main" val="199698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1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19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819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81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4002" name="Rectangle 2"/>
          <p:cNvSpPr>
            <a:spLocks noGrp="1" noChangeArrowheads="1"/>
          </p:cNvSpPr>
          <p:nvPr>
            <p:ph type="body" idx="1"/>
          </p:nvPr>
        </p:nvSpPr>
        <p:spPr>
          <a:xfrm>
            <a:off x="2195513" y="5300663"/>
            <a:ext cx="1655762" cy="1223962"/>
          </a:xfrm>
          <a:noFill/>
          <a:ln/>
        </p:spPr>
        <p:txBody>
          <a:bodyPr/>
          <a:lstStyle/>
          <a:p>
            <a:pPr>
              <a:spcBef>
                <a:spcPct val="50000"/>
              </a:spcBef>
              <a:buFont typeface="Wingdings" pitchFamily="2" charset="2"/>
              <a:buNone/>
            </a:pPr>
            <a:r>
              <a:rPr lang="en-US" sz="1600" u="sng"/>
              <a:t>Execute logic:</a:t>
            </a:r>
          </a:p>
          <a:p>
            <a:pPr>
              <a:spcBef>
                <a:spcPct val="50000"/>
              </a:spcBef>
            </a:pPr>
            <a:r>
              <a:rPr lang="en-US" sz="1600"/>
              <a:t>Decode</a:t>
            </a:r>
          </a:p>
          <a:p>
            <a:pPr>
              <a:spcBef>
                <a:spcPct val="50000"/>
              </a:spcBef>
            </a:pPr>
            <a:r>
              <a:rPr lang="en-US" sz="1600"/>
              <a:t>Execute</a:t>
            </a:r>
          </a:p>
        </p:txBody>
      </p:sp>
      <p:sp>
        <p:nvSpPr>
          <p:cNvPr id="384003" name="Rectangle 3" descr="Bouquet"/>
          <p:cNvSpPr>
            <a:spLocks noChangeArrowheads="1"/>
          </p:cNvSpPr>
          <p:nvPr/>
        </p:nvSpPr>
        <p:spPr bwMode="auto">
          <a:xfrm>
            <a:off x="3924300" y="5332413"/>
            <a:ext cx="2816225" cy="947737"/>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fontAlgn="base" hangingPunct="0">
              <a:spcBef>
                <a:spcPct val="50000"/>
              </a:spcBef>
              <a:spcAft>
                <a:spcPct val="0"/>
              </a:spcAft>
              <a:buClr>
                <a:srgbClr val="006600"/>
              </a:buClr>
              <a:buSzPct val="100000"/>
              <a:buFont typeface="Wingdings" pitchFamily="2" charset="2"/>
              <a:buNone/>
            </a:pPr>
            <a:r>
              <a:rPr lang="en-US" sz="1600" u="sng">
                <a:solidFill>
                  <a:srgbClr val="000000"/>
                </a:solidFill>
              </a:rPr>
              <a:t>Fetch logic:</a:t>
            </a:r>
          </a:p>
          <a:p>
            <a:pPr algn="l" rtl="0" eaLnBrk="0" fontAlgn="base" hangingPunct="0">
              <a:spcBef>
                <a:spcPct val="50000"/>
              </a:spcBef>
              <a:spcAft>
                <a:spcPct val="0"/>
              </a:spcAft>
            </a:pPr>
            <a:r>
              <a:rPr lang="en-US" sz="1600">
                <a:solidFill>
                  <a:srgbClr val="000000"/>
                </a:solidFill>
                <a:cs typeface="Times New Roman" pitchFamily="18" charset="0"/>
              </a:rPr>
              <a:t>If jump then set </a:t>
            </a:r>
            <a:r>
              <a:rPr lang="en-US" sz="1600" b="1">
                <a:solidFill>
                  <a:srgbClr val="02227C"/>
                </a:solidFill>
                <a:latin typeface="Courier New" pitchFamily="49" charset="0"/>
                <a:cs typeface="Courier New" pitchFamily="49" charset="0"/>
              </a:rPr>
              <a:t>PC</a:t>
            </a:r>
            <a:r>
              <a:rPr lang="en-US" sz="1600">
                <a:solidFill>
                  <a:srgbClr val="000000"/>
                </a:solidFill>
                <a:cs typeface="Times New Roman" pitchFamily="18" charset="0"/>
              </a:rPr>
              <a:t> to </a:t>
            </a:r>
            <a:r>
              <a:rPr lang="en-US" sz="1600" b="1">
                <a:solidFill>
                  <a:srgbClr val="02227C"/>
                </a:solidFill>
                <a:latin typeface="Courier New" pitchFamily="49" charset="0"/>
                <a:cs typeface="Courier New" pitchFamily="49" charset="0"/>
              </a:rPr>
              <a:t>A</a:t>
            </a:r>
            <a:br>
              <a:rPr lang="en-US" sz="1600" b="1">
                <a:solidFill>
                  <a:srgbClr val="02227C"/>
                </a:solidFill>
                <a:latin typeface="Courier New" pitchFamily="49" charset="0"/>
                <a:cs typeface="Courier New" pitchFamily="49" charset="0"/>
              </a:rPr>
            </a:br>
            <a:r>
              <a:rPr lang="en-US" sz="1600">
                <a:solidFill>
                  <a:srgbClr val="000000"/>
                </a:solidFill>
                <a:cs typeface="Times New Roman" pitchFamily="18" charset="0"/>
              </a:rPr>
              <a:t>else set </a:t>
            </a:r>
            <a:r>
              <a:rPr lang="en-US" sz="1600" b="1">
                <a:solidFill>
                  <a:srgbClr val="02227C"/>
                </a:solidFill>
                <a:latin typeface="Courier New" pitchFamily="49" charset="0"/>
                <a:cs typeface="Courier New" pitchFamily="49" charset="0"/>
              </a:rPr>
              <a:t>PC</a:t>
            </a:r>
            <a:r>
              <a:rPr lang="en-US" sz="1600">
                <a:solidFill>
                  <a:srgbClr val="000000"/>
                </a:solidFill>
                <a:cs typeface="Times New Roman" pitchFamily="18" charset="0"/>
              </a:rPr>
              <a:t> to </a:t>
            </a:r>
            <a:r>
              <a:rPr lang="en-US" sz="1600" b="1">
                <a:solidFill>
                  <a:srgbClr val="02227C"/>
                </a:solidFill>
                <a:latin typeface="Courier New" pitchFamily="49" charset="0"/>
                <a:cs typeface="Courier New" pitchFamily="49" charset="0"/>
              </a:rPr>
              <a:t>PC+1</a:t>
            </a:r>
          </a:p>
        </p:txBody>
      </p:sp>
      <p:graphicFrame>
        <p:nvGraphicFramePr>
          <p:cNvPr id="384004" name="Object 4"/>
          <p:cNvGraphicFramePr>
            <a:graphicFrameLocks noChangeAspect="1"/>
          </p:cNvGraphicFramePr>
          <p:nvPr/>
        </p:nvGraphicFramePr>
        <p:xfrm>
          <a:off x="900113" y="1052513"/>
          <a:ext cx="7200900" cy="4295775"/>
        </p:xfrm>
        <a:graphic>
          <a:graphicData uri="http://schemas.openxmlformats.org/presentationml/2006/ole">
            <mc:AlternateContent xmlns:mc="http://schemas.openxmlformats.org/markup-compatibility/2006">
              <mc:Choice xmlns:v="urn:schemas-microsoft-com:vml" Requires="v">
                <p:oleObj spid="_x0000_s57372" name="VISIO" r:id="rId5" imgW="9033840" imgH="5788440" progId="Visio.Drawing.6">
                  <p:embed/>
                </p:oleObj>
              </mc:Choice>
              <mc:Fallback>
                <p:oleObj name="VISIO" r:id="rId5" imgW="9033840" imgH="57884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t="7484" b="-426"/>
                      <a:stretch>
                        <a:fillRect/>
                      </a:stretch>
                    </p:blipFill>
                    <p:spPr bwMode="auto">
                      <a:xfrm>
                        <a:off x="900113" y="1052513"/>
                        <a:ext cx="7200900" cy="429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4005" name="Object 5"/>
          <p:cNvGraphicFramePr>
            <a:graphicFrameLocks noChangeAspect="1"/>
          </p:cNvGraphicFramePr>
          <p:nvPr/>
        </p:nvGraphicFramePr>
        <p:xfrm>
          <a:off x="2484438" y="115888"/>
          <a:ext cx="6507162" cy="746125"/>
        </p:xfrm>
        <a:graphic>
          <a:graphicData uri="http://schemas.openxmlformats.org/presentationml/2006/ole">
            <mc:AlternateContent xmlns:mc="http://schemas.openxmlformats.org/markup-compatibility/2006">
              <mc:Choice xmlns:v="urn:schemas-microsoft-com:vml" Requires="v">
                <p:oleObj spid="_x0000_s57373" name="VISIO" r:id="rId7" imgW="6333840" imgH="5922360" progId="Visio.Drawing.6">
                  <p:embed/>
                </p:oleObj>
              </mc:Choice>
              <mc:Fallback>
                <p:oleObj name="VISIO" r:id="rId7" imgW="6333840" imgH="59223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l="620" t="27354" r="-171" b="60725"/>
                      <a:stretch>
                        <a:fillRect/>
                      </a:stretch>
                    </p:blipFill>
                    <p:spPr bwMode="auto">
                      <a:xfrm>
                        <a:off x="2484438" y="115888"/>
                        <a:ext cx="6507162" cy="746125"/>
                      </a:xfrm>
                      <a:prstGeom prst="rect">
                        <a:avLst/>
                      </a:prstGeom>
                      <a:solidFill>
                        <a:srgbClr val="FFCC99"/>
                      </a:solidFill>
                    </p:spPr>
                  </p:pic>
                </p:oleObj>
              </mc:Fallback>
            </mc:AlternateContent>
          </a:graphicData>
        </a:graphic>
      </p:graphicFrame>
      <p:sp>
        <p:nvSpPr>
          <p:cNvPr id="384006" name="Rectangle 6"/>
          <p:cNvSpPr>
            <a:spLocks noGrp="1" noChangeArrowheads="1"/>
          </p:cNvSpPr>
          <p:nvPr>
            <p:ph type="title"/>
          </p:nvPr>
        </p:nvSpPr>
        <p:spPr>
          <a:noFill/>
          <a:ln/>
        </p:spPr>
        <p:txBody>
          <a:bodyPr/>
          <a:lstStyle/>
          <a:p>
            <a:r>
              <a:rPr lang="en-US"/>
              <a:t>CPU </a:t>
            </a:r>
            <a:r>
              <a:rPr lang="en-US" sz="1600"/>
              <a:t>implementation</a:t>
            </a:r>
          </a:p>
        </p:txBody>
      </p:sp>
      <p:sp>
        <p:nvSpPr>
          <p:cNvPr id="384007" name="Rectangle 7"/>
          <p:cNvSpPr>
            <a:spLocks noChangeArrowheads="1"/>
          </p:cNvSpPr>
          <p:nvPr/>
        </p:nvSpPr>
        <p:spPr bwMode="auto">
          <a:xfrm>
            <a:off x="660400" y="5300663"/>
            <a:ext cx="139065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50000"/>
              </a:spcBef>
              <a:spcAft>
                <a:spcPct val="0"/>
              </a:spcAft>
              <a:buClr>
                <a:srgbClr val="006600"/>
              </a:buClr>
              <a:buSzPct val="100000"/>
              <a:buFont typeface="Wingdings" pitchFamily="2" charset="2"/>
              <a:buNone/>
            </a:pPr>
            <a:r>
              <a:rPr lang="en-US" sz="1600" u="sng">
                <a:solidFill>
                  <a:srgbClr val="000000"/>
                </a:solidFill>
              </a:rPr>
              <a:t>Cycle:</a:t>
            </a:r>
          </a:p>
          <a:p>
            <a:pPr marL="342900" indent="-342900" algn="l" rtl="0" eaLnBrk="0" fontAlgn="base" hangingPunct="0">
              <a:spcBef>
                <a:spcPct val="50000"/>
              </a:spcBef>
              <a:spcAft>
                <a:spcPct val="0"/>
              </a:spcAft>
              <a:buClr>
                <a:srgbClr val="006600"/>
              </a:buClr>
              <a:buSzPct val="100000"/>
              <a:buFont typeface="Wingdings" pitchFamily="2" charset="2"/>
              <a:buChar char="n"/>
            </a:pPr>
            <a:r>
              <a:rPr lang="en-US" sz="1600">
                <a:solidFill>
                  <a:srgbClr val="000000"/>
                </a:solidFill>
              </a:rPr>
              <a:t>Fetch</a:t>
            </a:r>
          </a:p>
          <a:p>
            <a:pPr marL="342900" indent="-342900" algn="l" rtl="0" eaLnBrk="0" fontAlgn="base" hangingPunct="0">
              <a:spcBef>
                <a:spcPct val="50000"/>
              </a:spcBef>
              <a:spcAft>
                <a:spcPct val="0"/>
              </a:spcAft>
              <a:buClr>
                <a:srgbClr val="006600"/>
              </a:buClr>
              <a:buSzPct val="100000"/>
              <a:buFont typeface="Wingdings" pitchFamily="2" charset="2"/>
              <a:buChar char="n"/>
            </a:pPr>
            <a:r>
              <a:rPr lang="en-US" sz="1600">
                <a:solidFill>
                  <a:srgbClr val="000000"/>
                </a:solidFill>
              </a:rPr>
              <a:t>Execute</a:t>
            </a:r>
          </a:p>
        </p:txBody>
      </p:sp>
      <p:sp>
        <p:nvSpPr>
          <p:cNvPr id="384008" name="Rectangle 8" descr="Bouquet"/>
          <p:cNvSpPr>
            <a:spLocks noChangeArrowheads="1"/>
          </p:cNvSpPr>
          <p:nvPr/>
        </p:nvSpPr>
        <p:spPr bwMode="auto">
          <a:xfrm>
            <a:off x="7092950" y="5373688"/>
            <a:ext cx="1871663" cy="947737"/>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fontAlgn="base" hangingPunct="0">
              <a:spcBef>
                <a:spcPct val="50000"/>
              </a:spcBef>
              <a:spcAft>
                <a:spcPct val="0"/>
              </a:spcAft>
              <a:buClr>
                <a:srgbClr val="006600"/>
              </a:buClr>
              <a:buSzPct val="100000"/>
              <a:buFont typeface="Wingdings" pitchFamily="2" charset="2"/>
              <a:buNone/>
            </a:pPr>
            <a:r>
              <a:rPr lang="en-US" sz="1600" u="sng">
                <a:solidFill>
                  <a:srgbClr val="000000"/>
                </a:solidFill>
              </a:rPr>
              <a:t>Reset logic:</a:t>
            </a:r>
          </a:p>
          <a:p>
            <a:pPr algn="l" rtl="0" eaLnBrk="0" fontAlgn="base" hangingPunct="0">
              <a:spcBef>
                <a:spcPct val="50000"/>
              </a:spcBef>
              <a:spcAft>
                <a:spcPct val="0"/>
              </a:spcAft>
            </a:pPr>
            <a:r>
              <a:rPr lang="en-US" sz="1600">
                <a:solidFill>
                  <a:srgbClr val="000000"/>
                </a:solidFill>
                <a:cs typeface="Times New Roman" pitchFamily="18" charset="0"/>
              </a:rPr>
              <a:t>Set </a:t>
            </a:r>
            <a:r>
              <a:rPr lang="en-US" sz="1600" b="1">
                <a:solidFill>
                  <a:srgbClr val="02227C"/>
                </a:solidFill>
                <a:latin typeface="Courier New" pitchFamily="49" charset="0"/>
                <a:cs typeface="Courier New" pitchFamily="49" charset="0"/>
              </a:rPr>
              <a:t>reset</a:t>
            </a:r>
            <a:r>
              <a:rPr lang="en-US" sz="1600">
                <a:solidFill>
                  <a:srgbClr val="000000"/>
                </a:solidFill>
                <a:cs typeface="Times New Roman" pitchFamily="18" charset="0"/>
              </a:rPr>
              <a:t> to 1,</a:t>
            </a:r>
            <a:br>
              <a:rPr lang="en-US" sz="1600">
                <a:solidFill>
                  <a:srgbClr val="000000"/>
                </a:solidFill>
                <a:cs typeface="Times New Roman" pitchFamily="18" charset="0"/>
              </a:rPr>
            </a:br>
            <a:r>
              <a:rPr lang="en-US" sz="1600">
                <a:solidFill>
                  <a:srgbClr val="000000"/>
                </a:solidFill>
                <a:cs typeface="Times New Roman" pitchFamily="18" charset="0"/>
              </a:rPr>
              <a:t>then to 0.</a:t>
            </a:r>
            <a:endParaRPr lang="en-US" sz="1600" b="1">
              <a:solidFill>
                <a:srgbClr val="02227C"/>
              </a:solidFill>
              <a:latin typeface="Courier New" pitchFamily="49" charset="0"/>
              <a:cs typeface="Courier New" pitchFamily="49" charset="0"/>
            </a:endParaRPr>
          </a:p>
        </p:txBody>
      </p:sp>
      <p:sp>
        <p:nvSpPr>
          <p:cNvPr id="384009" name="Rectangle 9"/>
          <p:cNvSpPr>
            <a:spLocks noChangeArrowheads="1"/>
          </p:cNvSpPr>
          <p:nvPr/>
        </p:nvSpPr>
        <p:spPr bwMode="auto">
          <a:xfrm>
            <a:off x="107950" y="765175"/>
            <a:ext cx="1655763"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50000"/>
              </a:spcBef>
              <a:spcAft>
                <a:spcPct val="0"/>
              </a:spcAft>
              <a:buClr>
                <a:srgbClr val="006600"/>
              </a:buClr>
              <a:buSzPct val="100000"/>
              <a:buFont typeface="Wingdings" pitchFamily="2" charset="2"/>
              <a:buNone/>
            </a:pPr>
            <a:r>
              <a:rPr lang="en-US" sz="1600" u="sng">
                <a:solidFill>
                  <a:srgbClr val="000000"/>
                </a:solidFill>
              </a:rPr>
              <a:t>Chip diagram:</a:t>
            </a:r>
          </a:p>
          <a:p>
            <a:pPr marL="342900" indent="-342900" algn="l" rtl="0" eaLnBrk="0" fontAlgn="base" hangingPunct="0">
              <a:spcBef>
                <a:spcPct val="50000"/>
              </a:spcBef>
              <a:spcAft>
                <a:spcPct val="0"/>
              </a:spcAft>
              <a:buClr>
                <a:srgbClr val="006600"/>
              </a:buClr>
              <a:buSzPct val="100000"/>
              <a:buFont typeface="Wingdings" pitchFamily="2" charset="2"/>
              <a:buChar char="n"/>
            </a:pPr>
            <a:r>
              <a:rPr lang="en-US" sz="1600">
                <a:solidFill>
                  <a:srgbClr val="000000"/>
                </a:solidFill>
              </a:rPr>
              <a:t>Includes most of the exec. logic</a:t>
            </a:r>
          </a:p>
          <a:p>
            <a:pPr marL="342900" indent="-342900" algn="l" rtl="0" eaLnBrk="0" fontAlgn="base" hangingPunct="0">
              <a:spcBef>
                <a:spcPct val="50000"/>
              </a:spcBef>
              <a:spcAft>
                <a:spcPct val="0"/>
              </a:spcAft>
              <a:buClr>
                <a:srgbClr val="006600"/>
              </a:buClr>
              <a:buSzPct val="100000"/>
              <a:buFont typeface="Wingdings" pitchFamily="2" charset="2"/>
              <a:buChar char="n"/>
            </a:pPr>
            <a:r>
              <a:rPr lang="en-US" sz="1600">
                <a:solidFill>
                  <a:srgbClr val="000000"/>
                </a:solidFill>
              </a:rPr>
              <a:t>Control logic is hinted.</a:t>
            </a:r>
          </a:p>
        </p:txBody>
      </p:sp>
    </p:spTree>
    <p:extLst>
      <p:ext uri="{BB962C8B-B14F-4D97-AF65-F5344CB8AC3E}">
        <p14:creationId xmlns:p14="http://schemas.microsoft.com/office/powerpoint/2010/main" val="716535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40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40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40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40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4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autoUpdateAnimBg="0"/>
      <p:bldP spid="384003" grpId="0" autoUpdateAnimBg="0"/>
      <p:bldP spid="384007" grpId="0" autoUpdateAnimBg="0"/>
      <p:bldP spid="38400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t>The Hack computer</a:t>
            </a:r>
          </a:p>
        </p:txBody>
      </p:sp>
      <p:sp>
        <p:nvSpPr>
          <p:cNvPr id="386051" name="Rectangle 3"/>
          <p:cNvSpPr>
            <a:spLocks noGrp="1" noChangeArrowheads="1"/>
          </p:cNvSpPr>
          <p:nvPr>
            <p:ph type="body" idx="1"/>
          </p:nvPr>
        </p:nvSpPr>
        <p:spPr>
          <a:xfrm>
            <a:off x="2051050" y="1125538"/>
            <a:ext cx="4824413" cy="4392612"/>
          </a:xfrm>
        </p:spPr>
        <p:txBody>
          <a:bodyPr/>
          <a:lstStyle/>
          <a:p>
            <a:pPr>
              <a:spcBef>
                <a:spcPct val="100000"/>
              </a:spcBef>
            </a:pPr>
            <a:r>
              <a:rPr lang="en-US"/>
              <a:t>Instruction memory</a:t>
            </a:r>
          </a:p>
          <a:p>
            <a:pPr>
              <a:spcBef>
                <a:spcPct val="100000"/>
              </a:spcBef>
            </a:pPr>
            <a:r>
              <a:rPr lang="en-US"/>
              <a:t>Memory:</a:t>
            </a:r>
          </a:p>
          <a:p>
            <a:pPr lvl="1">
              <a:spcBef>
                <a:spcPct val="100000"/>
              </a:spcBef>
            </a:pPr>
            <a:r>
              <a:rPr lang="en-US"/>
              <a:t>Data memory</a:t>
            </a:r>
          </a:p>
          <a:p>
            <a:pPr lvl="1">
              <a:spcBef>
                <a:spcPct val="100000"/>
              </a:spcBef>
            </a:pPr>
            <a:r>
              <a:rPr lang="en-US"/>
              <a:t>Screen</a:t>
            </a:r>
          </a:p>
          <a:p>
            <a:pPr lvl="1">
              <a:spcBef>
                <a:spcPct val="100000"/>
              </a:spcBef>
            </a:pPr>
            <a:r>
              <a:rPr lang="en-US"/>
              <a:t>Keyboard</a:t>
            </a:r>
          </a:p>
          <a:p>
            <a:pPr>
              <a:spcBef>
                <a:spcPct val="100000"/>
              </a:spcBef>
            </a:pPr>
            <a:r>
              <a:rPr lang="en-US"/>
              <a:t>CPU</a:t>
            </a:r>
          </a:p>
          <a:p>
            <a:pPr>
              <a:spcBef>
                <a:spcPct val="100000"/>
              </a:spcBef>
            </a:pPr>
            <a:r>
              <a:rPr lang="en-US"/>
              <a:t>Computer</a:t>
            </a:r>
          </a:p>
        </p:txBody>
      </p:sp>
      <p:sp>
        <p:nvSpPr>
          <p:cNvPr id="386052" name="Rectangle 4"/>
          <p:cNvSpPr>
            <a:spLocks noChangeArrowheads="1"/>
          </p:cNvSpPr>
          <p:nvPr/>
        </p:nvSpPr>
        <p:spPr bwMode="auto">
          <a:xfrm>
            <a:off x="1403350" y="3962400"/>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latin typeface="Times New Roman" pitchFamily="18" charset="0"/>
                <a:cs typeface="Times New Roman" pitchFamily="18" charset="0"/>
                <a:sym typeface="Wingdings 2" pitchFamily="18" charset="2"/>
              </a:rPr>
              <a:t></a:t>
            </a:r>
          </a:p>
        </p:txBody>
      </p:sp>
      <p:sp>
        <p:nvSpPr>
          <p:cNvPr id="386053" name="Rectangle 5"/>
          <p:cNvSpPr>
            <a:spLocks noChangeArrowheads="1"/>
          </p:cNvSpPr>
          <p:nvPr/>
        </p:nvSpPr>
        <p:spPr bwMode="auto">
          <a:xfrm>
            <a:off x="1403350" y="908050"/>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86054" name="Rectangle 6"/>
          <p:cNvSpPr>
            <a:spLocks noChangeArrowheads="1"/>
          </p:cNvSpPr>
          <p:nvPr/>
        </p:nvSpPr>
        <p:spPr bwMode="auto">
          <a:xfrm>
            <a:off x="1979613" y="2209800"/>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86055" name="Rectangle 7"/>
          <p:cNvSpPr>
            <a:spLocks noChangeArrowheads="1"/>
          </p:cNvSpPr>
          <p:nvPr/>
        </p:nvSpPr>
        <p:spPr bwMode="auto">
          <a:xfrm>
            <a:off x="1979613" y="2859088"/>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86056" name="Rectangle 8"/>
          <p:cNvSpPr>
            <a:spLocks noChangeArrowheads="1"/>
          </p:cNvSpPr>
          <p:nvPr/>
        </p:nvSpPr>
        <p:spPr bwMode="auto">
          <a:xfrm>
            <a:off x="1979613" y="3405188"/>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86057" name="Rectangle 9"/>
          <p:cNvSpPr>
            <a:spLocks noChangeArrowheads="1"/>
          </p:cNvSpPr>
          <p:nvPr/>
        </p:nvSpPr>
        <p:spPr bwMode="auto">
          <a:xfrm>
            <a:off x="1403350" y="1443038"/>
            <a:ext cx="609600" cy="76200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Tree>
    <p:extLst>
      <p:ext uri="{BB962C8B-B14F-4D97-AF65-F5344CB8AC3E}">
        <p14:creationId xmlns:p14="http://schemas.microsoft.com/office/powerpoint/2010/main" val="1455343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t>Computer</a:t>
            </a:r>
            <a:r>
              <a:rPr lang="en-US" sz="1800"/>
              <a:t>-on-a-chip</a:t>
            </a:r>
            <a:r>
              <a:rPr lang="en-US"/>
              <a:t> interface</a:t>
            </a:r>
          </a:p>
        </p:txBody>
      </p:sp>
      <p:graphicFrame>
        <p:nvGraphicFramePr>
          <p:cNvPr id="388099" name="Object 3"/>
          <p:cNvGraphicFramePr>
            <a:graphicFrameLocks noChangeAspect="1"/>
          </p:cNvGraphicFramePr>
          <p:nvPr/>
        </p:nvGraphicFramePr>
        <p:xfrm>
          <a:off x="1830388" y="685800"/>
          <a:ext cx="5786437" cy="2338388"/>
        </p:xfrm>
        <a:graphic>
          <a:graphicData uri="http://schemas.openxmlformats.org/presentationml/2006/ole">
            <mc:AlternateContent xmlns:mc="http://schemas.openxmlformats.org/markup-compatibility/2006">
              <mc:Choice xmlns:v="urn:schemas-microsoft-com:vml" Requires="v">
                <p:oleObj spid="_x0000_s58383" name="VISIO" r:id="rId4" imgW="6045840" imgH="5922360" progId="Visio.Drawing.6">
                  <p:embed/>
                </p:oleObj>
              </mc:Choice>
              <mc:Fallback>
                <p:oleObj name="VISIO" r:id="rId4" imgW="6045840" imgH="5922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221" t="34547" r="3831" b="29614"/>
                      <a:stretch>
                        <a:fillRect/>
                      </a:stretch>
                    </p:blipFill>
                    <p:spPr bwMode="auto">
                      <a:xfrm>
                        <a:off x="1830388" y="685800"/>
                        <a:ext cx="5786437" cy="233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8100" name="Picture 4" descr="Bouquet"/>
          <p:cNvPicPr>
            <a:picLocks noChangeAspect="1" noChangeArrowheads="1"/>
          </p:cNvPicPr>
          <p:nvPr/>
        </p:nvPicPr>
        <p:blipFill>
          <a:blip r:embed="rId6">
            <a:extLst>
              <a:ext uri="{28A0092B-C50C-407E-A947-70E740481C1C}">
                <a14:useLocalDpi xmlns:a14="http://schemas.microsoft.com/office/drawing/2010/main" val="0"/>
              </a:ext>
            </a:extLst>
          </a:blip>
          <a:srcRect l="24219" t="50537" r="24219" b="18280"/>
          <a:stretch>
            <a:fillRect/>
          </a:stretch>
        </p:blipFill>
        <p:spPr bwMode="auto">
          <a:xfrm>
            <a:off x="914400" y="3228975"/>
            <a:ext cx="7391400" cy="3248025"/>
          </a:xfrm>
          <a:prstGeom prst="rect">
            <a:avLst/>
          </a:prstGeom>
          <a:noFill/>
          <a:ln>
            <a:noFill/>
          </a:ln>
          <a:effectLst/>
          <a:extLst>
            <a:ext uri="{909E8E84-426E-40DD-AFC4-6F175D3DCCD1}">
              <a14:hiddenFill xmlns:a14="http://schemas.microsoft.com/office/drawing/2010/main">
                <a:blipFill dpi="0" rotWithShape="0">
                  <a:blip r:embed="rId7"/>
                  <a:srcRect l="24219" t="50537" r="24219" b="18280"/>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193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8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8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t>Computer</a:t>
            </a:r>
            <a:r>
              <a:rPr lang="en-US" sz="1800"/>
              <a:t>-on-a-chip</a:t>
            </a:r>
            <a:r>
              <a:rPr lang="en-US"/>
              <a:t> implementation</a:t>
            </a:r>
          </a:p>
        </p:txBody>
      </p:sp>
      <p:graphicFrame>
        <p:nvGraphicFramePr>
          <p:cNvPr id="390147" name="Object 3"/>
          <p:cNvGraphicFramePr>
            <a:graphicFrameLocks noChangeAspect="1"/>
          </p:cNvGraphicFramePr>
          <p:nvPr/>
        </p:nvGraphicFramePr>
        <p:xfrm>
          <a:off x="993775" y="765175"/>
          <a:ext cx="7307263" cy="4498975"/>
        </p:xfrm>
        <a:graphic>
          <a:graphicData uri="http://schemas.openxmlformats.org/presentationml/2006/ole">
            <mc:AlternateContent xmlns:mc="http://schemas.openxmlformats.org/markup-compatibility/2006">
              <mc:Choice xmlns:v="urn:schemas-microsoft-com:vml" Requires="v">
                <p:oleObj spid="_x0000_s59407" name="VISIO" r:id="rId4" imgW="9033840" imgH="5788440" progId="Visio.Drawing.6">
                  <p:embed/>
                </p:oleObj>
              </mc:Choice>
              <mc:Fallback>
                <p:oleObj name="VISIO" r:id="rId4" imgW="9033840" imgH="57884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656" t="8633" r="5290" b="4401"/>
                      <a:stretch>
                        <a:fillRect/>
                      </a:stretch>
                    </p:blipFill>
                    <p:spPr bwMode="auto">
                      <a:xfrm>
                        <a:off x="993775" y="765175"/>
                        <a:ext cx="7307263" cy="449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0148" name="Text Box 4"/>
          <p:cNvSpPr txBox="1">
            <a:spLocks noChangeArrowheads="1"/>
          </p:cNvSpPr>
          <p:nvPr/>
        </p:nvSpPr>
        <p:spPr bwMode="auto">
          <a:xfrm>
            <a:off x="4787900" y="5084763"/>
            <a:ext cx="3313113" cy="1246187"/>
          </a:xfrm>
          <a:prstGeom prst="rect">
            <a:avLst/>
          </a:prstGeom>
          <a:solidFill>
            <a:srgbClr val="FFE0C1"/>
          </a:solidFill>
          <a:ln w="9525" algn="ctr">
            <a:solidFill>
              <a:srgbClr val="293973"/>
            </a:solidFill>
            <a:miter lim="800000"/>
            <a:headEnd/>
            <a:tailEnd/>
          </a:ln>
          <a:effectLst>
            <a:outerShdw dist="89803" dir="2700000" algn="ctr" rotWithShape="0">
              <a:srgbClr val="293973"/>
            </a:outerShdw>
          </a:effectLst>
        </p:spPr>
        <p:txBody>
          <a:bodyPr lIns="201600" tIns="82800" rIns="0" bIns="46800"/>
          <a:lstStyle>
            <a:lvl1pPr marL="342900" indent="-342900" algn="r" rtl="1">
              <a:defRPr sz="2400">
                <a:solidFill>
                  <a:schemeClr val="tx1"/>
                </a:solidFill>
                <a:latin typeface="Times New Roman" pitchFamily="18" charset="0"/>
              </a:defRPr>
            </a:lvl1pPr>
            <a:lvl2pPr marL="742950" indent="-285750" algn="r" rtl="1">
              <a:defRPr sz="2400">
                <a:solidFill>
                  <a:schemeClr val="tx1"/>
                </a:solidFill>
                <a:latin typeface="Times New Roman" pitchFamily="18" charset="0"/>
              </a:defRPr>
            </a:lvl2pPr>
            <a:lvl3pPr marL="1143000" indent="-228600" algn="r" rtl="1">
              <a:defRPr sz="2400">
                <a:solidFill>
                  <a:schemeClr val="tx1"/>
                </a:solidFill>
                <a:latin typeface="Times New Roman" pitchFamily="18" charset="0"/>
              </a:defRPr>
            </a:lvl3pPr>
            <a:lvl4pPr marL="1600200" indent="-228600" algn="r" rtl="1">
              <a:defRPr sz="2400">
                <a:solidFill>
                  <a:schemeClr val="tx1"/>
                </a:solidFill>
                <a:latin typeface="Times New Roman" pitchFamily="18" charset="0"/>
              </a:defRPr>
            </a:lvl4pPr>
            <a:lvl5pPr marL="2057400" indent="-228600" algn="r" rtl="1">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CHIP Computer {</a:t>
            </a:r>
          </a:p>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    IN </a:t>
            </a:r>
            <a:r>
              <a:rPr lang="en-US" sz="1100" b="1">
                <a:solidFill>
                  <a:srgbClr val="000099"/>
                </a:solidFill>
                <a:latin typeface="Courier New" pitchFamily="49" charset="0"/>
                <a:cs typeface="Courier New" pitchFamily="49" charset="0"/>
              </a:rPr>
              <a:t>reset</a:t>
            </a:r>
            <a:r>
              <a:rPr lang="en-US" sz="1100" b="1">
                <a:solidFill>
                  <a:srgbClr val="000000"/>
                </a:solidFill>
                <a:latin typeface="Courier New" pitchFamily="49" charset="0"/>
                <a:cs typeface="Courier New" pitchFamily="49" charset="0"/>
              </a:rPr>
              <a:t>;</a:t>
            </a:r>
          </a:p>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    PARTS:</a:t>
            </a:r>
          </a:p>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    // implementation missing</a:t>
            </a:r>
          </a:p>
          <a:p>
            <a:pPr algn="l" rtl="0" eaLnBrk="0" fontAlgn="base" hangingPunct="0">
              <a:lnSpc>
                <a:spcPct val="90000"/>
              </a:lnSpc>
              <a:spcBef>
                <a:spcPct val="35000"/>
              </a:spcBef>
              <a:spcAft>
                <a:spcPct val="0"/>
              </a:spcAft>
              <a:buClr>
                <a:srgbClr val="006600"/>
              </a:buClr>
              <a:buSzPct val="85000"/>
              <a:buFont typeface="Wingdings" pitchFamily="2" charset="2"/>
              <a:buNone/>
            </a:pPr>
            <a:r>
              <a:rPr lang="en-US" sz="1100" b="1">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28125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t>The Big Picture</a:t>
            </a:r>
          </a:p>
        </p:txBody>
      </p:sp>
      <p:sp>
        <p:nvSpPr>
          <p:cNvPr id="392195" name="Rectangle 3"/>
          <p:cNvSpPr>
            <a:spLocks noGrp="1" noChangeArrowheads="1"/>
          </p:cNvSpPr>
          <p:nvPr>
            <p:ph type="body" sz="half" idx="1"/>
          </p:nvPr>
        </p:nvSpPr>
        <p:spPr>
          <a:xfrm>
            <a:off x="3348038" y="1411288"/>
            <a:ext cx="2808287" cy="3889375"/>
          </a:xfrm>
        </p:spPr>
        <p:txBody>
          <a:bodyPr/>
          <a:lstStyle/>
          <a:p>
            <a:pPr>
              <a:spcBef>
                <a:spcPct val="100000"/>
              </a:spcBef>
            </a:pPr>
            <a:r>
              <a:rPr lang="en-US" sz="1800"/>
              <a:t>Instruction memory</a:t>
            </a:r>
          </a:p>
          <a:p>
            <a:pPr>
              <a:spcBef>
                <a:spcPct val="100000"/>
              </a:spcBef>
            </a:pPr>
            <a:r>
              <a:rPr lang="en-US" sz="1800"/>
              <a:t>Memory:</a:t>
            </a:r>
          </a:p>
          <a:p>
            <a:pPr lvl="1">
              <a:spcBef>
                <a:spcPct val="100000"/>
              </a:spcBef>
            </a:pPr>
            <a:r>
              <a:rPr lang="en-US" sz="1800"/>
              <a:t>Data memory</a:t>
            </a:r>
          </a:p>
          <a:p>
            <a:pPr lvl="1">
              <a:spcBef>
                <a:spcPct val="100000"/>
              </a:spcBef>
            </a:pPr>
            <a:r>
              <a:rPr lang="en-US" sz="1800"/>
              <a:t>Screen</a:t>
            </a:r>
          </a:p>
          <a:p>
            <a:pPr lvl="1">
              <a:spcBef>
                <a:spcPct val="100000"/>
              </a:spcBef>
            </a:pPr>
            <a:r>
              <a:rPr lang="en-US" sz="1800"/>
              <a:t>Keyboard</a:t>
            </a:r>
          </a:p>
          <a:p>
            <a:pPr>
              <a:spcBef>
                <a:spcPct val="100000"/>
              </a:spcBef>
            </a:pPr>
            <a:r>
              <a:rPr lang="en-US" sz="1800"/>
              <a:t>CPU</a:t>
            </a:r>
          </a:p>
          <a:p>
            <a:pPr>
              <a:spcBef>
                <a:spcPct val="100000"/>
              </a:spcBef>
            </a:pPr>
            <a:r>
              <a:rPr lang="en-US" sz="1800"/>
              <a:t>Computer</a:t>
            </a:r>
          </a:p>
        </p:txBody>
      </p:sp>
      <p:pic>
        <p:nvPicPr>
          <p:cNvPr id="392196" name="Picture 4" descr="21478BP"/>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23850" y="795338"/>
            <a:ext cx="1757363" cy="2417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92208" name="Group 16"/>
          <p:cNvGrpSpPr>
            <a:grpSpLocks/>
          </p:cNvGrpSpPr>
          <p:nvPr/>
        </p:nvGrpSpPr>
        <p:grpSpPr bwMode="auto">
          <a:xfrm>
            <a:off x="2738438" y="1219200"/>
            <a:ext cx="1185862" cy="4114800"/>
            <a:chOff x="1725" y="768"/>
            <a:chExt cx="747" cy="2592"/>
          </a:xfrm>
        </p:grpSpPr>
        <p:sp>
          <p:nvSpPr>
            <p:cNvPr id="392201" name="Rectangle 9"/>
            <p:cNvSpPr>
              <a:spLocks noChangeArrowheads="1"/>
            </p:cNvSpPr>
            <p:nvPr/>
          </p:nvSpPr>
          <p:spPr bwMode="auto">
            <a:xfrm>
              <a:off x="1725" y="2498"/>
              <a:ext cx="384" cy="48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latin typeface="Times New Roman" pitchFamily="18" charset="0"/>
                  <a:cs typeface="Times New Roman" pitchFamily="18" charset="0"/>
                  <a:sym typeface="Wingdings 2" pitchFamily="18" charset="2"/>
                </a:rPr>
                <a:t></a:t>
              </a:r>
            </a:p>
          </p:txBody>
        </p:sp>
        <p:sp>
          <p:nvSpPr>
            <p:cNvPr id="392202" name="Rectangle 10"/>
            <p:cNvSpPr>
              <a:spLocks noChangeArrowheads="1"/>
            </p:cNvSpPr>
            <p:nvPr/>
          </p:nvSpPr>
          <p:spPr bwMode="auto">
            <a:xfrm>
              <a:off x="1725" y="768"/>
              <a:ext cx="384" cy="48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92203" name="Rectangle 11"/>
            <p:cNvSpPr>
              <a:spLocks noChangeArrowheads="1"/>
            </p:cNvSpPr>
            <p:nvPr/>
          </p:nvSpPr>
          <p:spPr bwMode="auto">
            <a:xfrm>
              <a:off x="2088" y="1525"/>
              <a:ext cx="384" cy="48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92204" name="Rectangle 12"/>
            <p:cNvSpPr>
              <a:spLocks noChangeArrowheads="1"/>
            </p:cNvSpPr>
            <p:nvPr/>
          </p:nvSpPr>
          <p:spPr bwMode="auto">
            <a:xfrm>
              <a:off x="2088" y="1842"/>
              <a:ext cx="384" cy="48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92205" name="Rectangle 13"/>
            <p:cNvSpPr>
              <a:spLocks noChangeArrowheads="1"/>
            </p:cNvSpPr>
            <p:nvPr/>
          </p:nvSpPr>
          <p:spPr bwMode="auto">
            <a:xfrm>
              <a:off x="2088" y="2160"/>
              <a:ext cx="384" cy="48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92206" name="Rectangle 14"/>
            <p:cNvSpPr>
              <a:spLocks noChangeArrowheads="1"/>
            </p:cNvSpPr>
            <p:nvPr/>
          </p:nvSpPr>
          <p:spPr bwMode="auto">
            <a:xfrm>
              <a:off x="1725" y="1105"/>
              <a:ext cx="384" cy="48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cs typeface="Times New Roman" pitchFamily="18" charset="0"/>
                  <a:sym typeface="Wingdings 2" pitchFamily="18" charset="2"/>
                </a:rPr>
                <a:t></a:t>
              </a:r>
            </a:p>
          </p:txBody>
        </p:sp>
        <p:sp>
          <p:nvSpPr>
            <p:cNvPr id="392207" name="Rectangle 15"/>
            <p:cNvSpPr>
              <a:spLocks noChangeArrowheads="1"/>
            </p:cNvSpPr>
            <p:nvPr/>
          </p:nvSpPr>
          <p:spPr bwMode="auto">
            <a:xfrm>
              <a:off x="1725" y="2880"/>
              <a:ext cx="384" cy="480"/>
            </a:xfrm>
            <a:prstGeom prst="rect">
              <a:avLst/>
            </a:prstGeom>
            <a:noFill/>
            <a:ln>
              <a:noFill/>
            </a:ln>
            <a:effectLst/>
            <a:extLst>
              <a:ext uri="{909E8E84-426E-40DD-AFC4-6F175D3DCCD1}">
                <a14:hiddenFill xmlns:a14="http://schemas.microsoft.com/office/drawing/2010/main">
                  <a:solidFill>
                    <a:srgbClr val="C0C6E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rtl="0" fontAlgn="base">
                <a:spcBef>
                  <a:spcPct val="0"/>
                </a:spcBef>
                <a:spcAft>
                  <a:spcPct val="0"/>
                </a:spcAft>
              </a:pPr>
              <a:r>
                <a:rPr lang="en-US" sz="4400" b="1">
                  <a:solidFill>
                    <a:srgbClr val="CC3300"/>
                  </a:solidFill>
                  <a:latin typeface="Times New Roman" pitchFamily="18" charset="0"/>
                  <a:cs typeface="Times New Roman" pitchFamily="18" charset="0"/>
                  <a:sym typeface="Wingdings 2" pitchFamily="18" charset="2"/>
                </a:rPr>
                <a:t></a:t>
              </a:r>
            </a:p>
          </p:txBody>
        </p:sp>
      </p:grpSp>
      <p:grpSp>
        <p:nvGrpSpPr>
          <p:cNvPr id="392209" name="Group 17"/>
          <p:cNvGrpSpPr>
            <a:grpSpLocks/>
          </p:cNvGrpSpPr>
          <p:nvPr/>
        </p:nvGrpSpPr>
        <p:grpSpPr bwMode="auto">
          <a:xfrm>
            <a:off x="5867400" y="4005263"/>
            <a:ext cx="3024188" cy="2071687"/>
            <a:chOff x="3696" y="2658"/>
            <a:chExt cx="1905" cy="1305"/>
          </a:xfrm>
        </p:grpSpPr>
        <p:pic>
          <p:nvPicPr>
            <p:cNvPr id="392210" name="Picture 18" descr="bugs_bunn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2840"/>
              <a:ext cx="1497" cy="1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2211" name="Rectangle 19"/>
            <p:cNvSpPr>
              <a:spLocks noChangeArrowheads="1"/>
            </p:cNvSpPr>
            <p:nvPr/>
          </p:nvSpPr>
          <p:spPr bwMode="auto">
            <a:xfrm>
              <a:off x="3968" y="2658"/>
              <a:ext cx="1633" cy="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rtl="0" eaLnBrk="0" fontAlgn="base" hangingPunct="0">
                <a:spcBef>
                  <a:spcPct val="100000"/>
                </a:spcBef>
                <a:spcAft>
                  <a:spcPct val="0"/>
                </a:spcAft>
                <a:buClr>
                  <a:srgbClr val="006600"/>
                </a:buClr>
                <a:buSzPct val="100000"/>
                <a:buFont typeface="Wingdings" pitchFamily="2" charset="2"/>
                <a:buNone/>
              </a:pPr>
              <a:r>
                <a:rPr lang="en-US" sz="2000" b="1">
                  <a:solidFill>
                    <a:srgbClr val="000000"/>
                  </a:solidFill>
                </a:rPr>
                <a:t>“Ya, right,</a:t>
              </a:r>
              <a:br>
                <a:rPr lang="en-US" sz="2000" b="1">
                  <a:solidFill>
                    <a:srgbClr val="000000"/>
                  </a:solidFill>
                </a:rPr>
              </a:br>
              <a:r>
                <a:rPr lang="en-US" sz="2000" b="1">
                  <a:solidFill>
                    <a:srgbClr val="000000"/>
                  </a:solidFill>
                </a:rPr>
                <a:t>but what about the </a:t>
              </a:r>
              <a:r>
                <a:rPr lang="en-US" sz="2000" b="1">
                  <a:solidFill>
                    <a:srgbClr val="A7011D"/>
                  </a:solidFill>
                </a:rPr>
                <a:t>software?</a:t>
              </a:r>
              <a:r>
                <a:rPr lang="en-US" sz="2000" b="1">
                  <a:solidFill>
                    <a:srgbClr val="000000"/>
                  </a:solidFill>
                </a:rPr>
                <a:t>”</a:t>
              </a:r>
            </a:p>
          </p:txBody>
        </p:sp>
      </p:grpSp>
    </p:spTree>
    <p:extLst>
      <p:ext uri="{BB962C8B-B14F-4D97-AF65-F5344CB8AC3E}">
        <p14:creationId xmlns:p14="http://schemas.microsoft.com/office/powerpoint/2010/main" val="2948582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21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22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21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4" presetClass="entr" presetSubtype="0" fill="hold" nodeType="clickEffect">
                                  <p:stCondLst>
                                    <p:cond delay="0"/>
                                  </p:stCondLst>
                                  <p:childTnLst>
                                    <p:set>
                                      <p:cBhvr>
                                        <p:cTn id="18" dur="1" fill="hold">
                                          <p:stCondLst>
                                            <p:cond delay="0"/>
                                          </p:stCondLst>
                                        </p:cTn>
                                        <p:tgtEl>
                                          <p:spTgt spid="392209"/>
                                        </p:tgtEl>
                                        <p:attrNameLst>
                                          <p:attrName>style.visibility</p:attrName>
                                        </p:attrNameLst>
                                      </p:cBhvr>
                                      <p:to>
                                        <p:strVal val="visible"/>
                                      </p:to>
                                    </p:set>
                                    <p:anim from="(-#ppt_w/2)" to="(#ppt_x)" calcmode="lin" valueType="num">
                                      <p:cBhvr>
                                        <p:cTn id="19" dur="600" fill="hold">
                                          <p:stCondLst>
                                            <p:cond delay="0"/>
                                          </p:stCondLst>
                                        </p:cTn>
                                        <p:tgtEl>
                                          <p:spTgt spid="392209"/>
                                        </p:tgtEl>
                                        <p:attrNameLst>
                                          <p:attrName>ppt_x</p:attrName>
                                        </p:attrNameLst>
                                      </p:cBhvr>
                                    </p:anim>
                                    <p:anim from="0" to="-1.0" calcmode="lin" valueType="num">
                                      <p:cBhvr>
                                        <p:cTn id="20" dur="200" decel="50000" autoRev="1" fill="hold">
                                          <p:stCondLst>
                                            <p:cond delay="600"/>
                                          </p:stCondLst>
                                        </p:cTn>
                                        <p:tgtEl>
                                          <p:spTgt spid="392209"/>
                                        </p:tgtEl>
                                        <p:attrNameLst>
                                          <p:attrName>xshear</p:attrName>
                                        </p:attrNameLst>
                                      </p:cBhvr>
                                    </p:anim>
                                    <p:animScale>
                                      <p:cBhvr>
                                        <p:cTn id="21" dur="200" decel="100000" autoRev="1" fill="hold">
                                          <p:stCondLst>
                                            <p:cond delay="600"/>
                                          </p:stCondLst>
                                        </p:cTn>
                                        <p:tgtEl>
                                          <p:spTgt spid="392209"/>
                                        </p:tgtEl>
                                      </p:cBhvr>
                                      <p:from x="100000" y="100000"/>
                                      <p:to x="80000" y="100000"/>
                                    </p:animScale>
                                    <p:anim by="(#ppt_h/3+#ppt_w*0.1)" calcmode="lin" valueType="num">
                                      <p:cBhvr additive="sum">
                                        <p:cTn id="22" dur="200" decel="100000" autoRev="1" fill="hold">
                                          <p:stCondLst>
                                            <p:cond delay="600"/>
                                          </p:stCondLst>
                                        </p:cTn>
                                        <p:tgtEl>
                                          <p:spTgt spid="39220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650" name="Picture 2" descr="Bouqu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62400"/>
            <a:ext cx="2667000" cy="2181225"/>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651" name="Rectangle 3"/>
          <p:cNvSpPr>
            <a:spLocks noGrp="1" noChangeArrowheads="1"/>
          </p:cNvSpPr>
          <p:nvPr>
            <p:ph type="title"/>
          </p:nvPr>
        </p:nvSpPr>
        <p:spPr/>
        <p:txBody>
          <a:bodyPr/>
          <a:lstStyle/>
          <a:p>
            <a:r>
              <a:rPr lang="en-US"/>
              <a:t>How it actually looks </a:t>
            </a:r>
            <a:r>
              <a:rPr lang="en-US" sz="1600"/>
              <a:t>(thank goodness for abstractions!)</a:t>
            </a:r>
          </a:p>
        </p:txBody>
      </p:sp>
      <p:pic>
        <p:nvPicPr>
          <p:cNvPr id="411652" name="Picture 4" descr="Bouqu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838200"/>
            <a:ext cx="5410200" cy="3817938"/>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653" name="AutoShape 5"/>
          <p:cNvSpPr>
            <a:spLocks noChangeArrowheads="1"/>
          </p:cNvSpPr>
          <p:nvPr/>
        </p:nvSpPr>
        <p:spPr bwMode="auto">
          <a:xfrm>
            <a:off x="4267200" y="3429000"/>
            <a:ext cx="1828800" cy="762000"/>
          </a:xfrm>
          <a:prstGeom prst="wedgeEllipseCallout">
            <a:avLst>
              <a:gd name="adj1" fmla="val -34546"/>
              <a:gd name="adj2" fmla="val -133125"/>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0" eaLnBrk="0" fontAlgn="base" hangingPunct="0">
              <a:spcBef>
                <a:spcPct val="0"/>
              </a:spcBef>
              <a:spcAft>
                <a:spcPct val="0"/>
              </a:spcAft>
            </a:pPr>
            <a:r>
              <a:rPr lang="en-US" sz="1600">
                <a:solidFill>
                  <a:srgbClr val="000000"/>
                </a:solidFill>
                <a:latin typeface="Arial" pitchFamily="34" charset="0"/>
              </a:rPr>
              <a:t>CPU</a:t>
            </a:r>
          </a:p>
        </p:txBody>
      </p:sp>
      <p:sp>
        <p:nvSpPr>
          <p:cNvPr id="411654" name="AutoShape 6"/>
          <p:cNvSpPr>
            <a:spLocks noChangeArrowheads="1"/>
          </p:cNvSpPr>
          <p:nvPr/>
        </p:nvSpPr>
        <p:spPr bwMode="auto">
          <a:xfrm>
            <a:off x="1143000" y="2362200"/>
            <a:ext cx="1828800" cy="762000"/>
          </a:xfrm>
          <a:prstGeom prst="wedgeEllipseCallout">
            <a:avLst>
              <a:gd name="adj1" fmla="val 30556"/>
              <a:gd name="adj2" fmla="val -17375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0" eaLnBrk="0" fontAlgn="base" hangingPunct="0">
              <a:spcBef>
                <a:spcPct val="0"/>
              </a:spcBef>
              <a:spcAft>
                <a:spcPct val="0"/>
              </a:spcAft>
            </a:pPr>
            <a:r>
              <a:rPr lang="en-US" sz="1600">
                <a:solidFill>
                  <a:srgbClr val="000000"/>
                </a:solidFill>
                <a:latin typeface="Arial" pitchFamily="34" charset="0"/>
              </a:rPr>
              <a:t>RAM</a:t>
            </a:r>
          </a:p>
        </p:txBody>
      </p:sp>
      <p:sp>
        <p:nvSpPr>
          <p:cNvPr id="411655" name="AutoShape 7"/>
          <p:cNvSpPr>
            <a:spLocks noChangeArrowheads="1"/>
          </p:cNvSpPr>
          <p:nvPr/>
        </p:nvSpPr>
        <p:spPr bwMode="auto">
          <a:xfrm>
            <a:off x="381000" y="4343400"/>
            <a:ext cx="1828800" cy="762000"/>
          </a:xfrm>
          <a:prstGeom prst="wedgeEllipseCallout">
            <a:avLst>
              <a:gd name="adj1" fmla="val 109981"/>
              <a:gd name="adj2" fmla="val -22875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0" eaLnBrk="0" fontAlgn="base" hangingPunct="0">
              <a:spcBef>
                <a:spcPct val="0"/>
              </a:spcBef>
              <a:spcAft>
                <a:spcPct val="0"/>
              </a:spcAft>
            </a:pPr>
            <a:r>
              <a:rPr lang="en-US" sz="1600">
                <a:solidFill>
                  <a:srgbClr val="000000"/>
                </a:solidFill>
                <a:latin typeface="Arial" pitchFamily="34" charset="0"/>
              </a:rPr>
              <a:t>bus</a:t>
            </a:r>
          </a:p>
        </p:txBody>
      </p:sp>
      <p:sp>
        <p:nvSpPr>
          <p:cNvPr id="411656" name="AutoShape 8"/>
          <p:cNvSpPr>
            <a:spLocks noChangeArrowheads="1"/>
          </p:cNvSpPr>
          <p:nvPr/>
        </p:nvSpPr>
        <p:spPr bwMode="auto">
          <a:xfrm>
            <a:off x="3733800" y="5486400"/>
            <a:ext cx="1828800" cy="762000"/>
          </a:xfrm>
          <a:prstGeom prst="wedgeEllipseCallout">
            <a:avLst>
              <a:gd name="adj1" fmla="val 68926"/>
              <a:gd name="adj2" fmla="val -89792"/>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0" eaLnBrk="0" fontAlgn="base" hangingPunct="0">
              <a:spcBef>
                <a:spcPct val="0"/>
              </a:spcBef>
              <a:spcAft>
                <a:spcPct val="0"/>
              </a:spcAft>
            </a:pPr>
            <a:r>
              <a:rPr lang="en-US" sz="1600">
                <a:solidFill>
                  <a:srgbClr val="000000"/>
                </a:solidFill>
                <a:latin typeface="Arial" pitchFamily="34" charset="0"/>
              </a:rPr>
              <a:t>I/O board</a:t>
            </a:r>
          </a:p>
          <a:p>
            <a:pPr algn="ctr" rtl="0" eaLnBrk="0" fontAlgn="base" hangingPunct="0">
              <a:spcBef>
                <a:spcPct val="0"/>
              </a:spcBef>
              <a:spcAft>
                <a:spcPct val="0"/>
              </a:spcAft>
            </a:pPr>
            <a:r>
              <a:rPr lang="en-US" sz="1200">
                <a:solidFill>
                  <a:srgbClr val="000000"/>
                </a:solidFill>
                <a:latin typeface="Arial" pitchFamily="34" charset="0"/>
              </a:rPr>
              <a:t>(graphics card)</a:t>
            </a:r>
          </a:p>
        </p:txBody>
      </p:sp>
      <p:sp>
        <p:nvSpPr>
          <p:cNvPr id="411657" name="AutoShape 9"/>
          <p:cNvSpPr>
            <a:spLocks noChangeArrowheads="1"/>
          </p:cNvSpPr>
          <p:nvPr/>
        </p:nvSpPr>
        <p:spPr bwMode="auto">
          <a:xfrm>
            <a:off x="6019800" y="1295400"/>
            <a:ext cx="1828800" cy="762000"/>
          </a:xfrm>
          <a:prstGeom prst="wedgeEllipseCallout">
            <a:avLst>
              <a:gd name="adj1" fmla="val -82551"/>
              <a:gd name="adj2" fmla="val 6104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0" eaLnBrk="0" fontAlgn="base" hangingPunct="0">
              <a:spcBef>
                <a:spcPct val="0"/>
              </a:spcBef>
              <a:spcAft>
                <a:spcPct val="0"/>
              </a:spcAft>
            </a:pPr>
            <a:r>
              <a:rPr lang="en-US" sz="1600">
                <a:solidFill>
                  <a:srgbClr val="000000"/>
                </a:solidFill>
                <a:latin typeface="Arial" pitchFamily="34" charset="0"/>
              </a:rPr>
              <a:t>Extension slots / ports</a:t>
            </a:r>
          </a:p>
        </p:txBody>
      </p:sp>
    </p:spTree>
    <p:extLst>
      <p:ext uri="{BB962C8B-B14F-4D97-AF65-F5344CB8AC3E}">
        <p14:creationId xmlns:p14="http://schemas.microsoft.com/office/powerpoint/2010/main" val="18315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52400" y="76200"/>
            <a:ext cx="8370888" cy="533400"/>
          </a:xfrm>
        </p:spPr>
        <p:txBody>
          <a:bodyPr/>
          <a:lstStyle/>
          <a:p>
            <a:r>
              <a:rPr lang="en-US"/>
              <a:t>Other early computers and “computer scientists”</a:t>
            </a:r>
            <a:endParaRPr lang="en-US" sz="1800"/>
          </a:p>
        </p:txBody>
      </p:sp>
      <p:grpSp>
        <p:nvGrpSpPr>
          <p:cNvPr id="343052" name="Group 12"/>
          <p:cNvGrpSpPr>
            <a:grpSpLocks/>
          </p:cNvGrpSpPr>
          <p:nvPr/>
        </p:nvGrpSpPr>
        <p:grpSpPr bwMode="auto">
          <a:xfrm>
            <a:off x="381000" y="762000"/>
            <a:ext cx="8382000" cy="2422525"/>
            <a:chOff x="240" y="480"/>
            <a:chExt cx="5280" cy="1526"/>
          </a:xfrm>
        </p:grpSpPr>
        <p:pic>
          <p:nvPicPr>
            <p:cNvPr id="343053" name="Picture 13" descr="Pascal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576"/>
              <a:ext cx="930" cy="1050"/>
            </a:xfrm>
            <a:prstGeom prst="rect">
              <a:avLst/>
            </a:prstGeom>
            <a:noFill/>
            <a:extLst>
              <a:ext uri="{909E8E84-426E-40DD-AFC4-6F175D3DCCD1}">
                <a14:hiddenFill xmlns:a14="http://schemas.microsoft.com/office/drawing/2010/main">
                  <a:solidFill>
                    <a:srgbClr val="FFFFFF"/>
                  </a:solidFill>
                </a14:hiddenFill>
              </a:ext>
            </a:extLst>
          </p:spPr>
        </p:pic>
        <p:sp>
          <p:nvSpPr>
            <p:cNvPr id="343054" name="Text Box 14" descr="Bouquet"/>
            <p:cNvSpPr txBox="1">
              <a:spLocks noChangeArrowheads="1"/>
            </p:cNvSpPr>
            <p:nvPr/>
          </p:nvSpPr>
          <p:spPr bwMode="auto">
            <a:xfrm>
              <a:off x="288" y="1649"/>
              <a:ext cx="1248" cy="327"/>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fontAlgn="base" hangingPunct="0">
                <a:spcBef>
                  <a:spcPct val="50000"/>
                </a:spcBef>
                <a:spcAft>
                  <a:spcPct val="0"/>
                </a:spcAft>
              </a:pPr>
              <a:r>
                <a:rPr lang="en-US" sz="1400" b="1">
                  <a:solidFill>
                    <a:srgbClr val="000000"/>
                  </a:solidFill>
                  <a:latin typeface="Arial" pitchFamily="34" charset="0"/>
                </a:rPr>
                <a:t>Blaise Pascal</a:t>
              </a:r>
              <a:br>
                <a:rPr lang="en-US" sz="1400" b="1">
                  <a:solidFill>
                    <a:srgbClr val="000000"/>
                  </a:solidFill>
                  <a:latin typeface="Arial" pitchFamily="34" charset="0"/>
                </a:rPr>
              </a:br>
              <a:r>
                <a:rPr lang="en-US" sz="1400" b="1">
                  <a:solidFill>
                    <a:srgbClr val="000000"/>
                  </a:solidFill>
                  <a:latin typeface="Arial" pitchFamily="34" charset="0"/>
                </a:rPr>
                <a:t>1623-1662</a:t>
              </a:r>
            </a:p>
          </p:txBody>
        </p:sp>
        <p:pic>
          <p:nvPicPr>
            <p:cNvPr id="343055" name="Picture 15" descr="leibniz"/>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480"/>
              <a:ext cx="1024" cy="1224"/>
            </a:xfrm>
            <a:prstGeom prst="rect">
              <a:avLst/>
            </a:prstGeom>
            <a:noFill/>
            <a:extLst>
              <a:ext uri="{909E8E84-426E-40DD-AFC4-6F175D3DCCD1}">
                <a14:hiddenFill xmlns:a14="http://schemas.microsoft.com/office/drawing/2010/main">
                  <a:solidFill>
                    <a:srgbClr val="FFFFFF"/>
                  </a:solidFill>
                </a14:hiddenFill>
              </a:ext>
            </a:extLst>
          </p:spPr>
        </p:pic>
        <p:sp>
          <p:nvSpPr>
            <p:cNvPr id="343056" name="Text Box 16" descr="Bouquet"/>
            <p:cNvSpPr txBox="1">
              <a:spLocks noChangeArrowheads="1"/>
            </p:cNvSpPr>
            <p:nvPr/>
          </p:nvSpPr>
          <p:spPr bwMode="auto">
            <a:xfrm>
              <a:off x="4272" y="1680"/>
              <a:ext cx="1248" cy="326"/>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fontAlgn="base" hangingPunct="0">
                <a:spcBef>
                  <a:spcPct val="50000"/>
                </a:spcBef>
                <a:spcAft>
                  <a:spcPct val="0"/>
                </a:spcAft>
              </a:pPr>
              <a:r>
                <a:rPr lang="en-US" sz="1400" b="1">
                  <a:solidFill>
                    <a:srgbClr val="000000"/>
                  </a:solidFill>
                  <a:latin typeface="Arial" pitchFamily="34" charset="0"/>
                </a:rPr>
                <a:t>Gottfried Leibniz</a:t>
              </a:r>
              <a:br>
                <a:rPr lang="en-US" sz="1400" b="1">
                  <a:solidFill>
                    <a:srgbClr val="000000"/>
                  </a:solidFill>
                  <a:latin typeface="Arial" pitchFamily="34" charset="0"/>
                </a:rPr>
              </a:br>
              <a:r>
                <a:rPr lang="en-US" sz="1400" b="1">
                  <a:solidFill>
                    <a:srgbClr val="000000"/>
                  </a:solidFill>
                  <a:latin typeface="Arial" pitchFamily="34" charset="0"/>
                </a:rPr>
                <a:t>1646-1716</a:t>
              </a:r>
            </a:p>
          </p:txBody>
        </p:sp>
      </p:grpSp>
      <p:grpSp>
        <p:nvGrpSpPr>
          <p:cNvPr id="343073" name="Group 33"/>
          <p:cNvGrpSpPr>
            <a:grpSpLocks/>
          </p:cNvGrpSpPr>
          <p:nvPr/>
        </p:nvGrpSpPr>
        <p:grpSpPr bwMode="auto">
          <a:xfrm>
            <a:off x="1258888" y="3716338"/>
            <a:ext cx="2667000" cy="2209800"/>
            <a:chOff x="384" y="2400"/>
            <a:chExt cx="2112" cy="1528"/>
          </a:xfrm>
        </p:grpSpPr>
        <p:pic>
          <p:nvPicPr>
            <p:cNvPr id="343074" name="Picture 34" descr="shoken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2640"/>
              <a:ext cx="2064" cy="1288"/>
            </a:xfrm>
            <a:prstGeom prst="rect">
              <a:avLst/>
            </a:prstGeom>
            <a:noFill/>
            <a:extLst>
              <a:ext uri="{909E8E84-426E-40DD-AFC4-6F175D3DCCD1}">
                <a14:hiddenFill xmlns:a14="http://schemas.microsoft.com/office/drawing/2010/main">
                  <a:solidFill>
                    <a:srgbClr val="FFFFFF"/>
                  </a:solidFill>
                </a14:hiddenFill>
              </a:ext>
            </a:extLst>
          </p:spPr>
        </p:pic>
        <p:sp>
          <p:nvSpPr>
            <p:cNvPr id="343075" name="Text Box 35"/>
            <p:cNvSpPr txBox="1">
              <a:spLocks noChangeArrowheads="1"/>
            </p:cNvSpPr>
            <p:nvPr/>
          </p:nvSpPr>
          <p:spPr bwMode="auto">
            <a:xfrm>
              <a:off x="384" y="2400"/>
              <a:ext cx="19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fontAlgn="base" hangingPunct="0">
                <a:spcBef>
                  <a:spcPct val="50000"/>
                </a:spcBef>
                <a:spcAft>
                  <a:spcPct val="0"/>
                </a:spcAft>
              </a:pPr>
              <a:endParaRPr lang="en-US" sz="1600">
                <a:solidFill>
                  <a:srgbClr val="990000"/>
                </a:solidFill>
              </a:endParaRPr>
            </a:p>
          </p:txBody>
        </p:sp>
      </p:grpSp>
      <p:grpSp>
        <p:nvGrpSpPr>
          <p:cNvPr id="343076" name="Group 36"/>
          <p:cNvGrpSpPr>
            <a:grpSpLocks/>
          </p:cNvGrpSpPr>
          <p:nvPr/>
        </p:nvGrpSpPr>
        <p:grpSpPr bwMode="auto">
          <a:xfrm>
            <a:off x="4932363" y="3284538"/>
            <a:ext cx="3200400" cy="2928937"/>
            <a:chOff x="1968" y="2140"/>
            <a:chExt cx="2016" cy="1845"/>
          </a:xfrm>
        </p:grpSpPr>
        <p:pic>
          <p:nvPicPr>
            <p:cNvPr id="343077" name="Picture 37" descr="shoken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2352"/>
              <a:ext cx="1968" cy="1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3078" name="Text Box 38"/>
            <p:cNvSpPr txBox="1">
              <a:spLocks noChangeArrowheads="1"/>
            </p:cNvSpPr>
            <p:nvPr/>
          </p:nvSpPr>
          <p:spPr bwMode="auto">
            <a:xfrm>
              <a:off x="1968" y="2140"/>
              <a:ext cx="19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fontAlgn="base" hangingPunct="0">
                <a:spcBef>
                  <a:spcPct val="50000"/>
                </a:spcBef>
                <a:spcAft>
                  <a:spcPct val="0"/>
                </a:spcAft>
              </a:pPr>
              <a:endParaRPr lang="en-US" sz="1600">
                <a:solidFill>
                  <a:srgbClr val="990000"/>
                </a:solidFill>
              </a:endParaRPr>
            </a:p>
          </p:txBody>
        </p:sp>
      </p:grpSp>
      <p:grpSp>
        <p:nvGrpSpPr>
          <p:cNvPr id="343079" name="Group 39"/>
          <p:cNvGrpSpPr>
            <a:grpSpLocks/>
          </p:cNvGrpSpPr>
          <p:nvPr/>
        </p:nvGrpSpPr>
        <p:grpSpPr bwMode="auto">
          <a:xfrm>
            <a:off x="2895600" y="1111250"/>
            <a:ext cx="2819400" cy="1555750"/>
            <a:chOff x="1824" y="700"/>
            <a:chExt cx="1776" cy="980"/>
          </a:xfrm>
        </p:grpSpPr>
        <p:sp>
          <p:nvSpPr>
            <p:cNvPr id="343080" name="Text Box 40"/>
            <p:cNvSpPr txBox="1">
              <a:spLocks noChangeArrowheads="1"/>
            </p:cNvSpPr>
            <p:nvPr/>
          </p:nvSpPr>
          <p:spPr bwMode="auto">
            <a:xfrm>
              <a:off x="1824" y="700"/>
              <a:ext cx="12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fontAlgn="base" hangingPunct="0">
                <a:spcBef>
                  <a:spcPct val="50000"/>
                </a:spcBef>
                <a:spcAft>
                  <a:spcPct val="0"/>
                </a:spcAft>
              </a:pPr>
              <a:endParaRPr lang="en-US" sz="1600">
                <a:solidFill>
                  <a:srgbClr val="990000"/>
                </a:solidFill>
              </a:endParaRPr>
            </a:p>
          </p:txBody>
        </p:sp>
        <p:pic>
          <p:nvPicPr>
            <p:cNvPr id="343081" name="Picture 41" descr="shoken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2" y="910"/>
              <a:ext cx="1698" cy="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85618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3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30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430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4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Babbage’s Analytical Engine (1835)</a:t>
            </a:r>
          </a:p>
        </p:txBody>
      </p:sp>
      <p:sp>
        <p:nvSpPr>
          <p:cNvPr id="345091" name="Rectangle 3"/>
          <p:cNvSpPr>
            <a:spLocks noGrp="1" noChangeArrowheads="1"/>
          </p:cNvSpPr>
          <p:nvPr>
            <p:ph type="body" sz="half" idx="1"/>
          </p:nvPr>
        </p:nvSpPr>
        <p:spPr/>
        <p:txBody>
          <a:bodyPr/>
          <a:lstStyle/>
          <a:p>
            <a:pPr algn="r" rtl="1"/>
            <a:r>
              <a:rPr lang="en-US" sz="2400" dirty="0" smtClean="0"/>
              <a:t>“</a:t>
            </a:r>
            <a:r>
              <a:rPr lang="he-IL" sz="2400" dirty="0" smtClean="0"/>
              <a:t>אפשר לומר בהתאמה שהמנוע האנליטי טווה תבניות אלגבריות כמו שהנול של </a:t>
            </a:r>
            <a:r>
              <a:rPr lang="he-IL" sz="2400" dirty="0" err="1" smtClean="0"/>
              <a:t>ג'קארד</a:t>
            </a:r>
            <a:r>
              <a:rPr lang="he-IL" sz="2400" dirty="0" smtClean="0"/>
              <a:t> טווה פרחים ועלים</a:t>
            </a:r>
            <a:r>
              <a:rPr lang="en-US" sz="2400" dirty="0" smtClean="0"/>
              <a:t>” </a:t>
            </a:r>
            <a:r>
              <a:rPr lang="en-US" sz="2400" dirty="0"/>
              <a:t/>
            </a:r>
            <a:br>
              <a:rPr lang="en-US" sz="2400" dirty="0"/>
            </a:br>
            <a:r>
              <a:rPr lang="en-US" sz="2400" dirty="0"/>
              <a:t>(Ada Lovelace)</a:t>
            </a:r>
          </a:p>
        </p:txBody>
      </p:sp>
      <p:pic>
        <p:nvPicPr>
          <p:cNvPr id="345092" name="Picture 4" descr="babbage"/>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932363" y="3429000"/>
            <a:ext cx="2951162" cy="2682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5093" name="Picture 5" descr="Babbage"/>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372225" y="188913"/>
            <a:ext cx="1962150" cy="243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5094" name="Rectangle 6" descr="Bouquet"/>
          <p:cNvSpPr>
            <a:spLocks noChangeArrowheads="1"/>
          </p:cNvSpPr>
          <p:nvPr/>
        </p:nvSpPr>
        <p:spPr bwMode="auto">
          <a:xfrm>
            <a:off x="6335713" y="2708275"/>
            <a:ext cx="2808287" cy="274638"/>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eaLnBrk="0" fontAlgn="base" hangingPunct="0">
              <a:spcBef>
                <a:spcPct val="50000"/>
              </a:spcBef>
              <a:spcAft>
                <a:spcPct val="0"/>
              </a:spcAft>
              <a:buClr>
                <a:srgbClr val="006600"/>
              </a:buClr>
              <a:buSzPct val="100000"/>
              <a:buFont typeface="Wingdings" pitchFamily="2" charset="2"/>
              <a:buNone/>
            </a:pPr>
            <a:r>
              <a:rPr lang="en-US" sz="1200" b="1">
                <a:solidFill>
                  <a:srgbClr val="003399"/>
                </a:solidFill>
              </a:rPr>
              <a:t>Charles Babbage </a:t>
            </a:r>
            <a:r>
              <a:rPr lang="en-US" sz="1200">
                <a:solidFill>
                  <a:srgbClr val="003399"/>
                </a:solidFill>
              </a:rPr>
              <a:t>(1791-1871)</a:t>
            </a:r>
          </a:p>
        </p:txBody>
      </p:sp>
      <p:pic>
        <p:nvPicPr>
          <p:cNvPr id="345095" name="Picture 7" descr="jacquard-lo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2636838"/>
            <a:ext cx="2298700" cy="345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2281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r>
              <a:rPr lang="en-US" b="1" dirty="0" smtClean="0"/>
              <a:t>John </a:t>
            </a:r>
            <a:r>
              <a:rPr lang="en-US" b="1" dirty="0"/>
              <a:t>von </a:t>
            </a:r>
            <a:r>
              <a:rPr lang="en-US" b="1" dirty="0" smtClean="0"/>
              <a:t>Neumann (1903-1957)</a:t>
            </a:r>
          </a:p>
        </p:txBody>
      </p:sp>
      <p:sp>
        <p:nvSpPr>
          <p:cNvPr id="4" name="Content Placeholder 3"/>
          <p:cNvSpPr>
            <a:spLocks noGrp="1"/>
          </p:cNvSpPr>
          <p:nvPr>
            <p:ph sz="quarter" idx="2"/>
          </p:nvPr>
        </p:nvSpPr>
        <p:spPr/>
        <p:txBody>
          <a:bodyPr/>
          <a:lstStyle/>
          <a:p>
            <a:endParaRPr lang="en-US" dirty="0"/>
          </a:p>
        </p:txBody>
      </p:sp>
      <p:sp>
        <p:nvSpPr>
          <p:cNvPr id="5" name="Content Placeholder 4"/>
          <p:cNvSpPr>
            <a:spLocks noGrp="1"/>
          </p:cNvSpPr>
          <p:nvPr>
            <p:ph sz="quarter" idx="3"/>
          </p:nvPr>
        </p:nvSpPr>
        <p:spPr/>
        <p:txBody>
          <a:bodyPr/>
          <a:lstStyle/>
          <a:p>
            <a:endParaRPr lang="en-US" dirty="0"/>
          </a:p>
        </p:txBody>
      </p:sp>
      <p:pic>
        <p:nvPicPr>
          <p:cNvPr id="60418" name="Picture 2" descr="https://encrypted-tbn2.gstatic.com/images?q=tbn:ANd9GcTv1GAvk5uJyquQJDPRdZpK8SwfW_-1F9pDywZgfznBdg5EbRxZn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6908" y="404664"/>
            <a:ext cx="1993404" cy="1661170"/>
          </a:xfrm>
          <a:prstGeom prst="rect">
            <a:avLst/>
          </a:prstGeom>
          <a:noFill/>
          <a:extLst>
            <a:ext uri="{909E8E84-426E-40DD-AFC4-6F175D3DCCD1}">
              <a14:hiddenFill xmlns:a14="http://schemas.microsoft.com/office/drawing/2010/main">
                <a:solidFill>
                  <a:srgbClr val="FFFFFF"/>
                </a:solidFill>
              </a14:hiddenFill>
            </a:ext>
          </a:extLst>
        </p:spPr>
      </p:pic>
      <p:pic>
        <p:nvPicPr>
          <p:cNvPr id="60420" name="Picture 4" descr="http://qph.is.quoracdn.net/main-qimg-e20285f8850c54b80cfdee8e436c6173?convert_to_webp=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276872"/>
            <a:ext cx="2176090" cy="2057260"/>
          </a:xfrm>
          <a:prstGeom prst="rect">
            <a:avLst/>
          </a:prstGeom>
          <a:noFill/>
          <a:extLst>
            <a:ext uri="{909E8E84-426E-40DD-AFC4-6F175D3DCCD1}">
              <a14:hiddenFill xmlns:a14="http://schemas.microsoft.com/office/drawing/2010/main">
                <a:solidFill>
                  <a:srgbClr val="FFFFFF"/>
                </a:solidFill>
              </a14:hiddenFill>
            </a:ext>
          </a:extLst>
        </p:spPr>
      </p:pic>
      <p:pic>
        <p:nvPicPr>
          <p:cNvPr id="60422" name="Picture 6" descr="http://upload.wikimedia.org/wikipedia/commons/thumb/3/3f/Harvard_architecture.svg/1024px-Harvard_architecture.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0732" y="4293096"/>
            <a:ext cx="3680115" cy="2344341"/>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txBox="1">
            <a:spLocks/>
          </p:cNvSpPr>
          <p:nvPr/>
        </p:nvSpPr>
        <p:spPr bwMode="auto">
          <a:xfrm>
            <a:off x="827584" y="2902446"/>
            <a:ext cx="42291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60000"/>
              </a:spcBef>
              <a:spcAft>
                <a:spcPct val="0"/>
              </a:spcAft>
              <a:buClr>
                <a:srgbClr val="006600"/>
              </a:buClr>
              <a:buSzPct val="100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60000"/>
              </a:spcBef>
              <a:spcAft>
                <a:spcPct val="0"/>
              </a:spcAft>
              <a:buClr>
                <a:srgbClr val="000099"/>
              </a:buClr>
              <a:buSzPct val="75000"/>
              <a:buFont typeface="Wingdings" pitchFamily="2" charset="2"/>
              <a:buChar char="l"/>
              <a:defRPr sz="2000">
                <a:solidFill>
                  <a:schemeClr val="tx1"/>
                </a:solidFill>
                <a:latin typeface="+mn-lt"/>
              </a:defRPr>
            </a:lvl2pPr>
            <a:lvl3pPr marL="1143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9pPr>
          </a:lstStyle>
          <a:p>
            <a:r>
              <a:rPr lang="en-US" b="1" dirty="0"/>
              <a:t>Von Neumann architecture</a:t>
            </a:r>
          </a:p>
        </p:txBody>
      </p:sp>
      <p:sp>
        <p:nvSpPr>
          <p:cNvPr id="10" name="Text Placeholder 2"/>
          <p:cNvSpPr txBox="1">
            <a:spLocks/>
          </p:cNvSpPr>
          <p:nvPr/>
        </p:nvSpPr>
        <p:spPr bwMode="auto">
          <a:xfrm>
            <a:off x="1062980" y="4941168"/>
            <a:ext cx="42291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60000"/>
              </a:spcBef>
              <a:spcAft>
                <a:spcPct val="0"/>
              </a:spcAft>
              <a:buClr>
                <a:srgbClr val="006600"/>
              </a:buClr>
              <a:buSzPct val="100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60000"/>
              </a:spcBef>
              <a:spcAft>
                <a:spcPct val="0"/>
              </a:spcAft>
              <a:buClr>
                <a:srgbClr val="000099"/>
              </a:buClr>
              <a:buSzPct val="75000"/>
              <a:buFont typeface="Wingdings" pitchFamily="2" charset="2"/>
              <a:buChar char="l"/>
              <a:defRPr sz="2000">
                <a:solidFill>
                  <a:schemeClr val="tx1"/>
                </a:solidFill>
                <a:latin typeface="+mn-lt"/>
              </a:defRPr>
            </a:lvl2pPr>
            <a:lvl3pPr marL="1143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9pPr>
          </a:lstStyle>
          <a:p>
            <a:r>
              <a:rPr lang="en-US" b="1" dirty="0"/>
              <a:t>Harvard architecture</a:t>
            </a:r>
          </a:p>
        </p:txBody>
      </p:sp>
    </p:spTree>
    <p:extLst>
      <p:ext uri="{BB962C8B-B14F-4D97-AF65-F5344CB8AC3E}">
        <p14:creationId xmlns:p14="http://schemas.microsoft.com/office/powerpoint/2010/main" val="2826692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Von Neumann machine (c. 1940)</a:t>
            </a:r>
          </a:p>
        </p:txBody>
      </p:sp>
      <p:graphicFrame>
        <p:nvGraphicFramePr>
          <p:cNvPr id="347139" name="Object 3"/>
          <p:cNvGraphicFramePr>
            <a:graphicFrameLocks noChangeAspect="1"/>
          </p:cNvGraphicFramePr>
          <p:nvPr/>
        </p:nvGraphicFramePr>
        <p:xfrm>
          <a:off x="1601788" y="800100"/>
          <a:ext cx="6319837" cy="3163888"/>
        </p:xfrm>
        <a:graphic>
          <a:graphicData uri="http://schemas.openxmlformats.org/presentationml/2006/ole">
            <mc:AlternateContent xmlns:mc="http://schemas.openxmlformats.org/markup-compatibility/2006">
              <mc:Choice xmlns:v="urn:schemas-microsoft-com:vml" Requires="v">
                <p:oleObj spid="_x0000_s46098" name="VISIO" r:id="rId4" imgW="6045840" imgH="5922360" progId="Visio.Drawing.6">
                  <p:embed/>
                </p:oleObj>
              </mc:Choice>
              <mc:Fallback>
                <p:oleObj name="VISIO" r:id="rId4" imgW="6045840" imgH="5922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5553" t="32909" r="11743" b="25391"/>
                      <a:stretch>
                        <a:fillRect/>
                      </a:stretch>
                    </p:blipFill>
                    <p:spPr bwMode="auto">
                      <a:xfrm>
                        <a:off x="1601788" y="800100"/>
                        <a:ext cx="6319837" cy="316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7140" name="Group 4"/>
          <p:cNvGrpSpPr>
            <a:grpSpLocks/>
          </p:cNvGrpSpPr>
          <p:nvPr/>
        </p:nvGrpSpPr>
        <p:grpSpPr bwMode="auto">
          <a:xfrm>
            <a:off x="5257800" y="4191000"/>
            <a:ext cx="3886200" cy="2362200"/>
            <a:chOff x="3312" y="2640"/>
            <a:chExt cx="2448" cy="1488"/>
          </a:xfrm>
        </p:grpSpPr>
        <p:sp>
          <p:nvSpPr>
            <p:cNvPr id="347141" name="Rectangle 5"/>
            <p:cNvSpPr>
              <a:spLocks noChangeArrowheads="1"/>
            </p:cNvSpPr>
            <p:nvPr/>
          </p:nvSpPr>
          <p:spPr bwMode="auto">
            <a:xfrm>
              <a:off x="3312" y="3888"/>
              <a:ext cx="244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60000"/>
                </a:spcBef>
                <a:spcAft>
                  <a:spcPct val="70000"/>
                </a:spcAft>
                <a:buClr>
                  <a:srgbClr val="006600"/>
                </a:buClr>
                <a:buSzPct val="85000"/>
                <a:buFont typeface="Wingdings" pitchFamily="2" charset="2"/>
                <a:buNone/>
              </a:pPr>
              <a:r>
                <a:rPr lang="en-US" sz="1200" i="1">
                  <a:solidFill>
                    <a:srgbClr val="000099"/>
                  </a:solidFill>
                  <a:latin typeface="Arial" pitchFamily="34" charset="0"/>
                </a:rPr>
                <a:t>Andy Grove</a:t>
              </a:r>
              <a:r>
                <a:rPr lang="en-US" sz="1200" i="1">
                  <a:solidFill>
                    <a:srgbClr val="000000"/>
                  </a:solidFill>
                  <a:latin typeface="Arial" pitchFamily="34" charset="0"/>
                </a:rPr>
                <a:t> (and others) ... </a:t>
              </a:r>
              <a:r>
                <a:rPr lang="en-US" sz="1200">
                  <a:solidFill>
                    <a:srgbClr val="000000"/>
                  </a:solidFill>
                  <a:latin typeface="Arial" pitchFamily="34" charset="0"/>
                </a:rPr>
                <a:t>made it small and fast.</a:t>
              </a:r>
            </a:p>
          </p:txBody>
        </p:sp>
        <p:pic>
          <p:nvPicPr>
            <p:cNvPr id="347142" name="Picture 6" descr="gro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2640"/>
              <a:ext cx="1087" cy="11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7143" name="Group 7"/>
          <p:cNvGrpSpPr>
            <a:grpSpLocks/>
          </p:cNvGrpSpPr>
          <p:nvPr/>
        </p:nvGrpSpPr>
        <p:grpSpPr bwMode="auto">
          <a:xfrm>
            <a:off x="533400" y="4184650"/>
            <a:ext cx="4038600" cy="2444750"/>
            <a:chOff x="336" y="2636"/>
            <a:chExt cx="2544" cy="1540"/>
          </a:xfrm>
        </p:grpSpPr>
        <p:pic>
          <p:nvPicPr>
            <p:cNvPr id="347144" name="Picture 8" descr="Von_Neumann_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2636"/>
              <a:ext cx="1776" cy="1204"/>
            </a:xfrm>
            <a:prstGeom prst="rect">
              <a:avLst/>
            </a:prstGeom>
            <a:noFill/>
            <a:extLst>
              <a:ext uri="{909E8E84-426E-40DD-AFC4-6F175D3DCCD1}">
                <a14:hiddenFill xmlns:a14="http://schemas.microsoft.com/office/drawing/2010/main">
                  <a:solidFill>
                    <a:srgbClr val="FFFFFF"/>
                  </a:solidFill>
                </a14:hiddenFill>
              </a:ext>
            </a:extLst>
          </p:spPr>
        </p:pic>
        <p:sp>
          <p:nvSpPr>
            <p:cNvPr id="347145" name="Rectangle 9"/>
            <p:cNvSpPr>
              <a:spLocks noChangeArrowheads="1"/>
            </p:cNvSpPr>
            <p:nvPr/>
          </p:nvSpPr>
          <p:spPr bwMode="auto">
            <a:xfrm>
              <a:off x="336" y="3888"/>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60000"/>
                </a:spcBef>
                <a:spcAft>
                  <a:spcPct val="70000"/>
                </a:spcAft>
                <a:buClr>
                  <a:srgbClr val="006600"/>
                </a:buClr>
                <a:buSzPct val="85000"/>
                <a:buFont typeface="Wingdings" pitchFamily="2" charset="2"/>
                <a:buNone/>
              </a:pPr>
              <a:r>
                <a:rPr lang="en-US" sz="1200" i="1">
                  <a:solidFill>
                    <a:srgbClr val="000099"/>
                  </a:solidFill>
                  <a:latin typeface="Arial" pitchFamily="34" charset="0"/>
                </a:rPr>
                <a:t>John Von Neumann</a:t>
              </a:r>
              <a:r>
                <a:rPr lang="en-US" sz="1200" i="1">
                  <a:solidFill>
                    <a:srgbClr val="000000"/>
                  </a:solidFill>
                  <a:latin typeface="Arial" pitchFamily="34" charset="0"/>
                </a:rPr>
                <a:t> (and others) ... </a:t>
              </a:r>
              <a:r>
                <a:rPr lang="en-US" sz="1200">
                  <a:solidFill>
                    <a:srgbClr val="000000"/>
                  </a:solidFill>
                  <a:latin typeface="Arial" pitchFamily="34" charset="0"/>
                </a:rPr>
                <a:t>made it possible</a:t>
              </a:r>
            </a:p>
          </p:txBody>
        </p:sp>
      </p:grpSp>
      <p:sp>
        <p:nvSpPr>
          <p:cNvPr id="347146" name="Oval 10"/>
          <p:cNvSpPr>
            <a:spLocks noChangeArrowheads="1"/>
          </p:cNvSpPr>
          <p:nvPr/>
        </p:nvSpPr>
        <p:spPr bwMode="auto">
          <a:xfrm>
            <a:off x="4211638" y="4508500"/>
            <a:ext cx="1944687" cy="1008063"/>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a:solidFill>
                  <a:srgbClr val="FFFFFF"/>
                </a:solidFill>
                <a:latin typeface="Arial" pitchFamily="34" charset="0"/>
              </a:rPr>
              <a:t>Stored </a:t>
            </a:r>
            <a:br>
              <a:rPr lang="en-US">
                <a:solidFill>
                  <a:srgbClr val="FFFFFF"/>
                </a:solidFill>
                <a:latin typeface="Arial" pitchFamily="34" charset="0"/>
              </a:rPr>
            </a:br>
            <a:r>
              <a:rPr lang="en-US">
                <a:solidFill>
                  <a:srgbClr val="FFFFFF"/>
                </a:solidFill>
                <a:latin typeface="Arial" pitchFamily="34" charset="0"/>
              </a:rPr>
              <a:t>program</a:t>
            </a:r>
            <a:br>
              <a:rPr lang="en-US">
                <a:solidFill>
                  <a:srgbClr val="FFFFFF"/>
                </a:solidFill>
                <a:latin typeface="Arial" pitchFamily="34" charset="0"/>
              </a:rPr>
            </a:br>
            <a:r>
              <a:rPr lang="en-US">
                <a:solidFill>
                  <a:srgbClr val="FFFFFF"/>
                </a:solidFill>
                <a:latin typeface="Arial" pitchFamily="34" charset="0"/>
              </a:rPr>
              <a:t>concept!</a:t>
            </a:r>
          </a:p>
        </p:txBody>
      </p:sp>
    </p:spTree>
    <p:extLst>
      <p:ext uri="{BB962C8B-B14F-4D97-AF65-F5344CB8AC3E}">
        <p14:creationId xmlns:p14="http://schemas.microsoft.com/office/powerpoint/2010/main" val="676038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71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71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471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9186" name="Object 2"/>
          <p:cNvGraphicFramePr>
            <a:graphicFrameLocks noChangeAspect="1"/>
          </p:cNvGraphicFramePr>
          <p:nvPr/>
        </p:nvGraphicFramePr>
        <p:xfrm>
          <a:off x="1601788" y="800100"/>
          <a:ext cx="6319837" cy="3163888"/>
        </p:xfrm>
        <a:graphic>
          <a:graphicData uri="http://schemas.openxmlformats.org/presentationml/2006/ole">
            <mc:AlternateContent xmlns:mc="http://schemas.openxmlformats.org/markup-compatibility/2006">
              <mc:Choice xmlns:v="urn:schemas-microsoft-com:vml" Requires="v">
                <p:oleObj spid="_x0000_s47120" name="VISIO" r:id="rId4" imgW="6045840" imgH="5922360" progId="Visio.Drawing.6">
                  <p:embed/>
                </p:oleObj>
              </mc:Choice>
              <mc:Fallback>
                <p:oleObj name="VISIO" r:id="rId4" imgW="6045840" imgH="5922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5553" t="32909" r="11743" b="25391"/>
                      <a:stretch>
                        <a:fillRect/>
                      </a:stretch>
                    </p:blipFill>
                    <p:spPr bwMode="auto">
                      <a:xfrm>
                        <a:off x="1601788" y="800100"/>
                        <a:ext cx="6319837" cy="316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9187" name="Rectangle 3"/>
          <p:cNvSpPr>
            <a:spLocks noGrp="1" noChangeArrowheads="1"/>
          </p:cNvSpPr>
          <p:nvPr>
            <p:ph type="title"/>
          </p:nvPr>
        </p:nvSpPr>
        <p:spPr/>
        <p:txBody>
          <a:bodyPr/>
          <a:lstStyle/>
          <a:p>
            <a:r>
              <a:rPr lang="en-US"/>
              <a:t>Processing logic: fetch-execute cycle</a:t>
            </a:r>
          </a:p>
        </p:txBody>
      </p:sp>
      <p:sp>
        <p:nvSpPr>
          <p:cNvPr id="349188" name="Rectangle 4"/>
          <p:cNvSpPr>
            <a:spLocks noGrp="1" noChangeArrowheads="1"/>
          </p:cNvSpPr>
          <p:nvPr>
            <p:ph type="body" idx="1"/>
          </p:nvPr>
        </p:nvSpPr>
        <p:spPr>
          <a:xfrm>
            <a:off x="684213" y="4076700"/>
            <a:ext cx="7727950" cy="2233613"/>
          </a:xfrm>
          <a:noFill/>
          <a:ln/>
        </p:spPr>
        <p:txBody>
          <a:bodyPr/>
          <a:lstStyle/>
          <a:p>
            <a:pPr>
              <a:buFont typeface="Wingdings" pitchFamily="2" charset="2"/>
              <a:buNone/>
            </a:pPr>
            <a:r>
              <a:rPr lang="en-US" sz="1800"/>
              <a:t>Executing the </a:t>
            </a:r>
            <a:r>
              <a:rPr lang="en-US" sz="1800" i="1"/>
              <a:t>current instruction</a:t>
            </a:r>
            <a:r>
              <a:rPr lang="en-US" sz="1800"/>
              <a:t> involves one or more of</a:t>
            </a:r>
            <a:br>
              <a:rPr lang="en-US" sz="1800"/>
            </a:br>
            <a:r>
              <a:rPr lang="en-US" sz="1800"/>
              <a:t>the following micro tasks:</a:t>
            </a:r>
          </a:p>
          <a:p>
            <a:pPr lvl="1"/>
            <a:r>
              <a:rPr lang="en-US" sz="1800"/>
              <a:t>Have the ALU compute some function f(registers)</a:t>
            </a:r>
          </a:p>
          <a:p>
            <a:pPr lvl="1"/>
            <a:r>
              <a:rPr lang="en-US" sz="1800"/>
              <a:t>Write the ALU output to selected register(s) </a:t>
            </a:r>
          </a:p>
          <a:p>
            <a:pPr lvl="1"/>
            <a:r>
              <a:rPr lang="en-US" sz="1800"/>
              <a:t>As a side-effect of executing these tasks,</a:t>
            </a:r>
            <a:br>
              <a:rPr lang="en-US" sz="1800"/>
            </a:br>
            <a:r>
              <a:rPr lang="en-US" sz="1800"/>
              <a:t>figure out which instruction to fetch and execute next.</a:t>
            </a:r>
          </a:p>
        </p:txBody>
      </p:sp>
    </p:spTree>
    <p:extLst>
      <p:ext uri="{BB962C8B-B14F-4D97-AF65-F5344CB8AC3E}">
        <p14:creationId xmlns:p14="http://schemas.microsoft.com/office/powerpoint/2010/main" val="377000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91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91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91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91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t>The Hack chip-set and hardware platform</a:t>
            </a:r>
          </a:p>
        </p:txBody>
      </p:sp>
      <p:sp>
        <p:nvSpPr>
          <p:cNvPr id="351235" name="Rectangle 3"/>
          <p:cNvSpPr>
            <a:spLocks noGrp="1" noChangeArrowheads="1"/>
          </p:cNvSpPr>
          <p:nvPr>
            <p:ph type="body" idx="1"/>
          </p:nvPr>
        </p:nvSpPr>
        <p:spPr>
          <a:xfrm>
            <a:off x="538163" y="762000"/>
            <a:ext cx="2667000" cy="5619750"/>
          </a:xfrm>
        </p:spPr>
        <p:txBody>
          <a:bodyPr/>
          <a:lstStyle/>
          <a:p>
            <a:pPr marL="193675" indent="-193675">
              <a:lnSpc>
                <a:spcPct val="110000"/>
              </a:lnSpc>
              <a:buFont typeface="Wingdings" pitchFamily="2" charset="2"/>
              <a:buNone/>
              <a:tabLst>
                <a:tab pos="0" algn="l"/>
              </a:tabLst>
            </a:pPr>
            <a:r>
              <a:rPr lang="en-US" sz="1400" b="1" u="sng">
                <a:cs typeface="Arial" pitchFamily="34" charset="0"/>
              </a:rPr>
              <a:t>Elementary logic gates</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Nand</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Not</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And</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Or</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Xor</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Mux</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Dmux</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Not16</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And16 </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Or16</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Mux16</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Or8Way</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Mux4Way16</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Mux8Way16</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DMux4Way</a:t>
            </a:r>
          </a:p>
          <a:p>
            <a:pPr marL="193675" indent="-193675" eaLnBrk="1" hangingPunct="1">
              <a:lnSpc>
                <a:spcPct val="110000"/>
              </a:lnSpc>
              <a:spcBef>
                <a:spcPct val="40000"/>
              </a:spcBef>
              <a:buSzPct val="110000"/>
              <a:buFont typeface="Wingdings" pitchFamily="2" charset="2"/>
              <a:buChar char="§"/>
              <a:tabLst>
                <a:tab pos="0" algn="l"/>
              </a:tabLst>
            </a:pPr>
            <a:r>
              <a:rPr lang="en-US" sz="1400" b="1">
                <a:latin typeface="Courier New" pitchFamily="49" charset="0"/>
                <a:cs typeface="Courier New" pitchFamily="49" charset="0"/>
              </a:rPr>
              <a:t>DMux8Way</a:t>
            </a:r>
          </a:p>
        </p:txBody>
      </p:sp>
      <p:sp>
        <p:nvSpPr>
          <p:cNvPr id="351236" name="Rectangle 4"/>
          <p:cNvSpPr>
            <a:spLocks noChangeArrowheads="1"/>
          </p:cNvSpPr>
          <p:nvPr/>
        </p:nvSpPr>
        <p:spPr bwMode="auto">
          <a:xfrm>
            <a:off x="2819400" y="796925"/>
            <a:ext cx="2133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nchorCtr="1"/>
          <a:lstStyle/>
          <a:p>
            <a:pPr marL="193675" indent="-193675" algn="l" rtl="0" eaLnBrk="0" fontAlgn="base" hangingPunct="0">
              <a:lnSpc>
                <a:spcPct val="110000"/>
              </a:lnSpc>
              <a:spcBef>
                <a:spcPct val="60000"/>
              </a:spcBef>
              <a:spcAft>
                <a:spcPct val="0"/>
              </a:spcAft>
              <a:buClr>
                <a:srgbClr val="006600"/>
              </a:buClr>
              <a:buSzPct val="85000"/>
              <a:buFont typeface="Wingdings" pitchFamily="2" charset="2"/>
              <a:buNone/>
              <a:tabLst>
                <a:tab pos="0" algn="l"/>
              </a:tabLst>
            </a:pPr>
            <a:r>
              <a:rPr lang="en-US" sz="1400" b="1" u="sng">
                <a:solidFill>
                  <a:srgbClr val="000000"/>
                </a:solidFill>
                <a:cs typeface="Arial" pitchFamily="34" charset="0"/>
              </a:rPr>
              <a:t>Combinational chips</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a:solidFill>
                  <a:srgbClr val="000000"/>
                </a:solidFill>
                <a:latin typeface="Courier New" pitchFamily="49" charset="0"/>
                <a:cs typeface="Courier New" pitchFamily="49" charset="0"/>
              </a:rPr>
              <a:t>HalfAdder</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a:solidFill>
                  <a:srgbClr val="000000"/>
                </a:solidFill>
                <a:latin typeface="Courier New" pitchFamily="49" charset="0"/>
                <a:cs typeface="Courier New" pitchFamily="49" charset="0"/>
              </a:rPr>
              <a:t>FullAdder</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a:solidFill>
                  <a:srgbClr val="000000"/>
                </a:solidFill>
                <a:latin typeface="Courier New" pitchFamily="49" charset="0"/>
                <a:cs typeface="Courier New" pitchFamily="49" charset="0"/>
              </a:rPr>
              <a:t>Add16</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a:solidFill>
                  <a:srgbClr val="000000"/>
                </a:solidFill>
                <a:latin typeface="Courier New" pitchFamily="49" charset="0"/>
                <a:cs typeface="Courier New" pitchFamily="49" charset="0"/>
              </a:rPr>
              <a:t>Inc16</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a:solidFill>
                  <a:srgbClr val="000000"/>
                </a:solidFill>
                <a:latin typeface="Courier New" pitchFamily="49" charset="0"/>
                <a:cs typeface="Courier New" pitchFamily="49" charset="0"/>
              </a:rPr>
              <a:t>ALU</a:t>
            </a:r>
          </a:p>
        </p:txBody>
      </p:sp>
      <p:sp>
        <p:nvSpPr>
          <p:cNvPr id="351237" name="Rectangle 5"/>
          <p:cNvSpPr>
            <a:spLocks noChangeArrowheads="1"/>
          </p:cNvSpPr>
          <p:nvPr/>
        </p:nvSpPr>
        <p:spPr bwMode="auto">
          <a:xfrm>
            <a:off x="4724400" y="796925"/>
            <a:ext cx="2438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nchorCtr="1"/>
          <a:lstStyle/>
          <a:p>
            <a:pPr marL="193675" indent="-193675" algn="l" rtl="0" fontAlgn="base">
              <a:lnSpc>
                <a:spcPct val="110000"/>
              </a:lnSpc>
              <a:spcBef>
                <a:spcPct val="40000"/>
              </a:spcBef>
              <a:spcAft>
                <a:spcPct val="0"/>
              </a:spcAft>
              <a:buClr>
                <a:srgbClr val="006600"/>
              </a:buClr>
              <a:buSzPct val="110000"/>
              <a:buFont typeface="Wingdings" pitchFamily="2" charset="2"/>
              <a:buNone/>
              <a:tabLst>
                <a:tab pos="0" algn="l"/>
              </a:tabLst>
            </a:pPr>
            <a:r>
              <a:rPr lang="en-US" sz="1400" b="1" u="sng" dirty="0">
                <a:solidFill>
                  <a:srgbClr val="000000"/>
                </a:solidFill>
                <a:cs typeface="Arial" pitchFamily="34" charset="0"/>
              </a:rPr>
              <a:t>Sequential chips</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dirty="0">
                <a:solidFill>
                  <a:srgbClr val="000000"/>
                </a:solidFill>
                <a:latin typeface="Courier New" pitchFamily="49" charset="0"/>
                <a:cs typeface="Courier New" pitchFamily="49" charset="0"/>
              </a:rPr>
              <a:t>DFF</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dirty="0">
                <a:solidFill>
                  <a:srgbClr val="000000"/>
                </a:solidFill>
                <a:latin typeface="Courier New" pitchFamily="49" charset="0"/>
                <a:cs typeface="Courier New" pitchFamily="49" charset="0"/>
              </a:rPr>
              <a:t>Bit</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dirty="0">
                <a:solidFill>
                  <a:srgbClr val="000000"/>
                </a:solidFill>
                <a:latin typeface="Courier New" pitchFamily="49" charset="0"/>
                <a:cs typeface="Courier New" pitchFamily="49" charset="0"/>
              </a:rPr>
              <a:t>Register</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dirty="0">
                <a:solidFill>
                  <a:srgbClr val="000000"/>
                </a:solidFill>
                <a:latin typeface="Courier New" pitchFamily="49" charset="0"/>
                <a:cs typeface="Courier New" pitchFamily="49" charset="0"/>
              </a:rPr>
              <a:t>RAM8</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dirty="0">
                <a:solidFill>
                  <a:srgbClr val="000000"/>
                </a:solidFill>
                <a:latin typeface="Courier New" pitchFamily="49" charset="0"/>
                <a:cs typeface="Courier New" pitchFamily="49" charset="0"/>
              </a:rPr>
              <a:t>RAM64</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dirty="0">
                <a:solidFill>
                  <a:srgbClr val="000000"/>
                </a:solidFill>
                <a:latin typeface="Courier New" pitchFamily="49" charset="0"/>
                <a:cs typeface="Courier New" pitchFamily="49" charset="0"/>
              </a:rPr>
              <a:t>RAM512</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dirty="0">
                <a:solidFill>
                  <a:srgbClr val="000000"/>
                </a:solidFill>
                <a:latin typeface="Courier New" pitchFamily="49" charset="0"/>
                <a:cs typeface="Courier New" pitchFamily="49" charset="0"/>
              </a:rPr>
              <a:t>RAM4K</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dirty="0">
                <a:solidFill>
                  <a:srgbClr val="000000"/>
                </a:solidFill>
                <a:latin typeface="Courier New" pitchFamily="49" charset="0"/>
                <a:cs typeface="Courier New" pitchFamily="49" charset="0"/>
              </a:rPr>
              <a:t>RAM16K</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dirty="0">
                <a:solidFill>
                  <a:srgbClr val="000000"/>
                </a:solidFill>
                <a:latin typeface="Courier New" pitchFamily="49" charset="0"/>
                <a:cs typeface="Courier New" pitchFamily="49" charset="0"/>
              </a:rPr>
              <a:t>PC</a:t>
            </a:r>
            <a:endParaRPr lang="en-US" sz="1200" b="1" dirty="0">
              <a:solidFill>
                <a:srgbClr val="000000"/>
              </a:solidFill>
              <a:latin typeface="Courier New" pitchFamily="49" charset="0"/>
              <a:cs typeface="Courier New" pitchFamily="49" charset="0"/>
            </a:endParaRPr>
          </a:p>
          <a:p>
            <a:pPr marL="193675" indent="-193675" algn="l" rtl="0" fontAlgn="base">
              <a:lnSpc>
                <a:spcPct val="110000"/>
              </a:lnSpc>
              <a:spcBef>
                <a:spcPct val="20000"/>
              </a:spcBef>
              <a:spcAft>
                <a:spcPct val="0"/>
              </a:spcAft>
              <a:buClr>
                <a:srgbClr val="006600"/>
              </a:buClr>
              <a:buSzPct val="110000"/>
              <a:buFont typeface="Wingdings" pitchFamily="2" charset="2"/>
              <a:buChar char="§"/>
              <a:tabLst>
                <a:tab pos="0" algn="l"/>
              </a:tabLst>
            </a:pPr>
            <a:endParaRPr lang="en-US" sz="1400" b="1" dirty="0">
              <a:solidFill>
                <a:srgbClr val="000000"/>
              </a:solidFill>
              <a:latin typeface="Courier New" pitchFamily="49" charset="0"/>
              <a:cs typeface="Courier New" pitchFamily="49" charset="0"/>
            </a:endParaRPr>
          </a:p>
        </p:txBody>
      </p:sp>
      <p:sp>
        <p:nvSpPr>
          <p:cNvPr id="351238" name="Rectangle 6"/>
          <p:cNvSpPr>
            <a:spLocks noChangeArrowheads="1"/>
          </p:cNvSpPr>
          <p:nvPr/>
        </p:nvSpPr>
        <p:spPr bwMode="auto">
          <a:xfrm>
            <a:off x="6553200" y="762000"/>
            <a:ext cx="2667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nchorCtr="1"/>
          <a:lstStyle/>
          <a:p>
            <a:pPr marL="193675" indent="-193675" algn="l" rtl="0" fontAlgn="base">
              <a:lnSpc>
                <a:spcPct val="110000"/>
              </a:lnSpc>
              <a:spcBef>
                <a:spcPct val="40000"/>
              </a:spcBef>
              <a:spcAft>
                <a:spcPct val="0"/>
              </a:spcAft>
              <a:buClr>
                <a:srgbClr val="006600"/>
              </a:buClr>
              <a:buSzPct val="110000"/>
              <a:buFont typeface="Wingdings" pitchFamily="2" charset="2"/>
              <a:buNone/>
              <a:tabLst>
                <a:tab pos="0" algn="l"/>
              </a:tabLst>
            </a:pPr>
            <a:r>
              <a:rPr lang="en-US" sz="1400" b="1" u="sng">
                <a:solidFill>
                  <a:srgbClr val="000000"/>
                </a:solidFill>
                <a:cs typeface="Arial" pitchFamily="34" charset="0"/>
              </a:rPr>
              <a:t>Computer Architecture</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a:solidFill>
                  <a:srgbClr val="000000"/>
                </a:solidFill>
                <a:latin typeface="Courier New" pitchFamily="49" charset="0"/>
                <a:cs typeface="Courier New" pitchFamily="49" charset="0"/>
              </a:rPr>
              <a:t>Memory</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a:solidFill>
                  <a:srgbClr val="000000"/>
                </a:solidFill>
                <a:latin typeface="Courier New" pitchFamily="49" charset="0"/>
                <a:cs typeface="Courier New" pitchFamily="49" charset="0"/>
              </a:rPr>
              <a:t>CPU</a:t>
            </a:r>
          </a:p>
          <a:p>
            <a:pPr marL="193675" indent="-193675" algn="l" rtl="0" fontAlgn="base">
              <a:lnSpc>
                <a:spcPct val="110000"/>
              </a:lnSpc>
              <a:spcBef>
                <a:spcPct val="40000"/>
              </a:spcBef>
              <a:spcAft>
                <a:spcPct val="0"/>
              </a:spcAft>
              <a:buClr>
                <a:srgbClr val="006600"/>
              </a:buClr>
              <a:buSzPct val="110000"/>
              <a:buFont typeface="Wingdings" pitchFamily="2" charset="2"/>
              <a:buChar char="§"/>
              <a:tabLst>
                <a:tab pos="0" algn="l"/>
              </a:tabLst>
            </a:pPr>
            <a:r>
              <a:rPr lang="en-US" sz="1400" b="1">
                <a:solidFill>
                  <a:srgbClr val="000000"/>
                </a:solidFill>
                <a:latin typeface="Courier New" pitchFamily="49" charset="0"/>
                <a:cs typeface="Courier New" pitchFamily="49" charset="0"/>
              </a:rPr>
              <a:t>Computer</a:t>
            </a:r>
          </a:p>
          <a:p>
            <a:pPr marL="193675" indent="-193675" algn="l" rtl="0" fontAlgn="base">
              <a:lnSpc>
                <a:spcPct val="110000"/>
              </a:lnSpc>
              <a:spcBef>
                <a:spcPct val="20000"/>
              </a:spcBef>
              <a:spcAft>
                <a:spcPct val="0"/>
              </a:spcAft>
              <a:buClr>
                <a:srgbClr val="006600"/>
              </a:buClr>
              <a:buSzPct val="110000"/>
              <a:buFont typeface="Wingdings" pitchFamily="2" charset="2"/>
              <a:buChar char="§"/>
              <a:tabLst>
                <a:tab pos="0" algn="l"/>
              </a:tabLst>
            </a:pPr>
            <a:endParaRPr lang="en-US" sz="1400" b="1">
              <a:solidFill>
                <a:srgbClr val="000000"/>
              </a:solidFill>
              <a:latin typeface="Courier New" pitchFamily="49" charset="0"/>
              <a:cs typeface="Courier New" pitchFamily="49" charset="0"/>
            </a:endParaRPr>
          </a:p>
        </p:txBody>
      </p:sp>
      <p:sp>
        <p:nvSpPr>
          <p:cNvPr id="351239" name="Oval 7"/>
          <p:cNvSpPr>
            <a:spLocks noChangeArrowheads="1"/>
          </p:cNvSpPr>
          <p:nvPr/>
        </p:nvSpPr>
        <p:spPr bwMode="auto">
          <a:xfrm>
            <a:off x="1331913" y="1268413"/>
            <a:ext cx="1079500" cy="504825"/>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a:solidFill>
                  <a:srgbClr val="FFFFFF"/>
                </a:solidFill>
                <a:latin typeface="Arial" pitchFamily="34" charset="0"/>
              </a:rPr>
              <a:t>done</a:t>
            </a:r>
          </a:p>
        </p:txBody>
      </p:sp>
      <p:sp>
        <p:nvSpPr>
          <p:cNvPr id="351240" name="Oval 8"/>
          <p:cNvSpPr>
            <a:spLocks noChangeArrowheads="1"/>
          </p:cNvSpPr>
          <p:nvPr/>
        </p:nvSpPr>
        <p:spPr bwMode="auto">
          <a:xfrm>
            <a:off x="2843213" y="2895600"/>
            <a:ext cx="1079500" cy="504825"/>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a:solidFill>
                  <a:srgbClr val="FFFFFF"/>
                </a:solidFill>
                <a:latin typeface="Arial" pitchFamily="34" charset="0"/>
              </a:rPr>
              <a:t>done</a:t>
            </a:r>
          </a:p>
        </p:txBody>
      </p:sp>
      <p:sp>
        <p:nvSpPr>
          <p:cNvPr id="351241" name="Oval 9"/>
          <p:cNvSpPr>
            <a:spLocks noChangeArrowheads="1"/>
          </p:cNvSpPr>
          <p:nvPr/>
        </p:nvSpPr>
        <p:spPr bwMode="auto">
          <a:xfrm>
            <a:off x="4859338" y="4191000"/>
            <a:ext cx="1079500" cy="504825"/>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a:solidFill>
                  <a:srgbClr val="FFFFFF"/>
                </a:solidFill>
                <a:latin typeface="Arial" pitchFamily="34" charset="0"/>
              </a:rPr>
              <a:t>done</a:t>
            </a:r>
          </a:p>
        </p:txBody>
      </p:sp>
      <p:sp>
        <p:nvSpPr>
          <p:cNvPr id="351242" name="Oval 10"/>
          <p:cNvSpPr>
            <a:spLocks noChangeArrowheads="1"/>
          </p:cNvSpPr>
          <p:nvPr/>
        </p:nvSpPr>
        <p:spPr bwMode="auto">
          <a:xfrm>
            <a:off x="6804025" y="2133600"/>
            <a:ext cx="1512888" cy="647700"/>
          </a:xfrm>
          <a:prstGeom prst="ellipse">
            <a:avLst/>
          </a:prstGeom>
          <a:solidFill>
            <a:srgbClr val="99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0" eaLnBrk="0" fontAlgn="base" hangingPunct="0">
              <a:spcBef>
                <a:spcPct val="0"/>
              </a:spcBef>
              <a:spcAft>
                <a:spcPct val="0"/>
              </a:spcAft>
            </a:pPr>
            <a:r>
              <a:rPr lang="en-US">
                <a:solidFill>
                  <a:srgbClr val="FFFF00"/>
                </a:solidFill>
                <a:latin typeface="Arial" pitchFamily="34" charset="0"/>
              </a:rPr>
              <a:t>this lecture</a:t>
            </a:r>
          </a:p>
        </p:txBody>
      </p:sp>
    </p:spTree>
    <p:extLst>
      <p:ext uri="{BB962C8B-B14F-4D97-AF65-F5344CB8AC3E}">
        <p14:creationId xmlns:p14="http://schemas.microsoft.com/office/powerpoint/2010/main" val="957371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1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12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12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12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2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12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12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1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utoUpdateAnimBg="0"/>
      <p:bldP spid="351236" grpId="0" autoUpdateAnimBg="0"/>
      <p:bldP spid="351237" grpId="0" autoUpdateAnimBg="0"/>
      <p:bldP spid="351238" grpId="0" autoUpdateAnimBg="0"/>
      <p:bldP spid="351239" grpId="0" animBg="1"/>
      <p:bldP spid="351240" grpId="0" animBg="1"/>
      <p:bldP spid="351241" grpId="0" animBg="1"/>
      <p:bldP spid="35124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The Hack computer</a:t>
            </a:r>
          </a:p>
        </p:txBody>
      </p:sp>
      <p:sp>
        <p:nvSpPr>
          <p:cNvPr id="353283" name="Rectangle 3"/>
          <p:cNvSpPr>
            <a:spLocks noGrp="1" noChangeArrowheads="1"/>
          </p:cNvSpPr>
          <p:nvPr>
            <p:ph type="body" idx="1"/>
          </p:nvPr>
        </p:nvSpPr>
        <p:spPr>
          <a:xfrm>
            <a:off x="1330325" y="2997200"/>
            <a:ext cx="6337300" cy="3386138"/>
          </a:xfrm>
        </p:spPr>
        <p:txBody>
          <a:bodyPr/>
          <a:lstStyle/>
          <a:p>
            <a:pPr>
              <a:spcBef>
                <a:spcPct val="50000"/>
              </a:spcBef>
              <a:buFont typeface="Wingdings" pitchFamily="2" charset="2"/>
              <a:buNone/>
            </a:pPr>
            <a:r>
              <a:rPr lang="en-US" sz="1800" u="sng"/>
              <a:t>Main parts of the Hack computer:</a:t>
            </a:r>
            <a:endParaRPr lang="en-US" sz="1800"/>
          </a:p>
          <a:p>
            <a:pPr>
              <a:spcBef>
                <a:spcPct val="50000"/>
              </a:spcBef>
              <a:buClr>
                <a:srgbClr val="02227C"/>
              </a:buClr>
              <a:buSzPct val="75000"/>
            </a:pPr>
            <a:r>
              <a:rPr lang="en-US" sz="1800"/>
              <a:t>Instruction memory</a:t>
            </a:r>
          </a:p>
          <a:p>
            <a:pPr>
              <a:spcBef>
                <a:spcPct val="50000"/>
              </a:spcBef>
              <a:buClr>
                <a:srgbClr val="02227C"/>
              </a:buClr>
              <a:buSzPct val="75000"/>
            </a:pPr>
            <a:r>
              <a:rPr lang="en-US" sz="1800"/>
              <a:t>Memory:</a:t>
            </a:r>
          </a:p>
          <a:p>
            <a:pPr lvl="1">
              <a:spcBef>
                <a:spcPct val="50000"/>
              </a:spcBef>
              <a:buSzPct val="55000"/>
              <a:buFont typeface="Wingdings" pitchFamily="2" charset="2"/>
              <a:buChar char="q"/>
            </a:pPr>
            <a:r>
              <a:rPr lang="en-US" sz="1800"/>
              <a:t>Data memory</a:t>
            </a:r>
          </a:p>
          <a:p>
            <a:pPr lvl="1">
              <a:spcBef>
                <a:spcPct val="50000"/>
              </a:spcBef>
              <a:buSzPct val="55000"/>
              <a:buFont typeface="Wingdings" pitchFamily="2" charset="2"/>
              <a:buChar char="q"/>
            </a:pPr>
            <a:r>
              <a:rPr lang="en-US" sz="1800"/>
              <a:t>Screen</a:t>
            </a:r>
          </a:p>
          <a:p>
            <a:pPr lvl="1">
              <a:spcBef>
                <a:spcPct val="50000"/>
              </a:spcBef>
              <a:buSzPct val="55000"/>
              <a:buFont typeface="Wingdings" pitchFamily="2" charset="2"/>
              <a:buChar char="q"/>
            </a:pPr>
            <a:r>
              <a:rPr lang="en-US" sz="1800"/>
              <a:t>Keyboard</a:t>
            </a:r>
          </a:p>
          <a:p>
            <a:pPr>
              <a:spcBef>
                <a:spcPct val="50000"/>
              </a:spcBef>
              <a:buClr>
                <a:srgbClr val="02227C"/>
              </a:buClr>
              <a:buSzPct val="75000"/>
            </a:pPr>
            <a:r>
              <a:rPr lang="en-US" sz="1800"/>
              <a:t>CPU</a:t>
            </a:r>
          </a:p>
          <a:p>
            <a:pPr>
              <a:spcBef>
                <a:spcPct val="50000"/>
              </a:spcBef>
              <a:buClr>
                <a:srgbClr val="02227C"/>
              </a:buClr>
              <a:buSzPct val="75000"/>
            </a:pPr>
            <a:r>
              <a:rPr lang="en-US" sz="1800"/>
              <a:t>Computer (the glue that holds everything together).</a:t>
            </a:r>
          </a:p>
        </p:txBody>
      </p:sp>
      <p:sp>
        <p:nvSpPr>
          <p:cNvPr id="353284" name="Rectangle 4"/>
          <p:cNvSpPr>
            <a:spLocks noChangeArrowheads="1"/>
          </p:cNvSpPr>
          <p:nvPr/>
        </p:nvSpPr>
        <p:spPr bwMode="auto">
          <a:xfrm>
            <a:off x="250825" y="765175"/>
            <a:ext cx="8424863"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rtl="0" eaLnBrk="0" fontAlgn="base" hangingPunct="0">
              <a:spcBef>
                <a:spcPct val="50000"/>
              </a:spcBef>
              <a:spcAft>
                <a:spcPct val="0"/>
              </a:spcAft>
              <a:buClr>
                <a:srgbClr val="006600"/>
              </a:buClr>
              <a:buSzPct val="100000"/>
              <a:buFont typeface="Wingdings" pitchFamily="2" charset="2"/>
              <a:buChar char="n"/>
            </a:pPr>
            <a:r>
              <a:rPr lang="en-US">
                <a:solidFill>
                  <a:srgbClr val="000000"/>
                </a:solidFill>
              </a:rPr>
              <a:t>16-bit Von Neumann platform </a:t>
            </a:r>
          </a:p>
          <a:p>
            <a:pPr marL="342900" indent="-342900" algn="l" rtl="0" eaLnBrk="0" fontAlgn="base" hangingPunct="0">
              <a:spcBef>
                <a:spcPct val="50000"/>
              </a:spcBef>
              <a:spcAft>
                <a:spcPct val="0"/>
              </a:spcAft>
              <a:buClr>
                <a:srgbClr val="006600"/>
              </a:buClr>
              <a:buSzPct val="100000"/>
              <a:buFont typeface="Wingdings" pitchFamily="2" charset="2"/>
              <a:buChar char="n"/>
            </a:pPr>
            <a:r>
              <a:rPr lang="en-US" i="1">
                <a:solidFill>
                  <a:srgbClr val="000000"/>
                </a:solidFill>
              </a:rPr>
              <a:t>Instruction memory</a:t>
            </a:r>
            <a:r>
              <a:rPr lang="en-US">
                <a:solidFill>
                  <a:srgbClr val="000000"/>
                </a:solidFill>
              </a:rPr>
              <a:t> and </a:t>
            </a:r>
            <a:r>
              <a:rPr lang="en-US" i="1">
                <a:solidFill>
                  <a:srgbClr val="000000"/>
                </a:solidFill>
              </a:rPr>
              <a:t>data memory</a:t>
            </a:r>
            <a:r>
              <a:rPr lang="en-US">
                <a:solidFill>
                  <a:srgbClr val="000000"/>
                </a:solidFill>
              </a:rPr>
              <a:t> are physically separate</a:t>
            </a:r>
          </a:p>
          <a:p>
            <a:pPr marL="342900" indent="-342900" algn="l" rtl="0" eaLnBrk="0" fontAlgn="base" hangingPunct="0">
              <a:spcBef>
                <a:spcPct val="50000"/>
              </a:spcBef>
              <a:spcAft>
                <a:spcPct val="0"/>
              </a:spcAft>
              <a:buClr>
                <a:srgbClr val="006600"/>
              </a:buClr>
              <a:buSzPct val="100000"/>
              <a:buFont typeface="Wingdings" pitchFamily="2" charset="2"/>
              <a:buChar char="n"/>
            </a:pPr>
            <a:r>
              <a:rPr lang="en-US">
                <a:solidFill>
                  <a:srgbClr val="000000"/>
                </a:solidFill>
              </a:rPr>
              <a:t>I/O: 512 by 256 black and white screen, standard keyboard</a:t>
            </a:r>
          </a:p>
          <a:p>
            <a:pPr marL="342900" indent="-342900" algn="l" rtl="0" eaLnBrk="0" fontAlgn="base" hangingPunct="0">
              <a:spcBef>
                <a:spcPct val="50000"/>
              </a:spcBef>
              <a:spcAft>
                <a:spcPct val="0"/>
              </a:spcAft>
              <a:buClr>
                <a:srgbClr val="006600"/>
              </a:buClr>
              <a:buSzPct val="100000"/>
              <a:buFont typeface="Wingdings" pitchFamily="2" charset="2"/>
              <a:buChar char="n"/>
            </a:pPr>
            <a:r>
              <a:rPr lang="en-US">
                <a:solidFill>
                  <a:srgbClr val="000000"/>
                </a:solidFill>
              </a:rPr>
              <a:t>Designed to execute programs written in the Hack machine language</a:t>
            </a:r>
          </a:p>
          <a:p>
            <a:pPr marL="342900" indent="-342900" algn="l" rtl="0" eaLnBrk="0" fontAlgn="base" hangingPunct="0">
              <a:spcBef>
                <a:spcPct val="50000"/>
              </a:spcBef>
              <a:spcAft>
                <a:spcPct val="0"/>
              </a:spcAft>
              <a:buClr>
                <a:srgbClr val="006600"/>
              </a:buClr>
              <a:buSzPct val="100000"/>
              <a:buFont typeface="Wingdings" pitchFamily="2" charset="2"/>
              <a:buChar char="n"/>
            </a:pPr>
            <a:r>
              <a:rPr lang="en-US">
                <a:solidFill>
                  <a:srgbClr val="000000"/>
                </a:solidFill>
              </a:rPr>
              <a:t>Can be easily built from the chip-set that we built so far in the course</a:t>
            </a:r>
          </a:p>
        </p:txBody>
      </p:sp>
    </p:spTree>
    <p:extLst>
      <p:ext uri="{BB962C8B-B14F-4D97-AF65-F5344CB8AC3E}">
        <p14:creationId xmlns:p14="http://schemas.microsoft.com/office/powerpoint/2010/main" val="1131975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32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32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32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328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328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3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autoUpdateAnimBg="0"/>
      <p:bldP spid="35328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Lecture plan</a:t>
            </a:r>
          </a:p>
        </p:txBody>
      </p:sp>
      <p:sp>
        <p:nvSpPr>
          <p:cNvPr id="355331" name="Rectangle 3"/>
          <p:cNvSpPr>
            <a:spLocks noGrp="1" noChangeArrowheads="1"/>
          </p:cNvSpPr>
          <p:nvPr>
            <p:ph type="body" idx="1"/>
          </p:nvPr>
        </p:nvSpPr>
        <p:spPr>
          <a:xfrm>
            <a:off x="2051050" y="1125538"/>
            <a:ext cx="4824413" cy="4392612"/>
          </a:xfrm>
        </p:spPr>
        <p:txBody>
          <a:bodyPr/>
          <a:lstStyle/>
          <a:p>
            <a:pPr>
              <a:spcBef>
                <a:spcPct val="100000"/>
              </a:spcBef>
            </a:pPr>
            <a:r>
              <a:rPr lang="en-US"/>
              <a:t>Instruction memory</a:t>
            </a:r>
          </a:p>
          <a:p>
            <a:pPr>
              <a:spcBef>
                <a:spcPct val="100000"/>
              </a:spcBef>
            </a:pPr>
            <a:r>
              <a:rPr lang="en-US"/>
              <a:t>Memory:</a:t>
            </a:r>
          </a:p>
          <a:p>
            <a:pPr lvl="1">
              <a:spcBef>
                <a:spcPct val="100000"/>
              </a:spcBef>
            </a:pPr>
            <a:r>
              <a:rPr lang="en-US"/>
              <a:t>Data memory</a:t>
            </a:r>
          </a:p>
          <a:p>
            <a:pPr lvl="1">
              <a:spcBef>
                <a:spcPct val="100000"/>
              </a:spcBef>
            </a:pPr>
            <a:r>
              <a:rPr lang="en-US"/>
              <a:t>Screen</a:t>
            </a:r>
          </a:p>
          <a:p>
            <a:pPr lvl="1">
              <a:spcBef>
                <a:spcPct val="100000"/>
              </a:spcBef>
            </a:pPr>
            <a:r>
              <a:rPr lang="en-US"/>
              <a:t>Keyboard</a:t>
            </a:r>
          </a:p>
          <a:p>
            <a:pPr>
              <a:spcBef>
                <a:spcPct val="100000"/>
              </a:spcBef>
            </a:pPr>
            <a:r>
              <a:rPr lang="en-US"/>
              <a:t>CPU</a:t>
            </a:r>
          </a:p>
          <a:p>
            <a:pPr>
              <a:spcBef>
                <a:spcPct val="100000"/>
              </a:spcBef>
            </a:pPr>
            <a:r>
              <a:rPr lang="en-US"/>
              <a:t>Computer</a:t>
            </a:r>
          </a:p>
        </p:txBody>
      </p:sp>
    </p:spTree>
    <p:extLst>
      <p:ext uri="{BB962C8B-B14F-4D97-AF65-F5344CB8AC3E}">
        <p14:creationId xmlns:p14="http://schemas.microsoft.com/office/powerpoint/2010/main" val="3965365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Instruction memory</a:t>
            </a:r>
          </a:p>
        </p:txBody>
      </p:sp>
      <p:graphicFrame>
        <p:nvGraphicFramePr>
          <p:cNvPr id="357379" name="Object 3"/>
          <p:cNvGraphicFramePr>
            <a:graphicFrameLocks noChangeAspect="1"/>
          </p:cNvGraphicFramePr>
          <p:nvPr/>
        </p:nvGraphicFramePr>
        <p:xfrm>
          <a:off x="2211388" y="879475"/>
          <a:ext cx="4568825" cy="2836863"/>
        </p:xfrm>
        <a:graphic>
          <a:graphicData uri="http://schemas.openxmlformats.org/presentationml/2006/ole">
            <mc:AlternateContent xmlns:mc="http://schemas.openxmlformats.org/markup-compatibility/2006">
              <mc:Choice xmlns:v="urn:schemas-microsoft-com:vml" Requires="v">
                <p:oleObj spid="_x0000_s48144" name="VISIO" r:id="rId4" imgW="6045840" imgH="5922360" progId="Visio.Drawing.6">
                  <p:embed/>
                </p:oleObj>
              </mc:Choice>
              <mc:Fallback>
                <p:oleObj name="VISIO" r:id="rId4" imgW="6045840" imgH="59223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8221" t="17085" r="37256" b="48895"/>
                      <a:stretch>
                        <a:fillRect/>
                      </a:stretch>
                    </p:blipFill>
                    <p:spPr bwMode="auto">
                      <a:xfrm>
                        <a:off x="2211388" y="879475"/>
                        <a:ext cx="4568825" cy="283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0" name="Rectangle 4"/>
          <p:cNvSpPr>
            <a:spLocks noGrp="1" noChangeArrowheads="1"/>
          </p:cNvSpPr>
          <p:nvPr>
            <p:ph type="body" idx="1"/>
          </p:nvPr>
        </p:nvSpPr>
        <p:spPr>
          <a:xfrm>
            <a:off x="1258888" y="3860800"/>
            <a:ext cx="7386637" cy="2303463"/>
          </a:xfrm>
          <a:noFill/>
          <a:ln/>
        </p:spPr>
        <p:txBody>
          <a:bodyPr/>
          <a:lstStyle/>
          <a:p>
            <a:pPr>
              <a:lnSpc>
                <a:spcPct val="90000"/>
              </a:lnSpc>
              <a:buFont typeface="Wingdings" pitchFamily="2" charset="2"/>
              <a:buNone/>
            </a:pPr>
            <a:r>
              <a:rPr lang="en-US" u="sng"/>
              <a:t>Function:</a:t>
            </a:r>
          </a:p>
          <a:p>
            <a:pPr>
              <a:lnSpc>
                <a:spcPct val="90000"/>
              </a:lnSpc>
            </a:pPr>
            <a:r>
              <a:rPr lang="en-US"/>
              <a:t>Pre-loaded with a machine language program</a:t>
            </a:r>
          </a:p>
          <a:p>
            <a:pPr>
              <a:lnSpc>
                <a:spcPct val="90000"/>
              </a:lnSpc>
              <a:spcAft>
                <a:spcPct val="60000"/>
              </a:spcAft>
            </a:pPr>
            <a:r>
              <a:rPr lang="en-US"/>
              <a:t>Always emits a 16-bit number:</a:t>
            </a:r>
            <a:br>
              <a:rPr lang="en-US"/>
            </a:br>
            <a:r>
              <a:rPr lang="en-US"/>
              <a:t/>
            </a:r>
            <a:br>
              <a:rPr lang="en-US"/>
            </a:br>
            <a:r>
              <a:rPr lang="en-US" b="1">
                <a:solidFill>
                  <a:srgbClr val="02227C"/>
                </a:solidFill>
                <a:latin typeface="Courier New" pitchFamily="49" charset="0"/>
                <a:cs typeface="Courier New" pitchFamily="49" charset="0"/>
              </a:rPr>
              <a:t>out = ROM32K[address]</a:t>
            </a:r>
          </a:p>
          <a:p>
            <a:pPr>
              <a:lnSpc>
                <a:spcPct val="90000"/>
              </a:lnSpc>
            </a:pPr>
            <a:r>
              <a:rPr lang="en-US">
                <a:cs typeface="Courier New" pitchFamily="49" charset="0"/>
              </a:rPr>
              <a:t>This number is interpreted as the </a:t>
            </a:r>
            <a:r>
              <a:rPr lang="en-US" i="1">
                <a:cs typeface="Courier New" pitchFamily="49" charset="0"/>
              </a:rPr>
              <a:t>current instruction</a:t>
            </a:r>
            <a:r>
              <a:rPr lang="en-US">
                <a:cs typeface="Courier New" pitchFamily="49" charset="0"/>
              </a:rPr>
              <a:t>.</a:t>
            </a:r>
          </a:p>
        </p:txBody>
      </p:sp>
    </p:spTree>
    <p:extLst>
      <p:ext uri="{BB962C8B-B14F-4D97-AF65-F5344CB8AC3E}">
        <p14:creationId xmlns:p14="http://schemas.microsoft.com/office/powerpoint/2010/main" val="3232394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73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738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738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7380">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73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build="p" autoUpdateAnimBg="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debarb">
  <a:themeElements>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fontScheme name="sidebarb">
      <a:majorFont>
        <a:latin typeface="Arial"/>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blipFill dpi="0" rotWithShape="0">
                <a:blip xmlns:r="http://schemas.openxmlformats.org/officeDocument/2006/relationships"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idebar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idebar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idebar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3915</TotalTime>
  <Words>2048</Words>
  <Application>Microsoft Office PowerPoint</Application>
  <PresentationFormat>On-screen Show (4:3)</PresentationFormat>
  <Paragraphs>321</Paragraphs>
  <Slides>28</Slides>
  <Notes>28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1" baseType="lpstr">
      <vt:lpstr>ערכת נושא של Office</vt:lpstr>
      <vt:lpstr>sidebarb</vt:lpstr>
      <vt:lpstr>VISIO</vt:lpstr>
      <vt:lpstr>PowerPoint Presentation</vt:lpstr>
      <vt:lpstr>PowerPoint Presentation</vt:lpstr>
      <vt:lpstr>PowerPoint Presentation</vt:lpstr>
      <vt:lpstr>Von Neumann machine (c. 1940)</vt:lpstr>
      <vt:lpstr>Processing logic: fetch-execute cycle</vt:lpstr>
      <vt:lpstr>The Hack chip-set and hardware platform</vt:lpstr>
      <vt:lpstr>The Hack computer</vt:lpstr>
      <vt:lpstr>Lecture plan</vt:lpstr>
      <vt:lpstr>Instruction memory</vt:lpstr>
      <vt:lpstr>Data memory</vt:lpstr>
      <vt:lpstr>Lecture plan</vt:lpstr>
      <vt:lpstr>Screen</vt:lpstr>
      <vt:lpstr>Screen memory map</vt:lpstr>
      <vt:lpstr>Keyboard</vt:lpstr>
      <vt:lpstr>The Hack computer</vt:lpstr>
      <vt:lpstr>Memory</vt:lpstr>
      <vt:lpstr>The Hack computer</vt:lpstr>
      <vt:lpstr>CPU</vt:lpstr>
      <vt:lpstr>CPU</vt:lpstr>
      <vt:lpstr>The C-instruction revisited</vt:lpstr>
      <vt:lpstr>CPU implementation</vt:lpstr>
      <vt:lpstr>The Hack computer</vt:lpstr>
      <vt:lpstr>Computer-on-a-chip interface</vt:lpstr>
      <vt:lpstr>Computer-on-a-chip implementation</vt:lpstr>
      <vt:lpstr>The Big Picture</vt:lpstr>
      <vt:lpstr>How it actually looks (thank goodness for abstractions!)</vt:lpstr>
      <vt:lpstr>Other early computers and “computer scientists”</vt:lpstr>
      <vt:lpstr>Babbage’s Analytical Engine (1835)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המכללה האקדמית להנדסה ירושלים</dc:title>
  <dc:creator>Ariel</dc:creator>
  <cp:lastModifiedBy>arielgi</cp:lastModifiedBy>
  <cp:revision>79</cp:revision>
  <dcterms:created xsi:type="dcterms:W3CDTF">2012-09-21T09:48:47Z</dcterms:created>
  <dcterms:modified xsi:type="dcterms:W3CDTF">2015-06-07T05:55:51Z</dcterms:modified>
</cp:coreProperties>
</file>