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38" autoAdjust="0"/>
  </p:normalViewPr>
  <p:slideViewPr>
    <p:cSldViewPr>
      <p:cViewPr varScale="1">
        <p:scale>
          <a:sx n="60" d="100"/>
          <a:sy n="60" d="100"/>
        </p:scale>
        <p:origin x="-14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562E0-7C97-43E6-B046-E60084777982}" type="datetimeFigureOut">
              <a:rPr lang="en-US" smtClean="0"/>
              <a:t>3/3/2015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74E6F-54A4-4021-BC69-B377F505DC47}" type="slidenum">
              <a:rPr lang="en-US" smtClean="0"/>
              <a:t>‹#›</a:t>
            </a:fld>
            <a:endParaRPr lang="en-US"/>
          </a:p>
        </p:txBody>
      </p:sp>
    </p:spTree>
    <p:extLst>
      <p:ext uri="{BB962C8B-B14F-4D97-AF65-F5344CB8AC3E}">
        <p14:creationId xmlns:p14="http://schemas.microsoft.com/office/powerpoint/2010/main" val="345957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class declaration specifies a name through which the class can be globally accessed. Next comes a sequence of zero or more field and static variable declarations. Next comes a sequence of one or more subroutine declarations, each defining a method, a functions, or a constructor.</a:t>
            </a:r>
          </a:p>
          <a:p>
            <a:r>
              <a:rPr lang="en-US" dirty="0" smtClean="0"/>
              <a:t>Subroutine is either constructor, method, or function. Each subroutine has a name through which it can be accessed, and a type describing the value returned by the subroutine. If the subroutine returns no value, the type is declared void; otherwise it can be any of the primitive data types supported by the language, or any of the class types supplied by the standard library, or any of the class types supplied by other classes in the application. Constructors may have arbitrary names, but they must return an object of the class type.</a:t>
            </a:r>
            <a:endParaRPr lang="en-US" dirty="0"/>
          </a:p>
        </p:txBody>
      </p:sp>
      <p:sp>
        <p:nvSpPr>
          <p:cNvPr id="4" name="Slide Number Placeholder 3"/>
          <p:cNvSpPr>
            <a:spLocks noGrp="1"/>
          </p:cNvSpPr>
          <p:nvPr>
            <p:ph type="sldNum" sz="quarter" idx="10"/>
          </p:nvPr>
        </p:nvSpPr>
        <p:spPr/>
        <p:txBody>
          <a:bodyPr/>
          <a:lstStyle/>
          <a:p>
            <a:fld id="{CB274E6F-54A4-4021-BC69-B377F505DC47}" type="slidenum">
              <a:rPr lang="en-US" smtClean="0"/>
              <a:t>2</a:t>
            </a:fld>
            <a:endParaRPr lang="en-US"/>
          </a:p>
        </p:txBody>
      </p:sp>
    </p:spTree>
    <p:extLst>
      <p:ext uri="{BB962C8B-B14F-4D97-AF65-F5344CB8AC3E}">
        <p14:creationId xmlns:p14="http://schemas.microsoft.com/office/powerpoint/2010/main" val="279180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Jack language features five generic statements. </a:t>
            </a:r>
            <a:endParaRPr lang="en-US" dirty="0"/>
          </a:p>
        </p:txBody>
      </p:sp>
      <p:sp>
        <p:nvSpPr>
          <p:cNvPr id="4" name="Slide Number Placeholder 3"/>
          <p:cNvSpPr>
            <a:spLocks noGrp="1"/>
          </p:cNvSpPr>
          <p:nvPr>
            <p:ph type="sldNum" sz="quarter" idx="10"/>
          </p:nvPr>
        </p:nvSpPr>
        <p:spPr/>
        <p:txBody>
          <a:bodyPr/>
          <a:lstStyle/>
          <a:p>
            <a:fld id="{CB274E6F-54A4-4021-BC69-B377F505DC47}" type="slidenum">
              <a:rPr lang="en-US" smtClean="0"/>
              <a:t>6</a:t>
            </a:fld>
            <a:endParaRPr lang="en-US"/>
          </a:p>
        </p:txBody>
      </p:sp>
    </p:spTree>
    <p:extLst>
      <p:ext uri="{BB962C8B-B14F-4D97-AF65-F5344CB8AC3E}">
        <p14:creationId xmlns:p14="http://schemas.microsoft.com/office/powerpoint/2010/main" val="243855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Operator priority is </a:t>
            </a:r>
            <a:r>
              <a:rPr lang="en-US" sz="1200" b="1" i="0" u="none" strike="noStrike" kern="1200" baseline="0" dirty="0" smtClean="0">
                <a:solidFill>
                  <a:schemeClr val="tx1"/>
                </a:solidFill>
                <a:latin typeface="+mn-lt"/>
                <a:ea typeface="+mn-ea"/>
                <a:cs typeface="+mn-cs"/>
              </a:rPr>
              <a:t>not </a:t>
            </a:r>
            <a:r>
              <a:rPr lang="en-US" sz="1200" b="0" i="0" u="none" strike="noStrike" kern="1200" baseline="0" dirty="0" smtClean="0">
                <a:solidFill>
                  <a:schemeClr val="tx1"/>
                </a:solidFill>
                <a:latin typeface="+mn-lt"/>
                <a:ea typeface="+mn-ea"/>
                <a:cs typeface="+mn-cs"/>
              </a:rPr>
              <a:t>defined by the language, except that expressions in parentheses are evaluated first. </a:t>
            </a:r>
            <a:endParaRPr lang="en-US" dirty="0"/>
          </a:p>
        </p:txBody>
      </p:sp>
      <p:sp>
        <p:nvSpPr>
          <p:cNvPr id="4" name="Slide Number Placeholder 3"/>
          <p:cNvSpPr>
            <a:spLocks noGrp="1"/>
          </p:cNvSpPr>
          <p:nvPr>
            <p:ph type="sldNum" sz="quarter" idx="10"/>
          </p:nvPr>
        </p:nvSpPr>
        <p:spPr/>
        <p:txBody>
          <a:bodyPr/>
          <a:lstStyle/>
          <a:p>
            <a:fld id="{CB274E6F-54A4-4021-BC69-B377F505DC47}" type="slidenum">
              <a:rPr lang="en-US" smtClean="0"/>
              <a:t>7</a:t>
            </a:fld>
            <a:endParaRPr lang="en-US"/>
          </a:p>
        </p:txBody>
      </p:sp>
    </p:spTree>
    <p:extLst>
      <p:ext uri="{BB962C8B-B14F-4D97-AF65-F5344CB8AC3E}">
        <p14:creationId xmlns:p14="http://schemas.microsoft.com/office/powerpoint/2010/main" val="4072920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Jack compiler- to translate your program into a set of .</a:t>
            </a:r>
            <a:r>
              <a:rPr lang="en-US" sz="1200" dirty="0" err="1" smtClean="0"/>
              <a:t>vm</a:t>
            </a:r>
            <a:r>
              <a:rPr lang="en-US" sz="1200" dirty="0" smtClean="0"/>
              <a:t> files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VM Emulator-to run and test your program</a:t>
            </a:r>
            <a:endParaRPr lang="en-US" dirty="0"/>
          </a:p>
        </p:txBody>
      </p:sp>
      <p:sp>
        <p:nvSpPr>
          <p:cNvPr id="4" name="Slide Number Placeholder 3"/>
          <p:cNvSpPr>
            <a:spLocks noGrp="1"/>
          </p:cNvSpPr>
          <p:nvPr>
            <p:ph type="sldNum" sz="quarter" idx="10"/>
          </p:nvPr>
        </p:nvSpPr>
        <p:spPr/>
        <p:txBody>
          <a:bodyPr/>
          <a:lstStyle/>
          <a:p>
            <a:fld id="{CB274E6F-54A4-4021-BC69-B377F505DC47}" type="slidenum">
              <a:rPr lang="en-US" smtClean="0"/>
              <a:t>17</a:t>
            </a:fld>
            <a:endParaRPr lang="en-US"/>
          </a:p>
        </p:txBody>
      </p:sp>
    </p:spTree>
    <p:extLst>
      <p:ext uri="{BB962C8B-B14F-4D97-AF65-F5344CB8AC3E}">
        <p14:creationId xmlns:p14="http://schemas.microsoft.com/office/powerpoint/2010/main" val="304195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2F9465A-4FD6-49EF-A2AE-FA31042D110E}" type="datetimeFigureOut">
              <a:rPr lang="en-US" smtClean="0"/>
              <a:t>3/2/2015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7C2D604-18F2-4791-B136-12CFA644F9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F9465A-4FD6-49EF-A2AE-FA31042D110E}"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F9465A-4FD6-49EF-A2AE-FA31042D110E}"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F9465A-4FD6-49EF-A2AE-FA31042D110E}"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F9465A-4FD6-49EF-A2AE-FA31042D110E}"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F9465A-4FD6-49EF-A2AE-FA31042D110E}"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2F9465A-4FD6-49EF-A2AE-FA31042D110E}" type="datetimeFigureOut">
              <a:rPr lang="en-US" smtClean="0"/>
              <a:t>3/2/2015</a:t>
            </a:fld>
            <a:endParaRPr lang="en-US"/>
          </a:p>
        </p:txBody>
      </p:sp>
      <p:sp>
        <p:nvSpPr>
          <p:cNvPr id="27" name="Slide Number Placeholder 26"/>
          <p:cNvSpPr>
            <a:spLocks noGrp="1"/>
          </p:cNvSpPr>
          <p:nvPr>
            <p:ph type="sldNum" sz="quarter" idx="11"/>
          </p:nvPr>
        </p:nvSpPr>
        <p:spPr/>
        <p:txBody>
          <a:bodyPr rtlCol="0"/>
          <a:lstStyle/>
          <a:p>
            <a:fld id="{C7C2D604-18F2-4791-B136-12CFA644F9CF}"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2F9465A-4FD6-49EF-A2AE-FA31042D110E}" type="datetimeFigureOut">
              <a:rPr lang="en-US" smtClean="0"/>
              <a:t>3/2/2015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C7C2D604-18F2-4791-B136-12CFA644F9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9465A-4FD6-49EF-A2AE-FA31042D110E}" type="datetimeFigureOut">
              <a:rPr lang="en-US" smtClean="0"/>
              <a:t>3/2/2015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F9465A-4FD6-49EF-A2AE-FA31042D110E}"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F9465A-4FD6-49EF-A2AE-FA31042D110E}"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2F9465A-4FD6-49EF-A2AE-FA31042D110E}" type="datetimeFigureOut">
              <a:rPr lang="en-US" smtClean="0"/>
              <a:t>3/2/2015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7C2D604-18F2-4791-B136-12CFA644F9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High Level Programming</a:t>
            </a:r>
            <a:endParaRPr lang="en-US" dirty="0"/>
          </a:p>
        </p:txBody>
      </p:sp>
      <p:sp>
        <p:nvSpPr>
          <p:cNvPr id="3" name="Subtitle 2"/>
          <p:cNvSpPr>
            <a:spLocks noGrp="1"/>
          </p:cNvSpPr>
          <p:nvPr>
            <p:ph type="subTitle" idx="1"/>
          </p:nvPr>
        </p:nvSpPr>
        <p:spPr/>
        <p:txBody>
          <a:bodyPr/>
          <a:lstStyle/>
          <a:p>
            <a:r>
              <a:rPr lang="en-US" smtClean="0"/>
              <a:t>project </a:t>
            </a:r>
            <a:r>
              <a:rPr lang="en-US"/>
              <a:t>1</a:t>
            </a:r>
            <a:endParaRPr lang="en-US" dirty="0"/>
          </a:p>
        </p:txBody>
      </p:sp>
    </p:spTree>
    <p:extLst>
      <p:ext uri="{BB962C8B-B14F-4D97-AF65-F5344CB8AC3E}">
        <p14:creationId xmlns:p14="http://schemas.microsoft.com/office/powerpoint/2010/main" val="676896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The Jack Standard Library </a:t>
            </a:r>
            <a:endParaRPr lang="en-US" dirty="0"/>
          </a:p>
        </p:txBody>
      </p:sp>
      <p:sp>
        <p:nvSpPr>
          <p:cNvPr id="3" name="Content Placeholder 2"/>
          <p:cNvSpPr>
            <a:spLocks noGrp="1"/>
          </p:cNvSpPr>
          <p:nvPr>
            <p:ph idx="1"/>
          </p:nvPr>
        </p:nvSpPr>
        <p:spPr>
          <a:xfrm>
            <a:off x="457200" y="1676400"/>
            <a:ext cx="8229600" cy="4325112"/>
          </a:xfrm>
        </p:spPr>
        <p:txBody>
          <a:bodyPr>
            <a:normAutofit/>
          </a:bodyPr>
          <a:lstStyle/>
          <a:p>
            <a:r>
              <a:rPr lang="en-US" sz="2400" u="sng" dirty="0" smtClean="0"/>
              <a:t>Built-in </a:t>
            </a:r>
            <a:r>
              <a:rPr lang="en-US" sz="2400" u="sng" dirty="0"/>
              <a:t>classes </a:t>
            </a:r>
            <a:r>
              <a:rPr lang="en-US" sz="2400" dirty="0" smtClean="0"/>
              <a:t>:</a:t>
            </a:r>
            <a:endParaRPr lang="en-US" sz="2400" b="1" dirty="0" smtClean="0"/>
          </a:p>
          <a:p>
            <a:pPr lvl="1">
              <a:buClrTx/>
            </a:pPr>
            <a:r>
              <a:rPr lang="en-US" sz="2200" b="1" dirty="0" smtClean="0">
                <a:solidFill>
                  <a:schemeClr val="tx1"/>
                </a:solidFill>
              </a:rPr>
              <a:t>Math</a:t>
            </a:r>
            <a:r>
              <a:rPr lang="en-US" sz="2200" b="1" dirty="0">
                <a:solidFill>
                  <a:schemeClr val="tx1"/>
                </a:solidFill>
              </a:rPr>
              <a:t>: </a:t>
            </a:r>
            <a:r>
              <a:rPr lang="en-US" sz="2200" dirty="0">
                <a:solidFill>
                  <a:schemeClr val="tx1"/>
                </a:solidFill>
              </a:rPr>
              <a:t>Provides basic mathematical operations; </a:t>
            </a:r>
          </a:p>
          <a:p>
            <a:pPr lvl="1">
              <a:buClrTx/>
            </a:pPr>
            <a:r>
              <a:rPr lang="en-US" sz="2200" b="1" dirty="0" smtClean="0">
                <a:solidFill>
                  <a:schemeClr val="tx1"/>
                </a:solidFill>
              </a:rPr>
              <a:t>String</a:t>
            </a:r>
            <a:r>
              <a:rPr lang="en-US" sz="2200" b="1" dirty="0">
                <a:solidFill>
                  <a:schemeClr val="tx1"/>
                </a:solidFill>
              </a:rPr>
              <a:t>: </a:t>
            </a:r>
            <a:r>
              <a:rPr lang="en-US" sz="2200" dirty="0">
                <a:solidFill>
                  <a:schemeClr val="tx1"/>
                </a:solidFill>
              </a:rPr>
              <a:t>Implements the String type and string-related operations; </a:t>
            </a:r>
          </a:p>
          <a:p>
            <a:pPr lvl="1">
              <a:buClrTx/>
            </a:pPr>
            <a:r>
              <a:rPr lang="en-US" sz="2200" b="1" dirty="0" smtClean="0">
                <a:solidFill>
                  <a:schemeClr val="tx1"/>
                </a:solidFill>
              </a:rPr>
              <a:t>Array</a:t>
            </a:r>
            <a:r>
              <a:rPr lang="en-US" sz="2200" b="1" dirty="0">
                <a:solidFill>
                  <a:schemeClr val="tx1"/>
                </a:solidFill>
              </a:rPr>
              <a:t>: </a:t>
            </a:r>
            <a:r>
              <a:rPr lang="en-US" sz="2200" dirty="0">
                <a:solidFill>
                  <a:schemeClr val="tx1"/>
                </a:solidFill>
              </a:rPr>
              <a:t>Implements the Array type and array-related operations; </a:t>
            </a:r>
          </a:p>
          <a:p>
            <a:pPr lvl="1">
              <a:buClrTx/>
            </a:pPr>
            <a:r>
              <a:rPr lang="en-US" sz="2200" b="1" dirty="0" smtClean="0">
                <a:solidFill>
                  <a:schemeClr val="tx1"/>
                </a:solidFill>
              </a:rPr>
              <a:t>Output</a:t>
            </a:r>
            <a:r>
              <a:rPr lang="en-US" sz="2200" b="1" dirty="0">
                <a:solidFill>
                  <a:schemeClr val="tx1"/>
                </a:solidFill>
              </a:rPr>
              <a:t>: </a:t>
            </a:r>
            <a:r>
              <a:rPr lang="en-US" sz="2200" dirty="0">
                <a:solidFill>
                  <a:schemeClr val="tx1"/>
                </a:solidFill>
              </a:rPr>
              <a:t>Handles text output to the screen; </a:t>
            </a:r>
          </a:p>
          <a:p>
            <a:pPr lvl="1">
              <a:buClrTx/>
            </a:pPr>
            <a:r>
              <a:rPr lang="en-US" sz="2200" b="1" dirty="0" smtClean="0">
                <a:solidFill>
                  <a:schemeClr val="tx1"/>
                </a:solidFill>
              </a:rPr>
              <a:t>Screen</a:t>
            </a:r>
            <a:r>
              <a:rPr lang="en-US" sz="2200" b="1" dirty="0">
                <a:solidFill>
                  <a:schemeClr val="tx1"/>
                </a:solidFill>
              </a:rPr>
              <a:t>: </a:t>
            </a:r>
            <a:r>
              <a:rPr lang="en-US" sz="2200" dirty="0">
                <a:solidFill>
                  <a:schemeClr val="tx1"/>
                </a:solidFill>
              </a:rPr>
              <a:t>Handles graphic output to the screen; </a:t>
            </a:r>
          </a:p>
          <a:p>
            <a:pPr lvl="1">
              <a:buClrTx/>
            </a:pPr>
            <a:r>
              <a:rPr lang="en-US" sz="2200" b="1" dirty="0" smtClean="0">
                <a:solidFill>
                  <a:schemeClr val="tx1"/>
                </a:solidFill>
              </a:rPr>
              <a:t>Keyboard</a:t>
            </a:r>
            <a:r>
              <a:rPr lang="en-US" sz="2200" b="1" dirty="0">
                <a:solidFill>
                  <a:schemeClr val="tx1"/>
                </a:solidFill>
              </a:rPr>
              <a:t>: </a:t>
            </a:r>
            <a:r>
              <a:rPr lang="en-US" sz="2200" dirty="0">
                <a:solidFill>
                  <a:schemeClr val="tx1"/>
                </a:solidFill>
              </a:rPr>
              <a:t>Handles user input from the keyboard; </a:t>
            </a:r>
          </a:p>
          <a:p>
            <a:pPr lvl="1">
              <a:buClrTx/>
            </a:pPr>
            <a:r>
              <a:rPr lang="en-US" sz="2200" b="1" dirty="0" smtClean="0">
                <a:solidFill>
                  <a:schemeClr val="tx1"/>
                </a:solidFill>
              </a:rPr>
              <a:t>Memory</a:t>
            </a:r>
            <a:r>
              <a:rPr lang="en-US" sz="2200" b="1" dirty="0">
                <a:solidFill>
                  <a:schemeClr val="tx1"/>
                </a:solidFill>
              </a:rPr>
              <a:t>: </a:t>
            </a:r>
            <a:r>
              <a:rPr lang="en-US" sz="2200" dirty="0">
                <a:solidFill>
                  <a:schemeClr val="tx1"/>
                </a:solidFill>
              </a:rPr>
              <a:t>Handles memory operations; </a:t>
            </a:r>
          </a:p>
          <a:p>
            <a:pPr lvl="1">
              <a:buClrTx/>
            </a:pPr>
            <a:r>
              <a:rPr lang="en-US" sz="2200" b="1" dirty="0" smtClean="0">
                <a:solidFill>
                  <a:schemeClr val="tx1"/>
                </a:solidFill>
              </a:rPr>
              <a:t>Sys</a:t>
            </a:r>
            <a:r>
              <a:rPr lang="en-US" sz="2200" b="1" dirty="0">
                <a:solidFill>
                  <a:schemeClr val="tx1"/>
                </a:solidFill>
              </a:rPr>
              <a:t>: </a:t>
            </a:r>
            <a:r>
              <a:rPr lang="en-US" sz="2200" dirty="0">
                <a:solidFill>
                  <a:schemeClr val="tx1"/>
                </a:solidFill>
              </a:rPr>
              <a:t>Provides some execution-related services. </a:t>
            </a:r>
          </a:p>
          <a:p>
            <a:endParaRPr lang="en-US" dirty="0"/>
          </a:p>
        </p:txBody>
      </p:sp>
    </p:spTree>
    <p:extLst>
      <p:ext uri="{BB962C8B-B14F-4D97-AF65-F5344CB8AC3E}">
        <p14:creationId xmlns:p14="http://schemas.microsoft.com/office/powerpoint/2010/main" val="2760263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23900"/>
            <a:ext cx="638175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114800"/>
            <a:ext cx="63436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7311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1" y="762000"/>
            <a:ext cx="8153400" cy="5562600"/>
            <a:chOff x="457201" y="838200"/>
            <a:chExt cx="8153400" cy="556260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01" r="-1"/>
            <a:stretch/>
          </p:blipFill>
          <p:spPr bwMode="auto">
            <a:xfrm>
              <a:off x="457201" y="838200"/>
              <a:ext cx="81534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456" r="-1456"/>
            <a:stretch/>
          </p:blipFill>
          <p:spPr bwMode="auto">
            <a:xfrm>
              <a:off x="533400" y="4438650"/>
              <a:ext cx="80772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90089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781050"/>
            <a:ext cx="810577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8712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52425" y="762000"/>
            <a:ext cx="8562975" cy="4800600"/>
            <a:chOff x="290512" y="838200"/>
            <a:chExt cx="8562975" cy="480060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 y="838200"/>
              <a:ext cx="8562975"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2" y="4410075"/>
              <a:ext cx="82772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05600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52475"/>
            <a:ext cx="8029575"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3632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0200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14800"/>
            <a:ext cx="81534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5981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b="1" dirty="0"/>
              <a:t>Compiling and Running a Jack </a:t>
            </a:r>
            <a:r>
              <a:rPr lang="en-US" b="1" dirty="0" err="1" smtClean="0"/>
              <a:t>Prog</a:t>
            </a:r>
            <a:r>
              <a:rPr lang="en-US" b="1" dirty="0" smtClean="0"/>
              <a:t>.</a:t>
            </a:r>
            <a:endParaRPr lang="en-US" dirty="0"/>
          </a:p>
        </p:txBody>
      </p:sp>
      <p:sp>
        <p:nvSpPr>
          <p:cNvPr id="3" name="Content Placeholder 2"/>
          <p:cNvSpPr>
            <a:spLocks noGrp="1"/>
          </p:cNvSpPr>
          <p:nvPr>
            <p:ph idx="1"/>
          </p:nvPr>
        </p:nvSpPr>
        <p:spPr>
          <a:xfrm>
            <a:off x="457200" y="1676400"/>
            <a:ext cx="8229600" cy="4953000"/>
          </a:xfrm>
        </p:spPr>
        <p:txBody>
          <a:bodyPr>
            <a:noAutofit/>
          </a:bodyPr>
          <a:lstStyle/>
          <a:p>
            <a:r>
              <a:rPr lang="en-US" sz="2200" b="1" dirty="0"/>
              <a:t>Resources</a:t>
            </a:r>
            <a:r>
              <a:rPr lang="en-US" sz="2200" dirty="0"/>
              <a:t>: You will need three tools: the Jack compiler, </a:t>
            </a:r>
            <a:r>
              <a:rPr lang="en-US" sz="2200" dirty="0" smtClean="0"/>
              <a:t>the </a:t>
            </a:r>
            <a:r>
              <a:rPr lang="en-US" sz="2200" dirty="0"/>
              <a:t>VM </a:t>
            </a:r>
            <a:r>
              <a:rPr lang="en-US" sz="2200" dirty="0" smtClean="0"/>
              <a:t>Emulator, </a:t>
            </a:r>
            <a:r>
              <a:rPr lang="en-US" sz="2200" dirty="0"/>
              <a:t>and the Jack Operating System. </a:t>
            </a:r>
            <a:endParaRPr lang="en-US" sz="2200" dirty="0" smtClean="0"/>
          </a:p>
          <a:p>
            <a:pPr marL="566928" indent="-457200">
              <a:buClrTx/>
              <a:buFont typeface="+mj-lt"/>
              <a:buAutoNum type="arabicPeriod"/>
            </a:pPr>
            <a:r>
              <a:rPr lang="en-US" sz="2200" dirty="0" smtClean="0"/>
              <a:t>Each </a:t>
            </a:r>
            <a:r>
              <a:rPr lang="en-US" sz="2200" dirty="0"/>
              <a:t>program must be stored in a separate </a:t>
            </a:r>
            <a:r>
              <a:rPr lang="en-US" sz="2200" dirty="0" smtClean="0"/>
              <a:t>directory </a:t>
            </a:r>
            <a:r>
              <a:rPr lang="en-US" sz="2200" i="1" dirty="0" smtClean="0"/>
              <a:t>Xxx</a:t>
            </a:r>
            <a:r>
              <a:rPr lang="en-US" sz="2200" dirty="0"/>
              <a:t>. </a:t>
            </a:r>
            <a:r>
              <a:rPr lang="en-US" sz="2200" dirty="0" smtClean="0"/>
              <a:t>Then </a:t>
            </a:r>
            <a:r>
              <a:rPr lang="en-US" sz="2200" dirty="0"/>
              <a:t>copy all the files from tools/OS into the </a:t>
            </a:r>
            <a:r>
              <a:rPr lang="en-US" sz="2200" i="1" dirty="0"/>
              <a:t>Xxx</a:t>
            </a:r>
            <a:r>
              <a:rPr lang="en-US" sz="2200" dirty="0"/>
              <a:t> directory.</a:t>
            </a:r>
          </a:p>
          <a:p>
            <a:pPr marL="566928" indent="-457200">
              <a:buClrTx/>
              <a:buFont typeface="+mj-lt"/>
              <a:buAutoNum type="arabicPeriod"/>
            </a:pPr>
            <a:r>
              <a:rPr lang="en-US" sz="2200" dirty="0" smtClean="0"/>
              <a:t>Write </a:t>
            </a:r>
            <a:r>
              <a:rPr lang="en-US" sz="2200" dirty="0"/>
              <a:t>your Jack </a:t>
            </a:r>
            <a:r>
              <a:rPr lang="en-US" sz="2200" dirty="0" smtClean="0"/>
              <a:t>each </a:t>
            </a:r>
            <a:r>
              <a:rPr lang="en-US" sz="2200" dirty="0"/>
              <a:t>stored in a separate </a:t>
            </a:r>
            <a:r>
              <a:rPr lang="en-US" sz="2200" i="1" dirty="0" err="1"/>
              <a:t>ClassName.jack</a:t>
            </a:r>
            <a:r>
              <a:rPr lang="en-US" sz="2200" dirty="0"/>
              <a:t> text </a:t>
            </a:r>
            <a:r>
              <a:rPr lang="en-US" sz="2200" dirty="0" smtClean="0"/>
              <a:t>file, in </a:t>
            </a:r>
            <a:r>
              <a:rPr lang="en-US" sz="2200" dirty="0"/>
              <a:t>the </a:t>
            </a:r>
            <a:r>
              <a:rPr lang="en-US" sz="2200" i="1" dirty="0"/>
              <a:t>Xxx</a:t>
            </a:r>
            <a:r>
              <a:rPr lang="en-US" sz="2200" dirty="0"/>
              <a:t> directory.</a:t>
            </a:r>
          </a:p>
          <a:p>
            <a:pPr marL="566928" indent="-457200">
              <a:buClrTx/>
              <a:buFont typeface="+mj-lt"/>
              <a:buAutoNum type="arabicPeriod"/>
            </a:pPr>
            <a:r>
              <a:rPr lang="en-US" sz="2200" dirty="0" smtClean="0"/>
              <a:t>Compile </a:t>
            </a:r>
            <a:r>
              <a:rPr lang="en-US" sz="2200" dirty="0"/>
              <a:t>your program ,</a:t>
            </a:r>
            <a:r>
              <a:rPr lang="en-US" sz="2200" dirty="0" smtClean="0"/>
              <a:t>using </a:t>
            </a:r>
            <a:r>
              <a:rPr lang="en-US" sz="2200" dirty="0"/>
              <a:t>the supplied Jack </a:t>
            </a:r>
            <a:r>
              <a:rPr lang="en-US" sz="2200" dirty="0" smtClean="0"/>
              <a:t>compiler, by </a:t>
            </a:r>
            <a:r>
              <a:rPr lang="en-US" sz="2200" dirty="0"/>
              <a:t>applying the compiler to the name of the program directory (</a:t>
            </a:r>
            <a:r>
              <a:rPr lang="en-US" sz="2200" i="1" dirty="0"/>
              <a:t>Xxx</a:t>
            </a:r>
            <a:r>
              <a:rPr lang="en-US" sz="2200" dirty="0"/>
              <a:t>). </a:t>
            </a:r>
            <a:r>
              <a:rPr lang="en-US" sz="2200" dirty="0" smtClean="0"/>
              <a:t>The </a:t>
            </a:r>
            <a:r>
              <a:rPr lang="en-US" sz="2200" dirty="0"/>
              <a:t>compiler </a:t>
            </a:r>
            <a:r>
              <a:rPr lang="en-US" sz="2200" dirty="0" smtClean="0"/>
              <a:t>will translate </a:t>
            </a:r>
            <a:r>
              <a:rPr lang="en-US" sz="2200" dirty="0"/>
              <a:t>all the .jack classes found in the directory into corresponding .</a:t>
            </a:r>
            <a:r>
              <a:rPr lang="en-US" sz="2200" dirty="0" err="1"/>
              <a:t>vm</a:t>
            </a:r>
            <a:r>
              <a:rPr lang="en-US" sz="2200" dirty="0"/>
              <a:t> files. </a:t>
            </a:r>
            <a:endParaRPr lang="en-US" sz="2200" dirty="0" smtClean="0"/>
          </a:p>
          <a:p>
            <a:pPr marL="566928" indent="-457200">
              <a:buClrTx/>
              <a:buFont typeface="+mj-lt"/>
              <a:buAutoNum type="arabicPeriod"/>
            </a:pPr>
            <a:r>
              <a:rPr lang="en-US" sz="2200" dirty="0" smtClean="0"/>
              <a:t>To </a:t>
            </a:r>
            <a:r>
              <a:rPr lang="en-US" sz="2200" dirty="0"/>
              <a:t>test the compiled program, invoke the VM Emulator and load the entire </a:t>
            </a:r>
            <a:r>
              <a:rPr lang="en-US" sz="2200" i="1" dirty="0"/>
              <a:t>Xxx</a:t>
            </a:r>
            <a:r>
              <a:rPr lang="en-US" sz="2200" dirty="0"/>
              <a:t> program directory. Then run the program. </a:t>
            </a:r>
          </a:p>
        </p:txBody>
      </p:sp>
    </p:spTree>
    <p:extLst>
      <p:ext uri="{BB962C8B-B14F-4D97-AF65-F5344CB8AC3E}">
        <p14:creationId xmlns:p14="http://schemas.microsoft.com/office/powerpoint/2010/main" val="3846109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40" y="804231"/>
            <a:ext cx="7566438" cy="3833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40" y="3465192"/>
            <a:ext cx="416300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397255"/>
            <a:ext cx="3792318" cy="205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362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How and what to submit</a:t>
            </a:r>
            <a:endParaRPr lang="en-US" dirty="0"/>
          </a:p>
        </p:txBody>
      </p:sp>
      <p:sp>
        <p:nvSpPr>
          <p:cNvPr id="3" name="Content Placeholder 2"/>
          <p:cNvSpPr>
            <a:spLocks noGrp="1"/>
          </p:cNvSpPr>
          <p:nvPr>
            <p:ph idx="1"/>
          </p:nvPr>
        </p:nvSpPr>
        <p:spPr>
          <a:xfrm>
            <a:off x="457200" y="1676400"/>
            <a:ext cx="8305800" cy="4325112"/>
          </a:xfrm>
        </p:spPr>
        <p:txBody>
          <a:bodyPr>
            <a:normAutofit/>
          </a:bodyPr>
          <a:lstStyle/>
          <a:p>
            <a:r>
              <a:rPr lang="en-US" sz="2200" dirty="0"/>
              <a:t>Create a folder named </a:t>
            </a:r>
            <a:r>
              <a:rPr lang="en-US" sz="2200" dirty="0" smtClean="0"/>
              <a:t>2015B_exXX_YYYYYYYY</a:t>
            </a:r>
            <a:r>
              <a:rPr lang="en-US" sz="2200" dirty="0"/>
              <a:t>, when XX is the ex </a:t>
            </a:r>
            <a:r>
              <a:rPr lang="en-US" sz="2200" dirty="0" smtClean="0"/>
              <a:t>number, </a:t>
            </a:r>
            <a:r>
              <a:rPr lang="en-US" sz="2200" dirty="0"/>
              <a:t>and YYYYYYYY is your ID</a:t>
            </a:r>
            <a:r>
              <a:rPr lang="en-US" sz="2200" dirty="0" smtClean="0"/>
              <a:t>.</a:t>
            </a:r>
          </a:p>
          <a:p>
            <a:pPr marL="109728" indent="0">
              <a:buNone/>
            </a:pPr>
            <a:r>
              <a:rPr lang="en-US" sz="2200" dirty="0"/>
              <a:t>For example: </a:t>
            </a:r>
            <a:r>
              <a:rPr lang="en-US" sz="2200" dirty="0" smtClean="0"/>
              <a:t>	</a:t>
            </a:r>
            <a:r>
              <a:rPr lang="en-US" sz="2200" smtClean="0"/>
              <a:t>	2015B_ex01_320457807.zip</a:t>
            </a:r>
            <a:endParaRPr lang="en-US" sz="2200" dirty="0" smtClean="0"/>
          </a:p>
          <a:p>
            <a:pPr marL="109728" indent="0">
              <a:buNone/>
            </a:pPr>
            <a:endParaRPr lang="en-US" sz="2200" dirty="0" smtClean="0"/>
          </a:p>
          <a:p>
            <a:r>
              <a:rPr lang="en-US" sz="2200" dirty="0" smtClean="0"/>
              <a:t>All submission files should be in that folder, and no other extra file. </a:t>
            </a:r>
            <a:r>
              <a:rPr lang="en-US" sz="2200" dirty="0"/>
              <a:t>Files to </a:t>
            </a:r>
            <a:r>
              <a:rPr lang="en-US" sz="2200" dirty="0" smtClean="0"/>
              <a:t>submit: </a:t>
            </a:r>
            <a:r>
              <a:rPr lang="en-US" sz="2200" dirty="0" smtClean="0">
                <a:solidFill>
                  <a:schemeClr val="tx1"/>
                </a:solidFill>
              </a:rPr>
              <a:t>jack files, README.txt</a:t>
            </a:r>
          </a:p>
          <a:p>
            <a:endParaRPr lang="en-US" sz="2200" dirty="0"/>
          </a:p>
          <a:p>
            <a:r>
              <a:rPr lang="en-US" sz="2200" dirty="0"/>
              <a:t>Zip the folder to a zip file named </a:t>
            </a:r>
            <a:r>
              <a:rPr lang="en-US" sz="2200" dirty="0" smtClean="0"/>
              <a:t>2015B_exXX_YYYYYYYY.zip</a:t>
            </a:r>
            <a:endParaRPr lang="en-US" sz="2200" dirty="0"/>
          </a:p>
          <a:p>
            <a:endParaRPr lang="en-US" sz="2200" dirty="0" smtClean="0"/>
          </a:p>
          <a:p>
            <a:pPr lvl="1">
              <a:buClrTx/>
            </a:pPr>
            <a:endParaRPr lang="en-US" sz="2200" dirty="0" smtClean="0">
              <a:solidFill>
                <a:schemeClr val="tx1"/>
              </a:solidFill>
            </a:endParaRPr>
          </a:p>
          <a:p>
            <a:pPr lvl="1">
              <a:buClrTx/>
            </a:pPr>
            <a:endParaRPr lang="en-US" sz="2200" dirty="0" smtClean="0">
              <a:solidFill>
                <a:schemeClr val="tx1"/>
              </a:solidFill>
            </a:endParaRPr>
          </a:p>
          <a:p>
            <a:pPr marL="411480" lvl="1" indent="0">
              <a:buClrTx/>
              <a:buNone/>
            </a:pPr>
            <a:endParaRPr lang="en-US" sz="2200" dirty="0">
              <a:solidFill>
                <a:schemeClr val="tx1"/>
              </a:solidFill>
            </a:endParaRPr>
          </a:p>
        </p:txBody>
      </p:sp>
    </p:spTree>
    <p:extLst>
      <p:ext uri="{BB962C8B-B14F-4D97-AF65-F5344CB8AC3E}">
        <p14:creationId xmlns:p14="http://schemas.microsoft.com/office/powerpoint/2010/main" val="49732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37" y="609600"/>
            <a:ext cx="8229600" cy="1066800"/>
          </a:xfrm>
        </p:spPr>
        <p:txBody>
          <a:bodyPr/>
          <a:lstStyle/>
          <a:p>
            <a:r>
              <a:rPr lang="en-US" b="1" dirty="0"/>
              <a:t>Program Structure </a:t>
            </a:r>
            <a:endParaRPr lang="en-US" dirty="0"/>
          </a:p>
        </p:txBody>
      </p:sp>
      <p:sp>
        <p:nvSpPr>
          <p:cNvPr id="3" name="Content Placeholder 2"/>
          <p:cNvSpPr>
            <a:spLocks noGrp="1"/>
          </p:cNvSpPr>
          <p:nvPr>
            <p:ph idx="1"/>
          </p:nvPr>
        </p:nvSpPr>
        <p:spPr>
          <a:xfrm>
            <a:off x="566737" y="1676400"/>
            <a:ext cx="8229600" cy="4325112"/>
          </a:xfrm>
        </p:spPr>
        <p:txBody>
          <a:bodyPr>
            <a:normAutofit lnSpcReduction="10000"/>
          </a:bodyPr>
          <a:lstStyle/>
          <a:p>
            <a:r>
              <a:rPr lang="en-US" sz="2200" dirty="0" smtClean="0"/>
              <a:t>The </a:t>
            </a:r>
            <a:r>
              <a:rPr lang="en-US" sz="2200" dirty="0"/>
              <a:t>basic programming unit in Jack is a class. </a:t>
            </a:r>
            <a:endParaRPr lang="en-US" sz="2200" dirty="0" smtClean="0"/>
          </a:p>
          <a:p>
            <a:endParaRPr lang="en-US" dirty="0" smtClean="0"/>
          </a:p>
          <a:p>
            <a:endParaRPr lang="en-US" dirty="0"/>
          </a:p>
          <a:p>
            <a:endParaRPr lang="en-US" sz="2200" dirty="0" smtClean="0"/>
          </a:p>
          <a:p>
            <a:endParaRPr lang="en-US" sz="2200" dirty="0" smtClean="0"/>
          </a:p>
          <a:p>
            <a:r>
              <a:rPr lang="en-US" sz="2200" dirty="0" smtClean="0"/>
              <a:t>All </a:t>
            </a:r>
            <a:r>
              <a:rPr lang="en-US" sz="2200" dirty="0"/>
              <a:t>subroutine declarations have the following format</a:t>
            </a:r>
            <a:r>
              <a:rPr lang="en-US" sz="2200" dirty="0" smtClean="0"/>
              <a:t>:</a:t>
            </a:r>
          </a:p>
          <a:p>
            <a:endParaRPr lang="en-US" sz="2200" dirty="0"/>
          </a:p>
          <a:p>
            <a:endParaRPr lang="en-US" sz="2200" dirty="0" smtClean="0"/>
          </a:p>
          <a:p>
            <a:endParaRPr lang="en-US" sz="2200" dirty="0"/>
          </a:p>
          <a:p>
            <a:endParaRPr lang="en-US" sz="2200" dirty="0" smtClean="0"/>
          </a:p>
          <a:p>
            <a:pPr marL="109728" indent="0">
              <a:buNone/>
            </a:pPr>
            <a:r>
              <a:rPr lang="en-US" sz="2200" dirty="0" smtClean="0"/>
              <a:t> </a:t>
            </a:r>
          </a:p>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2209800"/>
            <a:ext cx="875347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915" y="4191000"/>
            <a:ext cx="40767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0957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25112"/>
          </a:xfrm>
        </p:spPr>
        <p:txBody>
          <a:bodyPr/>
          <a:lstStyle/>
          <a:p>
            <a:r>
              <a:rPr lang="en-US" sz="2200" dirty="0"/>
              <a:t>As in Java, a Jack program is a collection of one or more classes. One class must be named Main, and this class must include at least one function named main. When instructed to execute a Jack program that resides in some directory, the Jack run-time environment will automatically start running the </a:t>
            </a:r>
            <a:r>
              <a:rPr lang="en-US" sz="2200" i="1" dirty="0" err="1"/>
              <a:t>Main.main</a:t>
            </a:r>
            <a:r>
              <a:rPr lang="en-US" sz="2200" dirty="0"/>
              <a:t> function</a:t>
            </a:r>
            <a:r>
              <a:rPr lang="en-US" sz="2200" dirty="0" smtClean="0"/>
              <a:t>.</a:t>
            </a:r>
          </a:p>
          <a:p>
            <a:endParaRPr lang="en-US" dirty="0"/>
          </a:p>
        </p:txBody>
      </p:sp>
    </p:spTree>
    <p:extLst>
      <p:ext uri="{BB962C8B-B14F-4D97-AF65-F5344CB8AC3E}">
        <p14:creationId xmlns:p14="http://schemas.microsoft.com/office/powerpoint/2010/main" val="2077944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smtClean="0"/>
              <a:t>Variables &amp; </a:t>
            </a:r>
            <a:r>
              <a:rPr lang="en-US" b="1" dirty="0"/>
              <a:t>Data Types </a:t>
            </a:r>
            <a:endParaRPr lang="en-US" dirty="0"/>
          </a:p>
        </p:txBody>
      </p:sp>
      <p:sp>
        <p:nvSpPr>
          <p:cNvPr id="3" name="Content Placeholder 2"/>
          <p:cNvSpPr>
            <a:spLocks noGrp="1"/>
          </p:cNvSpPr>
          <p:nvPr>
            <p:ph idx="1"/>
          </p:nvPr>
        </p:nvSpPr>
        <p:spPr>
          <a:xfrm>
            <a:off x="457200" y="1676400"/>
            <a:ext cx="8305800" cy="4953000"/>
          </a:xfrm>
        </p:spPr>
        <p:txBody>
          <a:bodyPr>
            <a:normAutofit/>
          </a:bodyPr>
          <a:lstStyle/>
          <a:p>
            <a:r>
              <a:rPr lang="en-US" sz="2200" dirty="0"/>
              <a:t>There are four kinds of </a:t>
            </a:r>
            <a:r>
              <a:rPr lang="en-US" sz="2200" b="1" dirty="0" smtClean="0"/>
              <a:t>variable</a:t>
            </a:r>
            <a:r>
              <a:rPr lang="en-US" sz="2200" dirty="0" smtClean="0"/>
              <a:t>: </a:t>
            </a:r>
          </a:p>
          <a:p>
            <a:pPr marL="916686" lvl="1" indent="-514350">
              <a:buClrTx/>
              <a:buFont typeface="+mj-lt"/>
              <a:buAutoNum type="arabicPeriod"/>
            </a:pPr>
            <a:r>
              <a:rPr lang="en-US" sz="2200" dirty="0" smtClean="0">
                <a:solidFill>
                  <a:schemeClr val="tx1"/>
                </a:solidFill>
              </a:rPr>
              <a:t>fields</a:t>
            </a:r>
            <a:endParaRPr lang="en-US" sz="2200" dirty="0">
              <a:solidFill>
                <a:schemeClr val="tx1"/>
              </a:solidFill>
            </a:endParaRPr>
          </a:p>
          <a:p>
            <a:pPr marL="916686" lvl="1" indent="-514350">
              <a:buClrTx/>
              <a:buFont typeface="+mj-lt"/>
              <a:buAutoNum type="arabicPeriod"/>
            </a:pPr>
            <a:r>
              <a:rPr lang="en-US" sz="2200" dirty="0" smtClean="0">
                <a:solidFill>
                  <a:schemeClr val="tx1"/>
                </a:solidFill>
              </a:rPr>
              <a:t>static</a:t>
            </a:r>
            <a:endParaRPr lang="en-US" sz="2200" dirty="0">
              <a:solidFill>
                <a:schemeClr val="tx1"/>
              </a:solidFill>
            </a:endParaRPr>
          </a:p>
          <a:p>
            <a:pPr marL="916686" lvl="1" indent="-514350">
              <a:buClrTx/>
              <a:buFont typeface="+mj-lt"/>
              <a:buAutoNum type="arabicPeriod"/>
            </a:pPr>
            <a:r>
              <a:rPr lang="en-US" sz="2200" dirty="0" smtClean="0">
                <a:solidFill>
                  <a:schemeClr val="tx1"/>
                </a:solidFill>
              </a:rPr>
              <a:t>local</a:t>
            </a:r>
            <a:endParaRPr lang="en-US" sz="2200" dirty="0">
              <a:solidFill>
                <a:schemeClr val="tx1"/>
              </a:solidFill>
            </a:endParaRPr>
          </a:p>
          <a:p>
            <a:pPr marL="916686" lvl="1" indent="-514350">
              <a:buClrTx/>
              <a:buFont typeface="+mj-lt"/>
              <a:buAutoNum type="arabicPeriod"/>
            </a:pPr>
            <a:r>
              <a:rPr lang="en-US" sz="2200" dirty="0" smtClean="0">
                <a:solidFill>
                  <a:schemeClr val="tx1"/>
                </a:solidFill>
              </a:rPr>
              <a:t>parameter</a:t>
            </a:r>
            <a:endParaRPr lang="en-US" sz="2200" dirty="0">
              <a:solidFill>
                <a:schemeClr val="tx1"/>
              </a:solidFill>
            </a:endParaRPr>
          </a:p>
          <a:p>
            <a:r>
              <a:rPr lang="en-US" sz="2200" dirty="0" smtClean="0"/>
              <a:t>Jack features three primitive </a:t>
            </a:r>
            <a:r>
              <a:rPr lang="en-US" sz="2200" b="1" dirty="0" smtClean="0"/>
              <a:t>data types</a:t>
            </a:r>
            <a:r>
              <a:rPr lang="en-US" sz="2200" dirty="0" smtClean="0"/>
              <a:t>:</a:t>
            </a:r>
          </a:p>
          <a:p>
            <a:pPr marL="916686" lvl="1" indent="-514350">
              <a:buClrTx/>
              <a:buFont typeface="+mj-lt"/>
              <a:buAutoNum type="arabicPeriod"/>
            </a:pPr>
            <a:r>
              <a:rPr lang="en-US" sz="2200" dirty="0" err="1">
                <a:solidFill>
                  <a:prstClr val="black"/>
                </a:solidFill>
              </a:rPr>
              <a:t>int</a:t>
            </a:r>
            <a:endParaRPr lang="en-US" sz="2200" dirty="0">
              <a:solidFill>
                <a:prstClr val="black"/>
              </a:solidFill>
            </a:endParaRPr>
          </a:p>
          <a:p>
            <a:pPr marL="916686" lvl="1" indent="-514350">
              <a:buClrTx/>
              <a:buFont typeface="+mj-lt"/>
              <a:buAutoNum type="arabicPeriod"/>
            </a:pPr>
            <a:r>
              <a:rPr lang="en-US" sz="2200" dirty="0" err="1">
                <a:solidFill>
                  <a:prstClr val="black"/>
                </a:solidFill>
              </a:rPr>
              <a:t>boolean</a:t>
            </a:r>
            <a:endParaRPr lang="en-US" sz="2200" dirty="0">
              <a:solidFill>
                <a:prstClr val="black"/>
              </a:solidFill>
            </a:endParaRPr>
          </a:p>
          <a:p>
            <a:pPr marL="916686" lvl="1" indent="-514350">
              <a:buClrTx/>
              <a:buFont typeface="+mj-lt"/>
              <a:buAutoNum type="arabicPeriod"/>
            </a:pPr>
            <a:r>
              <a:rPr lang="en-US" sz="2200" dirty="0" smtClean="0">
                <a:solidFill>
                  <a:prstClr val="black"/>
                </a:solidFill>
              </a:rPr>
              <a:t>char</a:t>
            </a:r>
            <a:endParaRPr lang="en-US" sz="2200" dirty="0" smtClean="0"/>
          </a:p>
          <a:p>
            <a:r>
              <a:rPr lang="en-US" sz="2200" dirty="0" smtClean="0"/>
              <a:t>Every </a:t>
            </a:r>
            <a:r>
              <a:rPr lang="en-US" sz="2200" dirty="0"/>
              <a:t>class defines an </a:t>
            </a:r>
            <a:r>
              <a:rPr lang="en-US" sz="2200" b="1" dirty="0"/>
              <a:t>object type</a:t>
            </a:r>
            <a:r>
              <a:rPr lang="en-US" sz="2200" dirty="0"/>
              <a:t>. As in Java, the declaration of an object variable causes only the creation of an reference variable (pointer). </a:t>
            </a:r>
            <a:endParaRPr lang="en-US" sz="2200" dirty="0" smtClean="0"/>
          </a:p>
        </p:txBody>
      </p:sp>
    </p:spTree>
    <p:extLst>
      <p:ext uri="{BB962C8B-B14F-4D97-AF65-F5344CB8AC3E}">
        <p14:creationId xmlns:p14="http://schemas.microsoft.com/office/powerpoint/2010/main" val="941677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366635" cy="5495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714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Statements </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6728465" cy="5118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66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Expressions </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7317556" cy="4901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458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Subroutine calls </a:t>
            </a:r>
            <a:endParaRPr lang="en-US" dirty="0"/>
          </a:p>
        </p:txBody>
      </p:sp>
      <p:sp>
        <p:nvSpPr>
          <p:cNvPr id="3" name="Content Placeholder 2"/>
          <p:cNvSpPr>
            <a:spLocks noGrp="1"/>
          </p:cNvSpPr>
          <p:nvPr>
            <p:ph idx="1"/>
          </p:nvPr>
        </p:nvSpPr>
        <p:spPr>
          <a:xfrm>
            <a:off x="457200" y="1694688"/>
            <a:ext cx="8229600" cy="4553712"/>
          </a:xfrm>
        </p:spPr>
        <p:txBody>
          <a:bodyPr>
            <a:normAutofit lnSpcReduction="10000"/>
          </a:bodyPr>
          <a:lstStyle/>
          <a:p>
            <a:r>
              <a:rPr lang="en-US" sz="2200" dirty="0"/>
              <a:t>Subroutine calls invoke methods, functions, and </a:t>
            </a:r>
            <a:r>
              <a:rPr lang="en-US" sz="2200" dirty="0" smtClean="0"/>
              <a:t>constructors.</a:t>
            </a:r>
          </a:p>
          <a:p>
            <a:r>
              <a:rPr lang="en-US" sz="2200" dirty="0" smtClean="0"/>
              <a:t>General </a:t>
            </a:r>
            <a:r>
              <a:rPr lang="en-US" sz="2200" dirty="0"/>
              <a:t>syntax </a:t>
            </a:r>
            <a:r>
              <a:rPr lang="en-US" sz="2200" dirty="0" smtClean="0"/>
              <a:t>: </a:t>
            </a:r>
          </a:p>
          <a:p>
            <a:pPr marL="109728" indent="0">
              <a:buNone/>
            </a:pPr>
            <a:r>
              <a:rPr lang="en-US" sz="2200" i="1" dirty="0"/>
              <a:t> </a:t>
            </a:r>
            <a:r>
              <a:rPr lang="en-US" sz="2200" i="1" dirty="0" smtClean="0"/>
              <a:t>                           </a:t>
            </a:r>
            <a:r>
              <a:rPr lang="en-US" sz="2200" i="1" dirty="0" err="1" smtClean="0"/>
              <a:t>subroutineName</a:t>
            </a:r>
            <a:r>
              <a:rPr lang="en-US" sz="2200" i="1" dirty="0" smtClean="0"/>
              <a:t>(argument-list) </a:t>
            </a:r>
          </a:p>
          <a:p>
            <a:pPr marL="109728" indent="0">
              <a:buNone/>
            </a:pPr>
            <a:endParaRPr lang="en-US" sz="2200" i="1" dirty="0" smtClean="0"/>
          </a:p>
          <a:p>
            <a:r>
              <a:rPr lang="en-US" sz="2200" dirty="0"/>
              <a:t>Within a </a:t>
            </a:r>
            <a:r>
              <a:rPr lang="en-US" sz="2200" dirty="0" smtClean="0"/>
              <a:t>class, methods </a:t>
            </a:r>
            <a:r>
              <a:rPr lang="en-US" sz="2200" dirty="0"/>
              <a:t>are called using the </a:t>
            </a:r>
            <a:r>
              <a:rPr lang="en-US" sz="2200" dirty="0" smtClean="0"/>
              <a:t>syntax:</a:t>
            </a:r>
          </a:p>
          <a:p>
            <a:pPr marL="109728" indent="0">
              <a:buNone/>
            </a:pPr>
            <a:r>
              <a:rPr lang="en-US" sz="2200" i="1" dirty="0"/>
              <a:t> </a:t>
            </a:r>
            <a:r>
              <a:rPr lang="en-US" sz="2200" i="1" dirty="0" smtClean="0"/>
              <a:t>                              </a:t>
            </a:r>
            <a:r>
              <a:rPr lang="en-US" sz="2200" i="1" dirty="0" err="1" smtClean="0"/>
              <a:t>methodName</a:t>
            </a:r>
            <a:r>
              <a:rPr lang="en-US" sz="2200" i="1" dirty="0" smtClean="0"/>
              <a:t>(argument-list</a:t>
            </a:r>
            <a:r>
              <a:rPr lang="en-US" sz="2200" i="1" dirty="0"/>
              <a:t>) </a:t>
            </a:r>
            <a:endParaRPr lang="en-US" sz="2200" i="1" dirty="0" smtClean="0"/>
          </a:p>
          <a:p>
            <a:pPr marL="109728" indent="0">
              <a:buNone/>
            </a:pPr>
            <a:endParaRPr lang="en-US" sz="2200" i="1" dirty="0" smtClean="0"/>
          </a:p>
          <a:p>
            <a:r>
              <a:rPr lang="en-US" sz="2200" dirty="0"/>
              <a:t>Outside a class, methods are called using the </a:t>
            </a:r>
            <a:r>
              <a:rPr lang="en-US" sz="2200" dirty="0" smtClean="0"/>
              <a:t>syntax:</a:t>
            </a:r>
          </a:p>
          <a:p>
            <a:pPr marL="109728" indent="0">
              <a:buNone/>
            </a:pPr>
            <a:r>
              <a:rPr lang="en-US" sz="2200" dirty="0"/>
              <a:t> </a:t>
            </a:r>
            <a:r>
              <a:rPr lang="en-US" sz="2200" dirty="0" smtClean="0"/>
              <a:t>                     </a:t>
            </a:r>
            <a:r>
              <a:rPr lang="en-US" sz="2200" i="1" dirty="0" err="1"/>
              <a:t>varName.methodName</a:t>
            </a:r>
            <a:r>
              <a:rPr lang="en-US" sz="2200" i="1" dirty="0"/>
              <a:t>(argument-list) </a:t>
            </a:r>
            <a:endParaRPr lang="en-US" sz="2200" i="1" dirty="0" smtClean="0"/>
          </a:p>
          <a:p>
            <a:pPr marL="109728" indent="0">
              <a:buNone/>
            </a:pPr>
            <a:endParaRPr lang="en-US" sz="2200" i="1" dirty="0" smtClean="0"/>
          </a:p>
          <a:p>
            <a:r>
              <a:rPr lang="en-US" sz="2200" dirty="0" smtClean="0"/>
              <a:t>Functions </a:t>
            </a:r>
            <a:r>
              <a:rPr lang="en-US" sz="2200" dirty="0"/>
              <a:t>and constructors must be called using their </a:t>
            </a:r>
            <a:r>
              <a:rPr lang="en-US" sz="2200" dirty="0" smtClean="0"/>
              <a:t>full-names:</a:t>
            </a:r>
          </a:p>
          <a:p>
            <a:pPr marL="109728" indent="0">
              <a:buNone/>
            </a:pPr>
            <a:r>
              <a:rPr lang="en-US" sz="2200" i="1" dirty="0" smtClean="0"/>
              <a:t>                     </a:t>
            </a:r>
            <a:r>
              <a:rPr lang="en-US" sz="2200" i="1" dirty="0" err="1" smtClean="0"/>
              <a:t>className.subroutineName</a:t>
            </a:r>
            <a:r>
              <a:rPr lang="en-US" sz="2200" i="1" dirty="0" smtClean="0"/>
              <a:t>(argument-list</a:t>
            </a:r>
            <a:r>
              <a:rPr lang="en-US" sz="2200" i="1" dirty="0"/>
              <a:t>) </a:t>
            </a:r>
            <a:endParaRPr lang="en-US" sz="2200" i="1" dirty="0" smtClean="0"/>
          </a:p>
          <a:p>
            <a:endParaRPr lang="en-US" sz="2200" i="1" dirty="0"/>
          </a:p>
        </p:txBody>
      </p:sp>
    </p:spTree>
    <p:extLst>
      <p:ext uri="{BB962C8B-B14F-4D97-AF65-F5344CB8AC3E}">
        <p14:creationId xmlns:p14="http://schemas.microsoft.com/office/powerpoint/2010/main" val="3714311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Object Construction and Disposal </a:t>
            </a:r>
            <a:endParaRPr lang="en-US" dirty="0"/>
          </a:p>
        </p:txBody>
      </p:sp>
      <p:sp>
        <p:nvSpPr>
          <p:cNvPr id="3" name="Content Placeholder 2"/>
          <p:cNvSpPr>
            <a:spLocks noGrp="1"/>
          </p:cNvSpPr>
          <p:nvPr>
            <p:ph idx="1"/>
          </p:nvPr>
        </p:nvSpPr>
        <p:spPr>
          <a:xfrm>
            <a:off x="457200" y="1676400"/>
            <a:ext cx="8229600" cy="4325112"/>
          </a:xfrm>
        </p:spPr>
        <p:txBody>
          <a:bodyPr>
            <a:normAutofit/>
          </a:bodyPr>
          <a:lstStyle/>
          <a:p>
            <a:r>
              <a:rPr lang="en-US" sz="2200" dirty="0"/>
              <a:t>Constructors may have arbitrary names, but it is customary to call one of them “new”. Constructors are called just like any other class function using the format : </a:t>
            </a:r>
            <a:endParaRPr lang="en-US" sz="2200" dirty="0" smtClean="0"/>
          </a:p>
          <a:p>
            <a:pPr marL="109728" indent="0">
              <a:buNone/>
            </a:pPr>
            <a:r>
              <a:rPr lang="en-US" sz="2000" i="1" dirty="0" smtClean="0"/>
              <a:t>let </a:t>
            </a:r>
            <a:r>
              <a:rPr lang="en-US" sz="2000" i="1" dirty="0"/>
              <a:t>&lt;</a:t>
            </a:r>
            <a:r>
              <a:rPr lang="en-US" sz="2000" i="1" dirty="0" err="1"/>
              <a:t>var</a:t>
            </a:r>
            <a:r>
              <a:rPr lang="en-US" sz="2000" i="1" dirty="0"/>
              <a:t>&gt; = &lt;</a:t>
            </a:r>
            <a:r>
              <a:rPr lang="en-US" sz="2000" i="1" dirty="0" err="1"/>
              <a:t>class_name</a:t>
            </a:r>
            <a:r>
              <a:rPr lang="en-US" sz="2000" i="1" dirty="0"/>
              <a:t>&gt;.&lt;</a:t>
            </a:r>
            <a:r>
              <a:rPr lang="en-US" sz="2000" i="1" dirty="0" err="1"/>
              <a:t>constructor_name</a:t>
            </a:r>
            <a:r>
              <a:rPr lang="en-US" sz="2000" i="1" dirty="0"/>
              <a:t>&gt;(&lt;</a:t>
            </a:r>
            <a:r>
              <a:rPr lang="en-US" sz="2000" i="1" dirty="0" err="1"/>
              <a:t>parameter_list</a:t>
            </a:r>
            <a:r>
              <a:rPr lang="en-US" sz="2000" i="1" dirty="0" smtClean="0"/>
              <a:t>&gt;);</a:t>
            </a:r>
          </a:p>
          <a:p>
            <a:pPr marL="109728" indent="0">
              <a:buNone/>
            </a:pPr>
            <a:endParaRPr lang="en-US" sz="2000" i="1" dirty="0" smtClean="0"/>
          </a:p>
          <a:p>
            <a:r>
              <a:rPr lang="en-US" sz="2200" dirty="0" smtClean="0"/>
              <a:t>Objects </a:t>
            </a:r>
            <a:r>
              <a:rPr lang="en-US" sz="2200" dirty="0"/>
              <a:t>can be de-allocated from memory and their space reclaimed using the </a:t>
            </a:r>
            <a:r>
              <a:rPr lang="en-US" sz="2200" i="1" dirty="0" err="1"/>
              <a:t>Memory.deAlloc</a:t>
            </a:r>
            <a:r>
              <a:rPr lang="en-US" sz="2200" i="1" dirty="0"/>
              <a:t>(object</a:t>
            </a:r>
            <a:r>
              <a:rPr lang="en-US" sz="2200" i="1" dirty="0" smtClean="0"/>
              <a:t>)</a:t>
            </a:r>
            <a:r>
              <a:rPr lang="en-US" sz="2200" dirty="0" smtClean="0"/>
              <a:t>, from </a:t>
            </a:r>
            <a:r>
              <a:rPr lang="en-US" sz="2200" i="1" dirty="0"/>
              <a:t>dispose() </a:t>
            </a:r>
            <a:r>
              <a:rPr lang="en-US" sz="2200" dirty="0"/>
              <a:t>method that </a:t>
            </a:r>
            <a:r>
              <a:rPr lang="en-US" sz="2200" dirty="0" smtClean="0"/>
              <a:t>exists in every class.</a:t>
            </a:r>
            <a:endParaRPr lang="en-US" sz="2200" i="1" dirty="0"/>
          </a:p>
        </p:txBody>
      </p:sp>
    </p:spTree>
    <p:extLst>
      <p:ext uri="{BB962C8B-B14F-4D97-AF65-F5344CB8AC3E}">
        <p14:creationId xmlns:p14="http://schemas.microsoft.com/office/powerpoint/2010/main" val="3596150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1148</TotalTime>
  <Words>715</Words>
  <Application>Microsoft Office PowerPoint</Application>
  <PresentationFormat>On-screen Show (4:3)</PresentationFormat>
  <Paragraphs>81</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High Level Programming</vt:lpstr>
      <vt:lpstr>Program Structure </vt:lpstr>
      <vt:lpstr>PowerPoint Presentation</vt:lpstr>
      <vt:lpstr>Variables &amp; Data Types </vt:lpstr>
      <vt:lpstr>PowerPoint Presentation</vt:lpstr>
      <vt:lpstr>Statements </vt:lpstr>
      <vt:lpstr>Expressions </vt:lpstr>
      <vt:lpstr>Subroutine calls </vt:lpstr>
      <vt:lpstr>Object Construction and Disposal </vt:lpstr>
      <vt:lpstr>The Jack Standard Library </vt:lpstr>
      <vt:lpstr>PowerPoint Presentation</vt:lpstr>
      <vt:lpstr>PowerPoint Presentation</vt:lpstr>
      <vt:lpstr>PowerPoint Presentation</vt:lpstr>
      <vt:lpstr>PowerPoint Presentation</vt:lpstr>
      <vt:lpstr>PowerPoint Presentation</vt:lpstr>
      <vt:lpstr>PowerPoint Presentation</vt:lpstr>
      <vt:lpstr>Compiling and Running a Jack Prog.</vt:lpstr>
      <vt:lpstr>PowerPoint Presentation</vt:lpstr>
      <vt:lpstr>How and what to submit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Gates</dc:title>
  <dc:creator>Yana G</dc:creator>
  <cp:lastModifiedBy>Yana G</cp:lastModifiedBy>
  <cp:revision>26</cp:revision>
  <dcterms:created xsi:type="dcterms:W3CDTF">2015-02-26T20:27:57Z</dcterms:created>
  <dcterms:modified xsi:type="dcterms:W3CDTF">2015-03-03T16:48:39Z</dcterms:modified>
</cp:coreProperties>
</file>