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8" r:id="rId3"/>
    <p:sldId id="284" r:id="rId4"/>
    <p:sldId id="286" r:id="rId5"/>
    <p:sldId id="288" r:id="rId6"/>
    <p:sldId id="287" r:id="rId7"/>
    <p:sldId id="289" r:id="rId8"/>
    <p:sldId id="283" r:id="rId9"/>
    <p:sldId id="271" r:id="rId10"/>
    <p:sldId id="272" r:id="rId11"/>
    <p:sldId id="273" r:id="rId12"/>
    <p:sldId id="274" r:id="rId13"/>
    <p:sldId id="257" r:id="rId14"/>
    <p:sldId id="258" r:id="rId15"/>
    <p:sldId id="259" r:id="rId16"/>
    <p:sldId id="280" r:id="rId17"/>
    <p:sldId id="281" r:id="rId18"/>
    <p:sldId id="282" r:id="rId19"/>
    <p:sldId id="261" r:id="rId20"/>
    <p:sldId id="262" r:id="rId21"/>
    <p:sldId id="263" r:id="rId22"/>
    <p:sldId id="264" r:id="rId23"/>
    <p:sldId id="265" r:id="rId24"/>
    <p:sldId id="266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8" autoAdjust="0"/>
  </p:normalViewPr>
  <p:slideViewPr>
    <p:cSldViewPr>
      <p:cViewPr>
        <p:scale>
          <a:sx n="84" d="100"/>
          <a:sy n="84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F312-4CEA-4DCA-8E58-63765FAF1D66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89C72-D0EC-490F-B5A1-9851ABF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: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is not recognized as an internal or external command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more: http://java-buddy.blogspot.co.il/2012/01/set-path-for-jdk-7-on-windows-8.html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89C72-D0EC-490F-B5A1-9851ABF8C7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6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Registry key 'Software\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JavaSoft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\Java Runtime Environment'\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CurrentVersion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has value '1.8', but '1.7' is required.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more: https://apkstudio.codeplex.com/workitem/3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89C72-D0EC-490F-B5A1-9851ABF8C7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above example, we have one and only one canonical path: C:\temp\test.txt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F9F21-D211-42EE-91D7-6606AED4BD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7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F9465A-4FD6-49EF-A2AE-FA31042D110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.jce.ac.il/~arikgi/Web/Ex/Ex02/index.htm" TargetMode="External"/><Relationship Id="rId2" Type="http://schemas.openxmlformats.org/officeDocument/2006/relationships/hyperlink" Target="http://my.jce.ac.il/~arikgi/Web/Ex/Ex01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xt-compare.com/" TargetMode="External"/><Relationship Id="rId5" Type="http://schemas.openxmlformats.org/officeDocument/2006/relationships/hyperlink" Target="http://www.diffnow.com/" TargetMode="External"/><Relationship Id="rId4" Type="http://schemas.openxmlformats.org/officeDocument/2006/relationships/hyperlink" Target="http://my.jce.ac.il/~arikgi/Web/Ex/Ex02/Ex02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</a:t>
            </a:r>
            <a:r>
              <a:rPr lang="en-US" dirty="0" smtClean="0"/>
              <a:t>I: Syntax Analysis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899938"/>
            <a:ext cx="4953000" cy="2805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</a:t>
            </a:r>
            <a:r>
              <a:rPr lang="he-IL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Yana </a:t>
            </a:r>
            <a:r>
              <a:rPr lang="en-US" sz="1600" dirty="0" err="1" smtClean="0"/>
              <a:t>Gabelev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8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Executing script: </a:t>
            </a:r>
            <a:r>
              <a:rPr lang="en-US" b="1" dirty="0" smtClean="0"/>
              <a:t>Jackanalyzer.bat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The executing script will be named after the specific ex, and will pass the argument to the relevant program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u="sng" dirty="0"/>
              <a:t>java </a:t>
            </a:r>
            <a:r>
              <a:rPr lang="en-US" sz="2200" u="sng" dirty="0" smtClean="0"/>
              <a:t>example</a:t>
            </a:r>
            <a:r>
              <a:rPr lang="en-US" sz="2200" dirty="0" smtClean="0"/>
              <a:t>:              java </a:t>
            </a:r>
            <a:r>
              <a:rPr lang="en-US" sz="2200" dirty="0" err="1"/>
              <a:t>JackAnalyzer</a:t>
            </a:r>
            <a:r>
              <a:rPr lang="en-US" sz="2200" dirty="0"/>
              <a:t> %</a:t>
            </a:r>
            <a:r>
              <a:rPr lang="en-US" sz="2200" dirty="0" smtClean="0"/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42535"/>
            <a:ext cx="7461019" cy="78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600200" y="3742481"/>
            <a:ext cx="6251657" cy="2843778"/>
            <a:chOff x="1524000" y="3742481"/>
            <a:chExt cx="6251657" cy="284377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966258"/>
              <a:ext cx="2286000" cy="217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742481"/>
              <a:ext cx="2213057" cy="284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912243" y="5026631"/>
              <a:ext cx="1295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562600" y="3759303"/>
              <a:ext cx="1280160" cy="71323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6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10668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Absolute</a:t>
            </a:r>
            <a:r>
              <a:rPr lang="en-US" b="1" u="sng" dirty="0"/>
              <a:t>, Relative </a:t>
            </a:r>
            <a:r>
              <a:rPr lang="en-US" b="1" u="sng" dirty="0" smtClean="0"/>
              <a:t>and Canonical </a:t>
            </a:r>
            <a:r>
              <a:rPr lang="en-US" b="1" u="sng" dirty="0"/>
              <a:t>Path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400" u="sng" dirty="0" smtClean="0"/>
              <a:t>Example</a:t>
            </a:r>
            <a:r>
              <a:rPr lang="en-US" sz="2400" dirty="0" smtClean="0"/>
              <a:t>: </a:t>
            </a:r>
            <a:r>
              <a:rPr lang="en-US" sz="2200" dirty="0" smtClean="0"/>
              <a:t>We </a:t>
            </a:r>
            <a:r>
              <a:rPr lang="en-US" sz="2200" dirty="0"/>
              <a:t>have two </a:t>
            </a:r>
            <a:r>
              <a:rPr lang="en-US" sz="2200" dirty="0" smtClean="0"/>
              <a:t>directories, </a:t>
            </a:r>
            <a:r>
              <a:rPr lang="en-US" sz="2200" dirty="0"/>
              <a:t>temp and temp1 and test.txt file is in temp directory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dirty="0" smtClean="0"/>
              <a:t>You </a:t>
            </a:r>
            <a:r>
              <a:rPr lang="en-US" sz="2200" dirty="0"/>
              <a:t>may have the following possible absolute paths that refer to the same file </a:t>
            </a:r>
            <a:r>
              <a:rPr lang="en-US" sz="2200" dirty="0" smtClean="0"/>
              <a:t>test.txt.</a:t>
            </a:r>
          </a:p>
          <a:p>
            <a:pPr marL="109728" indent="0">
              <a:buNone/>
            </a:pPr>
            <a:endParaRPr lang="en-US" sz="2200" dirty="0" smtClean="0"/>
          </a:p>
          <a:p>
            <a:pPr marL="109728" indent="0">
              <a:buNone/>
            </a:pPr>
            <a:endParaRPr lang="en-US" sz="2200" dirty="0" smtClean="0"/>
          </a:p>
          <a:p>
            <a:pPr marL="745236" lvl="1" indent="-342900">
              <a:buClrTx/>
            </a:pPr>
            <a:endParaRPr lang="en-US" sz="2200" dirty="0"/>
          </a:p>
          <a:p>
            <a:pPr marL="745236" lvl="1" indent="-342900">
              <a:buClrTx/>
            </a:pPr>
            <a:r>
              <a:rPr lang="en-US" sz="2000" b="1" dirty="0" smtClean="0">
                <a:solidFill>
                  <a:schemeClr val="tx1"/>
                </a:solidFill>
              </a:rPr>
              <a:t>Absolute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path defines path from root of the file </a:t>
            </a:r>
            <a:r>
              <a:rPr lang="en-US" sz="2000" dirty="0" smtClean="0">
                <a:solidFill>
                  <a:schemeClr val="tx1"/>
                </a:solidFill>
              </a:rPr>
              <a:t>system. </a:t>
            </a:r>
            <a:endParaRPr lang="en-US" sz="2000" dirty="0">
              <a:solidFill>
                <a:schemeClr val="tx1"/>
              </a:solidFill>
            </a:endParaRPr>
          </a:p>
          <a:p>
            <a:pPr marL="745236" lvl="1" indent="-342900">
              <a:buClrTx/>
            </a:pPr>
            <a:r>
              <a:rPr lang="en-US" sz="2000" b="1" dirty="0">
                <a:solidFill>
                  <a:schemeClr val="tx1"/>
                </a:solidFill>
              </a:rPr>
              <a:t>Relative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path is </a:t>
            </a:r>
            <a:r>
              <a:rPr lang="en-US" sz="2000" dirty="0"/>
              <a:t> </a:t>
            </a:r>
            <a:r>
              <a:rPr lang="en-US" sz="2000" dirty="0">
                <a:solidFill>
                  <a:schemeClr val="tx1"/>
                </a:solidFill>
              </a:rPr>
              <a:t>relative to the directory you are </a:t>
            </a:r>
            <a:r>
              <a:rPr lang="en-US" sz="2000" dirty="0" smtClean="0">
                <a:solidFill>
                  <a:schemeClr val="tx1"/>
                </a:solidFill>
              </a:rPr>
              <a:t>in, so </a:t>
            </a:r>
            <a:r>
              <a:rPr lang="en-US" sz="2000" dirty="0">
                <a:solidFill>
                  <a:schemeClr val="tx1"/>
                </a:solidFill>
              </a:rPr>
              <a:t>if you are in the above directory, then if you reference file test.txt as relative, it assumes the same directory you are in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745236" lvl="1" indent="-342900">
              <a:buClrTx/>
            </a:pPr>
            <a:r>
              <a:rPr lang="en-US" sz="2000" b="1" dirty="0" smtClean="0">
                <a:solidFill>
                  <a:schemeClr val="tx1"/>
                </a:solidFill>
              </a:rPr>
              <a:t>Canonical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paths are absolute (but not all absolute paths are canonical).</a:t>
            </a:r>
          </a:p>
          <a:p>
            <a:pPr marL="109728" indent="0">
              <a:buNone/>
            </a:pPr>
            <a:endParaRPr lang="en-US" sz="2200" dirty="0"/>
          </a:p>
          <a:p>
            <a:r>
              <a:rPr lang="en-US" sz="2200" dirty="0"/>
              <a:t>When you do </a:t>
            </a:r>
            <a:r>
              <a:rPr lang="en-US" sz="2200" dirty="0" smtClean="0"/>
              <a:t>‘../’ </a:t>
            </a:r>
            <a:r>
              <a:rPr lang="en-US" sz="2200" dirty="0"/>
              <a:t>then it goes back one directory, also known as parent directory.</a:t>
            </a:r>
          </a:p>
          <a:p>
            <a:pPr marL="109728" indent="0">
              <a:buNone/>
            </a:pPr>
            <a:endParaRPr lang="en-US" sz="2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05701"/>
            <a:ext cx="2739439" cy="89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4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602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3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Jack Language Grammar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88106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218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9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357313"/>
            <a:ext cx="88201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4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5" y="838200"/>
            <a:ext cx="88011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4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72821"/>
              </p:ext>
            </p:extLst>
          </p:nvPr>
        </p:nvGraphicFramePr>
        <p:xfrm>
          <a:off x="152400" y="533400"/>
          <a:ext cx="8839200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  <a:gridCol w="2819399"/>
                <a:gridCol w="2895601"/>
              </a:tblGrid>
              <a:tr h="6248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class</a:t>
                      </a:r>
                      <a:r>
                        <a:rPr lang="en-US" sz="1200" dirty="0" smtClean="0"/>
                        <a:t> Main {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/** Initializes a new game and starts it. */    </a:t>
                      </a:r>
                    </a:p>
                    <a:p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function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void</a:t>
                      </a:r>
                      <a:r>
                        <a:rPr lang="en-US" sz="1200" dirty="0" smtClean="0"/>
                        <a:t> main() {</a:t>
                      </a:r>
                    </a:p>
                    <a:p>
                      <a:r>
                        <a:rPr lang="en-US" sz="1200" dirty="0" smtClean="0"/>
                        <a:t>        </a:t>
                      </a:r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var </a:t>
                      </a:r>
                      <a:r>
                        <a:rPr lang="en-US" sz="1200" dirty="0" smtClean="0"/>
                        <a:t>SquareGame game;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   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let</a:t>
                      </a:r>
                      <a:r>
                        <a:rPr lang="en-US" sz="1200" dirty="0" smtClean="0"/>
                        <a:t> game = SquareGame.new();</a:t>
                      </a:r>
                    </a:p>
                    <a:p>
                      <a:r>
                        <a:rPr lang="en-US" sz="1200" dirty="0" smtClean="0"/>
                        <a:t>    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r>
                        <a:rPr lang="en-US" sz="1200" dirty="0" smtClean="0"/>
                        <a:t> game.run();</a:t>
                      </a:r>
                    </a:p>
                    <a:p>
                      <a:r>
                        <a:rPr lang="en-US" sz="1200" dirty="0" smtClean="0"/>
                        <a:t>    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r>
                        <a:rPr lang="en-US" sz="1200" dirty="0" smtClean="0"/>
                        <a:t> game.dispose();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   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return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    }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&lt;tokens&gt;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SquareGame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let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SquareGame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/>
                        <a:t>.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/>
                        <a:t>run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/>
                        <a:t>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/>
                        <a:t>;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&lt;class&gt;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&lt;subroutineDec&gt;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&lt;subroutineName&gt;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&lt;/subroutineName&gt;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&lt;parameterList&gt;&lt;/parameterList&gt;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&lt;subroutineBody&gt;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&lt;varDec&gt;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&lt;type&gt;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SquareGame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&lt;/type&gt;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&lt;/varDec&gt;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&lt;statements&gt;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&lt;statement&gt;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&lt;letStatement&gt;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&lt;keyword&gt;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let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&lt;/keyword&gt;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&lt;symbol&gt;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&lt;/symbol&gt;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&lt;expression&gt;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&lt;term&gt;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&lt;subroutineCall&gt;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&lt;identifier&gt;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SquareGame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&lt;/identifier&gt;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Symbols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4 of </a:t>
            </a:r>
            <a:r>
              <a:rPr lang="en-US" sz="2200" dirty="0"/>
              <a:t>the symbols used in the Jack language (&lt;, &gt;,", &amp; ) are also used for XML </a:t>
            </a:r>
            <a:r>
              <a:rPr lang="en-US" sz="2200" dirty="0" smtClean="0"/>
              <a:t>markup </a:t>
            </a:r>
            <a:r>
              <a:rPr lang="he-IL" sz="2200" dirty="0" smtClean="0"/>
              <a:t>-</a:t>
            </a:r>
            <a:r>
              <a:rPr lang="en-US" sz="2200" dirty="0" smtClean="0"/>
              <a:t> thus </a:t>
            </a:r>
            <a:r>
              <a:rPr lang="en-US" sz="2200" dirty="0"/>
              <a:t>they cannot appear as data in XML files</a:t>
            </a:r>
            <a:r>
              <a:rPr lang="en-US" sz="2200" dirty="0" smtClean="0"/>
              <a:t>.</a:t>
            </a:r>
            <a:r>
              <a:rPr lang="en-US" sz="2200" dirty="0"/>
              <a:t> </a:t>
            </a:r>
            <a:r>
              <a:rPr lang="en-US" sz="2200" dirty="0" smtClean="0"/>
              <a:t>To </a:t>
            </a:r>
            <a:r>
              <a:rPr lang="en-US" sz="2200" dirty="0"/>
              <a:t>solve the problem, we require the tokenizer to output </a:t>
            </a:r>
            <a:r>
              <a:rPr lang="en-US" sz="2200" dirty="0" smtClean="0"/>
              <a:t>these </a:t>
            </a:r>
            <a:r>
              <a:rPr lang="en-US" sz="2200" dirty="0"/>
              <a:t>tokens </a:t>
            </a:r>
            <a:r>
              <a:rPr lang="en-US" sz="2200" dirty="0" smtClean="0"/>
              <a:t>as: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pPr marL="109728" indent="0">
              <a:buNone/>
            </a:pPr>
            <a:r>
              <a:rPr lang="en-US" sz="2200" dirty="0" smtClean="0"/>
              <a:t>Example: &lt;symbol&gt; &lt; &lt;/symbol&gt;  </a:t>
            </a:r>
            <a:r>
              <a:rPr lang="en-US" sz="2200" dirty="0" smtClean="0">
                <a:latin typeface="Calibri"/>
              </a:rPr>
              <a:t>→ </a:t>
            </a:r>
            <a:r>
              <a:rPr lang="en-US" sz="2200" dirty="0" smtClean="0"/>
              <a:t> </a:t>
            </a:r>
            <a:r>
              <a:rPr lang="en-US" sz="2200" dirty="0"/>
              <a:t>&lt;symbol&gt; </a:t>
            </a:r>
            <a:r>
              <a:rPr lang="en-US" sz="2200" dirty="0" smtClean="0"/>
              <a:t>&amp;lt; </a:t>
            </a:r>
            <a:r>
              <a:rPr lang="en-US" sz="2200" dirty="0"/>
              <a:t>&lt;/symbol&gt;</a:t>
            </a:r>
            <a:endParaRPr lang="en-US" sz="2200" dirty="0" smtClean="0"/>
          </a:p>
          <a:p>
            <a:pPr marL="109728" indent="0" algn="ctr">
              <a:buNone/>
            </a:pPr>
            <a:endParaRPr lang="en-US" sz="2200" dirty="0" smtClean="0"/>
          </a:p>
          <a:p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45400"/>
              </p:ext>
            </p:extLst>
          </p:nvPr>
        </p:nvGraphicFramePr>
        <p:xfrm>
          <a:off x="2895600" y="3200400"/>
          <a:ext cx="350520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original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Xml notation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&amp;lt;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&amp;gt;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“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&amp;quot;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&amp;amp;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2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Twist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We wish to extend the jack </a:t>
            </a:r>
            <a:r>
              <a:rPr lang="en-US" sz="2200" dirty="0" smtClean="0"/>
              <a:t>language </a:t>
            </a:r>
            <a:r>
              <a:rPr lang="en-US" sz="2200" dirty="0"/>
              <a:t>and to add a power operator with ^. </a:t>
            </a:r>
            <a:endParaRPr lang="en-US" sz="2200" dirty="0" smtClean="0"/>
          </a:p>
          <a:p>
            <a:pPr marL="109728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u="sng" dirty="0" smtClean="0"/>
              <a:t>Example</a:t>
            </a:r>
            <a:r>
              <a:rPr lang="en-US" sz="2200" dirty="0" smtClean="0"/>
              <a:t>: 3^2 </a:t>
            </a:r>
            <a:r>
              <a:rPr lang="en-US" sz="2200" dirty="0"/>
              <a:t>= </a:t>
            </a:r>
            <a:r>
              <a:rPr lang="en-US" sz="2200" dirty="0" smtClean="0"/>
              <a:t>9</a:t>
            </a:r>
          </a:p>
          <a:p>
            <a:pPr marL="109728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Remember that you don't need to implement the operator or the function, just to </a:t>
            </a:r>
            <a:r>
              <a:rPr lang="en-US" sz="2200" b="1" dirty="0"/>
              <a:t>identify</a:t>
            </a:r>
            <a:r>
              <a:rPr lang="en-US" sz="2200" dirty="0"/>
              <a:t> it in the text and handle it like other operator.</a:t>
            </a:r>
          </a:p>
        </p:txBody>
      </p:sp>
    </p:spTree>
    <p:extLst>
      <p:ext uri="{BB962C8B-B14F-4D97-AF65-F5344CB8AC3E}">
        <p14:creationId xmlns:p14="http://schemas.microsoft.com/office/powerpoint/2010/main" val="18781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/>
          <a:lstStyle/>
          <a:p>
            <a:r>
              <a:rPr lang="en-US" sz="2200" dirty="0"/>
              <a:t>We suggest arranging the implementation in three modules: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JackAnalyzer</a:t>
            </a:r>
            <a:r>
              <a:rPr lang="en-US" sz="2000" dirty="0">
                <a:solidFill>
                  <a:schemeClr val="tx1"/>
                </a:solidFill>
              </a:rPr>
              <a:t>: Top level driver that sets up and invokes the other </a:t>
            </a:r>
            <a:r>
              <a:rPr lang="en-US" sz="2000" dirty="0" smtClean="0">
                <a:solidFill>
                  <a:schemeClr val="tx1"/>
                </a:solidFill>
              </a:rPr>
              <a:t>modules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JackTokenizer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Tokenizer. </a:t>
            </a:r>
            <a:endParaRPr lang="en-US" sz="2000" dirty="0">
              <a:solidFill>
                <a:schemeClr val="tx1"/>
              </a:solidFill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CompilationEngine</a:t>
            </a:r>
            <a:r>
              <a:rPr lang="en-US" sz="2000" dirty="0">
                <a:solidFill>
                  <a:schemeClr val="tx1"/>
                </a:solidFill>
              </a:rPr>
              <a:t>: Recursive top-down parser. 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8001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</a:t>
            </a:r>
            <a:r>
              <a:rPr lang="he-IL" sz="2600" dirty="0" smtClean="0"/>
              <a:t>2</a:t>
            </a:r>
            <a:r>
              <a:rPr lang="en-US" sz="2600" dirty="0" smtClean="0"/>
              <a:t>:</a:t>
            </a:r>
            <a:endParaRPr lang="he-IL" sz="2600" dirty="0">
              <a:hlinkClick r:id="rId2"/>
            </a:endParaRPr>
          </a:p>
          <a:p>
            <a:pPr marL="109728" indent="0">
              <a:buNone/>
            </a:pPr>
            <a:r>
              <a:rPr lang="en-US" sz="2200" dirty="0">
                <a:hlinkClick r:id="rId3"/>
              </a:rPr>
              <a:t>http://my.jce.ac.il/~</a:t>
            </a:r>
            <a:r>
              <a:rPr lang="en-US" sz="2200" dirty="0" smtClean="0">
                <a:hlinkClick r:id="rId3"/>
              </a:rPr>
              <a:t>arikgi/Web/Ex/Ex02/index.htm</a:t>
            </a:r>
            <a:endParaRPr lang="he-IL" sz="2200" dirty="0" smtClean="0"/>
          </a:p>
          <a:p>
            <a:pPr marL="109728" indent="0">
              <a:buNone/>
            </a:pPr>
            <a:endParaRPr lang="he-IL" dirty="0" smtClean="0"/>
          </a:p>
          <a:p>
            <a:r>
              <a:rPr lang="en-US" sz="2600" dirty="0" smtClean="0"/>
              <a:t>EX0</a:t>
            </a:r>
            <a:r>
              <a:rPr lang="he-IL" sz="2600" dirty="0"/>
              <a:t>2</a:t>
            </a:r>
            <a:r>
              <a:rPr lang="en-US" sz="2600" dirty="0"/>
              <a:t> zip </a:t>
            </a:r>
            <a:r>
              <a:rPr lang="he-IL" sz="2600" dirty="0" smtClean="0"/>
              <a:t>:</a:t>
            </a:r>
            <a:endParaRPr lang="en-US" sz="2600" dirty="0"/>
          </a:p>
          <a:p>
            <a:pPr marL="109728" indent="0">
              <a:buNone/>
            </a:pPr>
            <a:r>
              <a:rPr lang="en-US" sz="2200" dirty="0">
                <a:hlinkClick r:id="rId4"/>
              </a:rPr>
              <a:t>http://my.jce.ac.il/~</a:t>
            </a:r>
            <a:r>
              <a:rPr lang="en-US" sz="2200" dirty="0" smtClean="0">
                <a:hlinkClick r:id="rId4"/>
              </a:rPr>
              <a:t>arikgi/Web/Ex/Ex02/Ex02.zip</a:t>
            </a:r>
            <a:endParaRPr lang="he-IL" sz="2200" dirty="0" smtClean="0"/>
          </a:p>
          <a:p>
            <a:pPr marL="109728" indent="0">
              <a:buNone/>
            </a:pPr>
            <a:endParaRPr lang="he-IL" sz="2200" dirty="0"/>
          </a:p>
          <a:p>
            <a:r>
              <a:rPr lang="en-US" sz="2600" dirty="0" smtClean="0"/>
              <a:t>Text comparer </a:t>
            </a:r>
            <a:r>
              <a:rPr lang="en-US" sz="1600" dirty="0" smtClean="0"/>
              <a:t>(if TextComparer.bat won’t work)</a:t>
            </a:r>
            <a:r>
              <a:rPr lang="en-US" sz="2600" dirty="0" smtClean="0"/>
              <a:t>:</a:t>
            </a:r>
          </a:p>
          <a:p>
            <a:pPr marL="109728" indent="0">
              <a:buNone/>
            </a:pPr>
            <a:r>
              <a:rPr lang="en-US" sz="2000" dirty="0">
                <a:hlinkClick r:id="rId5"/>
              </a:rPr>
              <a:t>http://www.diffnow.com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>
                <a:hlinkClick r:id="rId6"/>
              </a:rPr>
              <a:t>http://text-compare.com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109728" indent="0">
              <a:buNone/>
            </a:pPr>
            <a:endParaRPr lang="he-IL" sz="26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JackAnalyzer</a:t>
            </a:r>
            <a:r>
              <a:rPr lang="en-US" b="1" dirty="0"/>
              <a:t>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The analyzer program operates on a given </a:t>
            </a:r>
            <a:r>
              <a:rPr lang="en-US" sz="2200" dirty="0" smtClean="0"/>
              <a:t>source (</a:t>
            </a:r>
            <a:r>
              <a:rPr lang="en-US" sz="2200" i="1" dirty="0" err="1" smtClean="0"/>
              <a:t>Xxx.jack</a:t>
            </a:r>
            <a:r>
              <a:rPr lang="en-US" sz="2200" dirty="0" smtClean="0"/>
              <a:t> </a:t>
            </a:r>
            <a:r>
              <a:rPr lang="en-US" sz="2200" dirty="0"/>
              <a:t>or a directory </a:t>
            </a:r>
            <a:r>
              <a:rPr lang="en-US" sz="2200" dirty="0" smtClean="0"/>
              <a:t>name). </a:t>
            </a:r>
            <a:r>
              <a:rPr lang="en-US" sz="2200" dirty="0"/>
              <a:t>For each source </a:t>
            </a:r>
            <a:r>
              <a:rPr lang="en-US" sz="2200" dirty="0" err="1"/>
              <a:t>Xxx.jack</a:t>
            </a:r>
            <a:r>
              <a:rPr lang="en-US" sz="2200" dirty="0"/>
              <a:t> file, the analyzer goes through the following logic:</a:t>
            </a:r>
          </a:p>
          <a:p>
            <a:pPr marL="916686" lvl="1" indent="-51435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Create </a:t>
            </a: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dirty="0" err="1">
                <a:solidFill>
                  <a:schemeClr val="tx1"/>
                </a:solidFill>
              </a:rPr>
              <a:t>JackTokenizer</a:t>
            </a:r>
            <a:r>
              <a:rPr lang="en-US" sz="2200" dirty="0">
                <a:solidFill>
                  <a:schemeClr val="tx1"/>
                </a:solidFill>
              </a:rPr>
              <a:t> from the </a:t>
            </a:r>
            <a:r>
              <a:rPr lang="en-US" sz="2200" i="1" dirty="0" err="1">
                <a:solidFill>
                  <a:schemeClr val="tx1"/>
                </a:solidFill>
              </a:rPr>
              <a:t>Xxx.jack</a:t>
            </a:r>
            <a:r>
              <a:rPr lang="en-US" sz="2200" dirty="0">
                <a:solidFill>
                  <a:schemeClr val="tx1"/>
                </a:solidFill>
              </a:rPr>
              <a:t> input file;</a:t>
            </a:r>
          </a:p>
          <a:p>
            <a:pPr marL="916686" lvl="1" indent="-51435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Create </a:t>
            </a:r>
            <a:r>
              <a:rPr lang="en-US" sz="2200" dirty="0">
                <a:solidFill>
                  <a:schemeClr val="tx1"/>
                </a:solidFill>
              </a:rPr>
              <a:t>an output file called </a:t>
            </a:r>
            <a:r>
              <a:rPr lang="en-US" sz="2200" i="1" dirty="0">
                <a:solidFill>
                  <a:schemeClr val="tx1"/>
                </a:solidFill>
              </a:rPr>
              <a:t>Xxx.xml</a:t>
            </a:r>
            <a:r>
              <a:rPr lang="en-US" sz="2200" dirty="0">
                <a:solidFill>
                  <a:schemeClr val="tx1"/>
                </a:solidFill>
              </a:rPr>
              <a:t> and prepare it for writing;</a:t>
            </a:r>
          </a:p>
          <a:p>
            <a:pPr marL="916686" lvl="1" indent="-51435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Use </a:t>
            </a:r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dirty="0" err="1">
                <a:solidFill>
                  <a:schemeClr val="tx1"/>
                </a:solidFill>
              </a:rPr>
              <a:t>CompilationEngine</a:t>
            </a:r>
            <a:r>
              <a:rPr lang="en-US" sz="2200" dirty="0">
                <a:solidFill>
                  <a:schemeClr val="tx1"/>
                </a:solidFill>
              </a:rPr>
              <a:t> to compile the input </a:t>
            </a:r>
            <a:r>
              <a:rPr lang="en-US" sz="2200" dirty="0" err="1">
                <a:solidFill>
                  <a:schemeClr val="tx1"/>
                </a:solidFill>
              </a:rPr>
              <a:t>JackTokenizer</a:t>
            </a:r>
            <a:r>
              <a:rPr lang="en-US" sz="2200" dirty="0">
                <a:solidFill>
                  <a:schemeClr val="tx1"/>
                </a:solidFill>
              </a:rPr>
              <a:t> into the output </a:t>
            </a:r>
            <a:r>
              <a:rPr lang="en-US" sz="2200" dirty="0" err="1">
                <a:solidFill>
                  <a:schemeClr val="tx1"/>
                </a:solidFill>
              </a:rPr>
              <a:t>output</a:t>
            </a:r>
            <a:r>
              <a:rPr lang="en-US" sz="2200" dirty="0">
                <a:solidFill>
                  <a:schemeClr val="tx1"/>
                </a:solidFill>
              </a:rPr>
              <a:t> file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916686" lvl="1" indent="-514350">
              <a:buClrTx/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02336" lvl="1" indent="0">
              <a:buClrTx/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(the source file </a:t>
            </a:r>
            <a:r>
              <a:rPr lang="en-US" sz="2400" dirty="0" smtClean="0">
                <a:solidFill>
                  <a:schemeClr val="tx1"/>
                </a:solidFill>
              </a:rPr>
              <a:t>available </a:t>
            </a:r>
            <a:r>
              <a:rPr lang="en-US" sz="2200" dirty="0" smtClean="0">
                <a:solidFill>
                  <a:schemeClr val="tx1"/>
                </a:solidFill>
              </a:rPr>
              <a:t>in the Ex02.zip)</a:t>
            </a:r>
          </a:p>
          <a:p>
            <a:pPr marL="402336" lvl="1" indent="0">
              <a:buClrTx/>
              <a:buNone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JackTokenizer</a:t>
            </a:r>
            <a:r>
              <a:rPr lang="en-US" b="1" dirty="0"/>
              <a:t>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Removes all comments and white space from the input stream and breaks it into Jack-language tokens, as specified by the Jack grammar</a:t>
            </a:r>
            <a:r>
              <a:rPr lang="en-US" sz="2200" dirty="0" smtClean="0"/>
              <a:t>. </a:t>
            </a:r>
          </a:p>
          <a:p>
            <a:endParaRPr lang="en-US" sz="2200" dirty="0"/>
          </a:p>
          <a:p>
            <a:pPr marL="109728" indent="0">
              <a:buNone/>
            </a:pPr>
            <a:r>
              <a:rPr lang="en-US" sz="2200" dirty="0" smtClean="0"/>
              <a:t>(the source file </a:t>
            </a:r>
            <a:r>
              <a:rPr lang="en-US" sz="2400" dirty="0" smtClean="0"/>
              <a:t>available </a:t>
            </a:r>
            <a:r>
              <a:rPr lang="en-US" sz="2200" dirty="0" smtClean="0"/>
              <a:t>in the Ex02.zip)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44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CompilationEngine</a:t>
            </a:r>
            <a:r>
              <a:rPr lang="en-US" b="1" dirty="0"/>
              <a:t>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Effects the actual compilation output. Gets its input from a </a:t>
            </a:r>
            <a:r>
              <a:rPr lang="en-US" sz="2200" dirty="0" err="1"/>
              <a:t>JackTokenizer</a:t>
            </a:r>
            <a:r>
              <a:rPr lang="en-US" sz="2200" dirty="0"/>
              <a:t> and emits its parsed structure into an output file/stream.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output is generated by a series of </a:t>
            </a:r>
            <a:r>
              <a:rPr lang="en-US" sz="2200" i="1" dirty="0" err="1"/>
              <a:t>compilexxx</a:t>
            </a:r>
            <a:r>
              <a:rPr lang="en-US" sz="2200" i="1" dirty="0"/>
              <a:t>() </a:t>
            </a:r>
            <a:r>
              <a:rPr lang="en-US" sz="2200" dirty="0"/>
              <a:t>routines, one for every syntactic element </a:t>
            </a:r>
            <a:r>
              <a:rPr lang="en-US" sz="2200" i="1" dirty="0"/>
              <a:t>xxx</a:t>
            </a:r>
            <a:r>
              <a:rPr lang="en-US" sz="2200" dirty="0"/>
              <a:t> of the Jack grammar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contract between these routines is that each </a:t>
            </a:r>
            <a:r>
              <a:rPr lang="en-US" sz="2200" i="1" dirty="0" err="1"/>
              <a:t>compilexxx</a:t>
            </a:r>
            <a:r>
              <a:rPr lang="en-US" sz="2200" i="1" dirty="0"/>
              <a:t>() </a:t>
            </a:r>
            <a:r>
              <a:rPr lang="en-US" sz="2200" dirty="0"/>
              <a:t>routine should read the syntactic construct </a:t>
            </a:r>
            <a:r>
              <a:rPr lang="en-US" sz="2200" i="1" dirty="0"/>
              <a:t>xxx</a:t>
            </a:r>
            <a:r>
              <a:rPr lang="en-US" sz="2200" dirty="0"/>
              <a:t> from the input, </a:t>
            </a:r>
            <a:r>
              <a:rPr lang="en-US" sz="2200" i="1" dirty="0"/>
              <a:t>advance() </a:t>
            </a:r>
            <a:r>
              <a:rPr lang="en-US" sz="2200" dirty="0"/>
              <a:t>the tokenizer exactly beyond </a:t>
            </a:r>
            <a:r>
              <a:rPr lang="en-US" sz="2200" i="1" dirty="0"/>
              <a:t>xxx</a:t>
            </a:r>
            <a:r>
              <a:rPr lang="en-US" sz="2200" dirty="0"/>
              <a:t>, and output the parsing of </a:t>
            </a:r>
            <a:r>
              <a:rPr lang="en-US" sz="2200" i="1" dirty="0"/>
              <a:t>xxx</a:t>
            </a:r>
            <a:r>
              <a:rPr lang="en-US" sz="2200" dirty="0"/>
              <a:t>. 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"/>
            <a:ext cx="9144000" cy="611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4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65" y="609600"/>
            <a:ext cx="9076823" cy="6074544"/>
            <a:chOff x="31465" y="418563"/>
            <a:chExt cx="9076823" cy="607454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11"/>
            <a:stretch/>
          </p:blipFill>
          <p:spPr bwMode="auto">
            <a:xfrm>
              <a:off x="31465" y="418563"/>
              <a:ext cx="9045358" cy="2164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5" y="2514600"/>
              <a:ext cx="9076823" cy="397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and what 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" y="1676400"/>
            <a:ext cx="9140588" cy="4325112"/>
          </a:xfrm>
        </p:spPr>
        <p:txBody>
          <a:bodyPr>
            <a:normAutofit/>
          </a:bodyPr>
          <a:lstStyle/>
          <a:p>
            <a:r>
              <a:rPr lang="en-US" sz="2200" dirty="0"/>
              <a:t>Create a folder named </a:t>
            </a:r>
            <a:r>
              <a:rPr lang="en-US" sz="2200" b="1" i="1" dirty="0" smtClean="0"/>
              <a:t>2015B_exXX_YYYYYYYY</a:t>
            </a:r>
            <a:r>
              <a:rPr lang="en-US" sz="2200" dirty="0"/>
              <a:t>, when XX is the ex </a:t>
            </a:r>
            <a:r>
              <a:rPr lang="en-US" sz="2200" dirty="0" smtClean="0"/>
              <a:t>number, </a:t>
            </a:r>
            <a:r>
              <a:rPr lang="en-US" sz="2200" dirty="0"/>
              <a:t>and YYYYYYYY is your ID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dirty="0"/>
              <a:t>For example: </a:t>
            </a:r>
            <a:r>
              <a:rPr lang="en-US" sz="2200" dirty="0" smtClean="0"/>
              <a:t>		2015B_ex02_320457807</a:t>
            </a:r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2200" dirty="0" smtClean="0"/>
              <a:t>All submission files should be in that folder, and </a:t>
            </a:r>
            <a:r>
              <a:rPr lang="en-US" sz="2200" b="1" dirty="0" smtClean="0"/>
              <a:t>no</a:t>
            </a:r>
            <a:r>
              <a:rPr lang="en-US" sz="2200" dirty="0" smtClean="0"/>
              <a:t> other extra file. </a:t>
            </a:r>
            <a:r>
              <a:rPr lang="en-US" sz="2200" dirty="0"/>
              <a:t>Files to </a:t>
            </a:r>
            <a:r>
              <a:rPr lang="en-US" sz="2200" dirty="0" smtClean="0"/>
              <a:t>submit: </a:t>
            </a:r>
            <a:r>
              <a:rPr lang="en-US" sz="2400" b="1" dirty="0"/>
              <a:t>source files, </a:t>
            </a:r>
            <a:r>
              <a:rPr lang="en-US" sz="2400" b="1" i="1" dirty="0" smtClean="0"/>
              <a:t>README.txt</a:t>
            </a:r>
          </a:p>
          <a:p>
            <a:endParaRPr lang="en-US" sz="2200" b="1" dirty="0"/>
          </a:p>
          <a:p>
            <a:r>
              <a:rPr lang="en-US" sz="2200" dirty="0"/>
              <a:t>Zip the folder to a zip file named </a:t>
            </a:r>
            <a:r>
              <a:rPr lang="en-US" sz="2200" b="1" i="1" dirty="0" smtClean="0"/>
              <a:t>2015B_exXX_YYYYYYYY.zip</a:t>
            </a:r>
            <a:endParaRPr lang="en-US" sz="2200" b="1" i="1" dirty="0"/>
          </a:p>
          <a:p>
            <a:endParaRPr lang="en-US" sz="2200" dirty="0" smtClean="0"/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11480" lvl="1" indent="0">
              <a:buClrTx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First download the </a:t>
            </a:r>
            <a:r>
              <a:rPr lang="en-US" sz="2200" i="1" dirty="0"/>
              <a:t>Ex02.zip</a:t>
            </a:r>
            <a:r>
              <a:rPr lang="en-US" sz="2200" dirty="0"/>
              <a:t> </a:t>
            </a:r>
            <a:r>
              <a:rPr lang="en-US" sz="2200" dirty="0" smtClean="0"/>
              <a:t>and create a new java project.</a:t>
            </a:r>
            <a:endParaRPr lang="en-US" sz="2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2286000"/>
            <a:ext cx="8153400" cy="4174486"/>
            <a:chOff x="304800" y="2286000"/>
            <a:chExt cx="8153400" cy="417448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114800"/>
              <a:ext cx="2438400" cy="2345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304800" y="2286000"/>
              <a:ext cx="5562884" cy="3276600"/>
              <a:chOff x="304800" y="2286000"/>
              <a:chExt cx="5562884" cy="32766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547"/>
              <a:stretch/>
            </p:blipFill>
            <p:spPr bwMode="auto">
              <a:xfrm>
                <a:off x="304800" y="2286000"/>
                <a:ext cx="5562884" cy="3276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86119" y="2819400"/>
                <a:ext cx="274320" cy="731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Elbow Connector 7"/>
            <p:cNvCxnSpPr>
              <a:stCxn id="1026" idx="3"/>
              <a:endCxn id="1027" idx="0"/>
            </p:cNvCxnSpPr>
            <p:nvPr/>
          </p:nvCxnSpPr>
          <p:spPr>
            <a:xfrm>
              <a:off x="5867684" y="3924300"/>
              <a:ext cx="1371316" cy="19050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2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25112"/>
          </a:xfrm>
        </p:spPr>
        <p:txBody>
          <a:bodyPr/>
          <a:lstStyle/>
          <a:p>
            <a:r>
              <a:rPr lang="en-US" sz="2200" dirty="0" smtClean="0"/>
              <a:t>Copy </a:t>
            </a:r>
            <a:r>
              <a:rPr lang="en-US" sz="2200" dirty="0"/>
              <a:t>the available source files (</a:t>
            </a:r>
            <a:r>
              <a:rPr lang="en-US" sz="2200" i="1" dirty="0"/>
              <a:t>JackAnalyzer.java</a:t>
            </a:r>
            <a:r>
              <a:rPr lang="en-US" sz="2200" dirty="0"/>
              <a:t>, </a:t>
            </a:r>
            <a:r>
              <a:rPr lang="en-US" sz="2200" i="1" dirty="0"/>
              <a:t>JackTokenizer.java</a:t>
            </a:r>
            <a:r>
              <a:rPr lang="en-US" sz="2200" dirty="0"/>
              <a:t>) from Ex02.zip (</a:t>
            </a:r>
            <a:r>
              <a:rPr lang="en-US" sz="2200" i="1" dirty="0"/>
              <a:t>2015B_ex02_12345678</a:t>
            </a:r>
            <a:r>
              <a:rPr lang="en-US" sz="2200" dirty="0"/>
              <a:t> folder</a:t>
            </a:r>
            <a:r>
              <a:rPr lang="en-US" sz="2200" dirty="0" smtClean="0"/>
              <a:t>). </a:t>
            </a:r>
            <a:endParaRPr lang="en-US" sz="2200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600" y="2593005"/>
            <a:ext cx="7085581" cy="3121995"/>
            <a:chOff x="838200" y="2286000"/>
            <a:chExt cx="7085581" cy="3121995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286000"/>
              <a:ext cx="3505200" cy="312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875409"/>
              <a:ext cx="2894581" cy="173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5943600" y="3612927"/>
              <a:ext cx="1524000" cy="4681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4343400"/>
              <a:ext cx="16764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52800" y="3846997"/>
              <a:ext cx="2590800" cy="7250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5" y="10668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Running </a:t>
            </a:r>
            <a:r>
              <a:rPr lang="en-US" sz="2200" i="1" dirty="0" smtClean="0"/>
              <a:t>JackAnalyzer.java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899615" y="1798798"/>
            <a:ext cx="7863385" cy="5079377"/>
            <a:chOff x="899615" y="1798798"/>
            <a:chExt cx="7863385" cy="5079377"/>
          </a:xfrm>
        </p:grpSpPr>
        <p:grpSp>
          <p:nvGrpSpPr>
            <p:cNvPr id="47" name="Group 46"/>
            <p:cNvGrpSpPr/>
            <p:nvPr/>
          </p:nvGrpSpPr>
          <p:grpSpPr>
            <a:xfrm>
              <a:off x="899615" y="1798798"/>
              <a:ext cx="7863385" cy="5079377"/>
              <a:chOff x="899615" y="1798798"/>
              <a:chExt cx="7863385" cy="507937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99615" y="1798798"/>
                <a:ext cx="7863385" cy="5079377"/>
                <a:chOff x="899615" y="1798798"/>
                <a:chExt cx="7863385" cy="5079377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899615" y="1798798"/>
                  <a:ext cx="7329985" cy="4393577"/>
                  <a:chOff x="584579" y="1554958"/>
                  <a:chExt cx="7329985" cy="439357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84579" y="1554958"/>
                    <a:ext cx="7329985" cy="4393577"/>
                    <a:chOff x="584579" y="1554958"/>
                    <a:chExt cx="7329985" cy="4393577"/>
                  </a:xfrm>
                </p:grpSpPr>
                <p:pic>
                  <p:nvPicPr>
                    <p:cNvPr id="4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47658" b="45149"/>
                    <a:stretch/>
                  </p:blipFill>
                  <p:spPr bwMode="auto">
                    <a:xfrm>
                      <a:off x="584579" y="1554958"/>
                      <a:ext cx="4292221" cy="25288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5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09364" y="3144375"/>
                      <a:ext cx="3505200" cy="28041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3050411" y="2247929"/>
                      <a:ext cx="1191768" cy="21336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5318417" y="3741570"/>
                    <a:ext cx="228600" cy="120236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0" name="Elbow Connector 39"/>
                <p:cNvCxnSpPr>
                  <a:stCxn id="5" idx="3"/>
                </p:cNvCxnSpPr>
                <p:nvPr/>
              </p:nvCxnSpPr>
              <p:spPr>
                <a:xfrm>
                  <a:off x="8229600" y="4790295"/>
                  <a:ext cx="533400" cy="2087880"/>
                </a:xfrm>
                <a:prstGeom prst="bentConnector2">
                  <a:avLst/>
                </a:prstGeom>
                <a:ln w="12700">
                  <a:prstDash val="dash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Rectangle 44"/>
              <p:cNvSpPr/>
              <p:nvPr/>
            </p:nvSpPr>
            <p:spPr>
              <a:xfrm>
                <a:off x="5671553" y="4191000"/>
                <a:ext cx="381000" cy="914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676900" y="4434840"/>
                <a:ext cx="381000" cy="914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Elbow Connector 48"/>
            <p:cNvCxnSpPr/>
            <p:nvPr/>
          </p:nvCxnSpPr>
          <p:spPr>
            <a:xfrm>
              <a:off x="4557215" y="2618624"/>
              <a:ext cx="1919785" cy="769591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8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32221" y="930895"/>
            <a:ext cx="8054579" cy="5608266"/>
            <a:chOff x="632221" y="930895"/>
            <a:chExt cx="8054579" cy="5608266"/>
          </a:xfrm>
        </p:grpSpPr>
        <p:grpSp>
          <p:nvGrpSpPr>
            <p:cNvPr id="17" name="Group 16"/>
            <p:cNvGrpSpPr/>
            <p:nvPr/>
          </p:nvGrpSpPr>
          <p:grpSpPr>
            <a:xfrm>
              <a:off x="632221" y="930895"/>
              <a:ext cx="8054579" cy="5608266"/>
              <a:chOff x="632221" y="930895"/>
              <a:chExt cx="8054579" cy="5608266"/>
            </a:xfrm>
          </p:grpSpPr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4511" y="4419600"/>
                <a:ext cx="1948219" cy="2119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9" name="Picture 7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5"/>
              <a:stretch/>
            </p:blipFill>
            <p:spPr bwMode="auto">
              <a:xfrm>
                <a:off x="3146821" y="4916583"/>
                <a:ext cx="3856293" cy="159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632221" y="930895"/>
                <a:ext cx="8054579" cy="3488705"/>
                <a:chOff x="632221" y="930895"/>
                <a:chExt cx="8054579" cy="3488705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632221" y="930895"/>
                  <a:ext cx="8054579" cy="3488705"/>
                  <a:chOff x="1305636" y="3496082"/>
                  <a:chExt cx="8054579" cy="3488705"/>
                </a:xfrm>
              </p:grpSpPr>
              <p:pic>
                <p:nvPicPr>
                  <p:cNvPr id="1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5636" y="3496082"/>
                    <a:ext cx="3886200" cy="32449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35978" y="4241969"/>
                    <a:ext cx="3424237" cy="27428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" name="Oval 11"/>
                  <p:cNvSpPr/>
                  <p:nvPr/>
                </p:nvSpPr>
                <p:spPr>
                  <a:xfrm>
                    <a:off x="2562936" y="4114800"/>
                    <a:ext cx="419100" cy="190529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3309787" y="4846318"/>
                    <a:ext cx="510449" cy="10668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8460582" y="6756187"/>
                    <a:ext cx="419100" cy="11887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Oval 15"/>
                <p:cNvSpPr/>
                <p:nvPr/>
              </p:nvSpPr>
              <p:spPr>
                <a:xfrm>
                  <a:off x="3505200" y="3962400"/>
                  <a:ext cx="419100" cy="9526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Elbow Connector 5"/>
                <p:cNvCxnSpPr>
                  <a:stCxn id="16" idx="6"/>
                  <a:endCxn id="11" idx="1"/>
                </p:cNvCxnSpPr>
                <p:nvPr/>
              </p:nvCxnSpPr>
              <p:spPr>
                <a:xfrm flipV="1">
                  <a:off x="3924300" y="3048191"/>
                  <a:ext cx="1338263" cy="961842"/>
                </a:xfrm>
                <a:prstGeom prst="bentConnector3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Elbow Connector 14"/>
              <p:cNvCxnSpPr>
                <a:endCxn id="3079" idx="3"/>
              </p:cNvCxnSpPr>
              <p:nvPr/>
            </p:nvCxnSpPr>
            <p:spPr>
              <a:xfrm rot="5400000">
                <a:off x="6797171" y="4515816"/>
                <a:ext cx="1405490" cy="993603"/>
              </a:xfrm>
              <a:prstGeom prst="bentConnector2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5257800" y="6096000"/>
              <a:ext cx="8382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4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488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You should get these output.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341709" y="1569119"/>
            <a:ext cx="8599848" cy="5095285"/>
            <a:chOff x="341709" y="1569119"/>
            <a:chExt cx="8599848" cy="5095285"/>
          </a:xfrm>
        </p:grpSpPr>
        <p:grpSp>
          <p:nvGrpSpPr>
            <p:cNvPr id="6" name="Group 5"/>
            <p:cNvGrpSpPr/>
            <p:nvPr/>
          </p:nvGrpSpPr>
          <p:grpSpPr>
            <a:xfrm>
              <a:off x="341709" y="1569119"/>
              <a:ext cx="3278981" cy="3567361"/>
              <a:chOff x="228600" y="2057400"/>
              <a:chExt cx="3278981" cy="3567361"/>
            </a:xfrm>
          </p:grpSpPr>
          <p:pic>
            <p:nvPicPr>
              <p:cNvPr id="5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2057400"/>
                <a:ext cx="3278981" cy="35673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4" name="Rounded Rectangle 3"/>
              <p:cNvSpPr/>
              <p:nvPr/>
            </p:nvSpPr>
            <p:spPr>
              <a:xfrm>
                <a:off x="1066800" y="3352800"/>
                <a:ext cx="914400" cy="304800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066800" y="4038600"/>
                <a:ext cx="1219200" cy="457200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158" y="1869996"/>
              <a:ext cx="6248399" cy="4794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00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b="1" dirty="0"/>
              <a:t>Testing </a:t>
            </a:r>
            <a:r>
              <a:rPr lang="en-US" b="1" dirty="0" smtClean="0"/>
              <a:t>the output (example)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90106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4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Compiling script: Makefile.bat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Compiling script will always be named Makefile.bat and will contain the necessary commands to compile the program in windows command line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u="sng" dirty="0"/>
              <a:t>java </a:t>
            </a:r>
            <a:r>
              <a:rPr lang="en-US" sz="2200" u="sng" dirty="0" smtClean="0"/>
              <a:t>example</a:t>
            </a:r>
            <a:r>
              <a:rPr lang="en-US" sz="2200" dirty="0" smtClean="0"/>
              <a:t>:                         </a:t>
            </a:r>
            <a:r>
              <a:rPr lang="en-US" sz="2200" dirty="0" err="1" smtClean="0"/>
              <a:t>javac</a:t>
            </a:r>
            <a:r>
              <a:rPr lang="en-US" sz="2200" dirty="0" smtClean="0"/>
              <a:t> </a:t>
            </a:r>
            <a:r>
              <a:rPr lang="en-US" sz="2200" dirty="0"/>
              <a:t>*.</a:t>
            </a:r>
            <a:r>
              <a:rPr lang="en-US" sz="2200" dirty="0" smtClean="0"/>
              <a:t>java</a:t>
            </a:r>
          </a:p>
          <a:p>
            <a:pPr marL="109728" indent="0" algn="ctr">
              <a:buNone/>
            </a:pPr>
            <a:endParaRPr lang="en-US" sz="2200" dirty="0"/>
          </a:p>
          <a:p>
            <a:pPr marL="109728" indent="0">
              <a:buNone/>
            </a:pP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81200" y="3813244"/>
            <a:ext cx="5562600" cy="2758593"/>
            <a:chOff x="2133600" y="3813244"/>
            <a:chExt cx="5562600" cy="275859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4191000"/>
              <a:ext cx="1676400" cy="1347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813244"/>
              <a:ext cx="2133600" cy="2758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912243" y="4800600"/>
              <a:ext cx="1295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5562600" y="3813244"/>
              <a:ext cx="2057400" cy="13792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</a:t>
              </a:r>
              <a:endParaRPr lang="en-US" dirty="0"/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3" y="3198013"/>
            <a:ext cx="5451757" cy="50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2295</TotalTime>
  <Words>960</Words>
  <Application>Microsoft Office PowerPoint</Application>
  <PresentationFormat>On-screen Show (4:3)</PresentationFormat>
  <Paragraphs>182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Urban</vt:lpstr>
      <vt:lpstr>Compiler I: Syntax Analysis</vt:lpstr>
      <vt:lpstr>Links</vt:lpstr>
      <vt:lpstr>How to start?</vt:lpstr>
      <vt:lpstr>PowerPoint Presentation</vt:lpstr>
      <vt:lpstr>PowerPoint Presentation</vt:lpstr>
      <vt:lpstr>PowerPoint Presentation</vt:lpstr>
      <vt:lpstr>PowerPoint Presentation</vt:lpstr>
      <vt:lpstr>Testing the output (example)</vt:lpstr>
      <vt:lpstr>Compiling script: Makefile.bat</vt:lpstr>
      <vt:lpstr>Executing script: Jackanalyzer.bat</vt:lpstr>
      <vt:lpstr>Absolute, Relative and Canonical Path</vt:lpstr>
      <vt:lpstr>PowerPoint Presentation</vt:lpstr>
      <vt:lpstr>The Jack Language Grammar </vt:lpstr>
      <vt:lpstr>PowerPoint Presentation</vt:lpstr>
      <vt:lpstr>PowerPoint Presentation</vt:lpstr>
      <vt:lpstr>PowerPoint Presentation</vt:lpstr>
      <vt:lpstr>Symbols </vt:lpstr>
      <vt:lpstr>Twist</vt:lpstr>
      <vt:lpstr>Implementation </vt:lpstr>
      <vt:lpstr>The JackAnalyzer Module </vt:lpstr>
      <vt:lpstr>The JackTokenizer Module </vt:lpstr>
      <vt:lpstr>The CompilationEngine Module </vt:lpstr>
      <vt:lpstr>PowerPoint Presentation</vt:lpstr>
      <vt:lpstr>PowerPoint Presentation</vt:lpstr>
      <vt:lpstr>How and what to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Yana G</dc:creator>
  <cp:lastModifiedBy>Yana G</cp:lastModifiedBy>
  <cp:revision>57</cp:revision>
  <dcterms:created xsi:type="dcterms:W3CDTF">2015-02-26T20:27:57Z</dcterms:created>
  <dcterms:modified xsi:type="dcterms:W3CDTF">2015-03-16T09:54:19Z</dcterms:modified>
</cp:coreProperties>
</file>