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57" r:id="rId9"/>
    <p:sldId id="278" r:id="rId10"/>
    <p:sldId id="275" r:id="rId11"/>
    <p:sldId id="268" r:id="rId12"/>
    <p:sldId id="276" r:id="rId13"/>
    <p:sldId id="277" r:id="rId14"/>
    <p:sldId id="269" r:id="rId15"/>
    <p:sldId id="267" r:id="rId16"/>
    <p:sldId id="271" r:id="rId17"/>
    <p:sldId id="270" r:id="rId18"/>
    <p:sldId id="273" r:id="rId19"/>
    <p:sldId id="261" r:id="rId20"/>
    <p:sldId id="260" r:id="rId21"/>
    <p:sldId id="259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18" autoAdjust="0"/>
  </p:normalViewPr>
  <p:slideViewPr>
    <p:cSldViewPr>
      <p:cViewPr varScale="1">
        <p:scale>
          <a:sx n="70" d="100"/>
          <a:sy n="70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4B9AB-095E-4B15-967D-90E04E30717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73303-2B15-4CC3-8FBE-F6B1BA2A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7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קוד הביניים – הממשק בין 2 שלבי הקומפילציה. </a:t>
            </a:r>
            <a:endParaRPr lang="en-US" dirty="0" smtClean="0"/>
          </a:p>
          <a:p>
            <a:pPr algn="r" rtl="1"/>
            <a:r>
              <a:rPr lang="he-IL" baseline="0" dirty="0" smtClean="0"/>
              <a:t>המעבר הזה תלוי ב 2 דברים – שפת הקוד, והפלטפורמה. </a:t>
            </a:r>
          </a:p>
          <a:p>
            <a:pPr algn="r" rtl="1"/>
            <a:r>
              <a:rPr lang="he-IL" baseline="0" dirty="0" smtClean="0"/>
              <a:t>הפיצול ל 2 שלבים נותן לנו מסגרת אחידה לכל השפות והמחשבים</a:t>
            </a:r>
            <a:endParaRPr lang="en-US" baseline="0" dirty="0" smtClean="0"/>
          </a:p>
          <a:p>
            <a:pPr algn="r" rtl="1"/>
            <a:r>
              <a:rPr lang="he-IL" baseline="0" dirty="0" smtClean="0"/>
              <a:t>עבור </a:t>
            </a:r>
            <a:r>
              <a:rPr lang="en-US" baseline="0" dirty="0" smtClean="0"/>
              <a:t>n</a:t>
            </a:r>
            <a:r>
              <a:rPr lang="he-IL" baseline="0" dirty="0" smtClean="0"/>
              <a:t> שפות ו-</a:t>
            </a:r>
            <a:r>
              <a:rPr lang="en-US" baseline="0" dirty="0" smtClean="0"/>
              <a:t>m</a:t>
            </a:r>
            <a:r>
              <a:rPr lang="he-IL" baseline="0" dirty="0" smtClean="0"/>
              <a:t> מחשבים: במקום ליצור </a:t>
            </a:r>
            <a:r>
              <a:rPr lang="en-US" baseline="0" dirty="0" smtClean="0"/>
              <a:t>n*m</a:t>
            </a:r>
            <a:r>
              <a:rPr lang="he-IL" baseline="0" dirty="0" smtClean="0"/>
              <a:t> טרנסלטורים (כל שפה מתורגמת לכל מכונה בנפרד) יווצרו רק </a:t>
            </a:r>
            <a:r>
              <a:rPr lang="en-US" baseline="0" dirty="0" err="1" smtClean="0"/>
              <a:t>n+m</a:t>
            </a:r>
            <a:r>
              <a:rPr lang="he-IL" baseline="0" dirty="0" smtClean="0"/>
              <a:t> טרנסלטורים (כל שפה מתורגמת ל</a:t>
            </a:r>
            <a:r>
              <a:rPr lang="en-US" baseline="0" dirty="0" smtClean="0"/>
              <a:t>VM</a:t>
            </a:r>
            <a:r>
              <a:rPr lang="he-IL" baseline="0" dirty="0" smtClean="0"/>
              <a:t> ומ</a:t>
            </a:r>
            <a:r>
              <a:rPr lang="en-US" baseline="0" dirty="0" smtClean="0"/>
              <a:t>VM</a:t>
            </a:r>
            <a:r>
              <a:rPr lang="he-IL" baseline="0" dirty="0" smtClean="0"/>
              <a:t> נתרגם לכל מכונה)</a:t>
            </a:r>
            <a:endParaRPr lang="en-US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73303-2B15-4CC3-8FBE-F6B1BA2ADE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 smtClean="0"/>
              <a:t>הזיכרון מחולק ל8 סגמנטים (מקטעים) – </a:t>
            </a:r>
          </a:p>
          <a:p>
            <a:pPr algn="r" rtl="1"/>
            <a:r>
              <a:rPr lang="he-IL" baseline="0" dirty="0" smtClean="0"/>
              <a:t>סטטי – משותף לכל מחלקה בנפרד</a:t>
            </a:r>
          </a:p>
          <a:p>
            <a:pPr algn="r" rtl="1"/>
            <a:r>
              <a:rPr lang="en-US" baseline="0" dirty="0" err="1" smtClean="0"/>
              <a:t>Arg,local,this,that,pointer</a:t>
            </a:r>
            <a:r>
              <a:rPr lang="en-US" baseline="0" dirty="0" smtClean="0"/>
              <a:t> </a:t>
            </a:r>
            <a:r>
              <a:rPr lang="he-IL" baseline="0" dirty="0" smtClean="0"/>
              <a:t>– לכל </a:t>
            </a:r>
            <a:r>
              <a:rPr lang="en-US" baseline="0" dirty="0" smtClean="0"/>
              <a:t>instance </a:t>
            </a:r>
            <a:r>
              <a:rPr lang="he-IL" baseline="0" dirty="0" smtClean="0"/>
              <a:t> של פונקציה בנפרד</a:t>
            </a:r>
          </a:p>
          <a:p>
            <a:pPr algn="r" rtl="1"/>
            <a:r>
              <a:rPr lang="en-US" baseline="0" dirty="0" smtClean="0"/>
              <a:t>Temp  </a:t>
            </a:r>
            <a:r>
              <a:rPr lang="he-IL" baseline="0" dirty="0" smtClean="0"/>
              <a:t> - סגמנט משותף לכל הקבצים</a:t>
            </a:r>
          </a:p>
          <a:p>
            <a:pPr algn="r" rtl="1"/>
            <a:r>
              <a:rPr lang="en-US" baseline="0" dirty="0" smtClean="0"/>
              <a:t>Constant </a:t>
            </a:r>
            <a:r>
              <a:rPr lang="he-IL" baseline="0" dirty="0" smtClean="0"/>
              <a:t> - סגמנט דמה – משותף לכל הקבצים</a:t>
            </a:r>
          </a:p>
          <a:p>
            <a:pPr algn="r" rtl="1"/>
            <a:endParaRPr lang="en-US" dirty="0" smtClean="0"/>
          </a:p>
          <a:p>
            <a:pPr algn="r" rtl="1"/>
            <a:r>
              <a:rPr lang="he-IL" dirty="0" smtClean="0"/>
              <a:t>איך</a:t>
            </a:r>
            <a:r>
              <a:rPr lang="he-IL" baseline="0" dirty="0" smtClean="0"/>
              <a:t> זה עובד באמת?</a:t>
            </a:r>
            <a:endParaRPr lang="en-US" baseline="0" dirty="0" smtClean="0"/>
          </a:p>
          <a:p>
            <a:pPr algn="r" rtl="1"/>
            <a:r>
              <a:rPr lang="en-US" baseline="0" dirty="0" smtClean="0"/>
              <a:t>Local i = RAM[RAM[LCL]+i]</a:t>
            </a:r>
            <a:r>
              <a:rPr lang="he-IL" baseline="0" dirty="0" smtClean="0"/>
              <a:t> – הערך של </a:t>
            </a:r>
            <a:r>
              <a:rPr lang="en-US" baseline="0" dirty="0" smtClean="0"/>
              <a:t>LCL</a:t>
            </a:r>
            <a:r>
              <a:rPr lang="he-IL" baseline="0" dirty="0" smtClean="0"/>
              <a:t> פלוס האינדקס המבוקש</a:t>
            </a:r>
          </a:p>
          <a:p>
            <a:pPr algn="r" rtl="1"/>
            <a:r>
              <a:rPr lang="he-IL" baseline="0" dirty="0" smtClean="0"/>
              <a:t>כנ"ל עבור </a:t>
            </a:r>
            <a:r>
              <a:rPr lang="en-US" baseline="0" dirty="0" smtClean="0"/>
              <a:t>ARG</a:t>
            </a:r>
            <a:r>
              <a:rPr lang="he-IL" baseline="0" dirty="0" smtClean="0"/>
              <a:t> </a:t>
            </a:r>
            <a:r>
              <a:rPr lang="en-US" baseline="0" dirty="0" smtClean="0"/>
              <a:t>THIS</a:t>
            </a:r>
            <a:r>
              <a:rPr lang="he-IL" baseline="0" dirty="0" smtClean="0"/>
              <a:t> </a:t>
            </a:r>
            <a:r>
              <a:rPr lang="en-US" baseline="0" dirty="0" smtClean="0"/>
              <a:t>THAT</a:t>
            </a:r>
            <a:endParaRPr lang="he-IL" baseline="0" dirty="0" smtClean="0"/>
          </a:p>
          <a:p>
            <a:pPr algn="r" rtl="1"/>
            <a:r>
              <a:rPr lang="en-US" baseline="0" dirty="0" smtClean="0"/>
              <a:t>STATIC</a:t>
            </a:r>
            <a:r>
              <a:rPr lang="he-IL" baseline="0" dirty="0" smtClean="0"/>
              <a:t> נמצא בתוך קובץ, לכן נשרשר אותו</a:t>
            </a:r>
            <a:endParaRPr lang="en-US" baseline="0" dirty="0" smtClean="0"/>
          </a:p>
          <a:p>
            <a:pPr algn="r" rtl="1"/>
            <a:r>
              <a:rPr lang="en-US" baseline="0" dirty="0" smtClean="0"/>
              <a:t>Temp i = RAM[5+i]</a:t>
            </a:r>
          </a:p>
          <a:p>
            <a:pPr algn="r" rtl="1"/>
            <a:r>
              <a:rPr lang="en-US" baseline="0" dirty="0" smtClean="0"/>
              <a:t>Pointer i = RAM[3+i]</a:t>
            </a:r>
            <a:endParaRPr lang="en-US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73303-2B15-4CC3-8FBE-F6B1BA2ADE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איך נממש פעולת</a:t>
            </a:r>
            <a:r>
              <a:rPr lang="he-IL" baseline="0" dirty="0" smtClean="0"/>
              <a:t> </a:t>
            </a:r>
            <a:r>
              <a:rPr lang="en-US" baseline="0" dirty="0" smtClean="0"/>
              <a:t>pop</a:t>
            </a:r>
            <a:r>
              <a:rPr lang="he-IL" baseline="0" dirty="0" smtClean="0"/>
              <a:t>?</a:t>
            </a:r>
          </a:p>
          <a:p>
            <a:pPr algn="r" rtl="1"/>
            <a:r>
              <a:rPr lang="en-US" dirty="0" smtClean="0"/>
              <a:t>@SP; AM=M-1; D=M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73303-2B15-4CC3-8FBE-F6B1BA2ADE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1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2F9465A-4FD6-49EF-A2AE-FA31042D110E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F9465A-4FD6-49EF-A2AE-FA31042D110E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2F9465A-4FD6-49EF-A2AE-FA31042D110E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2F9465A-4FD6-49EF-A2AE-FA31042D110E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y.jce.ac.il/~arikgi/Web/Ex/Ex04/index.htm" TargetMode="External"/><Relationship Id="rId2" Type="http://schemas.openxmlformats.org/officeDocument/2006/relationships/hyperlink" Target="http://my.jce.ac.il/~arikgi/Web/Ex/Ex01/index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.jce.ac.il/~arikgi/Web/Ex/Ex05/Ex05.zi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VM: Stack Arithmetic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3899938"/>
            <a:ext cx="4953000" cy="28056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project 5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 smtClean="0"/>
              <a:t>Yana </a:t>
            </a:r>
            <a:r>
              <a:rPr lang="en-US" sz="1600" dirty="0" err="1" smtClean="0"/>
              <a:t>Gabelev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689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755480" y="533400"/>
            <a:ext cx="3388520" cy="5257800"/>
            <a:chOff x="5755480" y="533400"/>
            <a:chExt cx="3388520" cy="5257800"/>
          </a:xfrm>
        </p:grpSpPr>
        <p:graphicFrame>
          <p:nvGraphicFramePr>
            <p:cNvPr id="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2827697"/>
                </p:ext>
              </p:extLst>
            </p:nvPr>
          </p:nvGraphicFramePr>
          <p:xfrm>
            <a:off x="5755480" y="533400"/>
            <a:ext cx="3388520" cy="525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VISIO" r:id="rId4" imgW="6513840" imgH="5922360" progId="Visio.Drawing.6">
                    <p:embed/>
                  </p:oleObj>
                </mc:Choice>
                <mc:Fallback>
                  <p:oleObj name="VISIO" r:id="rId4" imgW="6513840" imgH="592236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9782" t="-365" r="29457" b="2614"/>
                        <a:stretch>
                          <a:fillRect/>
                        </a:stretch>
                      </p:blipFill>
                      <p:spPr bwMode="auto">
                        <a:xfrm>
                          <a:off x="5755480" y="533400"/>
                          <a:ext cx="3388520" cy="5257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7239431" y="1748663"/>
              <a:ext cx="1541748" cy="99840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000000"/>
                  </a:solidFill>
                  <a:latin typeface="Arial" pitchFamily="34" charset="0"/>
                </a:rPr>
                <a:t>Host</a:t>
              </a:r>
              <a:br>
                <a:rPr lang="en-US" sz="2400" dirty="0" smtClean="0">
                  <a:solidFill>
                    <a:srgbClr val="000000"/>
                  </a:solidFill>
                  <a:latin typeface="Arial" pitchFamily="34" charset="0"/>
                </a:rPr>
              </a:br>
              <a:r>
                <a:rPr lang="en-US" sz="2400" dirty="0" smtClean="0">
                  <a:solidFill>
                    <a:srgbClr val="000000"/>
                  </a:solidFill>
                  <a:latin typeface="Arial" pitchFamily="34" charset="0"/>
                </a:rPr>
                <a:t>RAM</a:t>
              </a: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88792"/>
              </p:ext>
            </p:extLst>
          </p:nvPr>
        </p:nvGraphicFramePr>
        <p:xfrm>
          <a:off x="914400" y="838200"/>
          <a:ext cx="3962400" cy="2286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78898"/>
                <a:gridCol w="2283502"/>
              </a:tblGrid>
              <a:tr h="4445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RAM Address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0-15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 virtual registers</a:t>
                      </a:r>
                      <a:endParaRPr lang="en-US" sz="1400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15-255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Static variables</a:t>
                      </a:r>
                      <a:endParaRPr lang="en-US" sz="1400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156-2047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Stack </a:t>
                      </a:r>
                      <a:endParaRPr lang="en-US" sz="1400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2048-16483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Heap (</a:t>
                      </a:r>
                      <a:r>
                        <a:rPr lang="en-US" sz="1400" baseline="0" dirty="0" smtClean="0"/>
                        <a:t>objects and arrays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16384-24575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 mapped I/O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48212"/>
              </p:ext>
            </p:extLst>
          </p:nvPr>
        </p:nvGraphicFramePr>
        <p:xfrm>
          <a:off x="76200" y="3352800"/>
          <a:ext cx="6172200" cy="3408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43000"/>
                <a:gridCol w="7620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Register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RAM[0]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Stack</a:t>
                      </a:r>
                      <a:r>
                        <a:rPr lang="en-US" sz="1400" baseline="0" dirty="0" smtClean="0"/>
                        <a:t>  pointer- points to the  next topmost  location in the stack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RAM[1]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LCL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Points to the base of the current VM function’s  </a:t>
                      </a:r>
                      <a:r>
                        <a:rPr lang="en-US" sz="1400" i="1" dirty="0" smtClean="0"/>
                        <a:t>local  </a:t>
                      </a:r>
                      <a:r>
                        <a:rPr lang="en-US" sz="1400" i="0" dirty="0" smtClean="0"/>
                        <a:t>segment.</a:t>
                      </a:r>
                      <a:endParaRPr lang="en-US" sz="14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RAM[2]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Points to the base of the current VM function’s  </a:t>
                      </a: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 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segment.</a:t>
                      </a:r>
                      <a:endParaRPr kumimoji="0" lang="en-US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RAM[3]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Points to the base of the current  </a:t>
                      </a: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this 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segment.</a:t>
                      </a:r>
                      <a:endParaRPr kumimoji="0" lang="en-US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RAM[4]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Points to the base of the current  </a:t>
                      </a: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that 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segment.</a:t>
                      </a:r>
                      <a:endParaRPr kumimoji="0" lang="en-US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RAM[5-12]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TEMP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Holds the contents of  </a:t>
                      </a:r>
                      <a:r>
                        <a:rPr lang="en-US" sz="1400" i="1" dirty="0" smtClean="0"/>
                        <a:t>temp</a:t>
                      </a:r>
                      <a:r>
                        <a:rPr lang="en-US" sz="1400" i="0" dirty="0" smtClean="0"/>
                        <a:t>  segment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RAM[13-15]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General-purpose</a:t>
                      </a:r>
                      <a:r>
                        <a:rPr lang="en-US" sz="1400" baseline="0" dirty="0" smtClean="0"/>
                        <a:t> registers (used by VM)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rot="5400000">
            <a:off x="-304800" y="2133600"/>
            <a:ext cx="1828800" cy="457200"/>
          </a:xfrm>
          <a:prstGeom prst="bentConnector3">
            <a:avLst>
              <a:gd name="adj1" fmla="val 0"/>
            </a:avLst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60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All the memory segments are managed by the same 2 commands: </a:t>
            </a:r>
          </a:p>
          <a:p>
            <a:pPr marL="109728" indent="0">
              <a:buNone/>
            </a:pPr>
            <a:endParaRPr lang="en-US" sz="2200" dirty="0" smtClean="0"/>
          </a:p>
          <a:p>
            <a:pPr marL="109728" indent="0">
              <a:buNone/>
            </a:pPr>
            <a:endParaRPr lang="en-US" sz="2200" dirty="0" smtClean="0"/>
          </a:p>
          <a:p>
            <a:pPr marL="109728" indent="0" algn="ctr">
              <a:buNone/>
            </a:pPr>
            <a:r>
              <a:rPr lang="en-US" sz="2200" dirty="0" smtClean="0"/>
              <a:t>push </a:t>
            </a:r>
            <a:r>
              <a:rPr lang="en-US" sz="2200" dirty="0"/>
              <a:t>the value of segment[index] onto the </a:t>
            </a:r>
            <a:r>
              <a:rPr lang="en-US" sz="2200" dirty="0" smtClean="0"/>
              <a:t>stack </a:t>
            </a:r>
            <a:r>
              <a:rPr lang="en-US" sz="2200" dirty="0"/>
              <a:t>	</a:t>
            </a:r>
          </a:p>
          <a:p>
            <a:endParaRPr lang="en-US" sz="2200" dirty="0" smtClean="0"/>
          </a:p>
          <a:p>
            <a:endParaRPr lang="en-US" sz="2200" dirty="0"/>
          </a:p>
          <a:p>
            <a:pPr marL="109728" indent="0" algn="ctr">
              <a:buNone/>
            </a:pPr>
            <a:r>
              <a:rPr lang="en-US" sz="2200" dirty="0" smtClean="0"/>
              <a:t>pop </a:t>
            </a:r>
            <a:r>
              <a:rPr lang="en-US" sz="2200" dirty="0"/>
              <a:t>the topmost stack item and store its value in segment[index</a:t>
            </a:r>
            <a:r>
              <a:rPr lang="en-US" sz="2200" dirty="0" smtClean="0"/>
              <a:t>]</a:t>
            </a:r>
            <a:r>
              <a:rPr lang="en-US" sz="2200" dirty="0"/>
              <a:t>	</a:t>
            </a:r>
          </a:p>
          <a:p>
            <a:r>
              <a:rPr lang="en-US" sz="2200" dirty="0" smtClean="0"/>
              <a:t>Example: </a:t>
            </a:r>
            <a:endParaRPr lang="en-US" sz="2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29000" y="2895600"/>
            <a:ext cx="1981200" cy="419100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9360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i="1" dirty="0" smtClean="0">
                <a:solidFill>
                  <a:srgbClr val="000066"/>
                </a:solidFill>
                <a:cs typeface="Times New Roman" pitchFamily="18" charset="0"/>
              </a:rPr>
              <a:t>segment  i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352800" y="1790700"/>
            <a:ext cx="2133600" cy="419100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9360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i="1" dirty="0" smtClean="0">
                <a:solidFill>
                  <a:srgbClr val="000066"/>
                </a:solidFill>
                <a:cs typeface="Times New Roman" pitchFamily="18" charset="0"/>
              </a:rPr>
              <a:t>segment  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119260" y="4432088"/>
            <a:ext cx="6600679" cy="1815882"/>
            <a:chOff x="809760" y="4432088"/>
            <a:chExt cx="6600679" cy="1815882"/>
          </a:xfrm>
        </p:grpSpPr>
        <p:grpSp>
          <p:nvGrpSpPr>
            <p:cNvPr id="9" name="Group 8"/>
            <p:cNvGrpSpPr/>
            <p:nvPr/>
          </p:nvGrpSpPr>
          <p:grpSpPr>
            <a:xfrm>
              <a:off x="809760" y="4432088"/>
              <a:ext cx="4197440" cy="1815882"/>
              <a:chOff x="2584360" y="4114800"/>
              <a:chExt cx="4197440" cy="181588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833861" y="4114800"/>
                <a:ext cx="947939" cy="1815882"/>
              </a:xfrm>
              <a:prstGeom prst="rect">
                <a:avLst/>
              </a:prstGeom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@2</a:t>
                </a:r>
              </a:p>
              <a:p>
                <a:r>
                  <a:rPr lang="en-US" sz="1600" dirty="0" smtClean="0"/>
                  <a:t>D=A</a:t>
                </a:r>
              </a:p>
              <a:p>
                <a:r>
                  <a:rPr lang="en-US" sz="1600" dirty="0" smtClean="0"/>
                  <a:t>@SP</a:t>
                </a:r>
              </a:p>
              <a:p>
                <a:r>
                  <a:rPr lang="en-US" sz="1600" dirty="0" smtClean="0"/>
                  <a:t>A=M</a:t>
                </a:r>
                <a:endParaRPr lang="en-US" sz="1600" dirty="0"/>
              </a:p>
              <a:p>
                <a:r>
                  <a:rPr lang="en-US" sz="1600" dirty="0" smtClean="0"/>
                  <a:t>M=D</a:t>
                </a:r>
              </a:p>
              <a:p>
                <a:r>
                  <a:rPr lang="en-US" sz="1600" dirty="0" smtClean="0"/>
                  <a:t>@SP</a:t>
                </a:r>
              </a:p>
              <a:p>
                <a:r>
                  <a:rPr lang="en-US" sz="1600" dirty="0" smtClean="0"/>
                  <a:t>M=M+1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584360" y="4812053"/>
                <a:ext cx="1835240" cy="369332"/>
              </a:xfrm>
              <a:prstGeom prst="rect">
                <a:avLst/>
              </a:prstGeom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dirty="0" smtClean="0"/>
                  <a:t>push constant 2</a:t>
                </a: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4648200" y="5018360"/>
                <a:ext cx="990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Right Brace 1"/>
            <p:cNvSpPr/>
            <p:nvPr/>
          </p:nvSpPr>
          <p:spPr>
            <a:xfrm>
              <a:off x="5105400" y="5029200"/>
              <a:ext cx="533400" cy="121877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5453919"/>
              <a:ext cx="1771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push command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39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/>
              <a:t>Twist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Add </a:t>
            </a:r>
            <a:r>
              <a:rPr lang="en-US" dirty="0"/>
              <a:t>the following commands/features: </a:t>
            </a:r>
          </a:p>
          <a:p>
            <a:r>
              <a:rPr lang="en-US" i="1" dirty="0" smtClean="0"/>
              <a:t>mult2</a:t>
            </a:r>
            <a:r>
              <a:rPr lang="en-US" dirty="0" smtClean="0"/>
              <a:t> </a:t>
            </a:r>
            <a:r>
              <a:rPr lang="en-US" dirty="0"/>
              <a:t>= 2x </a:t>
            </a:r>
            <a:r>
              <a:rPr lang="en-US" dirty="0" smtClean="0"/>
              <a:t>(unary operation)</a:t>
            </a:r>
            <a:endParaRPr lang="en-US" dirty="0"/>
          </a:p>
          <a:p>
            <a:r>
              <a:rPr lang="en-US" i="1" dirty="0" smtClean="0"/>
              <a:t>push/pop </a:t>
            </a:r>
            <a:r>
              <a:rPr lang="en-US" i="1" dirty="0"/>
              <a:t>nothing n -</a:t>
            </a:r>
            <a:r>
              <a:rPr lang="en-US" dirty="0"/>
              <a:t> push/pop n </a:t>
            </a:r>
            <a:r>
              <a:rPr lang="en-US" dirty="0" smtClean="0"/>
              <a:t>spaces (</a:t>
            </a:r>
            <a:r>
              <a:rPr lang="en-US" dirty="0" err="1" smtClean="0"/>
              <a:t>dont</a:t>
            </a:r>
            <a:r>
              <a:rPr lang="en-US" dirty="0" smtClean="0"/>
              <a:t> </a:t>
            </a:r>
            <a:r>
              <a:rPr lang="en-US" dirty="0"/>
              <a:t>care what) </a:t>
            </a:r>
            <a:r>
              <a:rPr lang="en-US" dirty="0" smtClean="0"/>
              <a:t>to/from the </a:t>
            </a:r>
            <a:r>
              <a:rPr lang="en-US" dirty="0"/>
              <a:t>stack </a:t>
            </a:r>
          </a:p>
          <a:p>
            <a:r>
              <a:rPr lang="en-US" i="1" dirty="0" smtClean="0"/>
              <a:t>push/pop </a:t>
            </a:r>
            <a:r>
              <a:rPr lang="en-US" i="1" dirty="0"/>
              <a:t>temp n </a:t>
            </a:r>
            <a:r>
              <a:rPr lang="en-US" i="1" dirty="0" smtClean="0"/>
              <a:t>- </a:t>
            </a:r>
            <a:r>
              <a:rPr lang="en-US" dirty="0" smtClean="0"/>
              <a:t>should </a:t>
            </a:r>
            <a:r>
              <a:rPr lang="en-US" dirty="0"/>
              <a:t>produce an error if n is greater or equal to 8</a:t>
            </a:r>
          </a:p>
        </p:txBody>
      </p:sp>
    </p:spTree>
    <p:extLst>
      <p:ext uri="{BB962C8B-B14F-4D97-AF65-F5344CB8AC3E}">
        <p14:creationId xmlns:p14="http://schemas.microsoft.com/office/powerpoint/2010/main" val="201566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/>
              <a:t>Proposed Implementation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325112"/>
          </a:xfrm>
        </p:spPr>
        <p:txBody>
          <a:bodyPr>
            <a:normAutofit/>
          </a:bodyPr>
          <a:lstStyle/>
          <a:p>
            <a:r>
              <a:rPr lang="en-US" sz="2200" b="1" u="sng" dirty="0"/>
              <a:t>Stage I: </a:t>
            </a:r>
            <a:r>
              <a:rPr lang="en-US" sz="2200" dirty="0" smtClean="0"/>
              <a:t>Implement </a:t>
            </a:r>
            <a:r>
              <a:rPr lang="en-US" sz="2200" dirty="0"/>
              <a:t>the nine </a:t>
            </a:r>
            <a:r>
              <a:rPr lang="en-US" sz="2200" b="1" i="1" dirty="0"/>
              <a:t>stack</a:t>
            </a:r>
            <a:r>
              <a:rPr lang="en-US" sz="2200" dirty="0"/>
              <a:t> </a:t>
            </a:r>
            <a:r>
              <a:rPr lang="en-US" sz="2200" b="1" i="1" dirty="0"/>
              <a:t>arithmetic</a:t>
            </a:r>
            <a:r>
              <a:rPr lang="en-US" sz="2200" dirty="0"/>
              <a:t> and </a:t>
            </a:r>
            <a:r>
              <a:rPr lang="en-US" sz="2200" b="1" i="1" dirty="0"/>
              <a:t>logical</a:t>
            </a:r>
            <a:r>
              <a:rPr lang="en-US" sz="2200" dirty="0"/>
              <a:t> commands of the VM language as well as the “push constant x” command (</a:t>
            </a:r>
            <a:r>
              <a:rPr lang="en-US" sz="2200" dirty="0" smtClean="0"/>
              <a:t>which </a:t>
            </a:r>
            <a:r>
              <a:rPr lang="en-US" sz="2200" dirty="0"/>
              <a:t>will help testing the nine former commands).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b="1" u="sng" dirty="0"/>
              <a:t> Stage II: </a:t>
            </a:r>
            <a:r>
              <a:rPr lang="en-US" sz="2200" dirty="0" smtClean="0"/>
              <a:t>Include </a:t>
            </a:r>
            <a:r>
              <a:rPr lang="en-US" sz="2200" dirty="0"/>
              <a:t>a full implementation of the VM language's </a:t>
            </a:r>
            <a:r>
              <a:rPr lang="en-US" sz="2200" b="1" i="1" dirty="0"/>
              <a:t>push</a:t>
            </a:r>
            <a:r>
              <a:rPr lang="en-US" sz="2200" dirty="0"/>
              <a:t> and </a:t>
            </a:r>
            <a:r>
              <a:rPr lang="en-US" sz="2200" b="1" i="1" dirty="0"/>
              <a:t>pop</a:t>
            </a:r>
            <a:r>
              <a:rPr lang="en-US" sz="2200" dirty="0"/>
              <a:t> commands, handling all eight memory segments. </a:t>
            </a:r>
            <a:r>
              <a:rPr lang="en-US" sz="2200" dirty="0" smtClean="0"/>
              <a:t>We </a:t>
            </a:r>
            <a:r>
              <a:rPr lang="en-US" sz="2200" dirty="0"/>
              <a:t>suggest breaking this stage into the following sub-stages:</a:t>
            </a:r>
          </a:p>
          <a:p>
            <a:pPr marL="925830" lvl="1" indent="-514350">
              <a:buClrTx/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You </a:t>
            </a:r>
            <a:r>
              <a:rPr lang="en-US" sz="2200" dirty="0">
                <a:solidFill>
                  <a:schemeClr val="tx1"/>
                </a:solidFill>
              </a:rPr>
              <a:t>have already handled the </a:t>
            </a:r>
            <a:r>
              <a:rPr lang="en-US" sz="2200" b="1" i="1" dirty="0">
                <a:solidFill>
                  <a:schemeClr val="tx1"/>
                </a:solidFill>
              </a:rPr>
              <a:t>constant</a:t>
            </a:r>
            <a:r>
              <a:rPr lang="en-US" sz="2200" dirty="0">
                <a:solidFill>
                  <a:schemeClr val="tx1"/>
                </a:solidFill>
              </a:rPr>
              <a:t> segment;</a:t>
            </a:r>
          </a:p>
          <a:p>
            <a:pPr marL="925830" lvl="1" indent="-514350">
              <a:buClrTx/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Handle </a:t>
            </a:r>
            <a:r>
              <a:rPr lang="en-US" sz="2200" dirty="0">
                <a:solidFill>
                  <a:schemeClr val="tx1"/>
                </a:solidFill>
              </a:rPr>
              <a:t>the segments </a:t>
            </a:r>
            <a:r>
              <a:rPr lang="en-US" sz="2200" b="1" i="1" dirty="0">
                <a:solidFill>
                  <a:schemeClr val="tx1"/>
                </a:solidFill>
              </a:rPr>
              <a:t>local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b="1" i="1" dirty="0">
                <a:solidFill>
                  <a:schemeClr val="tx1"/>
                </a:solidFill>
              </a:rPr>
              <a:t>argument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b="1" i="1" dirty="0">
                <a:solidFill>
                  <a:schemeClr val="tx1"/>
                </a:solidFill>
              </a:rPr>
              <a:t>this</a:t>
            </a:r>
            <a:r>
              <a:rPr lang="en-US" sz="2200" dirty="0">
                <a:solidFill>
                  <a:schemeClr val="tx1"/>
                </a:solidFill>
              </a:rPr>
              <a:t>, and </a:t>
            </a:r>
            <a:r>
              <a:rPr lang="en-US" sz="2200" b="1" i="1" dirty="0">
                <a:solidFill>
                  <a:schemeClr val="tx1"/>
                </a:solidFill>
              </a:rPr>
              <a:t>that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 marL="925830" lvl="1" indent="-514350">
              <a:buClrTx/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Handle </a:t>
            </a:r>
            <a:r>
              <a:rPr lang="en-US" sz="2200" dirty="0">
                <a:solidFill>
                  <a:schemeClr val="tx1"/>
                </a:solidFill>
              </a:rPr>
              <a:t>the </a:t>
            </a:r>
            <a:r>
              <a:rPr lang="en-US" sz="2200" b="1" i="1" dirty="0">
                <a:solidFill>
                  <a:schemeClr val="tx1"/>
                </a:solidFill>
              </a:rPr>
              <a:t>pointer</a:t>
            </a:r>
            <a:r>
              <a:rPr lang="en-US" sz="2200" dirty="0">
                <a:solidFill>
                  <a:schemeClr val="tx1"/>
                </a:solidFill>
              </a:rPr>
              <a:t> and </a:t>
            </a:r>
            <a:r>
              <a:rPr lang="en-US" sz="2200" b="1" i="1" dirty="0">
                <a:solidFill>
                  <a:schemeClr val="tx1"/>
                </a:solidFill>
              </a:rPr>
              <a:t>temp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segments.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23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32511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Input is a </a:t>
            </a:r>
            <a:r>
              <a:rPr lang="en-US" sz="2200" dirty="0"/>
              <a:t>file name of the form </a:t>
            </a:r>
            <a:r>
              <a:rPr lang="en-US" sz="2200" i="1" dirty="0"/>
              <a:t>Xxx.vm</a:t>
            </a:r>
            <a:r>
              <a:rPr lang="en-US" sz="2200" dirty="0"/>
              <a:t> </a:t>
            </a:r>
            <a:r>
              <a:rPr lang="en-US" sz="2200" dirty="0" smtClean="0"/>
              <a:t>or </a:t>
            </a:r>
            <a:r>
              <a:rPr lang="en-US" sz="2200" dirty="0"/>
              <a:t>a directory name containing one or more </a:t>
            </a:r>
            <a:r>
              <a:rPr lang="en-US" sz="2200" i="1" dirty="0"/>
              <a:t>.</a:t>
            </a:r>
            <a:r>
              <a:rPr lang="en-US" sz="2200" i="1" dirty="0" err="1"/>
              <a:t>vm</a:t>
            </a:r>
            <a:r>
              <a:rPr lang="en-US" sz="2200" i="1" dirty="0"/>
              <a:t> </a:t>
            </a:r>
            <a:r>
              <a:rPr lang="en-US" sz="2200" dirty="0" smtClean="0"/>
              <a:t>files. </a:t>
            </a:r>
            <a:r>
              <a:rPr lang="en-US" sz="2200" dirty="0"/>
              <a:t>The result of the translation is always a single assembly language file named </a:t>
            </a:r>
            <a:r>
              <a:rPr lang="en-US" sz="2200" i="1" dirty="0"/>
              <a:t>Xxx.asm</a:t>
            </a:r>
            <a:r>
              <a:rPr lang="en-US" sz="2200" dirty="0"/>
              <a:t>, created in the same directory as the input </a:t>
            </a:r>
            <a:r>
              <a:rPr lang="en-US" sz="2200" i="1" dirty="0"/>
              <a:t>Xxx</a:t>
            </a:r>
            <a:r>
              <a:rPr lang="en-US" sz="2200" dirty="0"/>
              <a:t>. 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/>
              <a:t>We propose implementing the VM translator using a main program and two modules: </a:t>
            </a:r>
            <a:endParaRPr lang="en-US" sz="2200" dirty="0" smtClean="0"/>
          </a:p>
          <a:p>
            <a:pPr marL="859536" lvl="1" indent="-457200">
              <a:buClrTx/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parser </a:t>
            </a:r>
          </a:p>
          <a:p>
            <a:pPr marL="859536" lvl="1" indent="-457200">
              <a:buClrTx/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code writer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9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Main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The main program should construct a </a:t>
            </a:r>
            <a:r>
              <a:rPr lang="en-US" sz="2200" i="1" dirty="0"/>
              <a:t>Parser</a:t>
            </a:r>
            <a:r>
              <a:rPr lang="en-US" sz="2200" dirty="0"/>
              <a:t> to parse the VM input file and a </a:t>
            </a:r>
            <a:r>
              <a:rPr lang="en-US" sz="2200" i="1" dirty="0" err="1"/>
              <a:t>CodeWriter</a:t>
            </a:r>
            <a:r>
              <a:rPr lang="en-US" sz="2200" dirty="0"/>
              <a:t> to generate code into the corresponding output file. </a:t>
            </a:r>
            <a:endParaRPr lang="en-US" sz="2200" dirty="0" smtClean="0"/>
          </a:p>
          <a:p>
            <a:r>
              <a:rPr lang="en-US" sz="2200" dirty="0" smtClean="0"/>
              <a:t>It </a:t>
            </a:r>
            <a:r>
              <a:rPr lang="en-US" sz="2200" dirty="0"/>
              <a:t>should then march through the VM commands in the input file, and generate assembly code for each one of them. 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/>
              <a:t>If the program’s argument is a directory name rather than a file name, the main program should process all the .</a:t>
            </a:r>
            <a:r>
              <a:rPr lang="en-US" sz="2200" dirty="0" err="1"/>
              <a:t>vm</a:t>
            </a:r>
            <a:r>
              <a:rPr lang="en-US" sz="2200" dirty="0"/>
              <a:t> files in this directory. In doing so, it should use a separate </a:t>
            </a:r>
            <a:r>
              <a:rPr lang="en-US" sz="2200" i="1" dirty="0"/>
              <a:t>Parser</a:t>
            </a:r>
            <a:r>
              <a:rPr lang="en-US" sz="2200" dirty="0"/>
              <a:t> for handling each input file and a single </a:t>
            </a:r>
            <a:r>
              <a:rPr lang="en-US" sz="2200" i="1" dirty="0" err="1"/>
              <a:t>CodeWriter</a:t>
            </a:r>
            <a:r>
              <a:rPr lang="en-US" sz="2200" dirty="0"/>
              <a:t> for handling the output. </a:t>
            </a:r>
          </a:p>
        </p:txBody>
      </p:sp>
    </p:spTree>
    <p:extLst>
      <p:ext uri="{BB962C8B-B14F-4D97-AF65-F5344CB8AC3E}">
        <p14:creationId xmlns:p14="http://schemas.microsoft.com/office/powerpoint/2010/main" val="271648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The Parser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32511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Handle </a:t>
            </a:r>
            <a:r>
              <a:rPr lang="en-US" sz="2200" dirty="0"/>
              <a:t>the parsing of a single </a:t>
            </a:r>
            <a:r>
              <a:rPr lang="en-US" sz="2200" i="1" dirty="0"/>
              <a:t>.</a:t>
            </a:r>
            <a:r>
              <a:rPr lang="en-US" sz="2200" i="1" dirty="0" err="1"/>
              <a:t>vm</a:t>
            </a:r>
            <a:r>
              <a:rPr lang="en-US" sz="2200" i="1" dirty="0"/>
              <a:t> </a:t>
            </a:r>
            <a:r>
              <a:rPr lang="en-US" sz="2200" dirty="0"/>
              <a:t>file, and encapsulates access to the input code. </a:t>
            </a:r>
            <a:endParaRPr lang="en-US" sz="2200" dirty="0" smtClean="0"/>
          </a:p>
          <a:p>
            <a:r>
              <a:rPr lang="en-US" sz="2200" dirty="0" smtClean="0"/>
              <a:t>It </a:t>
            </a:r>
            <a:r>
              <a:rPr lang="en-US" sz="2200" dirty="0"/>
              <a:t>reads VM commands, parses them, and provides convenient access to their components. </a:t>
            </a:r>
            <a:endParaRPr lang="en-US" sz="2200" dirty="0" smtClean="0"/>
          </a:p>
          <a:p>
            <a:r>
              <a:rPr lang="en-US" sz="2200" dirty="0" smtClean="0"/>
              <a:t>In </a:t>
            </a:r>
            <a:r>
              <a:rPr lang="en-US" sz="2200" dirty="0"/>
              <a:t>addition, it removes all white space and comments. 	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04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377780"/>
            <a:ext cx="8820150" cy="6480220"/>
            <a:chOff x="152400" y="682580"/>
            <a:chExt cx="8820150" cy="648022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56" y="682580"/>
              <a:ext cx="8810625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096000"/>
              <a:ext cx="8820150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545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err="1" smtClean="0"/>
              <a:t>CodeWriter</a:t>
            </a:r>
            <a:r>
              <a:rPr lang="en-US" b="1" dirty="0" smtClean="0"/>
              <a:t>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Translates VM commands into Hack assembly </a:t>
            </a:r>
            <a:r>
              <a:rPr lang="en-US" sz="2200" dirty="0" smtClean="0"/>
              <a:t>code.</a:t>
            </a:r>
            <a:endParaRPr lang="en-US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63"/>
          <a:stretch/>
        </p:blipFill>
        <p:spPr bwMode="auto">
          <a:xfrm>
            <a:off x="76200" y="2209800"/>
            <a:ext cx="8991600" cy="441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7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/>
              <a:t>Test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4688"/>
            <a:ext cx="82296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200" dirty="0" smtClean="0"/>
              <a:t>For </a:t>
            </a:r>
            <a:r>
              <a:rPr lang="en-US" sz="2200" dirty="0"/>
              <a:t>each one of the five test programs, follow these steps: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200" dirty="0" smtClean="0"/>
              <a:t>Run </a:t>
            </a:r>
            <a:r>
              <a:rPr lang="en-US" sz="2200" dirty="0"/>
              <a:t>the </a:t>
            </a:r>
            <a:r>
              <a:rPr lang="en-US" sz="2200" i="1" dirty="0"/>
              <a:t>Xxx.vm</a:t>
            </a:r>
            <a:r>
              <a:rPr lang="en-US" sz="2200" dirty="0"/>
              <a:t> program on the supplied </a:t>
            </a:r>
            <a:r>
              <a:rPr lang="en-US" sz="2200" b="1" dirty="0"/>
              <a:t>VM Emulator</a:t>
            </a:r>
            <a:r>
              <a:rPr lang="en-US" sz="2200" dirty="0"/>
              <a:t>, using the </a:t>
            </a:r>
            <a:r>
              <a:rPr lang="en-US" sz="2200" i="1" dirty="0" err="1"/>
              <a:t>XxxVME.tst</a:t>
            </a:r>
            <a:r>
              <a:rPr lang="en-US" sz="2200" dirty="0"/>
              <a:t> test script, to get acquainted with the intended program's behavior.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200" dirty="0"/>
              <a:t>Use your partial translator to translate the .</a:t>
            </a:r>
            <a:r>
              <a:rPr lang="en-US" sz="2200" i="1" dirty="0" err="1"/>
              <a:t>vm</a:t>
            </a:r>
            <a:r>
              <a:rPr lang="en-US" sz="2200" dirty="0"/>
              <a:t> file. The result should be a text file containing a translated .</a:t>
            </a:r>
            <a:r>
              <a:rPr lang="en-US" sz="2200" i="1" dirty="0" err="1"/>
              <a:t>asm</a:t>
            </a:r>
            <a:r>
              <a:rPr lang="en-US" sz="2200" dirty="0"/>
              <a:t> program, written in the Hack assembly language.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200" dirty="0"/>
              <a:t>Inspect the translated .</a:t>
            </a:r>
            <a:r>
              <a:rPr lang="en-US" sz="2200" i="1" dirty="0" err="1"/>
              <a:t>asm</a:t>
            </a:r>
            <a:r>
              <a:rPr lang="en-US" sz="2200" dirty="0"/>
              <a:t> program. If there are visible syntax (or any other) errors, debug and fix your translator.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200" dirty="0"/>
              <a:t>Use the supplied .</a:t>
            </a:r>
            <a:r>
              <a:rPr lang="en-US" sz="2200" i="1" dirty="0" err="1"/>
              <a:t>tst</a:t>
            </a:r>
            <a:r>
              <a:rPr lang="en-US" sz="2200" dirty="0"/>
              <a:t> and .</a:t>
            </a:r>
            <a:r>
              <a:rPr lang="en-US" sz="2200" i="1" dirty="0" err="1"/>
              <a:t>cmp</a:t>
            </a:r>
            <a:r>
              <a:rPr lang="en-US" sz="2200" dirty="0"/>
              <a:t> files to run your translated .</a:t>
            </a:r>
            <a:r>
              <a:rPr lang="en-US" sz="2200" i="1" dirty="0" err="1"/>
              <a:t>asm</a:t>
            </a:r>
            <a:r>
              <a:rPr lang="en-US" sz="2200" dirty="0"/>
              <a:t> program on the </a:t>
            </a:r>
            <a:r>
              <a:rPr lang="en-US" sz="2200" b="1" dirty="0"/>
              <a:t>CPU Emulator</a:t>
            </a:r>
            <a:r>
              <a:rPr lang="en-US" sz="2200" dirty="0"/>
              <a:t>. If there are run-time errors, debug and fix your </a:t>
            </a:r>
            <a:r>
              <a:rPr lang="en-US" sz="2200" dirty="0" smtClean="0"/>
              <a:t>translator.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6279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l"/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4688"/>
            <a:ext cx="8229600" cy="432511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Project 4:</a:t>
            </a:r>
            <a:endParaRPr lang="he-IL" sz="2600" dirty="0">
              <a:hlinkClick r:id="rId2"/>
            </a:endParaRPr>
          </a:p>
          <a:p>
            <a:pPr marL="109728" indent="0">
              <a:buNone/>
            </a:pPr>
            <a:r>
              <a:rPr lang="en-US" sz="2200" dirty="0">
                <a:hlinkClick r:id="rId3"/>
              </a:rPr>
              <a:t>http://my.jce.ac.il/~</a:t>
            </a:r>
            <a:r>
              <a:rPr lang="en-US" sz="2200" dirty="0" smtClean="0">
                <a:hlinkClick r:id="rId3"/>
              </a:rPr>
              <a:t>arikgi/Web/Ex/Ex05/index.htm</a:t>
            </a:r>
            <a:endParaRPr lang="he-IL" sz="2200" dirty="0" smtClean="0"/>
          </a:p>
          <a:p>
            <a:pPr marL="109728" indent="0">
              <a:buNone/>
            </a:pPr>
            <a:endParaRPr lang="he-IL" dirty="0" smtClean="0"/>
          </a:p>
          <a:p>
            <a:r>
              <a:rPr lang="en-US" sz="2600" dirty="0" smtClean="0"/>
              <a:t>EX03 </a:t>
            </a:r>
            <a:r>
              <a:rPr lang="en-US" sz="2600" dirty="0"/>
              <a:t>zip </a:t>
            </a:r>
            <a:r>
              <a:rPr lang="he-IL" sz="2600" dirty="0" smtClean="0"/>
              <a:t>:</a:t>
            </a:r>
            <a:endParaRPr lang="en-US" sz="2600" dirty="0"/>
          </a:p>
          <a:p>
            <a:pPr marL="109728" indent="0">
              <a:buNone/>
            </a:pPr>
            <a:r>
              <a:rPr lang="en-US" sz="2200" dirty="0">
                <a:hlinkClick r:id="rId4"/>
              </a:rPr>
              <a:t>http://my.jce.ac.il/~</a:t>
            </a:r>
            <a:r>
              <a:rPr lang="en-US" sz="2200" dirty="0" smtClean="0">
                <a:hlinkClick r:id="rId4"/>
              </a:rPr>
              <a:t>arikgi/Web/Ex/Ex05/Ex05.zip</a:t>
            </a:r>
            <a:endParaRPr lang="he-IL" sz="2200" dirty="0" smtClean="0"/>
          </a:p>
          <a:p>
            <a:pPr marL="109728" indent="0">
              <a:buNone/>
            </a:pPr>
            <a:endParaRPr lang="he-IL" sz="2600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53872" y="753788"/>
            <a:ext cx="2500312" cy="5635674"/>
            <a:chOff x="553872" y="753788"/>
            <a:chExt cx="2500312" cy="5635674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72" y="753788"/>
              <a:ext cx="2424112" cy="5635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553872" y="5638800"/>
              <a:ext cx="2036928" cy="67446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94874" y="1219200"/>
            <a:ext cx="5820526" cy="4495800"/>
            <a:chOff x="3094874" y="1219200"/>
            <a:chExt cx="5820526" cy="449580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874" y="1508760"/>
              <a:ext cx="5820526" cy="420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ular Callout 5"/>
            <p:cNvSpPr/>
            <p:nvPr/>
          </p:nvSpPr>
          <p:spPr>
            <a:xfrm>
              <a:off x="3200400" y="2209800"/>
              <a:ext cx="762000" cy="381000"/>
            </a:xfrm>
            <a:prstGeom prst="wedgeRectCallout">
              <a:avLst>
                <a:gd name="adj1" fmla="val -41046"/>
                <a:gd name="adj2" fmla="val -10765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Load  </a:t>
              </a:r>
              <a:r>
                <a:rPr lang="en-US" sz="1050" i="1" dirty="0" smtClean="0">
                  <a:solidFill>
                    <a:schemeClr val="tx1"/>
                  </a:solidFill>
                </a:rPr>
                <a:t>Xxx.vm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ular Callout 6"/>
            <p:cNvSpPr/>
            <p:nvPr/>
          </p:nvSpPr>
          <p:spPr>
            <a:xfrm>
              <a:off x="4343400" y="1219200"/>
              <a:ext cx="990600" cy="381000"/>
            </a:xfrm>
            <a:prstGeom prst="wedgeRectCallout">
              <a:avLst>
                <a:gd name="adj1" fmla="val -31043"/>
                <a:gd name="adj2" fmla="val 13901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Load  </a:t>
              </a:r>
              <a:r>
                <a:rPr lang="en-US" sz="1050" i="1" dirty="0" err="1" smtClean="0">
                  <a:solidFill>
                    <a:schemeClr val="tx1"/>
                  </a:solidFill>
                </a:rPr>
                <a:t>XxxVME.tst</a:t>
              </a:r>
              <a:endParaRPr lang="en-US" sz="1050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53872" y="753788"/>
            <a:ext cx="2500312" cy="5635674"/>
            <a:chOff x="553872" y="753788"/>
            <a:chExt cx="2500312" cy="5635674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72" y="753788"/>
              <a:ext cx="2424112" cy="5635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553872" y="3048000"/>
              <a:ext cx="2036928" cy="67446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124200" y="1295400"/>
            <a:ext cx="5814843" cy="4434840"/>
            <a:chOff x="3124200" y="1295400"/>
            <a:chExt cx="5814843" cy="44348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1524000"/>
              <a:ext cx="5814843" cy="420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ular Callout 6"/>
            <p:cNvSpPr/>
            <p:nvPr/>
          </p:nvSpPr>
          <p:spPr>
            <a:xfrm>
              <a:off x="3200400" y="2209800"/>
              <a:ext cx="838200" cy="381000"/>
            </a:xfrm>
            <a:prstGeom prst="wedgeRectCallout">
              <a:avLst>
                <a:gd name="adj1" fmla="val -38137"/>
                <a:gd name="adj2" fmla="val -10445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Load  </a:t>
              </a:r>
              <a:r>
                <a:rPr lang="en-US" sz="1050" i="1" dirty="0" smtClean="0">
                  <a:solidFill>
                    <a:schemeClr val="tx1"/>
                  </a:solidFill>
                </a:rPr>
                <a:t>Xxx.asm                          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ular Callout 7"/>
            <p:cNvSpPr/>
            <p:nvPr/>
          </p:nvSpPr>
          <p:spPr>
            <a:xfrm>
              <a:off x="4343400" y="1295400"/>
              <a:ext cx="685800" cy="381000"/>
            </a:xfrm>
            <a:prstGeom prst="wedgeRectCallout">
              <a:avLst>
                <a:gd name="adj1" fmla="val -15317"/>
                <a:gd name="adj2" fmla="val 11341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Load  </a:t>
              </a:r>
              <a:r>
                <a:rPr lang="en-US" sz="1050" i="1" dirty="0" err="1" smtClean="0">
                  <a:solidFill>
                    <a:schemeClr val="tx1"/>
                  </a:solidFill>
                </a:rPr>
                <a:t>Xxx.tst</a:t>
              </a:r>
              <a:endParaRPr lang="en-US" sz="1050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9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How and what to 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" y="1676400"/>
            <a:ext cx="9140588" cy="4325112"/>
          </a:xfrm>
        </p:spPr>
        <p:txBody>
          <a:bodyPr>
            <a:normAutofit/>
          </a:bodyPr>
          <a:lstStyle/>
          <a:p>
            <a:r>
              <a:rPr lang="en-US" sz="2200" dirty="0"/>
              <a:t>Create a folder named </a:t>
            </a:r>
            <a:r>
              <a:rPr lang="en-US" sz="2200" b="1" i="1" dirty="0" smtClean="0"/>
              <a:t>2015B_exXX_YYYYYYYY</a:t>
            </a:r>
            <a:r>
              <a:rPr lang="en-US" sz="2200" dirty="0"/>
              <a:t>, when XX is the ex </a:t>
            </a:r>
            <a:r>
              <a:rPr lang="en-US" sz="2200" dirty="0" smtClean="0"/>
              <a:t>number, </a:t>
            </a:r>
            <a:r>
              <a:rPr lang="en-US" sz="2200" dirty="0"/>
              <a:t>and YYYYYYYY is your ID</a:t>
            </a:r>
            <a:r>
              <a:rPr lang="en-US" sz="2200" dirty="0" smtClean="0"/>
              <a:t>.</a:t>
            </a:r>
          </a:p>
          <a:p>
            <a:pPr marL="109728" indent="0">
              <a:buNone/>
            </a:pPr>
            <a:r>
              <a:rPr lang="en-US" sz="2200" dirty="0"/>
              <a:t>For example: </a:t>
            </a:r>
            <a:r>
              <a:rPr lang="en-US" sz="2200" dirty="0" smtClean="0"/>
              <a:t>		2015B_ex05_123456789</a:t>
            </a:r>
          </a:p>
          <a:p>
            <a:pPr marL="109728" indent="0">
              <a:buNone/>
            </a:pPr>
            <a:endParaRPr lang="en-US" sz="2200" dirty="0" smtClean="0"/>
          </a:p>
          <a:p>
            <a:r>
              <a:rPr lang="en-US" sz="2200" dirty="0" smtClean="0"/>
              <a:t>All submission files should be in that folder, and </a:t>
            </a:r>
            <a:r>
              <a:rPr lang="en-US" sz="2200" b="1" dirty="0" smtClean="0"/>
              <a:t>no</a:t>
            </a:r>
            <a:r>
              <a:rPr lang="en-US" sz="2200" dirty="0" smtClean="0"/>
              <a:t> other extra file. </a:t>
            </a:r>
            <a:r>
              <a:rPr lang="en-US" sz="2200" dirty="0"/>
              <a:t>Files to </a:t>
            </a:r>
            <a:r>
              <a:rPr lang="en-US" sz="2200" dirty="0" smtClean="0"/>
              <a:t>submit: </a:t>
            </a:r>
            <a:r>
              <a:rPr lang="en-US" sz="2400" b="1" dirty="0"/>
              <a:t>source files, </a:t>
            </a:r>
            <a:r>
              <a:rPr lang="en-US" sz="2400" b="1" i="1" dirty="0" smtClean="0"/>
              <a:t>README.txt</a:t>
            </a:r>
          </a:p>
          <a:p>
            <a:endParaRPr lang="en-US" sz="2200" b="1" dirty="0"/>
          </a:p>
          <a:p>
            <a:r>
              <a:rPr lang="en-US" sz="2200" dirty="0"/>
              <a:t>Zip the folder to a zip file named </a:t>
            </a:r>
            <a:r>
              <a:rPr lang="en-US" sz="2200" b="1" i="1" dirty="0" smtClean="0"/>
              <a:t>2015B_exXX_YYYYYYYY.zip</a:t>
            </a:r>
            <a:endParaRPr lang="en-US" sz="2200" b="1" i="1" dirty="0"/>
          </a:p>
          <a:p>
            <a:endParaRPr lang="en-US" sz="2200" dirty="0" smtClean="0"/>
          </a:p>
          <a:p>
            <a:pPr lvl="1">
              <a:buClrTx/>
            </a:pPr>
            <a:endParaRPr lang="en-US" sz="2200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411480" lvl="1" indent="0">
              <a:buClrTx/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614564"/>
            <a:ext cx="85439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59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Stack Machine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 stack </a:t>
            </a:r>
            <a:r>
              <a:rPr lang="en-US" sz="2200" dirty="0"/>
              <a:t>is an abstract data structure that supports two basic operations: </a:t>
            </a:r>
            <a:r>
              <a:rPr lang="en-US" sz="2200" i="1" dirty="0"/>
              <a:t>push</a:t>
            </a:r>
            <a:r>
              <a:rPr lang="en-US" sz="2200" dirty="0"/>
              <a:t> and </a:t>
            </a:r>
            <a:r>
              <a:rPr lang="en-US" sz="2200" i="1" dirty="0"/>
              <a:t>pop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stack implements a last-in-first-out (LIFO) storage </a:t>
            </a:r>
            <a:r>
              <a:rPr lang="en-US" sz="2200" dirty="0" smtClean="0"/>
              <a:t>model.</a:t>
            </a:r>
          </a:p>
          <a:p>
            <a:r>
              <a:rPr lang="en-US" sz="2200" dirty="0" smtClean="0"/>
              <a:t>Arithmetic commands pop their operands from the top of the stack and push their results back onto the top of the stack. </a:t>
            </a:r>
          </a:p>
          <a:p>
            <a:r>
              <a:rPr lang="en-US" sz="2200" dirty="0" smtClean="0"/>
              <a:t>Other commands transfer data items from the stack's top to designated memory locations, and vice versa.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6789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3" y="1676400"/>
            <a:ext cx="84391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3058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Example: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9696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Stack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two top elements are popped from the stack, the required operation is performed on them, and the result is pushed back onto the stack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endParaRPr lang="en-US" sz="2200" dirty="0"/>
          </a:p>
        </p:txBody>
      </p:sp>
      <p:grpSp>
        <p:nvGrpSpPr>
          <p:cNvPr id="8" name="Group 7"/>
          <p:cNvGrpSpPr/>
          <p:nvPr/>
        </p:nvGrpSpPr>
        <p:grpSpPr>
          <a:xfrm>
            <a:off x="2899557" y="2822447"/>
            <a:ext cx="3314700" cy="923330"/>
            <a:chOff x="2743200" y="2822447"/>
            <a:chExt cx="3314700" cy="923330"/>
          </a:xfrm>
        </p:grpSpPr>
        <p:sp>
          <p:nvSpPr>
            <p:cNvPr id="4" name="Rectangle 3"/>
            <p:cNvSpPr/>
            <p:nvPr/>
          </p:nvSpPr>
          <p:spPr>
            <a:xfrm>
              <a:off x="5105400" y="2822447"/>
              <a:ext cx="952500" cy="923330"/>
            </a:xfrm>
            <a:prstGeom prst="rect">
              <a:avLst/>
            </a:prstGeom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 smtClean="0"/>
                <a:t>push 2</a:t>
              </a:r>
            </a:p>
            <a:p>
              <a:r>
                <a:rPr lang="en-US" dirty="0" smtClean="0"/>
                <a:t>push x</a:t>
              </a:r>
            </a:p>
            <a:p>
              <a:r>
                <a:rPr lang="en-US" dirty="0" smtClean="0"/>
                <a:t>sub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43200" y="3099446"/>
              <a:ext cx="762000" cy="369332"/>
            </a:xfrm>
            <a:prstGeom prst="rect">
              <a:avLst/>
            </a:prstGeom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2-x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810000" y="3284112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86098" y="5286375"/>
            <a:ext cx="8286750" cy="1095375"/>
            <a:chOff x="47625" y="5105400"/>
            <a:chExt cx="8286750" cy="109537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" y="5105400"/>
              <a:ext cx="6915150" cy="109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5105400"/>
              <a:ext cx="1476375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3857625"/>
            <a:ext cx="11334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12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Arithmetic and logical commands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VM language features </a:t>
            </a:r>
            <a:r>
              <a:rPr lang="en-US" sz="2200" dirty="0" smtClean="0"/>
              <a:t>9 stack-oriented </a:t>
            </a:r>
            <a:r>
              <a:rPr lang="en-US" sz="2200" dirty="0"/>
              <a:t>arithmetic and logical </a:t>
            </a:r>
            <a:r>
              <a:rPr lang="en-US" sz="2200" dirty="0" smtClean="0"/>
              <a:t>commands</a:t>
            </a:r>
            <a:r>
              <a:rPr lang="en-US" sz="2200" dirty="0"/>
              <a:t>:</a:t>
            </a:r>
            <a:endParaRPr lang="en-US" sz="2200" dirty="0" smtClean="0"/>
          </a:p>
          <a:p>
            <a:pPr lvl="1">
              <a:buClrTx/>
            </a:pPr>
            <a:r>
              <a:rPr lang="en-US" sz="2000" dirty="0" smtClean="0">
                <a:solidFill>
                  <a:schemeClr val="tx1"/>
                </a:solidFill>
              </a:rPr>
              <a:t>7 binary commands: pop 2 items </a:t>
            </a:r>
            <a:r>
              <a:rPr lang="en-US" sz="2000" dirty="0">
                <a:solidFill>
                  <a:schemeClr val="tx1"/>
                </a:solidFill>
              </a:rPr>
              <a:t>off the stack, compute a binary function on them, and push the result back onto the stack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tx1"/>
                </a:solidFill>
              </a:rPr>
              <a:t>2 unary commands: pop 1 item </a:t>
            </a:r>
            <a:r>
              <a:rPr lang="en-US" sz="2000" dirty="0">
                <a:solidFill>
                  <a:schemeClr val="tx1"/>
                </a:solidFill>
              </a:rPr>
              <a:t>off the stack, compute a unary function on it, and push the result back onto the stack.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2"/>
          <a:stretch/>
        </p:blipFill>
        <p:spPr bwMode="auto">
          <a:xfrm>
            <a:off x="228600" y="3657600"/>
            <a:ext cx="8804665" cy="309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17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Memory Access Commands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VM manipulates eight separate virtual memory </a:t>
            </a:r>
            <a:r>
              <a:rPr lang="en-US" sz="2200" dirty="0" smtClean="0"/>
              <a:t>segments:</a:t>
            </a:r>
            <a:endParaRPr lang="en-U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383111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95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Push/Pop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i="1" dirty="0"/>
              <a:t>Push</a:t>
            </a:r>
            <a:r>
              <a:rPr lang="en-US" sz="2200" dirty="0"/>
              <a:t> command changes stack size in +1, while </a:t>
            </a:r>
            <a:r>
              <a:rPr lang="en-US" sz="2200" i="1" dirty="0" smtClean="0"/>
              <a:t>pop</a:t>
            </a:r>
            <a:r>
              <a:rPr lang="en-US" sz="2200" dirty="0" smtClean="0"/>
              <a:t> command </a:t>
            </a:r>
            <a:r>
              <a:rPr lang="en-US" sz="2200" dirty="0"/>
              <a:t>is -1.</a:t>
            </a:r>
          </a:p>
          <a:p>
            <a:r>
              <a:rPr lang="en-US" sz="2200" i="1" dirty="0" smtClean="0"/>
              <a:t>local</a:t>
            </a:r>
            <a:r>
              <a:rPr lang="en-US" sz="2200" dirty="0" smtClean="0"/>
              <a:t> </a:t>
            </a:r>
            <a:r>
              <a:rPr lang="en-US" sz="2200" dirty="0" err="1"/>
              <a:t>i</a:t>
            </a:r>
            <a:r>
              <a:rPr lang="en-US" sz="2200" dirty="0"/>
              <a:t> = RAM[ RAM[LCL] +</a:t>
            </a:r>
            <a:r>
              <a:rPr lang="en-US" sz="2200" dirty="0" err="1"/>
              <a:t>i</a:t>
            </a:r>
            <a:r>
              <a:rPr lang="en-US" sz="2200" dirty="0"/>
              <a:t> ]</a:t>
            </a:r>
          </a:p>
          <a:p>
            <a:r>
              <a:rPr lang="en-US" sz="2200" i="1" dirty="0"/>
              <a:t>argument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= RAM[ RAM[ARG] +</a:t>
            </a:r>
            <a:r>
              <a:rPr lang="en-US" sz="2200" dirty="0" err="1"/>
              <a:t>i</a:t>
            </a:r>
            <a:r>
              <a:rPr lang="en-US" sz="2200" dirty="0"/>
              <a:t>]</a:t>
            </a:r>
          </a:p>
          <a:p>
            <a:r>
              <a:rPr lang="en-US" sz="2200" i="1" dirty="0"/>
              <a:t>this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= RAM[ RAM[THIS] +</a:t>
            </a:r>
            <a:r>
              <a:rPr lang="en-US" sz="2200" dirty="0" err="1"/>
              <a:t>i</a:t>
            </a:r>
            <a:r>
              <a:rPr lang="en-US" sz="2200" dirty="0"/>
              <a:t>]</a:t>
            </a:r>
          </a:p>
          <a:p>
            <a:r>
              <a:rPr lang="en-US" sz="2200" i="1" dirty="0"/>
              <a:t>that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= RAM[ RAM[THAT] +</a:t>
            </a:r>
            <a:r>
              <a:rPr lang="en-US" sz="2200" dirty="0" err="1"/>
              <a:t>i</a:t>
            </a:r>
            <a:r>
              <a:rPr lang="en-US" sz="2200" dirty="0"/>
              <a:t>]</a:t>
            </a:r>
          </a:p>
          <a:p>
            <a:r>
              <a:rPr lang="en-US" sz="2200" i="1" dirty="0"/>
              <a:t>temp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= RAM[5 +</a:t>
            </a:r>
            <a:r>
              <a:rPr lang="en-US" sz="2200" dirty="0" err="1"/>
              <a:t>i</a:t>
            </a:r>
            <a:r>
              <a:rPr lang="en-US" sz="2200" dirty="0"/>
              <a:t>]</a:t>
            </a:r>
          </a:p>
          <a:p>
            <a:r>
              <a:rPr lang="en-US" sz="2200" i="1" dirty="0"/>
              <a:t>pointer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= RAM[3 +</a:t>
            </a:r>
            <a:r>
              <a:rPr lang="en-US" sz="2200" dirty="0" err="1"/>
              <a:t>i</a:t>
            </a:r>
            <a:r>
              <a:rPr lang="en-US" sz="2200" dirty="0"/>
              <a:t>]</a:t>
            </a:r>
          </a:p>
          <a:p>
            <a:r>
              <a:rPr lang="en-US" sz="2200" i="1" dirty="0"/>
              <a:t>constant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= </a:t>
            </a:r>
            <a:r>
              <a:rPr lang="en-US" sz="2200" dirty="0" err="1"/>
              <a:t>i</a:t>
            </a:r>
            <a:endParaRPr lang="en-US" sz="2200" dirty="0"/>
          </a:p>
          <a:p>
            <a:r>
              <a:rPr lang="en-US" sz="2200" i="1" dirty="0"/>
              <a:t>static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(assume file name is File.asm) = @</a:t>
            </a:r>
            <a:r>
              <a:rPr lang="en-US" sz="2200" dirty="0" err="1" smtClean="0"/>
              <a:t>File.i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29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1752</TotalTime>
  <Words>1148</Words>
  <Application>Microsoft Office PowerPoint</Application>
  <PresentationFormat>On-screen Show (4:3)</PresentationFormat>
  <Paragraphs>164</Paragraphs>
  <Slides>22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Urban</vt:lpstr>
      <vt:lpstr>VISIO</vt:lpstr>
      <vt:lpstr>The VM: Stack Arithmetic</vt:lpstr>
      <vt:lpstr>Links</vt:lpstr>
      <vt:lpstr>PowerPoint Presentation</vt:lpstr>
      <vt:lpstr>Stack Machine Model</vt:lpstr>
      <vt:lpstr>PowerPoint Presentation</vt:lpstr>
      <vt:lpstr>Stack Arithmetic</vt:lpstr>
      <vt:lpstr>Arithmetic and logical commands </vt:lpstr>
      <vt:lpstr>Memory Access Commands </vt:lpstr>
      <vt:lpstr>Push/Pop Commands</vt:lpstr>
      <vt:lpstr>PowerPoint Presentation</vt:lpstr>
      <vt:lpstr>PowerPoint Presentation</vt:lpstr>
      <vt:lpstr>Twist</vt:lpstr>
      <vt:lpstr>Proposed Implementation Stages</vt:lpstr>
      <vt:lpstr>Implementation </vt:lpstr>
      <vt:lpstr>Main Program </vt:lpstr>
      <vt:lpstr>The Parser Module </vt:lpstr>
      <vt:lpstr>PowerPoint Presentation</vt:lpstr>
      <vt:lpstr>The CodeWriter Module </vt:lpstr>
      <vt:lpstr>Test Programs</vt:lpstr>
      <vt:lpstr>PowerPoint Presentation</vt:lpstr>
      <vt:lpstr>PowerPoint Presentation</vt:lpstr>
      <vt:lpstr>How and what to submit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Gates</dc:title>
  <dc:creator>Yana G</dc:creator>
  <cp:lastModifiedBy>Yana G</cp:lastModifiedBy>
  <cp:revision>42</cp:revision>
  <dcterms:created xsi:type="dcterms:W3CDTF">2015-02-26T20:27:57Z</dcterms:created>
  <dcterms:modified xsi:type="dcterms:W3CDTF">2015-04-27T09:10:21Z</dcterms:modified>
</cp:coreProperties>
</file>