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72" r:id="rId5"/>
    <p:sldId id="265" r:id="rId6"/>
    <p:sldId id="263" r:id="rId7"/>
    <p:sldId id="271" r:id="rId8"/>
    <p:sldId id="264" r:id="rId9"/>
    <p:sldId id="268" r:id="rId10"/>
    <p:sldId id="269" r:id="rId11"/>
    <p:sldId id="270" r:id="rId12"/>
    <p:sldId id="273" r:id="rId13"/>
    <p:sldId id="274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63" autoAdjust="0"/>
  </p:normalViewPr>
  <p:slideViewPr>
    <p:cSldViewPr>
      <p:cViewPr varScale="1">
        <p:scale>
          <a:sx n="90" d="100"/>
          <a:sy n="90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67B80-C9BD-4EDC-ABA0-DC50FF2DEB4C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9C7D4-E99A-4A5F-8275-31AF0B52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DFF</a:t>
            </a:r>
            <a:r>
              <a:rPr lang="he-IL" baseline="0" dirty="0" smtClean="0"/>
              <a:t> שומש יחידת זמן בודדת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9C7D4-E99A-4A5F-8275-31AF0B5212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2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1200" dirty="0" smtClean="0"/>
              <a:t>DFF(in=</a:t>
            </a:r>
            <a:r>
              <a:rPr lang="en-US" sz="1200" dirty="0" err="1" smtClean="0"/>
              <a:t>outMux</a:t>
            </a:r>
            <a:r>
              <a:rPr lang="en-US" sz="1200" dirty="0" smtClean="0"/>
              <a:t>, out=out, out=x)</a:t>
            </a:r>
          </a:p>
          <a:p>
            <a:pPr marL="109728" indent="0">
              <a:buNone/>
            </a:pPr>
            <a:r>
              <a:rPr lang="en-US" sz="1200" dirty="0" smtClean="0"/>
              <a:t>Mux(a=x, b=in, </a:t>
            </a:r>
            <a:r>
              <a:rPr lang="en-US" sz="1200" dirty="0" err="1" smtClean="0"/>
              <a:t>sel</a:t>
            </a:r>
            <a:r>
              <a:rPr lang="en-US" sz="1200" dirty="0" smtClean="0"/>
              <a:t>=load, out=</a:t>
            </a:r>
            <a:r>
              <a:rPr lang="en-US" sz="1200" dirty="0" err="1" smtClean="0"/>
              <a:t>outMux</a:t>
            </a:r>
            <a:r>
              <a:rPr lang="en-US" sz="12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9C7D4-E99A-4A5F-8275-31AF0B5212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8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Mux</a:t>
            </a:r>
            <a:r>
              <a:rPr lang="he-IL" baseline="0" dirty="0" smtClean="0"/>
              <a:t> = קריאה,  </a:t>
            </a:r>
            <a:r>
              <a:rPr lang="en-US" baseline="0" dirty="0" err="1" smtClean="0"/>
              <a:t>Dmux</a:t>
            </a:r>
            <a:r>
              <a:rPr lang="he-IL" baseline="0" dirty="0" smtClean="0"/>
              <a:t> = כתיבה </a:t>
            </a:r>
          </a:p>
          <a:p>
            <a:pPr algn="r" rtl="1"/>
            <a:r>
              <a:rPr lang="en-US" baseline="0" dirty="0" smtClean="0"/>
              <a:t>RAM</a:t>
            </a:r>
            <a:r>
              <a:rPr lang="he-IL" baseline="0" dirty="0" smtClean="0"/>
              <a:t> = נתונים (</a:t>
            </a:r>
            <a:r>
              <a:rPr lang="en-US" baseline="0" dirty="0" smtClean="0"/>
              <a:t>Data</a:t>
            </a:r>
            <a:r>
              <a:rPr lang="he-IL" baseline="0" dirty="0" smtClean="0"/>
              <a:t>)</a:t>
            </a:r>
            <a:r>
              <a:rPr lang="en-US" baseline="0" dirty="0" smtClean="0"/>
              <a:t> </a:t>
            </a:r>
            <a:r>
              <a:rPr lang="he-IL" baseline="0" dirty="0" smtClean="0"/>
              <a:t> בגודל </a:t>
            </a:r>
            <a:r>
              <a:rPr lang="en-US" baseline="0" dirty="0" smtClean="0"/>
              <a:t>2^14</a:t>
            </a:r>
            <a:r>
              <a:rPr lang="he-IL" baseline="0" dirty="0" smtClean="0"/>
              <a:t> = </a:t>
            </a:r>
            <a:r>
              <a:rPr lang="en-US" baseline="0" dirty="0" smtClean="0"/>
              <a:t>K</a:t>
            </a:r>
            <a:r>
              <a:rPr lang="he-IL" baseline="0" dirty="0" smtClean="0"/>
              <a:t>16</a:t>
            </a:r>
          </a:p>
          <a:p>
            <a:pPr algn="r" rtl="1"/>
            <a:r>
              <a:rPr lang="en-US" baseline="0" dirty="0" smtClean="0"/>
              <a:t>Load</a:t>
            </a:r>
            <a:r>
              <a:rPr lang="he-IL" baseline="0" dirty="0" smtClean="0"/>
              <a:t> = 1 =&gt; כתיבה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9C7D4-E99A-4A5F-8275-31AF0B5212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02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9C7D4-E99A-4A5F-8275-31AF0B5212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94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ROM</a:t>
            </a:r>
            <a:r>
              <a:rPr lang="he-IL" dirty="0" smtClean="0"/>
              <a:t> = פקודות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9C7D4-E99A-4A5F-8275-31AF0B5212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חשוב</a:t>
            </a:r>
            <a:r>
              <a:rPr lang="he-IL" baseline="0" dirty="0" smtClean="0"/>
              <a:t> לוודא שהן אכן השורות האחרונות בקובץ ה</a:t>
            </a:r>
            <a:r>
              <a:rPr lang="en-US" baseline="0" dirty="0" smtClean="0"/>
              <a:t>README</a:t>
            </a:r>
            <a:r>
              <a:rPr lang="he-IL" baseline="0" dirty="0" smtClean="0"/>
              <a:t> (שאין שורות רווח ריקות)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9C7D4-E99A-4A5F-8275-31AF0B5212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39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הגדרה של פונקציה בוליאנית- קלט</a:t>
                </a:r>
                <a:r>
                  <a:rPr lang="he-IL" baseline="0" dirty="0" smtClean="0"/>
                  <a:t> ופלט בביטים</a:t>
                </a:r>
              </a:p>
              <a:p>
                <a:pPr algn="r" rtl="1"/>
                <a14:m>
                  <m:oMath xmlns:m="http://schemas.openxmlformats.org/officeDocument/2006/math">
                    <m:r>
                      <a:rPr lang="en-US" i="1" baseline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0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baseline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baseline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baseline="0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he-IL" baseline="0" dirty="0" smtClean="0"/>
                  <a:t> מספר פונקציות אפשריות כאשר </a:t>
                </a:r>
                <a:r>
                  <a:rPr lang="en-US" baseline="0" dirty="0" smtClean="0"/>
                  <a:t>n</a:t>
                </a:r>
                <a:r>
                  <a:rPr lang="he-IL" baseline="0" dirty="0" smtClean="0"/>
                  <a:t> הוא מספר המשתנים</a:t>
                </a:r>
              </a:p>
              <a:p>
                <a:pPr algn="r" rtl="1"/>
                <a:r>
                  <a:rPr lang="he-IL" baseline="0" dirty="0" smtClean="0"/>
                  <a:t>סה"כ יש 64 פונקציות אפשריות (לא חח"ע!)</a:t>
                </a:r>
              </a:p>
              <a:p>
                <a:pPr algn="r" rtl="1"/>
                <a:r>
                  <a:rPr lang="he-IL" baseline="0" dirty="0" smtClean="0"/>
                  <a:t>למשל את </a:t>
                </a:r>
                <a:r>
                  <a:rPr lang="en-US" baseline="0" dirty="0" smtClean="0"/>
                  <a:t>D</a:t>
                </a:r>
                <a:r>
                  <a:rPr lang="he-IL" baseline="0" dirty="0" smtClean="0"/>
                  <a:t>! אפשר ליצג בכמה דרכים:   001101	011100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הגדרה של פונקציה בוליאנית- קלט</a:t>
                </a:r>
                <a:r>
                  <a:rPr lang="he-IL" baseline="0" dirty="0" smtClean="0"/>
                  <a:t> ופלט בביטים</a:t>
                </a:r>
              </a:p>
              <a:p>
                <a:pPr algn="r" rtl="1"/>
                <a:r>
                  <a:rPr lang="en-US" i="0" baseline="0" smtClean="0">
                    <a:latin typeface="Cambria Math"/>
                  </a:rPr>
                  <a:t>=</a:t>
                </a:r>
                <a:r>
                  <a:rPr lang="en-US" b="0" i="0" baseline="0" smtClean="0">
                    <a:latin typeface="Cambria Math"/>
                  </a:rPr>
                  <a:t>2^(2^𝑛 )</a:t>
                </a:r>
                <a:r>
                  <a:rPr lang="he-IL" baseline="0" dirty="0" smtClean="0"/>
                  <a:t> מספר פונקציות אפשריות כאשר </a:t>
                </a:r>
                <a:r>
                  <a:rPr lang="en-US" baseline="0" dirty="0" smtClean="0"/>
                  <a:t>n</a:t>
                </a:r>
                <a:r>
                  <a:rPr lang="he-IL" baseline="0" dirty="0" smtClean="0"/>
                  <a:t> הוא מספר המשתנים</a:t>
                </a:r>
              </a:p>
              <a:p>
                <a:pPr algn="r" rtl="1"/>
                <a:r>
                  <a:rPr lang="he-IL" baseline="0" dirty="0" smtClean="0"/>
                  <a:t>סה"כ יש 64 פונקציות אפשריות (לא חח"ע!)</a:t>
                </a:r>
              </a:p>
              <a:p>
                <a:pPr algn="r" rtl="1"/>
                <a:r>
                  <a:rPr lang="he-IL" baseline="0" dirty="0" smtClean="0"/>
                  <a:t>למשל את </a:t>
                </a:r>
                <a:r>
                  <a:rPr lang="en-US" baseline="0" dirty="0" smtClean="0"/>
                  <a:t>D</a:t>
                </a:r>
                <a:r>
                  <a:rPr lang="he-IL" baseline="0" dirty="0" smtClean="0"/>
                  <a:t>! אפשר ליצג בכמה דרכים:   001101	011100</a:t>
                </a:r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B92F2-E500-44A7-B216-EA58930D75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2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2F9465A-4FD6-49EF-A2AE-FA31042D11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F9465A-4FD6-49EF-A2AE-FA31042D11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2F9465A-4FD6-49EF-A2AE-FA31042D11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2F9465A-4FD6-49EF-A2AE-FA31042D11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y.jce.ac.il/~arikgi/Web/Ex/Ex10/index.htm" TargetMode="External"/><Relationship Id="rId2" Type="http://schemas.openxmlformats.org/officeDocument/2006/relationships/hyperlink" Target="http://my.jce.ac.il/~arikgi/Web/Ex/Ex01/index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.jce.ac.il/~arikgi/Web/Ex/Ex10/Ex10.zi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Sequential Chips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" y="76200"/>
            <a:ext cx="91165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Based on  </a:t>
            </a:r>
            <a:r>
              <a:rPr lang="en-US" sz="1300" i="1" dirty="0">
                <a:solidFill>
                  <a:schemeClr val="bg1">
                    <a:lumMod val="85000"/>
                  </a:schemeClr>
                </a:solidFill>
              </a:rPr>
              <a:t>“The Elements of Computing Systems”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, Nisan &amp; </a:t>
            </a:r>
            <a:r>
              <a:rPr lang="en-US" sz="1300" dirty="0" err="1">
                <a:solidFill>
                  <a:schemeClr val="bg1">
                    <a:lumMod val="85000"/>
                  </a:schemeClr>
                </a:solidFill>
              </a:rPr>
              <a:t>Schocken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, MIT Press, forthcoming in 2004, www.idc.ac.il/tecs </a:t>
            </a:r>
            <a:endParaRPr lang="he-IL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57200" y="3899938"/>
            <a:ext cx="4953000" cy="28056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project 10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smtClean="0"/>
              <a:t>Yana </a:t>
            </a:r>
            <a:r>
              <a:rPr lang="en-US" sz="1600" dirty="0" err="1" smtClean="0"/>
              <a:t>Gabelev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68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RAM64</a:t>
            </a:r>
            <a:endParaRPr lang="en-US" b="1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897" y="1176271"/>
            <a:ext cx="6561903" cy="565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5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PC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47815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3429000"/>
            <a:ext cx="7467600" cy="2895600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9360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Chip name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PC // 16-bit counter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Inputs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in[16], </a:t>
            </a:r>
            <a:r>
              <a:rPr lang="en-US" sz="2000" dirty="0" err="1">
                <a:solidFill>
                  <a:srgbClr val="000066"/>
                </a:solidFill>
                <a:cs typeface="Times New Roman" pitchFamily="18" charset="0"/>
              </a:rPr>
              <a:t>inc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, load,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reset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Outputs: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out[16]</a:t>
            </a:r>
            <a:endParaRPr lang="en-US" sz="2000" dirty="0" smtClean="0">
              <a:solidFill>
                <a:srgbClr val="000066"/>
              </a:solidFill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Function: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 If reset(t-1) then out(t)=0 </a:t>
            </a:r>
            <a:endParaRPr lang="en-US" sz="2000" dirty="0" smtClean="0">
              <a:solidFill>
                <a:srgbClr val="000066"/>
              </a:solidFill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                       else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if load(t-1) then out(t)=in(t-1) </a:t>
            </a:r>
            <a:endParaRPr lang="en-US" sz="2000" dirty="0" smtClean="0">
              <a:solidFill>
                <a:srgbClr val="000066"/>
              </a:solidFill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                       else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if </a:t>
            </a:r>
            <a:r>
              <a:rPr lang="en-US" sz="2000" dirty="0" err="1">
                <a:solidFill>
                  <a:srgbClr val="000066"/>
                </a:solidFill>
                <a:cs typeface="Times New Roman" pitchFamily="18" charset="0"/>
              </a:rPr>
              <a:t>inc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(t-1) then out(t)=out(t-1)+1 </a:t>
            </a:r>
            <a:endParaRPr lang="en-US" sz="2000" dirty="0" smtClean="0">
              <a:solidFill>
                <a:srgbClr val="000066"/>
              </a:solidFill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                       else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out(t)=out(t-1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Comment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“=”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is 16-bit assignment.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	          “+”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is 16-bit arithmetic addition.</a:t>
            </a:r>
          </a:p>
        </p:txBody>
      </p:sp>
    </p:spTree>
    <p:extLst>
      <p:ext uri="{BB962C8B-B14F-4D97-AF65-F5344CB8AC3E}">
        <p14:creationId xmlns:p14="http://schemas.microsoft.com/office/powerpoint/2010/main" val="38804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Twist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8006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</a:t>
            </a:r>
            <a:r>
              <a:rPr lang="en-US" sz="2400" dirty="0" smtClean="0">
                <a:solidFill>
                  <a:srgbClr val="000000"/>
                </a:solidFill>
              </a:rPr>
              <a:t>he </a:t>
            </a:r>
            <a:r>
              <a:rPr lang="en-US" sz="2400" dirty="0">
                <a:solidFill>
                  <a:srgbClr val="000000"/>
                </a:solidFill>
              </a:rPr>
              <a:t>ALU chip has 6 control inputs, which means 2^6 = 64 different combinations</a:t>
            </a:r>
            <a:r>
              <a:rPr lang="en-US" sz="2400" dirty="0" smtClean="0">
                <a:solidFill>
                  <a:srgbClr val="000000"/>
                </a:solidFill>
              </a:rPr>
              <a:t>. In </a:t>
            </a:r>
            <a:r>
              <a:rPr lang="en-US" sz="2400" dirty="0">
                <a:solidFill>
                  <a:srgbClr val="000000"/>
                </a:solidFill>
              </a:rPr>
              <a:t>the book there only 18 documented combinations; we would </a:t>
            </a:r>
            <a:r>
              <a:rPr lang="en-US" sz="2400" dirty="0" smtClean="0">
                <a:solidFill>
                  <a:srgbClr val="000000"/>
                </a:solidFill>
              </a:rPr>
              <a:t>like </a:t>
            </a:r>
            <a:r>
              <a:rPr lang="en-US" sz="2400" dirty="0">
                <a:solidFill>
                  <a:srgbClr val="000000"/>
                </a:solidFill>
              </a:rPr>
              <a:t>to </a:t>
            </a:r>
            <a:r>
              <a:rPr lang="en-US" sz="2400" dirty="0" smtClean="0">
                <a:solidFill>
                  <a:srgbClr val="000000"/>
                </a:solidFill>
              </a:rPr>
              <a:t>reveal </a:t>
            </a:r>
            <a:r>
              <a:rPr lang="en-US" sz="2400" dirty="0">
                <a:solidFill>
                  <a:srgbClr val="000000"/>
                </a:solidFill>
              </a:rPr>
              <a:t>what some of the hidden combinations do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109728" indent="0">
              <a:buNone/>
            </a:pPr>
            <a:r>
              <a:rPr lang="en-US" sz="2400" dirty="0"/>
              <a:t>We will represent the six controls (</a:t>
            </a:r>
            <a:r>
              <a:rPr lang="en-US" sz="2400" dirty="0" err="1"/>
              <a:t>zx</a:t>
            </a:r>
            <a:r>
              <a:rPr lang="en-US" sz="2400" dirty="0"/>
              <a:t>, </a:t>
            </a:r>
            <a:r>
              <a:rPr lang="en-US" sz="2400" dirty="0" err="1"/>
              <a:t>nx</a:t>
            </a:r>
            <a:r>
              <a:rPr lang="en-US" sz="2400" dirty="0"/>
              <a:t>, </a:t>
            </a:r>
            <a:r>
              <a:rPr lang="en-US" sz="2400" dirty="0" err="1"/>
              <a:t>zy</a:t>
            </a:r>
            <a:r>
              <a:rPr lang="en-US" sz="2400" dirty="0"/>
              <a:t>, </a:t>
            </a:r>
            <a:r>
              <a:rPr lang="en-US" sz="2400" dirty="0" err="1"/>
              <a:t>ny</a:t>
            </a:r>
            <a:r>
              <a:rPr lang="en-US" sz="2400" dirty="0"/>
              <a:t>, f, no) as an array: </a:t>
            </a:r>
            <a:r>
              <a:rPr lang="en-US" sz="2400" dirty="0" err="1"/>
              <a:t>zx</a:t>
            </a:r>
            <a:r>
              <a:rPr lang="en-US" sz="2400" dirty="0"/>
              <a:t>- the first bit, </a:t>
            </a:r>
            <a:r>
              <a:rPr lang="en-US" sz="2400" dirty="0" err="1"/>
              <a:t>nx</a:t>
            </a:r>
            <a:r>
              <a:rPr lang="en-US" sz="2400" dirty="0"/>
              <a:t> - the second bit, etc. </a:t>
            </a:r>
            <a:endParaRPr lang="en-US" sz="2400" dirty="0" smtClean="0"/>
          </a:p>
          <a:p>
            <a:pPr marL="109728" indent="0">
              <a:buNone/>
            </a:pPr>
            <a:endParaRPr lang="he-IL" sz="2400" dirty="0" smtClean="0">
              <a:solidFill>
                <a:srgbClr val="000000"/>
              </a:solidFill>
              <a:latin typeface="Times New Roman"/>
            </a:endParaRPr>
          </a:p>
          <a:p>
            <a:pPr marL="109728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Times New Roman"/>
              </a:rPr>
              <a:t>Please add to the end of the README file:</a:t>
            </a:r>
            <a:endParaRPr lang="en-US" b="1" dirty="0">
              <a:solidFill>
                <a:srgbClr val="000000"/>
              </a:solidFill>
              <a:latin typeface="Times New Roman"/>
            </a:endParaRPr>
          </a:p>
          <a:p>
            <a:pPr marL="971550" lvl="1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In the last-2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line: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write </a:t>
            </a:r>
            <a:r>
              <a:rPr lang="en-US" b="1" i="1" dirty="0">
                <a:solidFill>
                  <a:srgbClr val="000000"/>
                </a:solidFill>
                <a:latin typeface="Times New Roman"/>
              </a:rPr>
              <a:t>-2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control array.</a:t>
            </a:r>
            <a:endParaRPr lang="en-US" dirty="0">
              <a:solidFill>
                <a:srgbClr val="000000"/>
              </a:solidFill>
              <a:latin typeface="Times New Roman"/>
            </a:endParaRPr>
          </a:p>
          <a:p>
            <a:pPr marL="971550" lvl="1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In the last-1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line: write </a:t>
            </a:r>
            <a:r>
              <a:rPr lang="en-US" b="1" i="1" dirty="0">
                <a:solidFill>
                  <a:srgbClr val="000000"/>
                </a:solidFill>
                <a:latin typeface="Times New Roman"/>
              </a:rPr>
              <a:t>x </a:t>
            </a:r>
            <a:r>
              <a:rPr lang="en-US" b="1" i="1" dirty="0" smtClean="0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US" b="1" i="1" dirty="0">
                <a:solidFill>
                  <a:srgbClr val="000000"/>
                </a:solidFill>
                <a:latin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control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array.</a:t>
            </a:r>
            <a:endParaRPr lang="en-US" dirty="0">
              <a:solidFill>
                <a:srgbClr val="000000"/>
              </a:solidFill>
              <a:latin typeface="Times New Roman"/>
            </a:endParaRPr>
          </a:p>
          <a:p>
            <a:pPr marL="971550" lvl="1" indent="-514350">
              <a:buClr>
                <a:srgbClr val="7030A0"/>
              </a:buCl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In the last line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:</a:t>
            </a:r>
            <a:r>
              <a:rPr lang="he-IL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write </a:t>
            </a:r>
            <a:r>
              <a:rPr lang="en-US" b="1" i="1" dirty="0">
                <a:solidFill>
                  <a:srgbClr val="000000"/>
                </a:solidFill>
                <a:latin typeface="Times New Roman"/>
              </a:rPr>
              <a:t>x nor y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control array.</a:t>
            </a:r>
          </a:p>
          <a:p>
            <a:pPr marL="109728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379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2580"/>
            <a:ext cx="7467600" cy="634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19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How and what to 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" y="1676400"/>
            <a:ext cx="9140588" cy="4325112"/>
          </a:xfrm>
        </p:spPr>
        <p:txBody>
          <a:bodyPr>
            <a:normAutofit/>
          </a:bodyPr>
          <a:lstStyle/>
          <a:p>
            <a:r>
              <a:rPr lang="en-US" sz="2200" dirty="0"/>
              <a:t>Create a folder named </a:t>
            </a:r>
            <a:r>
              <a:rPr lang="en-US" sz="2200" b="1" i="1" dirty="0" smtClean="0"/>
              <a:t>2015B_exXX_YYYYYYYY</a:t>
            </a:r>
            <a:r>
              <a:rPr lang="en-US" sz="2200" dirty="0"/>
              <a:t>, when XX is the ex </a:t>
            </a:r>
            <a:r>
              <a:rPr lang="en-US" sz="2200" dirty="0" smtClean="0"/>
              <a:t>number, </a:t>
            </a:r>
            <a:r>
              <a:rPr lang="en-US" sz="2200" dirty="0"/>
              <a:t>and YYYYYYYY is your ID</a:t>
            </a:r>
            <a:r>
              <a:rPr lang="en-US" sz="2200" dirty="0" smtClean="0"/>
              <a:t>.</a:t>
            </a:r>
          </a:p>
          <a:p>
            <a:pPr marL="109728" indent="0">
              <a:buNone/>
            </a:pPr>
            <a:r>
              <a:rPr lang="en-US" sz="2200" dirty="0"/>
              <a:t>For example: </a:t>
            </a:r>
            <a:r>
              <a:rPr lang="en-US" sz="2200" dirty="0" smtClean="0"/>
              <a:t>		2015B_ex10_123456789</a:t>
            </a:r>
          </a:p>
          <a:p>
            <a:pPr marL="109728" indent="0">
              <a:buNone/>
            </a:pPr>
            <a:endParaRPr lang="en-US" sz="2200" dirty="0" smtClean="0"/>
          </a:p>
          <a:p>
            <a:r>
              <a:rPr lang="en-US" sz="2200" dirty="0" smtClean="0"/>
              <a:t>All submission files should be in that folder, and </a:t>
            </a:r>
            <a:r>
              <a:rPr lang="en-US" sz="2200" b="1" dirty="0" smtClean="0"/>
              <a:t>no</a:t>
            </a:r>
            <a:r>
              <a:rPr lang="en-US" sz="2200" dirty="0" smtClean="0"/>
              <a:t> other extra file. </a:t>
            </a:r>
            <a:r>
              <a:rPr lang="en-US" sz="2200" dirty="0"/>
              <a:t>Files to </a:t>
            </a:r>
            <a:r>
              <a:rPr lang="en-US" sz="2200" dirty="0" smtClean="0"/>
              <a:t>submit: </a:t>
            </a:r>
            <a:r>
              <a:rPr lang="en-US" sz="2400" b="1" dirty="0"/>
              <a:t>HDL files, </a:t>
            </a:r>
            <a:r>
              <a:rPr lang="en-US" sz="2400" b="1" i="1" dirty="0" smtClean="0"/>
              <a:t>README.txt</a:t>
            </a:r>
          </a:p>
          <a:p>
            <a:endParaRPr lang="en-US" sz="2200" b="1" dirty="0"/>
          </a:p>
          <a:p>
            <a:r>
              <a:rPr lang="en-US" sz="2200" dirty="0"/>
              <a:t>Zip the folder to a zip file named </a:t>
            </a:r>
            <a:r>
              <a:rPr lang="en-US" sz="2200" b="1" i="1" dirty="0" smtClean="0"/>
              <a:t>2015B_exXX_YYYYYYYY.zip</a:t>
            </a:r>
            <a:endParaRPr lang="en-US" sz="2200" b="1" i="1" dirty="0"/>
          </a:p>
          <a:p>
            <a:endParaRPr lang="en-US" sz="2200" dirty="0" smtClean="0"/>
          </a:p>
          <a:p>
            <a:pPr lvl="1">
              <a:buClrTx/>
            </a:pPr>
            <a:endParaRPr lang="en-US" sz="2200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11480" lvl="1" indent="0">
              <a:buClrTx/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2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l"/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4688"/>
            <a:ext cx="8229600" cy="432511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Project 10:</a:t>
            </a:r>
            <a:endParaRPr lang="he-IL" sz="2600" dirty="0">
              <a:hlinkClick r:id="rId2"/>
            </a:endParaRPr>
          </a:p>
          <a:p>
            <a:pPr marL="109728" indent="0">
              <a:buNone/>
            </a:pPr>
            <a:r>
              <a:rPr lang="en-US" sz="2200" dirty="0">
                <a:hlinkClick r:id="rId3"/>
              </a:rPr>
              <a:t>http://my.jce.ac.il/~</a:t>
            </a:r>
            <a:r>
              <a:rPr lang="en-US" sz="2200" dirty="0" smtClean="0">
                <a:hlinkClick r:id="rId3"/>
              </a:rPr>
              <a:t>arikgi/Web/Ex/Ex10/index.htm</a:t>
            </a:r>
            <a:endParaRPr lang="he-IL" sz="2200" dirty="0" smtClean="0"/>
          </a:p>
          <a:p>
            <a:pPr marL="109728" indent="0">
              <a:buNone/>
            </a:pPr>
            <a:endParaRPr lang="he-IL" dirty="0" smtClean="0"/>
          </a:p>
          <a:p>
            <a:r>
              <a:rPr lang="en-US" sz="2600" dirty="0" smtClean="0"/>
              <a:t>EX10 </a:t>
            </a:r>
            <a:r>
              <a:rPr lang="en-US" sz="2600" dirty="0"/>
              <a:t>zip </a:t>
            </a:r>
            <a:r>
              <a:rPr lang="he-IL" sz="2600" dirty="0" smtClean="0"/>
              <a:t>:</a:t>
            </a:r>
            <a:endParaRPr lang="en-US" sz="2600" dirty="0"/>
          </a:p>
          <a:p>
            <a:pPr marL="109728" indent="0">
              <a:buNone/>
            </a:pPr>
            <a:r>
              <a:rPr lang="en-US" sz="2200" dirty="0">
                <a:hlinkClick r:id="rId4"/>
              </a:rPr>
              <a:t>http://my.jce.ac.il/~</a:t>
            </a:r>
            <a:r>
              <a:rPr lang="en-US" sz="2200" dirty="0" smtClean="0">
                <a:hlinkClick r:id="rId4"/>
              </a:rPr>
              <a:t>arikgi/Web/Ex/Ex10/Ex10.zip</a:t>
            </a:r>
            <a:endParaRPr lang="he-IL" sz="2200" dirty="0" smtClean="0"/>
          </a:p>
          <a:p>
            <a:pPr marL="109728" indent="0">
              <a:buNone/>
            </a:pPr>
            <a:endParaRPr lang="he-IL" sz="2600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 Implement all the </a:t>
            </a:r>
            <a:r>
              <a:rPr lang="en-US" sz="2200" dirty="0" smtClean="0"/>
              <a:t>following gates:</a:t>
            </a:r>
          </a:p>
          <a:p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646546"/>
              </p:ext>
            </p:extLst>
          </p:nvPr>
        </p:nvGraphicFramePr>
        <p:xfrm>
          <a:off x="1447800" y="2438400"/>
          <a:ext cx="6248400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24000"/>
                <a:gridCol w="1524000"/>
                <a:gridCol w="1524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RAM8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RAM512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PC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RAM64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RAM4K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RAM16K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5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D-Flip-Flop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52600"/>
            <a:ext cx="2609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2743200"/>
            <a:ext cx="7467600" cy="2286000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9360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Chip name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DFF</a:t>
            </a:r>
            <a:endParaRPr lang="en-US" sz="2000" dirty="0">
              <a:solidFill>
                <a:srgbClr val="000066"/>
              </a:solidFill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Inputs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in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Outputs: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out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Function: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out(t)=in(t-1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Comment: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  This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clocked gate has a built-in implementation and thus there is no need to implement it.</a:t>
            </a:r>
            <a:endParaRPr lang="en-US" sz="2000" dirty="0" smtClean="0">
              <a:solidFill>
                <a:srgbClr val="000066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8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Bit (</a:t>
            </a:r>
            <a:r>
              <a:rPr lang="en-US" sz="3600" b="1" dirty="0"/>
              <a:t>1-bit register</a:t>
            </a:r>
            <a:r>
              <a:rPr lang="en-US" b="1" dirty="0"/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2447925" cy="1241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3581400"/>
            <a:ext cx="7467600" cy="1600200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9360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Chip name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Bit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Inputs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in, load</a:t>
            </a:r>
            <a:endParaRPr lang="en-US" sz="2000" dirty="0" smtClean="0">
              <a:solidFill>
                <a:srgbClr val="000066"/>
              </a:solidFill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Outputs: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out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Function: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If load(t-1) then out(t)=in(t-1) </a:t>
            </a:r>
            <a:endParaRPr lang="en-US" sz="2000" dirty="0" smtClean="0">
              <a:solidFill>
                <a:srgbClr val="000066"/>
              </a:solidFill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        else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out(t)=out(t-1)</a:t>
            </a:r>
            <a:endParaRPr lang="en-US" sz="2000" dirty="0" smtClean="0">
              <a:solidFill>
                <a:srgbClr val="000066"/>
              </a:solidFill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2" t="60186" r="5926" b="17067"/>
          <a:stretch/>
        </p:blipFill>
        <p:spPr bwMode="auto">
          <a:xfrm>
            <a:off x="4648200" y="1600200"/>
            <a:ext cx="3296478" cy="170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8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 smtClean="0"/>
              <a:t>Register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14382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66801"/>
            <a:ext cx="3429000" cy="14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467600" cy="1905000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9360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Chip name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Register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Inputs: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in[16],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load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Outputs: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out[16]</a:t>
            </a:r>
            <a:endParaRPr lang="en-US" sz="2000" dirty="0" smtClean="0">
              <a:solidFill>
                <a:srgbClr val="000066"/>
              </a:solidFill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Function: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 If load(t-1) then out(t)=in(t-1) </a:t>
            </a:r>
            <a:endParaRPr lang="en-US" sz="2000" dirty="0" smtClean="0">
              <a:solidFill>
                <a:srgbClr val="000066"/>
              </a:solidFill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         else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out(t)=out(t-1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Comment: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“=” is a 16-bit operation.</a:t>
            </a:r>
          </a:p>
        </p:txBody>
      </p:sp>
    </p:spTree>
    <p:extLst>
      <p:ext uri="{BB962C8B-B14F-4D97-AF65-F5344CB8AC3E}">
        <p14:creationId xmlns:p14="http://schemas.microsoft.com/office/powerpoint/2010/main" val="26500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RAMn</a:t>
            </a:r>
            <a:endParaRPr lang="en-US" b="1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89715" y="4457700"/>
            <a:ext cx="7467600" cy="1905000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9360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Chip name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err="1">
                <a:solidFill>
                  <a:srgbClr val="000066"/>
                </a:solidFill>
                <a:cs typeface="Times New Roman" pitchFamily="18" charset="0"/>
              </a:rPr>
              <a:t>RAMn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 // n and k are listed below</a:t>
            </a:r>
            <a:endParaRPr lang="en-US" sz="2000" dirty="0" smtClean="0">
              <a:solidFill>
                <a:srgbClr val="000066"/>
              </a:solidFill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Inputs: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in[16], address[k], load</a:t>
            </a:r>
            <a:endParaRPr lang="en-US" sz="2000" dirty="0" smtClean="0">
              <a:solidFill>
                <a:srgbClr val="000066"/>
              </a:solidFill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Outputs: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out[16]</a:t>
            </a:r>
            <a:endParaRPr lang="en-US" sz="2000" dirty="0" smtClean="0">
              <a:solidFill>
                <a:srgbClr val="000066"/>
              </a:solidFill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Function: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 out(t)=RAM[address(t)](t)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	         If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load(t-1) then RAM[address(t-1)](t)=in(t-1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Comment: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“=” is a 16-bit operation.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17501"/>
            <a:ext cx="30289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1"/>
          <a:stretch/>
        </p:blipFill>
        <p:spPr bwMode="auto">
          <a:xfrm>
            <a:off x="4419600" y="634218"/>
            <a:ext cx="3763728" cy="370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3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RAM8		RAM64		RAM256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1" y="1676400"/>
            <a:ext cx="6645958" cy="4314696"/>
            <a:chOff x="533401" y="1676400"/>
            <a:chExt cx="6645958" cy="431469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1" y="1752600"/>
              <a:ext cx="2133600" cy="2123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638" y="1761996"/>
              <a:ext cx="2752725" cy="422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48" t="89507"/>
            <a:stretch/>
          </p:blipFill>
          <p:spPr bwMode="auto">
            <a:xfrm>
              <a:off x="6514514" y="1676400"/>
              <a:ext cx="664845" cy="443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257800" y="5686296"/>
              <a:ext cx="914400" cy="3048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85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RAM8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685800"/>
            <a:ext cx="5953125" cy="61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5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166</TotalTime>
  <Words>417</Words>
  <Application>Microsoft Office PowerPoint</Application>
  <PresentationFormat>‫הצגה על המסך (4:3)</PresentationFormat>
  <Paragraphs>100</Paragraphs>
  <Slides>14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Georgia</vt:lpstr>
      <vt:lpstr>Times New Roman</vt:lpstr>
      <vt:lpstr>Trebuchet MS</vt:lpstr>
      <vt:lpstr>Wingdings 2</vt:lpstr>
      <vt:lpstr>Urban</vt:lpstr>
      <vt:lpstr>Sequential Chips</vt:lpstr>
      <vt:lpstr>Links</vt:lpstr>
      <vt:lpstr>Implementation </vt:lpstr>
      <vt:lpstr>D-Flip-Flop</vt:lpstr>
      <vt:lpstr>Bit (1-bit register)</vt:lpstr>
      <vt:lpstr>Register</vt:lpstr>
      <vt:lpstr>RAMn</vt:lpstr>
      <vt:lpstr>RAM8  RAM64  RAM256</vt:lpstr>
      <vt:lpstr>RAM8</vt:lpstr>
      <vt:lpstr>RAM64</vt:lpstr>
      <vt:lpstr>PC</vt:lpstr>
      <vt:lpstr>Twist</vt:lpstr>
      <vt:lpstr>מצגת של PowerPoint</vt:lpstr>
      <vt:lpstr>How and what to submit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Gates</dc:title>
  <dc:creator>Yana G</dc:creator>
  <cp:lastModifiedBy>Yana Gabelev</cp:lastModifiedBy>
  <cp:revision>36</cp:revision>
  <dcterms:created xsi:type="dcterms:W3CDTF">2015-02-26T20:27:57Z</dcterms:created>
  <dcterms:modified xsi:type="dcterms:W3CDTF">2015-06-01T11:16:29Z</dcterms:modified>
</cp:coreProperties>
</file>