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8" r:id="rId3"/>
    <p:sldId id="267" r:id="rId4"/>
    <p:sldId id="259" r:id="rId5"/>
    <p:sldId id="264" r:id="rId6"/>
    <p:sldId id="269" r:id="rId7"/>
    <p:sldId id="277" r:id="rId8"/>
    <p:sldId id="270" r:id="rId9"/>
    <p:sldId id="265" r:id="rId10"/>
    <p:sldId id="262" r:id="rId11"/>
    <p:sldId id="276" r:id="rId12"/>
    <p:sldId id="257" r:id="rId13"/>
    <p:sldId id="266" r:id="rId14"/>
    <p:sldId id="272" r:id="rId15"/>
    <p:sldId id="273" r:id="rId16"/>
    <p:sldId id="274" r:id="rId17"/>
    <p:sldId id="261" r:id="rId18"/>
    <p:sldId id="268" r:id="rId19"/>
    <p:sldId id="263" r:id="rId20"/>
    <p:sldId id="275" r:id="rId21"/>
    <p:sldId id="26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526" autoAdjust="0"/>
  </p:normalViewPr>
  <p:slideViewPr>
    <p:cSldViewPr>
      <p:cViewPr>
        <p:scale>
          <a:sx n="60" d="100"/>
          <a:sy n="60" d="100"/>
        </p:scale>
        <p:origin x="-1494" y="-22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AF82BE-748C-42D2-9FF0-0781D479750E}" type="datetimeFigureOut">
              <a:rPr lang="en-US" smtClean="0"/>
              <a:t>6/8/2015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DE0932-9078-4F09-A538-86432FB98C3F}" type="slidenum">
              <a:rPr lang="en-US" smtClean="0"/>
              <a:t>‹#›</a:t>
            </a:fld>
            <a:endParaRPr lang="en-US"/>
          </a:p>
        </p:txBody>
      </p:sp>
    </p:spTree>
    <p:extLst>
      <p:ext uri="{BB962C8B-B14F-4D97-AF65-F5344CB8AC3E}">
        <p14:creationId xmlns:p14="http://schemas.microsoft.com/office/powerpoint/2010/main" val="1420736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E0932-9078-4F09-A538-86432FB98C3F}" type="slidenum">
              <a:rPr lang="en-US" smtClean="0"/>
              <a:t>5</a:t>
            </a:fld>
            <a:endParaRPr lang="en-US"/>
          </a:p>
        </p:txBody>
      </p:sp>
    </p:spTree>
    <p:extLst>
      <p:ext uri="{BB962C8B-B14F-4D97-AF65-F5344CB8AC3E}">
        <p14:creationId xmlns:p14="http://schemas.microsoft.com/office/powerpoint/2010/main" val="3792712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aseline="0" dirty="0" smtClean="0"/>
              <a:t>הליבה של המחשב. אחראי על ביצוע הפעולות של התוכנה המופעלת. ההוראות הללו גורמות למחשב לבצע חישובים לקרוא ולכתוב לזיכרון- בעזרת </a:t>
            </a:r>
            <a:r>
              <a:rPr lang="en-US" baseline="0" dirty="0" smtClean="0"/>
              <a:t>ALU </a:t>
            </a:r>
            <a:r>
              <a:rPr lang="he-IL" baseline="0" dirty="0" smtClean="0"/>
              <a:t> רגיסטרים ויחידת שליטה </a:t>
            </a:r>
            <a:endParaRPr lang="en-US" baseline="0" dirty="0" smtClean="0"/>
          </a:p>
          <a:p>
            <a:r>
              <a:rPr lang="en-US" sz="1200" b="1" i="0" u="none" strike="noStrike" kern="1200" baseline="0" dirty="0" smtClean="0">
                <a:solidFill>
                  <a:schemeClr val="tx1"/>
                </a:solidFill>
                <a:latin typeface="+mn-lt"/>
                <a:ea typeface="+mn-ea"/>
                <a:cs typeface="+mn-cs"/>
              </a:rPr>
              <a:t>Data registers</a:t>
            </a:r>
            <a:r>
              <a:rPr lang="en-US" sz="1200" b="0" i="0" u="none" strike="noStrike" kern="1200" baseline="0" dirty="0" smtClean="0">
                <a:solidFill>
                  <a:schemeClr val="tx1"/>
                </a:solidFill>
                <a:latin typeface="+mn-lt"/>
                <a:ea typeface="+mn-ea"/>
                <a:cs typeface="+mn-cs"/>
              </a:rPr>
              <a:t>: These registers give the CPU short-term memory services. For example, when calculating the value of (a-b)*c, we must first compute and remember the value of (a-b). Although this result can be temporarily stored in some memory location, a better solution is to store it locally inside the CPU – in a data register. </a:t>
            </a:r>
          </a:p>
          <a:p>
            <a:r>
              <a:rPr lang="en-US" sz="1200" b="1" i="0" u="none" strike="noStrike" kern="1200" baseline="0" dirty="0" smtClean="0">
                <a:solidFill>
                  <a:schemeClr val="tx1"/>
                </a:solidFill>
                <a:latin typeface="+mn-lt"/>
                <a:ea typeface="+mn-ea"/>
                <a:cs typeface="+mn-cs"/>
              </a:rPr>
              <a:t>Addressing registers</a:t>
            </a:r>
            <a:r>
              <a:rPr lang="en-US" sz="1200" b="0" i="0" u="none" strike="noStrike" kern="1200" baseline="0" dirty="0" smtClean="0">
                <a:solidFill>
                  <a:schemeClr val="tx1"/>
                </a:solidFill>
                <a:latin typeface="+mn-lt"/>
                <a:ea typeface="+mn-ea"/>
                <a:cs typeface="+mn-cs"/>
              </a:rPr>
              <a:t>: The CPU has to continuously access the memory in order to read data and write data. In every one of these operations, we must specify which individual memory word has to be accessed, i.e. supply an address. In some cases this address appears as part of the current instruction, while in others it depends on the execution of a previous instruction. In the latter case, the address should be stored in a register whose contents can be later treated as a memory address -- an addressing register. </a:t>
            </a:r>
          </a:p>
          <a:p>
            <a:r>
              <a:rPr lang="en-US" sz="1200" b="1" i="0" u="none" strike="noStrike" kern="1200" baseline="0" dirty="0" smtClean="0">
                <a:solidFill>
                  <a:schemeClr val="tx1"/>
                </a:solidFill>
                <a:latin typeface="+mn-lt"/>
                <a:ea typeface="+mn-ea"/>
                <a:cs typeface="+mn-cs"/>
              </a:rPr>
              <a:t>Program Counter (PC) register</a:t>
            </a:r>
            <a:r>
              <a:rPr lang="en-US" sz="1200" b="0" i="0" u="none" strike="noStrike" kern="1200" baseline="0" dirty="0" smtClean="0">
                <a:solidFill>
                  <a:schemeClr val="tx1"/>
                </a:solidFill>
                <a:latin typeface="+mn-lt"/>
                <a:ea typeface="+mn-ea"/>
                <a:cs typeface="+mn-cs"/>
              </a:rPr>
              <a:t>: When executing a program, the CPU must always keep track of the address of the next instruction that must be fetched from the instruction memory. This address is kept in a special register called program counter, or PC. The contents of the PC are then used as the address for fetching instructions from the instruction memory. Thus, in the process of executing the current instruction, the CPU updates the PC in one of two ways. If the current instruction contains no “</a:t>
            </a:r>
            <a:r>
              <a:rPr lang="en-US" sz="1200" b="0" i="0" u="none" strike="noStrike" kern="1200" baseline="0" dirty="0" err="1" smtClean="0">
                <a:solidFill>
                  <a:schemeClr val="tx1"/>
                </a:solidFill>
                <a:latin typeface="+mn-lt"/>
                <a:ea typeface="+mn-ea"/>
                <a:cs typeface="+mn-cs"/>
              </a:rPr>
              <a:t>goto</a:t>
            </a:r>
            <a:r>
              <a:rPr lang="en-US" sz="1200" b="0" i="0" u="none" strike="noStrike" kern="1200" baseline="0" dirty="0" smtClean="0">
                <a:solidFill>
                  <a:schemeClr val="tx1"/>
                </a:solidFill>
                <a:latin typeface="+mn-lt"/>
                <a:ea typeface="+mn-ea"/>
                <a:cs typeface="+mn-cs"/>
              </a:rPr>
              <a:t>” directive, the PC is incremented to point to the next instruction in the program. If the current instruction includes a “</a:t>
            </a:r>
            <a:r>
              <a:rPr lang="en-US" sz="1200" b="0" i="0" u="none" strike="noStrike" kern="1200" baseline="0" dirty="0" err="1" smtClean="0">
                <a:solidFill>
                  <a:schemeClr val="tx1"/>
                </a:solidFill>
                <a:latin typeface="+mn-lt"/>
                <a:ea typeface="+mn-ea"/>
                <a:cs typeface="+mn-cs"/>
              </a:rPr>
              <a:t>goto</a:t>
            </a:r>
            <a:r>
              <a:rPr lang="en-US" sz="1200" b="0" i="0" u="none" strike="noStrike" kern="1200" baseline="0" dirty="0" smtClean="0">
                <a:solidFill>
                  <a:schemeClr val="tx1"/>
                </a:solidFill>
                <a:latin typeface="+mn-lt"/>
                <a:ea typeface="+mn-ea"/>
                <a:cs typeface="+mn-cs"/>
              </a:rPr>
              <a:t> n” directive, the CPU loads n into the PC. </a:t>
            </a:r>
            <a:endParaRPr lang="en-US" dirty="0"/>
          </a:p>
        </p:txBody>
      </p:sp>
      <p:sp>
        <p:nvSpPr>
          <p:cNvPr id="4" name="Slide Number Placeholder 3"/>
          <p:cNvSpPr>
            <a:spLocks noGrp="1"/>
          </p:cNvSpPr>
          <p:nvPr>
            <p:ph type="sldNum" sz="quarter" idx="10"/>
          </p:nvPr>
        </p:nvSpPr>
        <p:spPr/>
        <p:txBody>
          <a:bodyPr/>
          <a:lstStyle/>
          <a:p>
            <a:fld id="{63DE0932-9078-4F09-A538-86432FB98C3F}" type="slidenum">
              <a:rPr lang="en-US" smtClean="0"/>
              <a:t>10</a:t>
            </a:fld>
            <a:endParaRPr lang="en-US"/>
          </a:p>
        </p:txBody>
      </p:sp>
    </p:spTree>
    <p:extLst>
      <p:ext uri="{BB962C8B-B14F-4D97-AF65-F5344CB8AC3E}">
        <p14:creationId xmlns:p14="http://schemas.microsoft.com/office/powerpoint/2010/main" val="1628474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err="1" smtClean="0"/>
              <a:t>Jmp</a:t>
            </a:r>
            <a:r>
              <a:rPr lang="he-IL" dirty="0" smtClean="0"/>
              <a:t> – מקודד</a:t>
            </a:r>
            <a:r>
              <a:rPr lang="he-IL" baseline="0" dirty="0" smtClean="0"/>
              <a:t> ל-</a:t>
            </a:r>
            <a:r>
              <a:rPr lang="en-US" baseline="0" dirty="0" smtClean="0"/>
              <a:t>PC</a:t>
            </a:r>
            <a:endParaRPr lang="en-US" dirty="0" smtClean="0"/>
          </a:p>
          <a:p>
            <a:pPr algn="r" rtl="1"/>
            <a:r>
              <a:rPr lang="en-US" dirty="0" smtClean="0"/>
              <a:t>Dest</a:t>
            </a:r>
            <a:r>
              <a:rPr lang="he-IL" dirty="0" smtClean="0"/>
              <a:t> – מקודד למוצא ה-</a:t>
            </a:r>
            <a:r>
              <a:rPr lang="en-US" dirty="0" smtClean="0"/>
              <a:t>ALU</a:t>
            </a:r>
          </a:p>
          <a:p>
            <a:pPr algn="r" rtl="1"/>
            <a:r>
              <a:rPr lang="en-US" dirty="0" smtClean="0"/>
              <a:t>Comp</a:t>
            </a:r>
            <a:r>
              <a:rPr lang="he-IL" baseline="0" dirty="0" smtClean="0"/>
              <a:t> – מקודד בתוך ה-</a:t>
            </a:r>
            <a:r>
              <a:rPr lang="en-US" baseline="0" dirty="0" smtClean="0"/>
              <a:t>ALU</a:t>
            </a:r>
            <a:endParaRPr lang="en-US" dirty="0" smtClean="0"/>
          </a:p>
          <a:p>
            <a:pPr algn="r" rtl="1"/>
            <a:r>
              <a:rPr lang="en-US" dirty="0" smtClean="0"/>
              <a:t> a</a:t>
            </a:r>
            <a:r>
              <a:rPr lang="he-IL" dirty="0" smtClean="0"/>
              <a:t>- מקודד</a:t>
            </a:r>
            <a:r>
              <a:rPr lang="he-IL" baseline="0" dirty="0" smtClean="0"/>
              <a:t> ב-</a:t>
            </a:r>
            <a:r>
              <a:rPr lang="en-US" baseline="0" dirty="0" smtClean="0"/>
              <a:t>MUX</a:t>
            </a:r>
            <a:r>
              <a:rPr lang="he-IL" baseline="0" dirty="0" smtClean="0"/>
              <a:t> שנמצא לפני ה-</a:t>
            </a:r>
            <a:r>
              <a:rPr lang="en-US" baseline="0" dirty="0" smtClean="0"/>
              <a:t>ALU</a:t>
            </a:r>
            <a:r>
              <a:rPr lang="he-IL" baseline="0" dirty="0" smtClean="0"/>
              <a:t> (אחת הכניסות ל-</a:t>
            </a:r>
            <a:r>
              <a:rPr lang="en-US" baseline="0" dirty="0" smtClean="0"/>
              <a:t>ALU</a:t>
            </a:r>
            <a:r>
              <a:rPr lang="he-IL" baseline="0" dirty="0" smtClean="0"/>
              <a: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The diagram shows only data and address paths, i.e. wires that carry data and addresses from one place to another. The diagram does not show the CPU’s control logic, except for inputs and outputs of control bits, labeled ©. Thus it should be viewed as an incomplete chip diagram. 	</a:t>
            </a:r>
          </a:p>
          <a:p>
            <a:pPr algn="l" rtl="0"/>
            <a:endParaRPr lang="en-US" dirty="0"/>
          </a:p>
        </p:txBody>
      </p:sp>
      <p:sp>
        <p:nvSpPr>
          <p:cNvPr id="4" name="Slide Number Placeholder 3"/>
          <p:cNvSpPr>
            <a:spLocks noGrp="1"/>
          </p:cNvSpPr>
          <p:nvPr>
            <p:ph type="sldNum" sz="quarter" idx="10"/>
          </p:nvPr>
        </p:nvSpPr>
        <p:spPr/>
        <p:txBody>
          <a:bodyPr/>
          <a:lstStyle/>
          <a:p>
            <a:fld id="{63DE0932-9078-4F09-A538-86432FB98C3F}" type="slidenum">
              <a:rPr lang="en-US" smtClean="0"/>
              <a:t>12</a:t>
            </a:fld>
            <a:endParaRPr lang="en-US"/>
          </a:p>
        </p:txBody>
      </p:sp>
    </p:spTree>
    <p:extLst>
      <p:ext uri="{BB962C8B-B14F-4D97-AF65-F5344CB8AC3E}">
        <p14:creationId xmlns:p14="http://schemas.microsoft.com/office/powerpoint/2010/main" val="403514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smtClean="0"/>
              <a:t>Computer</a:t>
            </a:r>
            <a:r>
              <a:rPr lang="he-IL" dirty="0" smtClean="0"/>
              <a:t> = ביט 1 של קלט</a:t>
            </a:r>
          </a:p>
          <a:p>
            <a:pPr marL="0" marR="0" indent="0" algn="r" defTabSz="914400" rtl="1" eaLnBrk="1" fontAlgn="auto" latinLnBrk="0" hangingPunct="1">
              <a:lnSpc>
                <a:spcPct val="100000"/>
              </a:lnSpc>
              <a:spcBef>
                <a:spcPts val="0"/>
              </a:spcBef>
              <a:spcAft>
                <a:spcPts val="0"/>
              </a:spcAft>
              <a:buClrTx/>
              <a:buSzTx/>
              <a:buFontTx/>
              <a:buNone/>
              <a:tabLst/>
              <a:defRPr/>
            </a:pPr>
            <a:r>
              <a:rPr lang="he-IL" dirty="0" smtClean="0"/>
              <a:t>הצ'יפ העליון בהיררכיה. מכיל </a:t>
            </a:r>
            <a:r>
              <a:rPr lang="en-US" dirty="0" smtClean="0"/>
              <a:t>CPU</a:t>
            </a:r>
            <a:r>
              <a:rPr lang="he-IL" dirty="0" smtClean="0"/>
              <a:t> </a:t>
            </a:r>
            <a:r>
              <a:rPr lang="en-US" dirty="0" smtClean="0"/>
              <a:t>RAM</a:t>
            </a:r>
            <a:r>
              <a:rPr lang="he-IL" baseline="0" dirty="0" smtClean="0"/>
              <a:t> </a:t>
            </a:r>
            <a:r>
              <a:rPr lang="en-US" baseline="0" dirty="0" smtClean="0"/>
              <a:t>ROM</a:t>
            </a:r>
            <a:r>
              <a:rPr lang="he-IL" baseline="0" dirty="0" smtClean="0"/>
              <a:t> מסך מקלדת בתור חלקים פנימיים. </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צריך לטעון צ'יפ </a:t>
            </a:r>
            <a:r>
              <a:rPr lang="en-US" baseline="0" dirty="0" smtClean="0"/>
              <a:t>ROM</a:t>
            </a:r>
            <a:r>
              <a:rPr lang="he-IL" baseline="0" dirty="0" smtClean="0"/>
              <a:t> למחשב כדי להריץ תוכנית. אפשר לשלוט על מסך ומקלדת דרך מיפוי הזיכרון שלהם. </a:t>
            </a:r>
            <a:endParaRPr lang="en-US" dirty="0" smtClean="0"/>
          </a:p>
          <a:p>
            <a:pPr algn="r" rtl="1"/>
            <a:endParaRPr lang="en-US" dirty="0"/>
          </a:p>
        </p:txBody>
      </p:sp>
      <p:sp>
        <p:nvSpPr>
          <p:cNvPr id="4" name="Slide Number Placeholder 3"/>
          <p:cNvSpPr>
            <a:spLocks noGrp="1"/>
          </p:cNvSpPr>
          <p:nvPr>
            <p:ph type="sldNum" sz="quarter" idx="10"/>
          </p:nvPr>
        </p:nvSpPr>
        <p:spPr/>
        <p:txBody>
          <a:bodyPr/>
          <a:lstStyle/>
          <a:p>
            <a:fld id="{63DE0932-9078-4F09-A538-86432FB98C3F}" type="slidenum">
              <a:rPr lang="en-US" smtClean="0"/>
              <a:t>17</a:t>
            </a:fld>
            <a:endParaRPr lang="en-US"/>
          </a:p>
        </p:txBody>
      </p:sp>
    </p:spTree>
    <p:extLst>
      <p:ext uri="{BB962C8B-B14F-4D97-AF65-F5344CB8AC3E}">
        <p14:creationId xmlns:p14="http://schemas.microsoft.com/office/powerpoint/2010/main" val="403514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לצ'יפ ה</a:t>
            </a:r>
            <a:r>
              <a:rPr lang="en-US" dirty="0" smtClean="0"/>
              <a:t>COMPUTER</a:t>
            </a:r>
            <a:r>
              <a:rPr lang="he-IL" dirty="0" smtClean="0"/>
              <a:t> אין</a:t>
            </a:r>
            <a:r>
              <a:rPr lang="he-IL" baseline="0" dirty="0" smtClean="0"/>
              <a:t> פלט (</a:t>
            </a:r>
            <a:r>
              <a:rPr lang="en-US" baseline="0" dirty="0" smtClean="0"/>
              <a:t>output</a:t>
            </a:r>
            <a:r>
              <a:rPr lang="he-IL" baseline="0" dirty="0" smtClean="0"/>
              <a:t>)</a:t>
            </a:r>
            <a:endParaRPr lang="en-US" dirty="0"/>
          </a:p>
        </p:txBody>
      </p:sp>
      <p:sp>
        <p:nvSpPr>
          <p:cNvPr id="4" name="Slide Number Placeholder 3"/>
          <p:cNvSpPr>
            <a:spLocks noGrp="1"/>
          </p:cNvSpPr>
          <p:nvPr>
            <p:ph type="sldNum" sz="quarter" idx="10"/>
          </p:nvPr>
        </p:nvSpPr>
        <p:spPr/>
        <p:txBody>
          <a:bodyPr/>
          <a:lstStyle/>
          <a:p>
            <a:fld id="{63DE0932-9078-4F09-A538-86432FB98C3F}" type="slidenum">
              <a:rPr lang="en-US" smtClean="0"/>
              <a:t>18</a:t>
            </a:fld>
            <a:endParaRPr lang="en-US"/>
          </a:p>
        </p:txBody>
      </p:sp>
    </p:spTree>
    <p:extLst>
      <p:ext uri="{BB962C8B-B14F-4D97-AF65-F5344CB8AC3E}">
        <p14:creationId xmlns:p14="http://schemas.microsoft.com/office/powerpoint/2010/main" val="2041449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לצ'יפ ה</a:t>
            </a:r>
            <a:r>
              <a:rPr lang="en-US" dirty="0" smtClean="0"/>
              <a:t>COMPUTER</a:t>
            </a:r>
            <a:r>
              <a:rPr lang="he-IL" dirty="0" smtClean="0"/>
              <a:t> אין</a:t>
            </a:r>
            <a:r>
              <a:rPr lang="he-IL" baseline="0" dirty="0" smtClean="0"/>
              <a:t> פלט (</a:t>
            </a:r>
            <a:r>
              <a:rPr lang="en-US" baseline="0" dirty="0" smtClean="0"/>
              <a:t>output</a:t>
            </a:r>
            <a:r>
              <a:rPr lang="he-IL" baseline="0" dirty="0" smtClean="0"/>
              <a:t>)</a:t>
            </a:r>
            <a:endParaRPr lang="en-US" dirty="0"/>
          </a:p>
        </p:txBody>
      </p:sp>
      <p:sp>
        <p:nvSpPr>
          <p:cNvPr id="4" name="Slide Number Placeholder 3"/>
          <p:cNvSpPr>
            <a:spLocks noGrp="1"/>
          </p:cNvSpPr>
          <p:nvPr>
            <p:ph type="sldNum" sz="quarter" idx="10"/>
          </p:nvPr>
        </p:nvSpPr>
        <p:spPr/>
        <p:txBody>
          <a:bodyPr/>
          <a:lstStyle/>
          <a:p>
            <a:fld id="{63DE0932-9078-4F09-A538-86432FB98C3F}" type="slidenum">
              <a:rPr lang="en-US" smtClean="0"/>
              <a:t>19</a:t>
            </a:fld>
            <a:endParaRPr lang="en-US"/>
          </a:p>
        </p:txBody>
      </p:sp>
    </p:spTree>
    <p:extLst>
      <p:ext uri="{BB962C8B-B14F-4D97-AF65-F5344CB8AC3E}">
        <p14:creationId xmlns:p14="http://schemas.microsoft.com/office/powerpoint/2010/main" val="2041449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63DE0932-9078-4F09-A538-86432FB98C3F}" type="slidenum">
              <a:rPr lang="en-US" smtClean="0"/>
              <a:t>20</a:t>
            </a:fld>
            <a:endParaRPr lang="en-US"/>
          </a:p>
        </p:txBody>
      </p:sp>
    </p:spTree>
    <p:extLst>
      <p:ext uri="{BB962C8B-B14F-4D97-AF65-F5344CB8AC3E}">
        <p14:creationId xmlns:p14="http://schemas.microsoft.com/office/powerpoint/2010/main" val="2041449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E2F9465A-4FD6-49EF-A2AE-FA31042D110E}" type="datetimeFigureOut">
              <a:rPr lang="en-US" smtClean="0"/>
              <a:t>6/8/2015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C7C2D604-18F2-4791-B136-12CFA644F9C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F9465A-4FD6-49EF-A2AE-FA31042D110E}" type="datetimeFigureOut">
              <a:rPr lang="en-US" smtClean="0"/>
              <a:t>6/8/2015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2D604-18F2-4791-B136-12CFA644F9C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F9465A-4FD6-49EF-A2AE-FA31042D110E}" type="datetimeFigureOut">
              <a:rPr lang="en-US" smtClean="0"/>
              <a:t>6/8/2015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2D604-18F2-4791-B136-12CFA644F9C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F9465A-4FD6-49EF-A2AE-FA31042D110E}" type="datetimeFigureOut">
              <a:rPr lang="en-US" smtClean="0"/>
              <a:t>6/8/2015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2D604-18F2-4791-B136-12CFA644F9C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2F9465A-4FD6-49EF-A2AE-FA31042D110E}" type="datetimeFigureOut">
              <a:rPr lang="en-US" smtClean="0"/>
              <a:t>6/8/2015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2D604-18F2-4791-B136-12CFA644F9C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2F9465A-4FD6-49EF-A2AE-FA31042D110E}" type="datetimeFigureOut">
              <a:rPr lang="en-US" smtClean="0"/>
              <a:t>6/8/2015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2D604-18F2-4791-B136-12CFA644F9C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E2F9465A-4FD6-49EF-A2AE-FA31042D110E}" type="datetimeFigureOut">
              <a:rPr lang="en-US" smtClean="0"/>
              <a:t>6/8/2015</a:t>
            </a:fld>
            <a:endParaRPr lang="en-US"/>
          </a:p>
        </p:txBody>
      </p:sp>
      <p:sp>
        <p:nvSpPr>
          <p:cNvPr id="27" name="Slide Number Placeholder 26"/>
          <p:cNvSpPr>
            <a:spLocks noGrp="1"/>
          </p:cNvSpPr>
          <p:nvPr>
            <p:ph type="sldNum" sz="quarter" idx="11"/>
          </p:nvPr>
        </p:nvSpPr>
        <p:spPr/>
        <p:txBody>
          <a:bodyPr rtlCol="0"/>
          <a:lstStyle/>
          <a:p>
            <a:fld id="{C7C2D604-18F2-4791-B136-12CFA644F9CF}"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E2F9465A-4FD6-49EF-A2AE-FA31042D110E}" type="datetimeFigureOut">
              <a:rPr lang="en-US" smtClean="0"/>
              <a:t>6/8/2015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C7C2D604-18F2-4791-B136-12CFA644F9C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F9465A-4FD6-49EF-A2AE-FA31042D110E}" type="datetimeFigureOut">
              <a:rPr lang="en-US" smtClean="0"/>
              <a:t>6/8/2015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C2D604-18F2-4791-B136-12CFA644F9C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2F9465A-4FD6-49EF-A2AE-FA31042D110E}" type="datetimeFigureOut">
              <a:rPr lang="en-US" smtClean="0"/>
              <a:t>6/8/2015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2D604-18F2-4791-B136-12CFA644F9C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2F9465A-4FD6-49EF-A2AE-FA31042D110E}" type="datetimeFigureOut">
              <a:rPr lang="en-US" smtClean="0"/>
              <a:t>6/8/2015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2D604-18F2-4791-B136-12CFA644F9C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2F9465A-4FD6-49EF-A2AE-FA31042D110E}" type="datetimeFigureOut">
              <a:rPr lang="en-US" smtClean="0"/>
              <a:t>6/8/2015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C7C2D604-18F2-4791-B136-12CFA644F9C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my.jce.ac.il/~arikgi/Web/Ex/Ex11/index.htm" TargetMode="External"/><Relationship Id="rId2" Type="http://schemas.openxmlformats.org/officeDocument/2006/relationships/hyperlink" Target="http://my.jce.ac.il/~arikgi/Web/Ex/Ex01/index.htm" TargetMode="External"/><Relationship Id="rId1" Type="http://schemas.openxmlformats.org/officeDocument/2006/relationships/slideLayout" Target="../slideLayouts/slideLayout2.xml"/><Relationship Id="rId4" Type="http://schemas.openxmlformats.org/officeDocument/2006/relationships/hyperlink" Target="http://my.jce.ac.il/~arikgi/Web/Ex/Ex11/Ex10.zip"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Architecture</a:t>
            </a:r>
          </a:p>
        </p:txBody>
      </p:sp>
      <p:sp>
        <p:nvSpPr>
          <p:cNvPr id="4" name="TextBox 3"/>
          <p:cNvSpPr txBox="1"/>
          <p:nvPr/>
        </p:nvSpPr>
        <p:spPr>
          <a:xfrm>
            <a:off x="15240" y="76200"/>
            <a:ext cx="9116598" cy="292388"/>
          </a:xfrm>
          <a:prstGeom prst="rect">
            <a:avLst/>
          </a:prstGeom>
          <a:noFill/>
        </p:spPr>
        <p:txBody>
          <a:bodyPr wrap="none" rtlCol="0">
            <a:spAutoFit/>
          </a:bodyPr>
          <a:lstStyle/>
          <a:p>
            <a:r>
              <a:rPr lang="en-US" sz="1300" dirty="0">
                <a:solidFill>
                  <a:schemeClr val="bg1">
                    <a:lumMod val="85000"/>
                  </a:schemeClr>
                </a:solidFill>
              </a:rPr>
              <a:t>Based on  </a:t>
            </a:r>
            <a:r>
              <a:rPr lang="en-US" sz="1300" i="1" dirty="0">
                <a:solidFill>
                  <a:schemeClr val="bg1">
                    <a:lumMod val="85000"/>
                  </a:schemeClr>
                </a:solidFill>
              </a:rPr>
              <a:t>“The Elements of Computing Systems”</a:t>
            </a:r>
            <a:r>
              <a:rPr lang="en-US" sz="1300" dirty="0">
                <a:solidFill>
                  <a:schemeClr val="bg1">
                    <a:lumMod val="85000"/>
                  </a:schemeClr>
                </a:solidFill>
              </a:rPr>
              <a:t>, Nisan &amp; </a:t>
            </a:r>
            <a:r>
              <a:rPr lang="en-US" sz="1300" dirty="0" err="1">
                <a:solidFill>
                  <a:schemeClr val="bg1">
                    <a:lumMod val="85000"/>
                  </a:schemeClr>
                </a:solidFill>
              </a:rPr>
              <a:t>Schocken</a:t>
            </a:r>
            <a:r>
              <a:rPr lang="en-US" sz="1300" dirty="0">
                <a:solidFill>
                  <a:schemeClr val="bg1">
                    <a:lumMod val="85000"/>
                  </a:schemeClr>
                </a:solidFill>
              </a:rPr>
              <a:t>, MIT Press, forthcoming in 2004, www.idc.ac.il/tecs </a:t>
            </a:r>
            <a:endParaRPr lang="he-IL" sz="1300" dirty="0">
              <a:solidFill>
                <a:schemeClr val="bg1">
                  <a:lumMod val="85000"/>
                </a:schemeClr>
              </a:solidFill>
            </a:endParaRPr>
          </a:p>
        </p:txBody>
      </p:sp>
      <p:sp>
        <p:nvSpPr>
          <p:cNvPr id="6" name="Subtitle 2"/>
          <p:cNvSpPr txBox="1">
            <a:spLocks/>
          </p:cNvSpPr>
          <p:nvPr/>
        </p:nvSpPr>
        <p:spPr>
          <a:xfrm>
            <a:off x="457200" y="3899938"/>
            <a:ext cx="4953000" cy="2805662"/>
          </a:xfrm>
          <a:prstGeom prst="rect">
            <a:avLst/>
          </a:prstGeom>
        </p:spPr>
        <p:txBody>
          <a:bodyPr vert="horz">
            <a:normAutofit/>
          </a:bodyPr>
          <a:lstStyle>
            <a:lvl1pPr marL="64008" indent="0" algn="l" rtl="0" eaLnBrk="1" latinLnBrk="0" hangingPunct="1">
              <a:spcBef>
                <a:spcPts val="300"/>
              </a:spcBef>
              <a:buClr>
                <a:schemeClr val="accent3"/>
              </a:buClr>
              <a:buFont typeface="Georgia"/>
              <a:buNone/>
              <a:defRPr kumimoji="0" sz="2400" kern="1200">
                <a:solidFill>
                  <a:schemeClr val="tx2"/>
                </a:solidFill>
                <a:latin typeface="+mn-lt"/>
                <a:ea typeface="+mn-ea"/>
                <a:cs typeface="+mn-cs"/>
              </a:defRPr>
            </a:lvl1pPr>
            <a:lvl2pPr marL="457200" indent="0" algn="ctr" rtl="0" eaLnBrk="1" latinLnBrk="0" hangingPunct="1">
              <a:spcBef>
                <a:spcPts val="300"/>
              </a:spcBef>
              <a:buClr>
                <a:schemeClr val="accent2"/>
              </a:buClr>
              <a:buFont typeface="Georgia"/>
              <a:buNone/>
              <a:defRPr kumimoji="0" sz="2600" kern="1200">
                <a:solidFill>
                  <a:schemeClr val="accent2"/>
                </a:solidFill>
                <a:latin typeface="+mn-lt"/>
                <a:ea typeface="+mn-ea"/>
                <a:cs typeface="+mn-cs"/>
              </a:defRPr>
            </a:lvl2pPr>
            <a:lvl3pPr marL="914400" indent="0" algn="ctr" rtl="0" eaLnBrk="1" latinLnBrk="0" hangingPunct="1">
              <a:spcBef>
                <a:spcPts val="300"/>
              </a:spcBef>
              <a:buClr>
                <a:schemeClr val="accent1"/>
              </a:buClr>
              <a:buFont typeface="Wingdings 2"/>
              <a:buNone/>
              <a:defRPr kumimoji="0" sz="2400" kern="1200">
                <a:solidFill>
                  <a:schemeClr val="accent1"/>
                </a:solidFill>
                <a:latin typeface="+mn-lt"/>
                <a:ea typeface="+mn-ea"/>
                <a:cs typeface="+mn-cs"/>
              </a:defRPr>
            </a:lvl3pPr>
            <a:lvl4pPr marL="1371600" indent="0" algn="ctr" rtl="0" eaLnBrk="1" latinLnBrk="0" hangingPunct="1">
              <a:spcBef>
                <a:spcPts val="300"/>
              </a:spcBef>
              <a:buClr>
                <a:schemeClr val="accent1"/>
              </a:buClr>
              <a:buFont typeface="Wingdings 2"/>
              <a:buNone/>
              <a:defRPr kumimoji="0" sz="2200" kern="1200">
                <a:solidFill>
                  <a:schemeClr val="accent1"/>
                </a:solidFill>
                <a:latin typeface="+mn-lt"/>
                <a:ea typeface="+mn-ea"/>
                <a:cs typeface="+mn-cs"/>
              </a:defRPr>
            </a:lvl4pPr>
            <a:lvl5pPr marL="1828800" indent="0" algn="ctr" rtl="0" eaLnBrk="1" latinLnBrk="0" hangingPunct="1">
              <a:spcBef>
                <a:spcPts val="300"/>
              </a:spcBef>
              <a:buClr>
                <a:schemeClr val="accent3"/>
              </a:buClr>
              <a:buFont typeface="Georgia"/>
              <a:buNone/>
              <a:defRPr kumimoji="0" sz="2000" kern="1200">
                <a:solidFill>
                  <a:schemeClr val="accent3"/>
                </a:solidFill>
                <a:latin typeface="+mn-lt"/>
                <a:ea typeface="+mn-ea"/>
                <a:cs typeface="+mn-cs"/>
              </a:defRPr>
            </a:lvl5pPr>
            <a:lvl6pPr marL="2286000" indent="0" algn="ctr" rtl="0" eaLnBrk="1" latinLnBrk="0" hangingPunct="1">
              <a:spcBef>
                <a:spcPts val="300"/>
              </a:spcBef>
              <a:buClr>
                <a:schemeClr val="accent3"/>
              </a:buClr>
              <a:buFont typeface="Georgia"/>
              <a:buNone/>
              <a:defRPr kumimoji="0" sz="1800" kern="1200">
                <a:solidFill>
                  <a:schemeClr val="accent3"/>
                </a:solidFill>
                <a:latin typeface="+mn-lt"/>
                <a:ea typeface="+mn-ea"/>
                <a:cs typeface="+mn-cs"/>
              </a:defRPr>
            </a:lvl6pPr>
            <a:lvl7pPr marL="2743200" indent="0" algn="ctr" rtl="0" eaLnBrk="1" latinLnBrk="0" hangingPunct="1">
              <a:spcBef>
                <a:spcPts val="300"/>
              </a:spcBef>
              <a:buClr>
                <a:schemeClr val="accent3"/>
              </a:buClr>
              <a:buFont typeface="Georgia"/>
              <a:buNone/>
              <a:defRPr kumimoji="0" sz="1600" kern="1200">
                <a:solidFill>
                  <a:schemeClr val="accent3"/>
                </a:solidFill>
                <a:latin typeface="+mn-lt"/>
                <a:ea typeface="+mn-ea"/>
                <a:cs typeface="+mn-cs"/>
              </a:defRPr>
            </a:lvl7pPr>
            <a:lvl8pPr marL="3200400" indent="0" algn="ctr" rtl="0" eaLnBrk="1" latinLnBrk="0" hangingPunct="1">
              <a:spcBef>
                <a:spcPts val="300"/>
              </a:spcBef>
              <a:buClr>
                <a:schemeClr val="accent3"/>
              </a:buClr>
              <a:buFont typeface="Georgia"/>
              <a:buNone/>
              <a:defRPr kumimoji="0" sz="1500" kern="1200">
                <a:solidFill>
                  <a:schemeClr val="accent3"/>
                </a:solidFill>
                <a:latin typeface="+mn-lt"/>
                <a:ea typeface="+mn-ea"/>
                <a:cs typeface="+mn-cs"/>
              </a:defRPr>
            </a:lvl8pPr>
            <a:lvl9pPr marL="3657600" indent="0" algn="ctr" rtl="0" eaLnBrk="1" latinLnBrk="0" hangingPunct="1">
              <a:spcBef>
                <a:spcPts val="300"/>
              </a:spcBef>
              <a:buClr>
                <a:schemeClr val="accent3"/>
              </a:buClr>
              <a:buFont typeface="Georgia"/>
              <a:buNone/>
              <a:defRPr kumimoji="0" sz="1400" kern="1200" baseline="0">
                <a:solidFill>
                  <a:schemeClr val="accent3"/>
                </a:solidFill>
                <a:latin typeface="+mn-lt"/>
                <a:ea typeface="+mn-ea"/>
                <a:cs typeface="+mn-cs"/>
              </a:defRPr>
            </a:lvl9pPr>
          </a:lstStyle>
          <a:p>
            <a:r>
              <a:rPr lang="en-US" smtClean="0"/>
              <a:t>project 11</a:t>
            </a:r>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1600" dirty="0" smtClean="0"/>
              <a:t>Yana </a:t>
            </a:r>
            <a:r>
              <a:rPr lang="en-US" sz="1600" dirty="0" err="1" smtClean="0"/>
              <a:t>Gabelev</a:t>
            </a:r>
            <a:endParaRPr lang="en-US" sz="1600" dirty="0"/>
          </a:p>
        </p:txBody>
      </p:sp>
    </p:spTree>
    <p:extLst>
      <p:ext uri="{BB962C8B-B14F-4D97-AF65-F5344CB8AC3E}">
        <p14:creationId xmlns:p14="http://schemas.microsoft.com/office/powerpoint/2010/main" val="676896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b="1" dirty="0" smtClean="0"/>
              <a:t>CPU (</a:t>
            </a:r>
            <a:r>
              <a:rPr lang="en-US" sz="3600" dirty="0"/>
              <a:t>Central Process </a:t>
            </a:r>
            <a:r>
              <a:rPr lang="en-US" sz="3600" dirty="0" smtClean="0"/>
              <a:t>Unit</a:t>
            </a:r>
            <a:r>
              <a:rPr lang="en-US" b="1" dirty="0" smtClean="0"/>
              <a:t>)</a:t>
            </a:r>
            <a:endParaRPr lang="en-US" b="1" dirty="0"/>
          </a:p>
        </p:txBody>
      </p:sp>
      <p:graphicFrame>
        <p:nvGraphicFramePr>
          <p:cNvPr id="4" name="Object 3"/>
          <p:cNvGraphicFramePr>
            <a:graphicFrameLocks noChangeAspect="1"/>
          </p:cNvGraphicFramePr>
          <p:nvPr>
            <p:extLst>
              <p:ext uri="{D42A27DB-BD31-4B8C-83A1-F6EECF244321}">
                <p14:modId xmlns:p14="http://schemas.microsoft.com/office/powerpoint/2010/main" val="1499326733"/>
              </p:ext>
            </p:extLst>
          </p:nvPr>
        </p:nvGraphicFramePr>
        <p:xfrm>
          <a:off x="1143000" y="2109788"/>
          <a:ext cx="6934200" cy="3300412"/>
        </p:xfrm>
        <a:graphic>
          <a:graphicData uri="http://schemas.openxmlformats.org/presentationml/2006/ole">
            <mc:AlternateContent xmlns:mc="http://schemas.openxmlformats.org/markup-compatibility/2006">
              <mc:Choice xmlns:v="urn:schemas-microsoft-com:vml" Requires="v">
                <p:oleObj spid="_x0000_s3102" name="VISIO" r:id="rId4" imgW="6045840" imgH="6714360" progId="Visio.Drawing.6">
                  <p:embed/>
                </p:oleObj>
              </mc:Choice>
              <mc:Fallback>
                <p:oleObj name="VISIO" r:id="rId4" imgW="6045840" imgH="6714360" progId="Visio.Drawing.6">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l="4681" t="33672" r="728" b="22050"/>
                      <a:stretch>
                        <a:fillRect/>
                      </a:stretch>
                    </p:blipFill>
                    <p:spPr bwMode="auto">
                      <a:xfrm>
                        <a:off x="1143000" y="2109788"/>
                        <a:ext cx="6934200" cy="330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7673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CPU Components and Function</a:t>
            </a:r>
            <a:endParaRPr lang="en-US" dirty="0"/>
          </a:p>
        </p:txBody>
      </p:sp>
      <p:sp>
        <p:nvSpPr>
          <p:cNvPr id="3" name="Content Placeholder 2"/>
          <p:cNvSpPr>
            <a:spLocks noGrp="1"/>
          </p:cNvSpPr>
          <p:nvPr>
            <p:ph idx="1"/>
          </p:nvPr>
        </p:nvSpPr>
        <p:spPr>
          <a:xfrm>
            <a:off x="457200" y="1676400"/>
            <a:ext cx="8229600" cy="4724400"/>
          </a:xfrm>
        </p:spPr>
        <p:txBody>
          <a:bodyPr>
            <a:normAutofit fontScale="92500" lnSpcReduction="20000"/>
          </a:bodyPr>
          <a:lstStyle/>
          <a:p>
            <a:pPr marL="109728" indent="0">
              <a:buNone/>
            </a:pPr>
            <a:r>
              <a:rPr lang="en-US" b="1" u="sng" dirty="0"/>
              <a:t>CPU components</a:t>
            </a:r>
            <a:r>
              <a:rPr lang="en-US" b="1" dirty="0"/>
              <a:t>: </a:t>
            </a:r>
            <a:r>
              <a:rPr lang="en-US" dirty="0"/>
              <a:t>ALU + A, D, PC </a:t>
            </a:r>
            <a:r>
              <a:rPr lang="en-US" dirty="0" smtClean="0"/>
              <a:t>registers</a:t>
            </a:r>
          </a:p>
          <a:p>
            <a:pPr marL="109728" indent="0">
              <a:buNone/>
            </a:pPr>
            <a:endParaRPr lang="en-US" b="1" dirty="0"/>
          </a:p>
          <a:p>
            <a:pPr marL="109728" indent="0">
              <a:buNone/>
            </a:pPr>
            <a:r>
              <a:rPr lang="en-US" b="1" u="sng" dirty="0"/>
              <a:t>CPU Function</a:t>
            </a:r>
            <a:r>
              <a:rPr lang="en-US" b="1" dirty="0"/>
              <a:t>: </a:t>
            </a:r>
            <a:endParaRPr lang="en-US" b="1" dirty="0" smtClean="0"/>
          </a:p>
          <a:p>
            <a:r>
              <a:rPr lang="en-US" dirty="0" smtClean="0"/>
              <a:t>The </a:t>
            </a:r>
            <a:r>
              <a:rPr lang="en-US" b="1" i="1" dirty="0"/>
              <a:t>M</a:t>
            </a:r>
            <a:r>
              <a:rPr lang="en-US" dirty="0"/>
              <a:t> value is read from </a:t>
            </a:r>
            <a:r>
              <a:rPr lang="en-US" b="1" i="1" dirty="0" err="1"/>
              <a:t>inM</a:t>
            </a:r>
            <a:endParaRPr lang="en-US" b="1" i="1" dirty="0"/>
          </a:p>
          <a:p>
            <a:r>
              <a:rPr lang="en-US" dirty="0"/>
              <a:t>The </a:t>
            </a:r>
            <a:r>
              <a:rPr lang="en-US" b="1" i="1" dirty="0"/>
              <a:t>D</a:t>
            </a:r>
            <a:r>
              <a:rPr lang="en-US" dirty="0"/>
              <a:t> and </a:t>
            </a:r>
            <a:r>
              <a:rPr lang="en-US" b="1" i="1" dirty="0"/>
              <a:t>A</a:t>
            </a:r>
            <a:r>
              <a:rPr lang="en-US" dirty="0"/>
              <a:t> values are read from (or written to) </a:t>
            </a:r>
            <a:r>
              <a:rPr lang="en-US" b="1" i="1" dirty="0"/>
              <a:t>these</a:t>
            </a:r>
            <a:r>
              <a:rPr lang="en-US" dirty="0"/>
              <a:t> </a:t>
            </a:r>
            <a:r>
              <a:rPr lang="en-US" b="1" i="1" dirty="0"/>
              <a:t>CPU-resident</a:t>
            </a:r>
            <a:r>
              <a:rPr lang="en-US" dirty="0"/>
              <a:t> </a:t>
            </a:r>
            <a:r>
              <a:rPr lang="en-US" b="1" i="1" dirty="0"/>
              <a:t>registers</a:t>
            </a:r>
          </a:p>
          <a:p>
            <a:r>
              <a:rPr lang="en-US" dirty="0"/>
              <a:t>If the instruction wants to write to </a:t>
            </a:r>
            <a:r>
              <a:rPr lang="en-US" b="1" i="1" dirty="0"/>
              <a:t>M</a:t>
            </a:r>
            <a:r>
              <a:rPr lang="en-US" dirty="0"/>
              <a:t> (e.g. M=D), then the </a:t>
            </a:r>
            <a:r>
              <a:rPr lang="en-US" b="1" i="1" dirty="0"/>
              <a:t>M</a:t>
            </a:r>
            <a:r>
              <a:rPr lang="en-US" dirty="0"/>
              <a:t> value is placed in </a:t>
            </a:r>
            <a:r>
              <a:rPr lang="en-US" b="1" i="1" dirty="0" err="1"/>
              <a:t>outM</a:t>
            </a:r>
            <a:r>
              <a:rPr lang="en-US" dirty="0"/>
              <a:t>, the value of the CPU-resident </a:t>
            </a:r>
            <a:r>
              <a:rPr lang="en-US" b="1" i="1" dirty="0"/>
              <a:t>A register </a:t>
            </a:r>
            <a:r>
              <a:rPr lang="en-US" dirty="0"/>
              <a:t>is placed in </a:t>
            </a:r>
            <a:r>
              <a:rPr lang="en-US" b="1" i="1" dirty="0" err="1"/>
              <a:t>addressM</a:t>
            </a:r>
            <a:r>
              <a:rPr lang="en-US" dirty="0"/>
              <a:t>, and </a:t>
            </a:r>
            <a:r>
              <a:rPr lang="en-US" b="1" i="1" dirty="0" err="1"/>
              <a:t>writeM</a:t>
            </a:r>
            <a:r>
              <a:rPr lang="en-US" dirty="0"/>
              <a:t> is asserted</a:t>
            </a:r>
          </a:p>
          <a:p>
            <a:r>
              <a:rPr lang="en-US" dirty="0"/>
              <a:t>If </a:t>
            </a:r>
            <a:r>
              <a:rPr lang="en-US" b="1" i="1" dirty="0"/>
              <a:t>reset=1</a:t>
            </a:r>
            <a:r>
              <a:rPr lang="en-US" dirty="0"/>
              <a:t>, then </a:t>
            </a:r>
            <a:r>
              <a:rPr lang="en-US" b="1" i="1" dirty="0"/>
              <a:t>pc</a:t>
            </a:r>
            <a:r>
              <a:rPr lang="en-US" dirty="0"/>
              <a:t> is set to </a:t>
            </a:r>
            <a:r>
              <a:rPr lang="en-US" b="1" dirty="0"/>
              <a:t>0</a:t>
            </a:r>
            <a:r>
              <a:rPr lang="en-US" dirty="0"/>
              <a:t>;</a:t>
            </a:r>
            <a:br>
              <a:rPr lang="en-US" dirty="0"/>
            </a:br>
            <a:r>
              <a:rPr lang="en-US" dirty="0"/>
              <a:t>Otherwise, pc is set to the address resulting from executing the current instruction. </a:t>
            </a:r>
          </a:p>
          <a:p>
            <a:endParaRPr lang="en-US" dirty="0"/>
          </a:p>
        </p:txBody>
      </p:sp>
    </p:spTree>
    <p:extLst>
      <p:ext uri="{BB962C8B-B14F-4D97-AF65-F5344CB8AC3E}">
        <p14:creationId xmlns:p14="http://schemas.microsoft.com/office/powerpoint/2010/main" val="2294201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b="1" dirty="0" smtClean="0"/>
              <a:t>CPU</a:t>
            </a:r>
            <a:endParaRPr lang="en-US" b="1" dirty="0"/>
          </a:p>
        </p:txBody>
      </p:sp>
      <p:pic>
        <p:nvPicPr>
          <p:cNvPr id="1033"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l="4720" t="2369" b="2105"/>
          <a:stretch/>
        </p:blipFill>
        <p:spPr bwMode="auto">
          <a:xfrm>
            <a:off x="97045" y="1828800"/>
            <a:ext cx="8513555" cy="4937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Group 3"/>
          <p:cNvGrpSpPr/>
          <p:nvPr/>
        </p:nvGrpSpPr>
        <p:grpSpPr>
          <a:xfrm>
            <a:off x="2514600" y="457200"/>
            <a:ext cx="6477000" cy="1295400"/>
            <a:chOff x="1066800" y="1610895"/>
            <a:chExt cx="6477000" cy="858520"/>
          </a:xfrm>
        </p:grpSpPr>
        <p:sp>
          <p:nvSpPr>
            <p:cNvPr id="5" name="Text Box 4"/>
            <p:cNvSpPr txBox="1">
              <a:spLocks noChangeArrowheads="1"/>
            </p:cNvSpPr>
            <p:nvPr/>
          </p:nvSpPr>
          <p:spPr bwMode="auto">
            <a:xfrm>
              <a:off x="1066800" y="1610895"/>
              <a:ext cx="6477000" cy="858520"/>
            </a:xfrm>
            <a:prstGeom prst="rect">
              <a:avLst/>
            </a:prstGeom>
            <a:ln>
              <a:headEnd/>
              <a:tailEnd/>
            </a:ln>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lIns="201600" tIns="190800" rIns="93600" bIns="190800" anchor="ct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eaLnBrk="0" fontAlgn="base" hangingPunct="0">
                <a:spcBef>
                  <a:spcPct val="0"/>
                </a:spcBef>
                <a:spcAft>
                  <a:spcPct val="0"/>
                </a:spcAft>
              </a:pPr>
              <a:r>
                <a:rPr lang="en-US" sz="1600" i="1" dirty="0" smtClean="0">
                  <a:solidFill>
                    <a:srgbClr val="000066"/>
                  </a:solidFill>
                  <a:cs typeface="Times New Roman" pitchFamily="18" charset="0"/>
                </a:rPr>
                <a:t>dest = comp ; jump</a:t>
              </a:r>
            </a:p>
            <a:p>
              <a:pPr algn="l" rtl="0" eaLnBrk="0" fontAlgn="base" hangingPunct="0">
                <a:spcBef>
                  <a:spcPct val="0"/>
                </a:spcBef>
                <a:spcAft>
                  <a:spcPct val="0"/>
                </a:spcAft>
              </a:pPr>
              <a:r>
                <a:rPr lang="en-US" sz="2000" i="1" dirty="0" smtClean="0">
                  <a:solidFill>
                    <a:srgbClr val="000066"/>
                  </a:solidFill>
                  <a:cs typeface="Times New Roman" pitchFamily="18" charset="0"/>
                </a:rPr>
                <a:t>                                     </a:t>
              </a:r>
              <a:r>
                <a:rPr lang="en-US" sz="2000" i="1" dirty="0" smtClean="0">
                  <a:solidFill>
                    <a:srgbClr val="000066"/>
                  </a:solidFill>
                  <a:cs typeface="Times New Roman" pitchFamily="18" charset="0"/>
                </a:rPr>
                <a:t>        </a:t>
              </a:r>
              <a:r>
                <a:rPr lang="en-US" sz="1200" dirty="0" smtClean="0">
                  <a:solidFill>
                    <a:srgbClr val="000066"/>
                  </a:solidFill>
                  <a:cs typeface="Times New Roman" pitchFamily="18" charset="0"/>
                </a:rPr>
                <a:t>comp                 </a:t>
              </a:r>
              <a:r>
                <a:rPr lang="en-US" sz="1200" dirty="0" smtClean="0">
                  <a:solidFill>
                    <a:srgbClr val="000066"/>
                  </a:solidFill>
                  <a:cs typeface="Times New Roman" pitchFamily="18" charset="0"/>
                </a:rPr>
                <a:t>                  </a:t>
              </a:r>
              <a:r>
                <a:rPr lang="en-US" sz="1200" dirty="0" err="1" smtClean="0">
                  <a:solidFill>
                    <a:srgbClr val="000066"/>
                  </a:solidFill>
                  <a:cs typeface="Times New Roman" pitchFamily="18" charset="0"/>
                </a:rPr>
                <a:t>dest</a:t>
              </a:r>
              <a:r>
                <a:rPr lang="en-US" sz="1200" dirty="0" smtClean="0">
                  <a:solidFill>
                    <a:srgbClr val="000066"/>
                  </a:solidFill>
                  <a:cs typeface="Times New Roman" pitchFamily="18" charset="0"/>
                </a:rPr>
                <a:t>                </a:t>
              </a:r>
              <a:r>
                <a:rPr lang="en-US" sz="1200" dirty="0" smtClean="0">
                  <a:solidFill>
                    <a:srgbClr val="000066"/>
                  </a:solidFill>
                  <a:cs typeface="Times New Roman" pitchFamily="18" charset="0"/>
                </a:rPr>
                <a:t>      </a:t>
              </a:r>
              <a:r>
                <a:rPr lang="en-US" sz="1200" dirty="0" smtClean="0">
                  <a:solidFill>
                    <a:srgbClr val="000066"/>
                  </a:solidFill>
                  <a:cs typeface="Times New Roman" pitchFamily="18" charset="0"/>
                </a:rPr>
                <a:t>jump</a:t>
              </a:r>
              <a:endParaRPr lang="en-US" sz="1200" i="1" dirty="0" smtClean="0">
                <a:solidFill>
                  <a:srgbClr val="000066"/>
                </a:solidFill>
                <a:cs typeface="Times New Roman" pitchFamily="18" charset="0"/>
              </a:endParaRPr>
            </a:p>
            <a:p>
              <a:pPr algn="l" rtl="0" eaLnBrk="0" fontAlgn="base" hangingPunct="0">
                <a:spcBef>
                  <a:spcPct val="0"/>
                </a:spcBef>
                <a:spcAft>
                  <a:spcPct val="0"/>
                </a:spcAft>
              </a:pPr>
              <a:r>
                <a:rPr lang="en-US" dirty="0" smtClean="0">
                  <a:solidFill>
                    <a:srgbClr val="000066"/>
                  </a:solidFill>
                  <a:cs typeface="Times New Roman" pitchFamily="18" charset="0"/>
                </a:rPr>
                <a:t>binary:   </a:t>
              </a:r>
              <a:r>
                <a:rPr lang="en-US" b="1" dirty="0" smtClean="0">
                  <a:solidFill>
                    <a:srgbClr val="000066"/>
                  </a:solidFill>
                  <a:cs typeface="Times New Roman" pitchFamily="18" charset="0"/>
                </a:rPr>
                <a:t>1</a:t>
              </a:r>
              <a:r>
                <a:rPr lang="en-US" dirty="0" smtClean="0">
                  <a:solidFill>
                    <a:srgbClr val="000066"/>
                  </a:solidFill>
                  <a:cs typeface="Times New Roman" pitchFamily="18" charset="0"/>
                </a:rPr>
                <a:t>  1  1  a   </a:t>
              </a:r>
              <a:r>
                <a:rPr lang="en-US" dirty="0" smtClean="0">
                  <a:solidFill>
                    <a:srgbClr val="000066"/>
                  </a:solidFill>
                  <a:cs typeface="Times New Roman" pitchFamily="18" charset="0"/>
                </a:rPr>
                <a:t>c1   c2   </a:t>
              </a:r>
              <a:r>
                <a:rPr lang="en-US" dirty="0" smtClean="0">
                  <a:solidFill>
                    <a:srgbClr val="000066"/>
                  </a:solidFill>
                  <a:cs typeface="Times New Roman" pitchFamily="18" charset="0"/>
                </a:rPr>
                <a:t>c3  </a:t>
              </a:r>
              <a:r>
                <a:rPr lang="en-US" dirty="0" smtClean="0">
                  <a:solidFill>
                    <a:srgbClr val="000066"/>
                  </a:solidFill>
                  <a:cs typeface="Times New Roman" pitchFamily="18" charset="0"/>
                </a:rPr>
                <a:t> c4  c5  </a:t>
              </a:r>
              <a:r>
                <a:rPr lang="en-US" dirty="0" smtClean="0">
                  <a:solidFill>
                    <a:srgbClr val="000066"/>
                  </a:solidFill>
                  <a:cs typeface="Times New Roman" pitchFamily="18" charset="0"/>
                </a:rPr>
                <a:t>c6  </a:t>
              </a:r>
              <a:r>
                <a:rPr lang="en-US" dirty="0" smtClean="0">
                  <a:solidFill>
                    <a:srgbClr val="000066"/>
                  </a:solidFill>
                  <a:cs typeface="Times New Roman" pitchFamily="18" charset="0"/>
                </a:rPr>
                <a:t>  d1  </a:t>
              </a:r>
              <a:r>
                <a:rPr lang="en-US" dirty="0" smtClean="0">
                  <a:solidFill>
                    <a:srgbClr val="000066"/>
                  </a:solidFill>
                  <a:cs typeface="Times New Roman" pitchFamily="18" charset="0"/>
                </a:rPr>
                <a:t>d2 </a:t>
              </a:r>
              <a:r>
                <a:rPr lang="en-US" dirty="0" smtClean="0">
                  <a:solidFill>
                    <a:srgbClr val="000066"/>
                  </a:solidFill>
                  <a:cs typeface="Times New Roman" pitchFamily="18" charset="0"/>
                </a:rPr>
                <a:t> </a:t>
              </a:r>
              <a:r>
                <a:rPr lang="en-US" dirty="0" smtClean="0">
                  <a:solidFill>
                    <a:srgbClr val="000066"/>
                  </a:solidFill>
                  <a:cs typeface="Times New Roman" pitchFamily="18" charset="0"/>
                </a:rPr>
                <a:t>d3 </a:t>
              </a:r>
              <a:r>
                <a:rPr lang="en-US" dirty="0" smtClean="0">
                  <a:solidFill>
                    <a:srgbClr val="000066"/>
                  </a:solidFill>
                  <a:cs typeface="Times New Roman" pitchFamily="18" charset="0"/>
                </a:rPr>
                <a:t>   j1  </a:t>
              </a:r>
              <a:r>
                <a:rPr lang="en-US" dirty="0" smtClean="0">
                  <a:solidFill>
                    <a:srgbClr val="000066"/>
                  </a:solidFill>
                  <a:cs typeface="Times New Roman" pitchFamily="18" charset="0"/>
                </a:rPr>
                <a:t>j2  </a:t>
              </a:r>
              <a:r>
                <a:rPr lang="en-US" dirty="0" smtClean="0">
                  <a:solidFill>
                    <a:srgbClr val="000066"/>
                  </a:solidFill>
                  <a:cs typeface="Times New Roman" pitchFamily="18" charset="0"/>
                </a:rPr>
                <a:t>j3</a:t>
              </a:r>
              <a:endParaRPr lang="he-IL" dirty="0" smtClean="0">
                <a:solidFill>
                  <a:srgbClr val="000066"/>
                </a:solidFill>
                <a:cs typeface="Times New Roman" pitchFamily="18" charset="0"/>
              </a:endParaRPr>
            </a:p>
            <a:p>
              <a:pPr algn="l" rtl="0" eaLnBrk="0" fontAlgn="base" hangingPunct="0">
                <a:spcBef>
                  <a:spcPct val="0"/>
                </a:spcBef>
                <a:spcAft>
                  <a:spcPct val="0"/>
                </a:spcAft>
              </a:pPr>
              <a:r>
                <a:rPr lang="en-US" dirty="0" smtClean="0">
                  <a:solidFill>
                    <a:srgbClr val="000066"/>
                  </a:solidFill>
                  <a:cs typeface="Times New Roman" pitchFamily="18" charset="0"/>
                </a:rPr>
                <a:t>	                 </a:t>
              </a:r>
              <a:r>
                <a:rPr lang="en-US" sz="1400" dirty="0" err="1" smtClean="0">
                  <a:solidFill>
                    <a:srgbClr val="000066"/>
                  </a:solidFill>
                  <a:cs typeface="Times New Roman" pitchFamily="18" charset="0"/>
                </a:rPr>
                <a:t>zx</a:t>
              </a:r>
              <a:r>
                <a:rPr lang="en-US" sz="1400" dirty="0" smtClean="0">
                  <a:solidFill>
                    <a:srgbClr val="000066"/>
                  </a:solidFill>
                  <a:cs typeface="Times New Roman" pitchFamily="18" charset="0"/>
                </a:rPr>
                <a:t>     </a:t>
              </a:r>
              <a:r>
                <a:rPr lang="en-US" sz="1400" dirty="0" err="1" smtClean="0">
                  <a:solidFill>
                    <a:srgbClr val="000066"/>
                  </a:solidFill>
                  <a:cs typeface="Times New Roman" pitchFamily="18" charset="0"/>
                </a:rPr>
                <a:t>nx</a:t>
              </a:r>
              <a:r>
                <a:rPr lang="en-US" sz="1400" dirty="0" smtClean="0">
                  <a:solidFill>
                    <a:srgbClr val="000066"/>
                  </a:solidFill>
                  <a:cs typeface="Times New Roman" pitchFamily="18" charset="0"/>
                </a:rPr>
                <a:t>     </a:t>
              </a:r>
              <a:r>
                <a:rPr lang="en-US" sz="1400" dirty="0" err="1" smtClean="0">
                  <a:solidFill>
                    <a:srgbClr val="000066"/>
                  </a:solidFill>
                  <a:cs typeface="Times New Roman" pitchFamily="18" charset="0"/>
                </a:rPr>
                <a:t>zy</a:t>
              </a:r>
              <a:r>
                <a:rPr lang="en-US" sz="1400" dirty="0" smtClean="0">
                  <a:solidFill>
                    <a:srgbClr val="000066"/>
                  </a:solidFill>
                  <a:cs typeface="Times New Roman" pitchFamily="18" charset="0"/>
                </a:rPr>
                <a:t>    </a:t>
              </a:r>
              <a:r>
                <a:rPr lang="en-US" sz="1400" dirty="0" err="1" smtClean="0">
                  <a:solidFill>
                    <a:srgbClr val="000066"/>
                  </a:solidFill>
                  <a:cs typeface="Times New Roman" pitchFamily="18" charset="0"/>
                </a:rPr>
                <a:t>ny</a:t>
              </a:r>
              <a:r>
                <a:rPr lang="en-US" sz="1400" dirty="0" smtClean="0">
                  <a:solidFill>
                    <a:srgbClr val="000066"/>
                  </a:solidFill>
                  <a:cs typeface="Times New Roman" pitchFamily="18" charset="0"/>
                </a:rPr>
                <a:t>      f     no       A     D     M     &lt;0  =0  &gt;0</a:t>
              </a:r>
            </a:p>
          </p:txBody>
        </p:sp>
        <p:sp>
          <p:nvSpPr>
            <p:cNvPr id="6" name="Left Bracket 5"/>
            <p:cNvSpPr/>
            <p:nvPr/>
          </p:nvSpPr>
          <p:spPr>
            <a:xfrm rot="5400000">
              <a:off x="4183642" y="1034317"/>
              <a:ext cx="0" cy="201168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ket 6"/>
            <p:cNvSpPr/>
            <p:nvPr/>
          </p:nvSpPr>
          <p:spPr>
            <a:xfrm rot="5400000">
              <a:off x="5856233" y="1563907"/>
              <a:ext cx="0" cy="952499"/>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ket 7"/>
            <p:cNvSpPr/>
            <p:nvPr/>
          </p:nvSpPr>
          <p:spPr>
            <a:xfrm rot="5400000">
              <a:off x="6987803" y="1628675"/>
              <a:ext cx="0" cy="82296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9" name="Content Placeholder 2"/>
          <p:cNvSpPr txBox="1">
            <a:spLocks/>
          </p:cNvSpPr>
          <p:nvPr/>
        </p:nvSpPr>
        <p:spPr>
          <a:xfrm>
            <a:off x="7669925" y="1752600"/>
            <a:ext cx="1371600" cy="914400"/>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en-US" sz="1600" dirty="0" smtClean="0"/>
              <a:t>When: </a:t>
            </a:r>
          </a:p>
          <a:p>
            <a:r>
              <a:rPr lang="en-US" sz="1600" dirty="0" smtClean="0"/>
              <a:t>a=0 </a:t>
            </a:r>
            <a:r>
              <a:rPr lang="en-US" sz="1600" dirty="0" smtClean="0">
                <a:latin typeface="Calibri"/>
              </a:rPr>
              <a:t>→ A</a:t>
            </a:r>
            <a:endParaRPr lang="en-US" sz="1600" dirty="0" smtClean="0"/>
          </a:p>
          <a:p>
            <a:r>
              <a:rPr lang="en-US" sz="1600" dirty="0" smtClean="0"/>
              <a:t>a=1 </a:t>
            </a:r>
            <a:r>
              <a:rPr lang="en-US" sz="1600" dirty="0" smtClean="0">
                <a:latin typeface="Calibri"/>
              </a:rPr>
              <a:t>→ M</a:t>
            </a:r>
          </a:p>
        </p:txBody>
      </p:sp>
    </p:spTree>
    <p:extLst>
      <p:ext uri="{BB962C8B-B14F-4D97-AF65-F5344CB8AC3E}">
        <p14:creationId xmlns:p14="http://schemas.microsoft.com/office/powerpoint/2010/main" val="3360957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b="1" dirty="0"/>
              <a:t>Instruction decoding</a:t>
            </a:r>
          </a:p>
        </p:txBody>
      </p:sp>
      <p:sp>
        <p:nvSpPr>
          <p:cNvPr id="3" name="Content Placeholder 2"/>
          <p:cNvSpPr>
            <a:spLocks noGrp="1"/>
          </p:cNvSpPr>
          <p:nvPr>
            <p:ph idx="1"/>
          </p:nvPr>
        </p:nvSpPr>
        <p:spPr>
          <a:xfrm>
            <a:off x="381000" y="1694688"/>
            <a:ext cx="8458200" cy="4629912"/>
          </a:xfrm>
        </p:spPr>
        <p:txBody>
          <a:bodyPr/>
          <a:lstStyle/>
          <a:p>
            <a:r>
              <a:rPr lang="en-US" sz="2600" dirty="0"/>
              <a:t>Get type of instruction "</a:t>
            </a:r>
            <a:r>
              <a:rPr lang="en-US" sz="2600" b="1" i="1" dirty="0" err="1"/>
              <a:t>i</a:t>
            </a:r>
            <a:r>
              <a:rPr lang="en-US" sz="2600" b="1" i="1" dirty="0"/>
              <a:t> xx a </a:t>
            </a:r>
            <a:r>
              <a:rPr lang="en-US" sz="2600" b="1" i="1" dirty="0" err="1"/>
              <a:t>cccccc</a:t>
            </a:r>
            <a:r>
              <a:rPr lang="en-US" sz="2600" b="1" i="1" dirty="0"/>
              <a:t> </a:t>
            </a:r>
            <a:r>
              <a:rPr lang="en-US" sz="2600" b="1" i="1" dirty="0" err="1"/>
              <a:t>ddd</a:t>
            </a:r>
            <a:r>
              <a:rPr lang="en-US" sz="2600" b="1" i="1" dirty="0"/>
              <a:t> </a:t>
            </a:r>
            <a:r>
              <a:rPr lang="en-US" sz="2600" b="1" i="1" dirty="0" err="1" smtClean="0"/>
              <a:t>jjj</a:t>
            </a:r>
            <a:r>
              <a:rPr lang="en-US" sz="2600" dirty="0" smtClean="0"/>
              <a:t>“.</a:t>
            </a:r>
          </a:p>
          <a:p>
            <a:pPr marL="402336" lvl="1" indent="0">
              <a:buNone/>
            </a:pPr>
            <a:r>
              <a:rPr lang="en-US" dirty="0" smtClean="0">
                <a:solidFill>
                  <a:schemeClr val="tx1"/>
                </a:solidFill>
              </a:rPr>
              <a:t>The </a:t>
            </a:r>
            <a:r>
              <a:rPr lang="en-US" dirty="0" err="1">
                <a:solidFill>
                  <a:schemeClr val="tx1"/>
                </a:solidFill>
              </a:rPr>
              <a:t>i</a:t>
            </a:r>
            <a:r>
              <a:rPr lang="en-US" dirty="0">
                <a:solidFill>
                  <a:schemeClr val="tx1"/>
                </a:solidFill>
              </a:rPr>
              <a:t>-bit codes the instruction type, which is '</a:t>
            </a:r>
            <a:r>
              <a:rPr lang="en-US" b="1" dirty="0">
                <a:solidFill>
                  <a:schemeClr val="tx1"/>
                </a:solidFill>
              </a:rPr>
              <a:t>0</a:t>
            </a:r>
            <a:r>
              <a:rPr lang="en-US" dirty="0">
                <a:solidFill>
                  <a:schemeClr val="tx1"/>
                </a:solidFill>
              </a:rPr>
              <a:t>' for an </a:t>
            </a:r>
            <a:r>
              <a:rPr lang="en-US" b="1" i="1" dirty="0">
                <a:solidFill>
                  <a:schemeClr val="tx1"/>
                </a:solidFill>
              </a:rPr>
              <a:t>A-instruction</a:t>
            </a:r>
            <a:r>
              <a:rPr lang="en-US" dirty="0">
                <a:solidFill>
                  <a:schemeClr val="tx1"/>
                </a:solidFill>
              </a:rPr>
              <a:t> and '</a:t>
            </a:r>
            <a:r>
              <a:rPr lang="en-US" b="1" dirty="0">
                <a:solidFill>
                  <a:schemeClr val="tx1"/>
                </a:solidFill>
              </a:rPr>
              <a:t>1</a:t>
            </a:r>
            <a:r>
              <a:rPr lang="en-US" dirty="0">
                <a:solidFill>
                  <a:schemeClr val="tx1"/>
                </a:solidFill>
              </a:rPr>
              <a:t>' for a </a:t>
            </a:r>
            <a:r>
              <a:rPr lang="en-US" b="1" i="1" dirty="0">
                <a:solidFill>
                  <a:schemeClr val="tx1"/>
                </a:solidFill>
              </a:rPr>
              <a:t>C-instruction</a:t>
            </a:r>
            <a:r>
              <a:rPr lang="en-US" dirty="0" smtClean="0">
                <a:solidFill>
                  <a:schemeClr val="tx1"/>
                </a:solidFill>
              </a:rPr>
              <a:t>.</a:t>
            </a:r>
          </a:p>
          <a:p>
            <a:pPr marL="402336" lvl="1" indent="0">
              <a:buNone/>
            </a:pPr>
            <a:endParaRPr lang="en-US" sz="2000" dirty="0" smtClean="0">
              <a:solidFill>
                <a:schemeClr val="tx1"/>
              </a:solidFill>
            </a:endParaRPr>
          </a:p>
          <a:p>
            <a:r>
              <a:rPr lang="en-US" sz="2600" dirty="0"/>
              <a:t>The a-bit and the c-bits represent the </a:t>
            </a:r>
            <a:r>
              <a:rPr lang="en-US" sz="2600" b="1" i="1" dirty="0"/>
              <a:t>comp</a:t>
            </a:r>
            <a:r>
              <a:rPr lang="en-US" sz="2600" dirty="0"/>
              <a:t> part, the d-bits represent the </a:t>
            </a:r>
            <a:r>
              <a:rPr lang="en-US" sz="2600" b="1" i="1" dirty="0" err="1"/>
              <a:t>dest</a:t>
            </a:r>
            <a:r>
              <a:rPr lang="en-US" sz="2600" dirty="0"/>
              <a:t> part, and the j-bits represent the </a:t>
            </a:r>
            <a:r>
              <a:rPr lang="en-US" sz="2600" b="1" i="1" dirty="0"/>
              <a:t>jump</a:t>
            </a:r>
            <a:r>
              <a:rPr lang="en-US" sz="2600" dirty="0"/>
              <a:t> part of the instruction</a:t>
            </a:r>
            <a:r>
              <a:rPr lang="en-US" sz="2600" dirty="0" smtClean="0"/>
              <a:t>.</a:t>
            </a:r>
          </a:p>
          <a:p>
            <a:endParaRPr lang="en-US" sz="2000" dirty="0" smtClean="0"/>
          </a:p>
          <a:p>
            <a:r>
              <a:rPr lang="en-US" sz="2600" dirty="0"/>
              <a:t>In case of an </a:t>
            </a:r>
            <a:r>
              <a:rPr lang="en-US" sz="2600" i="1" dirty="0"/>
              <a:t>A-instruction</a:t>
            </a:r>
            <a:r>
              <a:rPr lang="en-US" sz="2600" dirty="0"/>
              <a:t>, the 15 bits other than the </a:t>
            </a:r>
            <a:r>
              <a:rPr lang="en-US" sz="2600" dirty="0" err="1"/>
              <a:t>i</a:t>
            </a:r>
            <a:r>
              <a:rPr lang="en-US" sz="2600" dirty="0"/>
              <a:t>-bit should be interpreted as a 15-bit constant.</a:t>
            </a:r>
          </a:p>
          <a:p>
            <a:endParaRPr lang="en-US" dirty="0"/>
          </a:p>
        </p:txBody>
      </p:sp>
    </p:spTree>
    <p:extLst>
      <p:ext uri="{BB962C8B-B14F-4D97-AF65-F5344CB8AC3E}">
        <p14:creationId xmlns:p14="http://schemas.microsoft.com/office/powerpoint/2010/main" val="113324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b="1" dirty="0"/>
              <a:t>Instruction execution</a:t>
            </a:r>
          </a:p>
        </p:txBody>
      </p:sp>
      <p:sp>
        <p:nvSpPr>
          <p:cNvPr id="3" name="Content Placeholder 2"/>
          <p:cNvSpPr>
            <a:spLocks noGrp="1"/>
          </p:cNvSpPr>
          <p:nvPr>
            <p:ph idx="1"/>
          </p:nvPr>
        </p:nvSpPr>
        <p:spPr>
          <a:xfrm>
            <a:off x="381000" y="1694688"/>
            <a:ext cx="8458200" cy="4629912"/>
          </a:xfrm>
        </p:spPr>
        <p:txBody>
          <a:bodyPr>
            <a:normAutofit lnSpcReduction="10000"/>
          </a:bodyPr>
          <a:lstStyle/>
          <a:p>
            <a:r>
              <a:rPr lang="en-US" sz="2600" dirty="0"/>
              <a:t>The various fields of the instruction (</a:t>
            </a:r>
            <a:r>
              <a:rPr lang="en-US" sz="2600" dirty="0" err="1"/>
              <a:t>i</a:t>
            </a:r>
            <a:r>
              <a:rPr lang="en-US" sz="2600" dirty="0"/>
              <a:t>-, a-, c-, d-, and j-bits) are routed simultaneously to various parts of the architecture, where they cause </a:t>
            </a:r>
            <a:r>
              <a:rPr lang="en-US" sz="2600" dirty="0" smtClean="0"/>
              <a:t>different chips </a:t>
            </a:r>
            <a:r>
              <a:rPr lang="en-US" sz="2600" dirty="0"/>
              <a:t>to do what they are supposed to do in order to execute either the </a:t>
            </a:r>
            <a:r>
              <a:rPr lang="en-US" sz="2600" b="1" i="1" dirty="0"/>
              <a:t>A-instruction</a:t>
            </a:r>
            <a:r>
              <a:rPr lang="en-US" sz="2600" dirty="0"/>
              <a:t> or the </a:t>
            </a:r>
            <a:r>
              <a:rPr lang="en-US" sz="2600" b="1" i="1" dirty="0"/>
              <a:t>C-instruction</a:t>
            </a:r>
            <a:r>
              <a:rPr lang="en-US" sz="2600" dirty="0"/>
              <a:t>, as mandated by the machine language specification</a:t>
            </a:r>
            <a:r>
              <a:rPr lang="en-US" sz="2600" dirty="0" smtClean="0"/>
              <a:t>.</a:t>
            </a:r>
          </a:p>
          <a:p>
            <a:endParaRPr lang="en-US" sz="2000" dirty="0" smtClean="0"/>
          </a:p>
          <a:p>
            <a:r>
              <a:rPr lang="en-US" sz="2600" dirty="0" smtClean="0"/>
              <a:t>In </a:t>
            </a:r>
            <a:r>
              <a:rPr lang="en-US" sz="2600" dirty="0"/>
              <a:t>particular, the </a:t>
            </a:r>
            <a:r>
              <a:rPr lang="en-US" sz="2600" b="1" i="1" dirty="0"/>
              <a:t>a-bit</a:t>
            </a:r>
            <a:r>
              <a:rPr lang="en-US" sz="2600" dirty="0"/>
              <a:t> determines whether the ALU will operate on the </a:t>
            </a:r>
            <a:r>
              <a:rPr lang="en-US" sz="2600" b="1" i="1" dirty="0"/>
              <a:t>A register</a:t>
            </a:r>
            <a:r>
              <a:rPr lang="en-US" sz="2600" b="1" dirty="0"/>
              <a:t> </a:t>
            </a:r>
            <a:r>
              <a:rPr lang="en-US" sz="2600" dirty="0"/>
              <a:t>input or on the </a:t>
            </a:r>
            <a:r>
              <a:rPr lang="en-US" sz="2600" b="1" i="1" dirty="0"/>
              <a:t>Memory input</a:t>
            </a:r>
            <a:r>
              <a:rPr lang="en-US" sz="2600" dirty="0"/>
              <a:t>, the c-bits determine which function the ALU will compute, and the d-bits enable various locations to accept the ALU result.</a:t>
            </a:r>
            <a:endParaRPr lang="en-US" dirty="0"/>
          </a:p>
        </p:txBody>
      </p:sp>
    </p:spTree>
    <p:extLst>
      <p:ext uri="{BB962C8B-B14F-4D97-AF65-F5344CB8AC3E}">
        <p14:creationId xmlns:p14="http://schemas.microsoft.com/office/powerpoint/2010/main" val="354648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b="1" dirty="0"/>
              <a:t>Next instruction fetching</a:t>
            </a:r>
          </a:p>
        </p:txBody>
      </p:sp>
      <p:sp>
        <p:nvSpPr>
          <p:cNvPr id="3" name="Content Placeholder 2"/>
          <p:cNvSpPr>
            <a:spLocks noGrp="1"/>
          </p:cNvSpPr>
          <p:nvPr>
            <p:ph idx="1"/>
          </p:nvPr>
        </p:nvSpPr>
        <p:spPr>
          <a:xfrm>
            <a:off x="381000" y="1694688"/>
            <a:ext cx="8458200" cy="4934712"/>
          </a:xfrm>
        </p:spPr>
        <p:txBody>
          <a:bodyPr>
            <a:noAutofit/>
          </a:bodyPr>
          <a:lstStyle/>
          <a:p>
            <a:r>
              <a:rPr lang="en-US" sz="2400" dirty="0" smtClean="0"/>
              <a:t>The </a:t>
            </a:r>
            <a:r>
              <a:rPr lang="en-US" sz="2400" dirty="0"/>
              <a:t>CPU also determines the address of the next instruction and emits it via its </a:t>
            </a:r>
            <a:r>
              <a:rPr lang="en-US" sz="2400" b="1" i="1" dirty="0"/>
              <a:t>pc output</a:t>
            </a:r>
            <a:r>
              <a:rPr lang="en-US" sz="2400" dirty="0"/>
              <a:t>. </a:t>
            </a:r>
            <a:r>
              <a:rPr lang="en-US" sz="2400" dirty="0" smtClean="0"/>
              <a:t>The </a:t>
            </a:r>
            <a:r>
              <a:rPr lang="en-US" sz="2400" dirty="0"/>
              <a:t>programmer wants the computer to fetch and execute the next instruction in the program. Thus if </a:t>
            </a:r>
            <a:r>
              <a:rPr lang="en-US" sz="2400" b="1" i="1" dirty="0"/>
              <a:t>t</a:t>
            </a:r>
            <a:r>
              <a:rPr lang="en-US" sz="2400" dirty="0"/>
              <a:t> is the current time-unit, </a:t>
            </a:r>
            <a:r>
              <a:rPr lang="en-US" sz="2400" dirty="0" smtClean="0"/>
              <a:t>the </a:t>
            </a:r>
            <a:r>
              <a:rPr lang="en-US" sz="2400" dirty="0"/>
              <a:t>default program counter operation should be PC(t)=PC(t-1)+1. </a:t>
            </a:r>
            <a:endParaRPr lang="en-US" sz="2400" dirty="0" smtClean="0"/>
          </a:p>
          <a:p>
            <a:r>
              <a:rPr lang="en-US" sz="2400" dirty="0" smtClean="0"/>
              <a:t>When </a:t>
            </a:r>
            <a:r>
              <a:rPr lang="en-US" sz="2400" dirty="0"/>
              <a:t>we want to effect a </a:t>
            </a:r>
            <a:r>
              <a:rPr lang="en-US" sz="2400" b="1" i="1" dirty="0" err="1"/>
              <a:t>goto</a:t>
            </a:r>
            <a:r>
              <a:rPr lang="en-US" sz="2400" b="1" i="1" dirty="0"/>
              <a:t> n</a:t>
            </a:r>
            <a:r>
              <a:rPr lang="en-US" sz="2400" dirty="0"/>
              <a:t> operation, the machine language specification requires to first set the </a:t>
            </a:r>
            <a:r>
              <a:rPr lang="en-US" sz="2400" b="1" i="1" dirty="0"/>
              <a:t>A register </a:t>
            </a:r>
            <a:r>
              <a:rPr lang="en-US" sz="2400" dirty="0"/>
              <a:t>to n (via an </a:t>
            </a:r>
            <a:r>
              <a:rPr lang="en-US" sz="2400" b="1" i="1" dirty="0"/>
              <a:t>A-instruction</a:t>
            </a:r>
            <a:r>
              <a:rPr lang="en-US" sz="2400" dirty="0"/>
              <a:t>) and then issue a jump directive (coded by the j-bits of a subsequent </a:t>
            </a:r>
            <a:r>
              <a:rPr lang="en-US" sz="2400" b="1" i="1" dirty="0"/>
              <a:t>C-instruction</a:t>
            </a:r>
            <a:r>
              <a:rPr lang="en-US" sz="2400" dirty="0"/>
              <a:t>).</a:t>
            </a:r>
          </a:p>
          <a:p>
            <a:endParaRPr lang="en-US" sz="2600" dirty="0" smtClean="0"/>
          </a:p>
          <a:p>
            <a:endParaRPr lang="en-US" sz="2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5715984"/>
            <a:ext cx="4648200" cy="932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09514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94688"/>
            <a:ext cx="8229600" cy="4325112"/>
          </a:xfrm>
        </p:spPr>
        <p:txBody>
          <a:bodyPr>
            <a:normAutofit fontScale="92500"/>
          </a:bodyPr>
          <a:lstStyle/>
          <a:p>
            <a:r>
              <a:rPr lang="en-US" dirty="0" smtClean="0"/>
              <a:t>This </a:t>
            </a:r>
            <a:r>
              <a:rPr lang="en-US" dirty="0"/>
              <a:t>is a function of two signals: (a) the j-bits of the current instruction, specifying on which condition we are supposed to jump, and (b) the ALU output status bits, indicating whether the condition is satisfied. If we have a jump, the PC is loaded with A's output. Otherwise, the PC increments by 1</a:t>
            </a:r>
            <a:r>
              <a:rPr lang="en-US" dirty="0" smtClean="0"/>
              <a:t>.</a:t>
            </a:r>
          </a:p>
          <a:p>
            <a:endParaRPr lang="en-US" dirty="0"/>
          </a:p>
          <a:p>
            <a:r>
              <a:rPr lang="en-US" dirty="0"/>
              <a:t>Additionally, if we want the computer to re-start the program's execution, all we have to do is reset the program counter to 0. 	</a:t>
            </a:r>
          </a:p>
          <a:p>
            <a:endParaRPr lang="en-US" dirty="0"/>
          </a:p>
        </p:txBody>
      </p:sp>
      <p:sp>
        <p:nvSpPr>
          <p:cNvPr id="4" name="Title 1"/>
          <p:cNvSpPr txBox="1">
            <a:spLocks/>
          </p:cNvSpPr>
          <p:nvPr/>
        </p:nvSpPr>
        <p:spPr>
          <a:xfrm>
            <a:off x="457200" y="6096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b="1" dirty="0" smtClean="0"/>
              <a:t>Next instruction fetching</a:t>
            </a:r>
            <a:endParaRPr lang="en-US" b="1" dirty="0"/>
          </a:p>
        </p:txBody>
      </p:sp>
    </p:spTree>
    <p:extLst>
      <p:ext uri="{BB962C8B-B14F-4D97-AF65-F5344CB8AC3E}">
        <p14:creationId xmlns:p14="http://schemas.microsoft.com/office/powerpoint/2010/main" val="2092781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b="1" dirty="0" smtClean="0"/>
              <a:t>Computer</a:t>
            </a:r>
            <a:endParaRPr lang="en-US" b="1" dirty="0"/>
          </a:p>
        </p:txBody>
      </p:sp>
      <p:sp>
        <p:nvSpPr>
          <p:cNvPr id="4" name="Content Placeholder 3"/>
          <p:cNvSpPr>
            <a:spLocks noGrp="1"/>
          </p:cNvSpPr>
          <p:nvPr>
            <p:ph idx="1"/>
          </p:nvPr>
        </p:nvSpPr>
        <p:spPr>
          <a:xfrm>
            <a:off x="304800" y="1694688"/>
            <a:ext cx="8610600" cy="4325112"/>
          </a:xfrm>
        </p:spPr>
        <p:txBody>
          <a:bodyPr>
            <a:normAutofit/>
          </a:bodyPr>
          <a:lstStyle/>
          <a:p>
            <a:pPr marL="109728" indent="0">
              <a:buNone/>
            </a:pPr>
            <a:r>
              <a:rPr lang="en-US" sz="2400" dirty="0"/>
              <a:t>Once the CPU and the Memory chips have been </a:t>
            </a:r>
            <a:r>
              <a:rPr lang="en-US" sz="2400" dirty="0" smtClean="0"/>
              <a:t>implemented </a:t>
            </a:r>
            <a:r>
              <a:rPr lang="en-US" sz="2400" dirty="0"/>
              <a:t>and tested, the construction of the overall computer is straightforward.</a:t>
            </a:r>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799" y="3352800"/>
            <a:ext cx="5833751"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57198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6096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b="1" dirty="0" smtClean="0"/>
              <a:t>Computer</a:t>
            </a:r>
            <a:endParaRPr lang="en-US" b="1" dirty="0"/>
          </a:p>
        </p:txBody>
      </p:sp>
      <p:pic>
        <p:nvPicPr>
          <p:cNvPr id="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287" y="1661160"/>
            <a:ext cx="7591425" cy="486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45884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609600" y="2148840"/>
            <a:ext cx="7924800" cy="3733800"/>
          </a:xfrm>
          <a:prstGeom prst="rect">
            <a:avLst/>
          </a:prstGeom>
          <a:ln>
            <a:headEnd/>
            <a:tailEnd/>
          </a:ln>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lIns="201600" tIns="190800" rIns="93600" bIns="190800" anchor="ct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eaLnBrk="0" fontAlgn="base" hangingPunct="0">
              <a:spcBef>
                <a:spcPct val="0"/>
              </a:spcBef>
              <a:spcAft>
                <a:spcPct val="0"/>
              </a:spcAft>
            </a:pPr>
            <a:r>
              <a:rPr lang="en-US" sz="2000" b="1" dirty="0" smtClean="0">
                <a:solidFill>
                  <a:srgbClr val="000066"/>
                </a:solidFill>
                <a:cs typeface="Times New Roman" pitchFamily="18" charset="0"/>
              </a:rPr>
              <a:t>Chip name</a:t>
            </a:r>
            <a:r>
              <a:rPr lang="en-US" sz="2000" b="1" dirty="0">
                <a:solidFill>
                  <a:srgbClr val="000066"/>
                </a:solidFill>
                <a:cs typeface="Times New Roman" pitchFamily="18" charset="0"/>
              </a:rPr>
              <a:t>:  </a:t>
            </a:r>
            <a:r>
              <a:rPr lang="en-US" sz="2000" dirty="0">
                <a:solidFill>
                  <a:srgbClr val="000066"/>
                </a:solidFill>
                <a:cs typeface="Times New Roman" pitchFamily="18" charset="0"/>
              </a:rPr>
              <a:t>Computer // Top-most chip in the Hack platform</a:t>
            </a:r>
            <a:endParaRPr lang="en-US" sz="2000" dirty="0" smtClean="0">
              <a:solidFill>
                <a:srgbClr val="000066"/>
              </a:solidFill>
              <a:cs typeface="Times New Roman" pitchFamily="18" charset="0"/>
            </a:endParaRPr>
          </a:p>
          <a:p>
            <a:pPr algn="l" rtl="0" eaLnBrk="0" fontAlgn="base" hangingPunct="0">
              <a:spcBef>
                <a:spcPct val="0"/>
              </a:spcBef>
              <a:spcAft>
                <a:spcPct val="0"/>
              </a:spcAft>
            </a:pPr>
            <a:r>
              <a:rPr lang="en-US" sz="2000" b="1" dirty="0" smtClean="0">
                <a:solidFill>
                  <a:srgbClr val="000066"/>
                </a:solidFill>
                <a:cs typeface="Times New Roman" pitchFamily="18" charset="0"/>
              </a:rPr>
              <a:t>Inputs:  </a:t>
            </a:r>
            <a:r>
              <a:rPr lang="en-US" sz="2000" dirty="0">
                <a:solidFill>
                  <a:srgbClr val="000066"/>
                </a:solidFill>
                <a:cs typeface="Times New Roman" pitchFamily="18" charset="0"/>
              </a:rPr>
              <a:t>reset</a:t>
            </a:r>
            <a:endParaRPr lang="en-US" sz="2000" dirty="0" smtClean="0">
              <a:solidFill>
                <a:srgbClr val="000066"/>
              </a:solidFill>
              <a:cs typeface="Times New Roman" pitchFamily="18" charset="0"/>
            </a:endParaRPr>
          </a:p>
          <a:p>
            <a:pPr algn="l" rtl="0" eaLnBrk="0" fontAlgn="base" hangingPunct="0">
              <a:spcBef>
                <a:spcPct val="0"/>
              </a:spcBef>
              <a:spcAft>
                <a:spcPct val="0"/>
              </a:spcAft>
            </a:pPr>
            <a:r>
              <a:rPr lang="en-US" sz="2000" b="1" dirty="0" smtClean="0">
                <a:solidFill>
                  <a:srgbClr val="000066"/>
                </a:solidFill>
                <a:cs typeface="Times New Roman" pitchFamily="18" charset="0"/>
              </a:rPr>
              <a:t>Function</a:t>
            </a:r>
            <a:r>
              <a:rPr lang="en-US" sz="2000" b="1" dirty="0">
                <a:solidFill>
                  <a:srgbClr val="000066"/>
                </a:solidFill>
                <a:cs typeface="Times New Roman" pitchFamily="18" charset="0"/>
              </a:rPr>
              <a:t>:  </a:t>
            </a:r>
            <a:r>
              <a:rPr lang="en-US" sz="2000" dirty="0">
                <a:solidFill>
                  <a:srgbClr val="000066"/>
                </a:solidFill>
                <a:cs typeface="Times New Roman" pitchFamily="18" charset="0"/>
              </a:rPr>
              <a:t>When reset is 0, the program stored in the </a:t>
            </a:r>
            <a:r>
              <a:rPr lang="en-US" sz="2000" dirty="0" smtClean="0">
                <a:solidFill>
                  <a:srgbClr val="000066"/>
                </a:solidFill>
                <a:cs typeface="Times New Roman" pitchFamily="18" charset="0"/>
              </a:rPr>
              <a:t>computer's</a:t>
            </a:r>
          </a:p>
          <a:p>
            <a:pPr algn="l" rtl="0" eaLnBrk="0" fontAlgn="base" hangingPunct="0">
              <a:spcBef>
                <a:spcPct val="0"/>
              </a:spcBef>
              <a:spcAft>
                <a:spcPct val="0"/>
              </a:spcAft>
            </a:pPr>
            <a:r>
              <a:rPr lang="en-US" sz="2000" dirty="0">
                <a:solidFill>
                  <a:srgbClr val="000066"/>
                </a:solidFill>
                <a:cs typeface="Times New Roman" pitchFamily="18" charset="0"/>
              </a:rPr>
              <a:t> </a:t>
            </a:r>
            <a:r>
              <a:rPr lang="en-US" sz="2000" dirty="0" smtClean="0">
                <a:solidFill>
                  <a:srgbClr val="000066"/>
                </a:solidFill>
                <a:cs typeface="Times New Roman" pitchFamily="18" charset="0"/>
              </a:rPr>
              <a:t>                      ROM </a:t>
            </a:r>
            <a:r>
              <a:rPr lang="en-US" sz="2000" dirty="0">
                <a:solidFill>
                  <a:srgbClr val="000066"/>
                </a:solidFill>
                <a:cs typeface="Times New Roman" pitchFamily="18" charset="0"/>
              </a:rPr>
              <a:t>executes. When reset is 1, the execution of </a:t>
            </a:r>
            <a:r>
              <a:rPr lang="en-US" sz="2000" dirty="0" smtClean="0">
                <a:solidFill>
                  <a:srgbClr val="000066"/>
                </a:solidFill>
                <a:cs typeface="Times New Roman" pitchFamily="18" charset="0"/>
              </a:rPr>
              <a:t>the</a:t>
            </a:r>
          </a:p>
          <a:p>
            <a:pPr algn="l" rtl="0" eaLnBrk="0" fontAlgn="base" hangingPunct="0">
              <a:spcBef>
                <a:spcPct val="0"/>
              </a:spcBef>
              <a:spcAft>
                <a:spcPct val="0"/>
              </a:spcAft>
            </a:pPr>
            <a:r>
              <a:rPr lang="en-US" sz="2000" dirty="0">
                <a:solidFill>
                  <a:srgbClr val="000066"/>
                </a:solidFill>
                <a:cs typeface="Times New Roman" pitchFamily="18" charset="0"/>
              </a:rPr>
              <a:t> </a:t>
            </a:r>
            <a:r>
              <a:rPr lang="en-US" sz="2000" dirty="0" smtClean="0">
                <a:solidFill>
                  <a:srgbClr val="000066"/>
                </a:solidFill>
                <a:cs typeface="Times New Roman" pitchFamily="18" charset="0"/>
              </a:rPr>
              <a:t>                      program </a:t>
            </a:r>
            <a:r>
              <a:rPr lang="en-US" sz="2000" dirty="0">
                <a:solidFill>
                  <a:srgbClr val="000066"/>
                </a:solidFill>
                <a:cs typeface="Times New Roman" pitchFamily="18" charset="0"/>
              </a:rPr>
              <a:t>restarts. Thus, to start a program’s execution</a:t>
            </a:r>
            <a:r>
              <a:rPr lang="en-US" sz="2000" dirty="0" smtClean="0">
                <a:solidFill>
                  <a:srgbClr val="000066"/>
                </a:solidFill>
                <a:cs typeface="Times New Roman" pitchFamily="18" charset="0"/>
              </a:rPr>
              <a:t>,</a:t>
            </a:r>
          </a:p>
          <a:p>
            <a:pPr algn="l" rtl="0" eaLnBrk="0" fontAlgn="base" hangingPunct="0">
              <a:spcBef>
                <a:spcPct val="0"/>
              </a:spcBef>
              <a:spcAft>
                <a:spcPct val="0"/>
              </a:spcAft>
            </a:pPr>
            <a:r>
              <a:rPr lang="en-US" sz="2000" dirty="0">
                <a:solidFill>
                  <a:srgbClr val="000066"/>
                </a:solidFill>
                <a:cs typeface="Times New Roman" pitchFamily="18" charset="0"/>
              </a:rPr>
              <a:t> </a:t>
            </a:r>
            <a:r>
              <a:rPr lang="en-US" sz="2000" dirty="0" smtClean="0">
                <a:solidFill>
                  <a:srgbClr val="000066"/>
                </a:solidFill>
                <a:cs typeface="Times New Roman" pitchFamily="18" charset="0"/>
              </a:rPr>
              <a:t>                      </a:t>
            </a:r>
            <a:r>
              <a:rPr lang="en-US" sz="2000" dirty="0">
                <a:solidFill>
                  <a:srgbClr val="000066"/>
                </a:solidFill>
                <a:cs typeface="Times New Roman" pitchFamily="18" charset="0"/>
              </a:rPr>
              <a:t>reset must be pushed “up” (1) and “down” (0).</a:t>
            </a:r>
          </a:p>
          <a:p>
            <a:pPr algn="l" rtl="0" eaLnBrk="0" fontAlgn="base" hangingPunct="0">
              <a:spcBef>
                <a:spcPct val="0"/>
              </a:spcBef>
              <a:spcAft>
                <a:spcPct val="0"/>
              </a:spcAft>
            </a:pPr>
            <a:r>
              <a:rPr lang="en-US" sz="2000" dirty="0" smtClean="0">
                <a:solidFill>
                  <a:srgbClr val="000066"/>
                </a:solidFill>
                <a:cs typeface="Times New Roman" pitchFamily="18" charset="0"/>
              </a:rPr>
              <a:t>                       From </a:t>
            </a:r>
            <a:r>
              <a:rPr lang="en-US" sz="2000" dirty="0">
                <a:solidFill>
                  <a:srgbClr val="000066"/>
                </a:solidFill>
                <a:cs typeface="Times New Roman" pitchFamily="18" charset="0"/>
              </a:rPr>
              <a:t>this point onward the user is at the mercy of </a:t>
            </a:r>
            <a:r>
              <a:rPr lang="en-US" sz="2000" dirty="0" smtClean="0">
                <a:solidFill>
                  <a:srgbClr val="000066"/>
                </a:solidFill>
                <a:cs typeface="Times New Roman" pitchFamily="18" charset="0"/>
              </a:rPr>
              <a:t>the</a:t>
            </a:r>
          </a:p>
          <a:p>
            <a:pPr algn="l" rtl="0" eaLnBrk="0" fontAlgn="base" hangingPunct="0">
              <a:spcBef>
                <a:spcPct val="0"/>
              </a:spcBef>
              <a:spcAft>
                <a:spcPct val="0"/>
              </a:spcAft>
            </a:pPr>
            <a:r>
              <a:rPr lang="en-US" sz="2000" dirty="0">
                <a:solidFill>
                  <a:srgbClr val="000066"/>
                </a:solidFill>
                <a:cs typeface="Times New Roman" pitchFamily="18" charset="0"/>
              </a:rPr>
              <a:t> </a:t>
            </a:r>
            <a:r>
              <a:rPr lang="en-US" sz="2000" dirty="0" smtClean="0">
                <a:solidFill>
                  <a:srgbClr val="000066"/>
                </a:solidFill>
                <a:cs typeface="Times New Roman" pitchFamily="18" charset="0"/>
              </a:rPr>
              <a:t>                      software</a:t>
            </a:r>
            <a:r>
              <a:rPr lang="en-US" sz="2000" dirty="0">
                <a:solidFill>
                  <a:srgbClr val="000066"/>
                </a:solidFill>
                <a:cs typeface="Times New Roman" pitchFamily="18" charset="0"/>
              </a:rPr>
              <a:t>. In particular, depending on the program's </a:t>
            </a:r>
            <a:endParaRPr lang="en-US" sz="2000" dirty="0" smtClean="0">
              <a:solidFill>
                <a:srgbClr val="000066"/>
              </a:solidFill>
              <a:cs typeface="Times New Roman" pitchFamily="18" charset="0"/>
            </a:endParaRPr>
          </a:p>
          <a:p>
            <a:pPr algn="l" rtl="0" eaLnBrk="0" fontAlgn="base" hangingPunct="0">
              <a:spcBef>
                <a:spcPct val="0"/>
              </a:spcBef>
              <a:spcAft>
                <a:spcPct val="0"/>
              </a:spcAft>
            </a:pPr>
            <a:r>
              <a:rPr lang="en-US" sz="2000" dirty="0">
                <a:solidFill>
                  <a:srgbClr val="000066"/>
                </a:solidFill>
                <a:cs typeface="Times New Roman" pitchFamily="18" charset="0"/>
              </a:rPr>
              <a:t> </a:t>
            </a:r>
            <a:r>
              <a:rPr lang="en-US" sz="2000" dirty="0" smtClean="0">
                <a:solidFill>
                  <a:srgbClr val="000066"/>
                </a:solidFill>
                <a:cs typeface="Times New Roman" pitchFamily="18" charset="0"/>
              </a:rPr>
              <a:t>                      code</a:t>
            </a:r>
            <a:r>
              <a:rPr lang="en-US" sz="2000" dirty="0">
                <a:solidFill>
                  <a:srgbClr val="000066"/>
                </a:solidFill>
                <a:cs typeface="Times New Roman" pitchFamily="18" charset="0"/>
              </a:rPr>
              <a:t>, the screen may show some output and the user </a:t>
            </a:r>
            <a:endParaRPr lang="en-US" sz="2000" dirty="0" smtClean="0">
              <a:solidFill>
                <a:srgbClr val="000066"/>
              </a:solidFill>
              <a:cs typeface="Times New Roman" pitchFamily="18" charset="0"/>
            </a:endParaRPr>
          </a:p>
          <a:p>
            <a:pPr algn="l" rtl="0" eaLnBrk="0" fontAlgn="base" hangingPunct="0">
              <a:spcBef>
                <a:spcPct val="0"/>
              </a:spcBef>
              <a:spcAft>
                <a:spcPct val="0"/>
              </a:spcAft>
            </a:pPr>
            <a:r>
              <a:rPr lang="en-US" sz="2000" dirty="0">
                <a:solidFill>
                  <a:srgbClr val="000066"/>
                </a:solidFill>
                <a:cs typeface="Times New Roman" pitchFamily="18" charset="0"/>
              </a:rPr>
              <a:t> </a:t>
            </a:r>
            <a:r>
              <a:rPr lang="en-US" sz="2000" dirty="0" smtClean="0">
                <a:solidFill>
                  <a:srgbClr val="000066"/>
                </a:solidFill>
                <a:cs typeface="Times New Roman" pitchFamily="18" charset="0"/>
              </a:rPr>
              <a:t>                      may </a:t>
            </a:r>
            <a:r>
              <a:rPr lang="en-US" sz="2000" dirty="0">
                <a:solidFill>
                  <a:srgbClr val="000066"/>
                </a:solidFill>
                <a:cs typeface="Times New Roman" pitchFamily="18" charset="0"/>
              </a:rPr>
              <a:t>be able to interact with the computer via the </a:t>
            </a:r>
            <a:endParaRPr lang="en-US" sz="2000" dirty="0" smtClean="0">
              <a:solidFill>
                <a:srgbClr val="000066"/>
              </a:solidFill>
              <a:cs typeface="Times New Roman" pitchFamily="18" charset="0"/>
            </a:endParaRPr>
          </a:p>
          <a:p>
            <a:pPr algn="l" rtl="0" eaLnBrk="0" fontAlgn="base" hangingPunct="0">
              <a:spcBef>
                <a:spcPct val="0"/>
              </a:spcBef>
              <a:spcAft>
                <a:spcPct val="0"/>
              </a:spcAft>
            </a:pPr>
            <a:r>
              <a:rPr lang="en-US" sz="2000" dirty="0">
                <a:solidFill>
                  <a:srgbClr val="000066"/>
                </a:solidFill>
                <a:cs typeface="Times New Roman" pitchFamily="18" charset="0"/>
              </a:rPr>
              <a:t> </a:t>
            </a:r>
            <a:r>
              <a:rPr lang="en-US" sz="2000" dirty="0" smtClean="0">
                <a:solidFill>
                  <a:srgbClr val="000066"/>
                </a:solidFill>
                <a:cs typeface="Times New Roman" pitchFamily="18" charset="0"/>
              </a:rPr>
              <a:t>                      keyboard</a:t>
            </a:r>
            <a:r>
              <a:rPr lang="en-US" sz="2000" dirty="0">
                <a:solidFill>
                  <a:srgbClr val="000066"/>
                </a:solidFill>
                <a:cs typeface="Times New Roman" pitchFamily="18" charset="0"/>
              </a:rPr>
              <a:t>.</a:t>
            </a:r>
            <a:endParaRPr lang="en-US" sz="2000" dirty="0" smtClean="0">
              <a:solidFill>
                <a:srgbClr val="000066"/>
              </a:solidFill>
              <a:cs typeface="Times New Roman" pitchFamily="18" charset="0"/>
            </a:endParaRPr>
          </a:p>
        </p:txBody>
      </p:sp>
      <p:sp>
        <p:nvSpPr>
          <p:cNvPr id="5" name="Title 1"/>
          <p:cNvSpPr txBox="1">
            <a:spLocks/>
          </p:cNvSpPr>
          <p:nvPr/>
        </p:nvSpPr>
        <p:spPr>
          <a:xfrm>
            <a:off x="457200" y="6096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b="1" dirty="0" smtClean="0"/>
              <a:t>Computer</a:t>
            </a:r>
            <a:endParaRPr lang="en-US" b="1" dirty="0"/>
          </a:p>
        </p:txBody>
      </p:sp>
    </p:spTree>
    <p:extLst>
      <p:ext uri="{BB962C8B-B14F-4D97-AF65-F5344CB8AC3E}">
        <p14:creationId xmlns:p14="http://schemas.microsoft.com/office/powerpoint/2010/main" val="2687326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pPr algn="l"/>
            <a:r>
              <a:rPr lang="en-US" b="1" dirty="0" smtClean="0"/>
              <a:t>Links</a:t>
            </a:r>
            <a:endParaRPr lang="en-US" b="1" dirty="0"/>
          </a:p>
        </p:txBody>
      </p:sp>
      <p:sp>
        <p:nvSpPr>
          <p:cNvPr id="3" name="Content Placeholder 2"/>
          <p:cNvSpPr>
            <a:spLocks noGrp="1"/>
          </p:cNvSpPr>
          <p:nvPr>
            <p:ph idx="1"/>
          </p:nvPr>
        </p:nvSpPr>
        <p:spPr>
          <a:xfrm>
            <a:off x="457200" y="1694688"/>
            <a:ext cx="8229600" cy="4325112"/>
          </a:xfrm>
        </p:spPr>
        <p:txBody>
          <a:bodyPr>
            <a:normAutofit/>
          </a:bodyPr>
          <a:lstStyle/>
          <a:p>
            <a:r>
              <a:rPr lang="en-US" sz="2600" dirty="0" smtClean="0"/>
              <a:t>Project 11:</a:t>
            </a:r>
            <a:endParaRPr lang="he-IL" sz="2600" dirty="0">
              <a:hlinkClick r:id="rId2"/>
            </a:endParaRPr>
          </a:p>
          <a:p>
            <a:pPr marL="109728" indent="0">
              <a:buNone/>
            </a:pPr>
            <a:r>
              <a:rPr lang="en-US" sz="2200" dirty="0">
                <a:hlinkClick r:id="rId3"/>
              </a:rPr>
              <a:t>http://my.jce.ac.il/~</a:t>
            </a:r>
            <a:r>
              <a:rPr lang="en-US" sz="2200" dirty="0" smtClean="0">
                <a:hlinkClick r:id="rId3"/>
              </a:rPr>
              <a:t>arikgi/Web/Ex/Ex11/index.htm</a:t>
            </a:r>
            <a:endParaRPr lang="he-IL" sz="2200" dirty="0" smtClean="0"/>
          </a:p>
          <a:p>
            <a:pPr marL="109728" indent="0">
              <a:buNone/>
            </a:pPr>
            <a:endParaRPr lang="he-IL" dirty="0" smtClean="0"/>
          </a:p>
          <a:p>
            <a:r>
              <a:rPr lang="en-US" sz="2600" dirty="0" smtClean="0"/>
              <a:t>EX10 </a:t>
            </a:r>
            <a:r>
              <a:rPr lang="en-US" sz="2600" dirty="0"/>
              <a:t>zip </a:t>
            </a:r>
            <a:r>
              <a:rPr lang="he-IL" sz="2600" dirty="0" smtClean="0"/>
              <a:t>:</a:t>
            </a:r>
            <a:endParaRPr lang="en-US" sz="2600" dirty="0"/>
          </a:p>
          <a:p>
            <a:pPr marL="109728" indent="0">
              <a:buNone/>
            </a:pPr>
            <a:r>
              <a:rPr lang="en-US" sz="2200" dirty="0">
                <a:hlinkClick r:id="rId4"/>
              </a:rPr>
              <a:t>http://my.jce.ac.il/~</a:t>
            </a:r>
            <a:r>
              <a:rPr lang="en-US" sz="2200" dirty="0" smtClean="0">
                <a:hlinkClick r:id="rId4"/>
              </a:rPr>
              <a:t>arikgi/Web/Ex/Ex11/Ex11.zip</a:t>
            </a:r>
            <a:endParaRPr lang="he-IL" sz="2200" dirty="0" smtClean="0"/>
          </a:p>
          <a:p>
            <a:pPr marL="109728" indent="0">
              <a:buNone/>
            </a:pPr>
            <a:endParaRPr lang="he-IL" sz="2600" dirty="0"/>
          </a:p>
          <a:p>
            <a:pPr marL="109728" indent="0">
              <a:buNone/>
            </a:pPr>
            <a:endParaRPr lang="en-US" dirty="0"/>
          </a:p>
        </p:txBody>
      </p:sp>
    </p:spTree>
    <p:extLst>
      <p:ext uri="{BB962C8B-B14F-4D97-AF65-F5344CB8AC3E}">
        <p14:creationId xmlns:p14="http://schemas.microsoft.com/office/powerpoint/2010/main" val="1617573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609600" y="2148840"/>
            <a:ext cx="7924800" cy="2423160"/>
          </a:xfrm>
          <a:prstGeom prst="rect">
            <a:avLst/>
          </a:prstGeom>
          <a:ln>
            <a:headEnd/>
            <a:tailEnd/>
          </a:ln>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lIns="201600" tIns="190800" rIns="93600" bIns="190800" anchor="ct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eaLnBrk="0" fontAlgn="base" hangingPunct="0">
              <a:spcBef>
                <a:spcPct val="0"/>
              </a:spcBef>
              <a:spcAft>
                <a:spcPct val="0"/>
              </a:spcAft>
            </a:pPr>
            <a:r>
              <a:rPr lang="en-US" sz="2000" b="1" dirty="0" smtClean="0">
                <a:solidFill>
                  <a:srgbClr val="000066"/>
                </a:solidFill>
                <a:cs typeface="Times New Roman" pitchFamily="18" charset="0"/>
              </a:rPr>
              <a:t>Chip name</a:t>
            </a:r>
            <a:r>
              <a:rPr lang="en-US" sz="2000" b="1" dirty="0">
                <a:solidFill>
                  <a:srgbClr val="000066"/>
                </a:solidFill>
                <a:cs typeface="Times New Roman" pitchFamily="18" charset="0"/>
              </a:rPr>
              <a:t>:  </a:t>
            </a:r>
            <a:r>
              <a:rPr lang="en-US" sz="2000" dirty="0">
                <a:solidFill>
                  <a:srgbClr val="000066"/>
                </a:solidFill>
                <a:cs typeface="Times New Roman" pitchFamily="18" charset="0"/>
              </a:rPr>
              <a:t>DFF3Step</a:t>
            </a:r>
            <a:endParaRPr lang="en-US" sz="2000" dirty="0" smtClean="0">
              <a:solidFill>
                <a:srgbClr val="000066"/>
              </a:solidFill>
              <a:cs typeface="Times New Roman" pitchFamily="18" charset="0"/>
            </a:endParaRPr>
          </a:p>
          <a:p>
            <a:pPr algn="l" rtl="0" eaLnBrk="0" fontAlgn="base" hangingPunct="0">
              <a:spcBef>
                <a:spcPct val="0"/>
              </a:spcBef>
              <a:spcAft>
                <a:spcPct val="0"/>
              </a:spcAft>
            </a:pPr>
            <a:r>
              <a:rPr lang="en-US" sz="2000" b="1" dirty="0" smtClean="0">
                <a:solidFill>
                  <a:srgbClr val="000066"/>
                </a:solidFill>
                <a:cs typeface="Times New Roman" pitchFamily="18" charset="0"/>
              </a:rPr>
              <a:t>Inputs:  </a:t>
            </a:r>
            <a:r>
              <a:rPr lang="en-US" sz="2000" dirty="0">
                <a:solidFill>
                  <a:srgbClr val="000066"/>
                </a:solidFill>
                <a:cs typeface="Times New Roman" pitchFamily="18" charset="0"/>
              </a:rPr>
              <a:t>in[16</a:t>
            </a:r>
            <a:r>
              <a:rPr lang="en-US" sz="2000" dirty="0" smtClean="0">
                <a:solidFill>
                  <a:srgbClr val="000066"/>
                </a:solidFill>
                <a:cs typeface="Times New Roman" pitchFamily="18" charset="0"/>
              </a:rPr>
              <a:t>]</a:t>
            </a:r>
          </a:p>
          <a:p>
            <a:pPr algn="l" rtl="0" eaLnBrk="0" fontAlgn="base" hangingPunct="0">
              <a:spcBef>
                <a:spcPct val="0"/>
              </a:spcBef>
              <a:spcAft>
                <a:spcPct val="0"/>
              </a:spcAft>
            </a:pPr>
            <a:r>
              <a:rPr lang="en-US" sz="2000" b="1" dirty="0" smtClean="0">
                <a:solidFill>
                  <a:srgbClr val="000066"/>
                </a:solidFill>
                <a:cs typeface="Times New Roman" pitchFamily="18" charset="0"/>
              </a:rPr>
              <a:t>Output:</a:t>
            </a:r>
            <a:r>
              <a:rPr lang="en-US" sz="2000" dirty="0">
                <a:solidFill>
                  <a:srgbClr val="000066"/>
                </a:solidFill>
                <a:cs typeface="Times New Roman" pitchFamily="18" charset="0"/>
              </a:rPr>
              <a:t> a[16],b[16],c[16]</a:t>
            </a:r>
            <a:endParaRPr lang="en-US" sz="2000" b="1" dirty="0" smtClean="0">
              <a:solidFill>
                <a:srgbClr val="000066"/>
              </a:solidFill>
              <a:cs typeface="Times New Roman" pitchFamily="18" charset="0"/>
            </a:endParaRPr>
          </a:p>
          <a:p>
            <a:pPr algn="l" rtl="0" eaLnBrk="0" fontAlgn="base" hangingPunct="0">
              <a:spcBef>
                <a:spcPct val="0"/>
              </a:spcBef>
              <a:spcAft>
                <a:spcPct val="0"/>
              </a:spcAft>
            </a:pPr>
            <a:r>
              <a:rPr lang="en-US" sz="2000" b="1" dirty="0" smtClean="0">
                <a:solidFill>
                  <a:srgbClr val="000066"/>
                </a:solidFill>
                <a:cs typeface="Times New Roman" pitchFamily="18" charset="0"/>
              </a:rPr>
              <a:t>Function</a:t>
            </a:r>
            <a:r>
              <a:rPr lang="en-US" sz="2000" b="1" dirty="0">
                <a:solidFill>
                  <a:srgbClr val="000066"/>
                </a:solidFill>
                <a:cs typeface="Times New Roman" pitchFamily="18" charset="0"/>
              </a:rPr>
              <a:t>:  </a:t>
            </a:r>
            <a:r>
              <a:rPr lang="en-US" sz="2000" dirty="0">
                <a:solidFill>
                  <a:srgbClr val="000066"/>
                </a:solidFill>
                <a:cs typeface="Times New Roman" pitchFamily="18" charset="0"/>
              </a:rPr>
              <a:t>This chip is an extended DFF: remembers not only </a:t>
            </a:r>
            <a:r>
              <a:rPr lang="en-US" sz="2000" dirty="0" smtClean="0">
                <a:solidFill>
                  <a:srgbClr val="000066"/>
                </a:solidFill>
                <a:cs typeface="Times New Roman" pitchFamily="18" charset="0"/>
              </a:rPr>
              <a:t>last</a:t>
            </a:r>
          </a:p>
          <a:p>
            <a:pPr algn="l" rtl="0" eaLnBrk="0" fontAlgn="base" hangingPunct="0">
              <a:spcBef>
                <a:spcPct val="0"/>
              </a:spcBef>
              <a:spcAft>
                <a:spcPct val="0"/>
              </a:spcAft>
            </a:pPr>
            <a:r>
              <a:rPr lang="en-US" sz="2000" dirty="0">
                <a:solidFill>
                  <a:srgbClr val="000066"/>
                </a:solidFill>
                <a:cs typeface="Times New Roman" pitchFamily="18" charset="0"/>
              </a:rPr>
              <a:t>	</a:t>
            </a:r>
            <a:r>
              <a:rPr lang="en-US" sz="2000" dirty="0" smtClean="0">
                <a:solidFill>
                  <a:srgbClr val="000066"/>
                </a:solidFill>
                <a:cs typeface="Times New Roman" pitchFamily="18" charset="0"/>
              </a:rPr>
              <a:t>         </a:t>
            </a:r>
            <a:r>
              <a:rPr lang="en-US" sz="2000" dirty="0">
                <a:solidFill>
                  <a:srgbClr val="000066"/>
                </a:solidFill>
                <a:cs typeface="Times New Roman" pitchFamily="18" charset="0"/>
              </a:rPr>
              <a:t>input, but three </a:t>
            </a:r>
            <a:r>
              <a:rPr lang="en-US" sz="2000" dirty="0" smtClean="0">
                <a:solidFill>
                  <a:srgbClr val="000066"/>
                </a:solidFill>
                <a:cs typeface="Times New Roman" pitchFamily="18" charset="0"/>
              </a:rPr>
              <a:t> </a:t>
            </a:r>
            <a:r>
              <a:rPr lang="en-US" sz="2000" dirty="0">
                <a:solidFill>
                  <a:srgbClr val="000066"/>
                </a:solidFill>
                <a:cs typeface="Times New Roman" pitchFamily="18" charset="0"/>
              </a:rPr>
              <a:t>a(t) = in(t-1) </a:t>
            </a:r>
            <a:endParaRPr lang="en-US" sz="2000" dirty="0" smtClean="0">
              <a:solidFill>
                <a:srgbClr val="000066"/>
              </a:solidFill>
              <a:cs typeface="Times New Roman" pitchFamily="18" charset="0"/>
            </a:endParaRPr>
          </a:p>
          <a:p>
            <a:pPr algn="l" rtl="0" eaLnBrk="0" fontAlgn="base" hangingPunct="0">
              <a:spcBef>
                <a:spcPct val="0"/>
              </a:spcBef>
              <a:spcAft>
                <a:spcPct val="0"/>
              </a:spcAft>
            </a:pPr>
            <a:r>
              <a:rPr lang="en-US" sz="2000" dirty="0" smtClean="0">
                <a:solidFill>
                  <a:srgbClr val="000066"/>
                </a:solidFill>
                <a:cs typeface="Times New Roman" pitchFamily="18" charset="0"/>
              </a:rPr>
              <a:t>			          </a:t>
            </a:r>
            <a:r>
              <a:rPr lang="en-US" sz="2000" dirty="0">
                <a:solidFill>
                  <a:srgbClr val="000066"/>
                </a:solidFill>
                <a:cs typeface="Times New Roman" pitchFamily="18" charset="0"/>
              </a:rPr>
              <a:t>b(t) = in(t-2) </a:t>
            </a:r>
          </a:p>
          <a:p>
            <a:pPr algn="l" rtl="0" eaLnBrk="0" fontAlgn="base" hangingPunct="0">
              <a:spcBef>
                <a:spcPct val="0"/>
              </a:spcBef>
              <a:spcAft>
                <a:spcPct val="0"/>
              </a:spcAft>
            </a:pPr>
            <a:r>
              <a:rPr lang="en-US" sz="2000" dirty="0">
                <a:solidFill>
                  <a:srgbClr val="000066"/>
                </a:solidFill>
                <a:cs typeface="Times New Roman" pitchFamily="18" charset="0"/>
              </a:rPr>
              <a:t> </a:t>
            </a:r>
            <a:r>
              <a:rPr lang="en-US" sz="2000" dirty="0" smtClean="0">
                <a:solidFill>
                  <a:srgbClr val="000066"/>
                </a:solidFill>
                <a:cs typeface="Times New Roman" pitchFamily="18" charset="0"/>
              </a:rPr>
              <a:t> 			          </a:t>
            </a:r>
            <a:r>
              <a:rPr lang="en-US" sz="2000" dirty="0">
                <a:solidFill>
                  <a:srgbClr val="000066"/>
                </a:solidFill>
                <a:cs typeface="Times New Roman" pitchFamily="18" charset="0"/>
              </a:rPr>
              <a:t>c(t) = in(t-3) </a:t>
            </a:r>
            <a:endParaRPr lang="en-US" sz="2000" dirty="0" smtClean="0">
              <a:solidFill>
                <a:srgbClr val="000066"/>
              </a:solidFill>
              <a:cs typeface="Times New Roman" pitchFamily="18" charset="0"/>
            </a:endParaRPr>
          </a:p>
        </p:txBody>
      </p:sp>
      <p:sp>
        <p:nvSpPr>
          <p:cNvPr id="5" name="Title 1"/>
          <p:cNvSpPr txBox="1">
            <a:spLocks/>
          </p:cNvSpPr>
          <p:nvPr/>
        </p:nvSpPr>
        <p:spPr>
          <a:xfrm>
            <a:off x="457200" y="6096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b="1" dirty="0" smtClean="0"/>
              <a:t>Twist</a:t>
            </a:r>
            <a:endParaRPr lang="en-US" b="1" dirty="0"/>
          </a:p>
        </p:txBody>
      </p:sp>
    </p:spTree>
    <p:extLst>
      <p:ext uri="{BB962C8B-B14F-4D97-AF65-F5344CB8AC3E}">
        <p14:creationId xmlns:p14="http://schemas.microsoft.com/office/powerpoint/2010/main" val="33655930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How and what to submit</a:t>
            </a:r>
            <a:endParaRPr lang="en-US" dirty="0"/>
          </a:p>
        </p:txBody>
      </p:sp>
      <p:sp>
        <p:nvSpPr>
          <p:cNvPr id="3" name="Content Placeholder 2"/>
          <p:cNvSpPr>
            <a:spLocks noGrp="1"/>
          </p:cNvSpPr>
          <p:nvPr>
            <p:ph idx="1"/>
          </p:nvPr>
        </p:nvSpPr>
        <p:spPr>
          <a:xfrm>
            <a:off x="3412" y="1676400"/>
            <a:ext cx="9140588" cy="4325112"/>
          </a:xfrm>
        </p:spPr>
        <p:txBody>
          <a:bodyPr>
            <a:normAutofit/>
          </a:bodyPr>
          <a:lstStyle/>
          <a:p>
            <a:r>
              <a:rPr lang="en-US" sz="2200" dirty="0"/>
              <a:t>Create a folder named </a:t>
            </a:r>
            <a:r>
              <a:rPr lang="en-US" sz="2200" b="1" i="1" dirty="0" smtClean="0"/>
              <a:t>2015B_exXX_YYYYYYYY</a:t>
            </a:r>
            <a:r>
              <a:rPr lang="en-US" sz="2200" dirty="0"/>
              <a:t>, when XX is the ex </a:t>
            </a:r>
            <a:r>
              <a:rPr lang="en-US" sz="2200" dirty="0" smtClean="0"/>
              <a:t>number, </a:t>
            </a:r>
            <a:r>
              <a:rPr lang="en-US" sz="2200" dirty="0"/>
              <a:t>and YYYYYYYY is your ID</a:t>
            </a:r>
            <a:r>
              <a:rPr lang="en-US" sz="2200" dirty="0" smtClean="0"/>
              <a:t>.</a:t>
            </a:r>
          </a:p>
          <a:p>
            <a:pPr marL="109728" indent="0">
              <a:buNone/>
            </a:pPr>
            <a:r>
              <a:rPr lang="en-US" sz="2200" dirty="0"/>
              <a:t>For example: </a:t>
            </a:r>
            <a:r>
              <a:rPr lang="en-US" sz="2200" dirty="0" smtClean="0"/>
              <a:t>		2015B_ex11_123456789</a:t>
            </a:r>
          </a:p>
          <a:p>
            <a:pPr marL="109728" indent="0">
              <a:buNone/>
            </a:pPr>
            <a:endParaRPr lang="en-US" sz="2200" dirty="0" smtClean="0"/>
          </a:p>
          <a:p>
            <a:r>
              <a:rPr lang="en-US" sz="2200" dirty="0" smtClean="0"/>
              <a:t>All submission files should be in that folder, and </a:t>
            </a:r>
            <a:r>
              <a:rPr lang="en-US" sz="2200" b="1" dirty="0" smtClean="0"/>
              <a:t>no</a:t>
            </a:r>
            <a:r>
              <a:rPr lang="en-US" sz="2200" dirty="0" smtClean="0"/>
              <a:t> other extra file. </a:t>
            </a:r>
            <a:r>
              <a:rPr lang="en-US" sz="2200" dirty="0"/>
              <a:t>Files to </a:t>
            </a:r>
            <a:r>
              <a:rPr lang="en-US" sz="2200" dirty="0" smtClean="0"/>
              <a:t>submit: </a:t>
            </a:r>
            <a:r>
              <a:rPr lang="en-US" sz="2400" b="1" dirty="0"/>
              <a:t>HDL files, </a:t>
            </a:r>
            <a:r>
              <a:rPr lang="en-US" sz="2400" b="1" i="1" dirty="0" smtClean="0"/>
              <a:t>README.txt</a:t>
            </a:r>
          </a:p>
          <a:p>
            <a:endParaRPr lang="en-US" sz="2200" b="1" dirty="0"/>
          </a:p>
          <a:p>
            <a:r>
              <a:rPr lang="en-US" sz="2200" dirty="0"/>
              <a:t>Zip the folder to a zip file named </a:t>
            </a:r>
            <a:r>
              <a:rPr lang="en-US" sz="2200" b="1" i="1" dirty="0" smtClean="0"/>
              <a:t>2015B_exXX_YYYYYYYY.zip</a:t>
            </a:r>
            <a:endParaRPr lang="en-US" sz="2200" b="1" i="1" dirty="0"/>
          </a:p>
          <a:p>
            <a:endParaRPr lang="en-US" sz="2200" dirty="0" smtClean="0"/>
          </a:p>
          <a:p>
            <a:pPr lvl="1">
              <a:buClrTx/>
            </a:pPr>
            <a:endParaRPr lang="en-US" sz="2200" dirty="0" smtClean="0">
              <a:solidFill>
                <a:schemeClr val="tx1"/>
              </a:solidFill>
            </a:endParaRPr>
          </a:p>
          <a:p>
            <a:pPr lvl="1">
              <a:buClrTx/>
            </a:pPr>
            <a:endParaRPr lang="en-US" sz="2200" dirty="0" smtClean="0">
              <a:solidFill>
                <a:schemeClr val="tx1"/>
              </a:solidFill>
            </a:endParaRPr>
          </a:p>
          <a:p>
            <a:pPr marL="411480" lvl="1" indent="0">
              <a:buClrTx/>
              <a:buNone/>
            </a:pPr>
            <a:endParaRPr lang="en-US" sz="2200" dirty="0">
              <a:solidFill>
                <a:schemeClr val="tx1"/>
              </a:solidFill>
            </a:endParaRPr>
          </a:p>
        </p:txBody>
      </p:sp>
    </p:spTree>
    <p:extLst>
      <p:ext uri="{BB962C8B-B14F-4D97-AF65-F5344CB8AC3E}">
        <p14:creationId xmlns:p14="http://schemas.microsoft.com/office/powerpoint/2010/main" val="941076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b="1" dirty="0"/>
              <a:t>von-Neumann Architecture</a:t>
            </a:r>
          </a:p>
        </p:txBody>
      </p:sp>
      <p:sp>
        <p:nvSpPr>
          <p:cNvPr id="3" name="Content Placeholder 2"/>
          <p:cNvSpPr>
            <a:spLocks noGrp="1"/>
          </p:cNvSpPr>
          <p:nvPr>
            <p:ph idx="1"/>
          </p:nvPr>
        </p:nvSpPr>
        <p:spPr>
          <a:xfrm>
            <a:off x="457200" y="1694688"/>
            <a:ext cx="8229600" cy="4325112"/>
          </a:xfrm>
        </p:spPr>
        <p:txBody>
          <a:bodyPr/>
          <a:lstStyle/>
          <a:p>
            <a:pPr marL="109728" indent="0">
              <a:buNone/>
            </a:pPr>
            <a:r>
              <a:rPr lang="en-US" sz="2600" dirty="0" smtClean="0"/>
              <a:t>The model </a:t>
            </a:r>
            <a:r>
              <a:rPr lang="en-US" sz="2600" dirty="0"/>
              <a:t>describes the architecture of almost all digital </a:t>
            </a:r>
            <a:r>
              <a:rPr lang="en-US" sz="2600" dirty="0" smtClean="0"/>
              <a:t>computers. </a:t>
            </a:r>
            <a:r>
              <a:rPr lang="en-US" sz="2600" dirty="0"/>
              <a:t>	</a:t>
            </a:r>
          </a:p>
          <a:p>
            <a:pPr marL="109728"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475" y="2819400"/>
            <a:ext cx="6715125" cy="3248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4045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b="1" dirty="0"/>
              <a:t>Implementation </a:t>
            </a:r>
          </a:p>
        </p:txBody>
      </p:sp>
      <p:sp>
        <p:nvSpPr>
          <p:cNvPr id="3" name="Content Placeholder 2"/>
          <p:cNvSpPr>
            <a:spLocks noGrp="1"/>
          </p:cNvSpPr>
          <p:nvPr>
            <p:ph idx="1"/>
          </p:nvPr>
        </p:nvSpPr>
        <p:spPr>
          <a:xfrm>
            <a:off x="457200" y="1676400"/>
            <a:ext cx="8229600" cy="4325112"/>
          </a:xfrm>
        </p:spPr>
        <p:txBody>
          <a:bodyPr>
            <a:normAutofit/>
          </a:bodyPr>
          <a:lstStyle/>
          <a:p>
            <a:r>
              <a:rPr lang="en-US" sz="2200" dirty="0"/>
              <a:t> Implement all the </a:t>
            </a:r>
            <a:r>
              <a:rPr lang="en-US" sz="2200" dirty="0" smtClean="0"/>
              <a:t>following gates:</a:t>
            </a:r>
          </a:p>
          <a:p>
            <a:endParaRPr lang="en-US" sz="2200" dirty="0"/>
          </a:p>
          <a:p>
            <a:endParaRPr lang="en-US" sz="2200" dirty="0"/>
          </a:p>
        </p:txBody>
      </p:sp>
      <p:graphicFrame>
        <p:nvGraphicFramePr>
          <p:cNvPr id="5" name="Table 4"/>
          <p:cNvGraphicFramePr>
            <a:graphicFrameLocks noGrp="1"/>
          </p:cNvGraphicFramePr>
          <p:nvPr>
            <p:extLst>
              <p:ext uri="{D42A27DB-BD31-4B8C-83A1-F6EECF244321}">
                <p14:modId xmlns:p14="http://schemas.microsoft.com/office/powerpoint/2010/main" val="2831147047"/>
              </p:ext>
            </p:extLst>
          </p:nvPr>
        </p:nvGraphicFramePr>
        <p:xfrm>
          <a:off x="3048000" y="2438400"/>
          <a:ext cx="3048000" cy="1112520"/>
        </p:xfrm>
        <a:graphic>
          <a:graphicData uri="http://schemas.openxmlformats.org/drawingml/2006/table">
            <a:tbl>
              <a:tblPr firstRow="1" bandRow="1">
                <a:tableStyleId>{5DA37D80-6434-44D0-A028-1B22A696006F}</a:tableStyleId>
              </a:tblPr>
              <a:tblGrid>
                <a:gridCol w="1524000"/>
                <a:gridCol w="1524000"/>
              </a:tblGrid>
              <a:tr h="370840">
                <a:tc>
                  <a:txBody>
                    <a:bodyPr/>
                    <a:lstStyle/>
                    <a:p>
                      <a:r>
                        <a:rPr kumimoji="0" lang="en-US" sz="1800" b="0" i="0" u="none" strike="noStrike" kern="1200" baseline="0" dirty="0" smtClean="0">
                          <a:solidFill>
                            <a:schemeClr val="tx1"/>
                          </a:solidFill>
                          <a:latin typeface="+mn-lt"/>
                          <a:ea typeface="+mn-ea"/>
                          <a:cs typeface="+mn-cs"/>
                        </a:rPr>
                        <a:t>Memory</a:t>
                      </a:r>
                      <a:endParaRPr lang="en-US" b="0" dirty="0"/>
                    </a:p>
                  </a:txBody>
                  <a:tcPr/>
                </a:tc>
                <a:tc>
                  <a:txBody>
                    <a:bodyPr/>
                    <a:lstStyle/>
                    <a:p>
                      <a:r>
                        <a:rPr lang="en-US" b="0" dirty="0" smtClean="0"/>
                        <a:t>DFF3Step</a:t>
                      </a:r>
                      <a:endParaRPr lang="en-US" b="0" dirty="0"/>
                    </a:p>
                  </a:txBody>
                  <a:tcPr/>
                </a:tc>
              </a:tr>
              <a:tr h="370840">
                <a:tc>
                  <a:txBody>
                    <a:bodyPr/>
                    <a:lstStyle/>
                    <a:p>
                      <a:r>
                        <a:rPr kumimoji="0" lang="en-US" sz="1800" b="0" i="0" u="none" strike="noStrike" kern="1200" baseline="0" dirty="0" smtClean="0">
                          <a:solidFill>
                            <a:schemeClr val="tx1"/>
                          </a:solidFill>
                          <a:latin typeface="+mn-lt"/>
                          <a:ea typeface="+mn-ea"/>
                          <a:cs typeface="+mn-cs"/>
                        </a:rPr>
                        <a:t>CPU</a:t>
                      </a:r>
                      <a:endParaRPr lang="en-US" b="0" dirty="0"/>
                    </a:p>
                  </a:txBody>
                  <a:tcPr/>
                </a:tc>
                <a:tc>
                  <a:txBody>
                    <a:bodyPr/>
                    <a:lstStyle/>
                    <a:p>
                      <a:endParaRPr lang="en-US" dirty="0"/>
                    </a:p>
                  </a:txBody>
                  <a:tcPr/>
                </a:tc>
              </a:tr>
              <a:tr h="370840">
                <a:tc>
                  <a:txBody>
                    <a:bodyPr/>
                    <a:lstStyle/>
                    <a:p>
                      <a:r>
                        <a:rPr lang="en-US" b="0" dirty="0" smtClean="0"/>
                        <a:t>Computer</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txBody>
                  <a:tcPr/>
                </a:tc>
              </a:tr>
            </a:tbl>
          </a:graphicData>
        </a:graphic>
      </p:graphicFrame>
    </p:spTree>
    <p:extLst>
      <p:ext uri="{BB962C8B-B14F-4D97-AF65-F5344CB8AC3E}">
        <p14:creationId xmlns:p14="http://schemas.microsoft.com/office/powerpoint/2010/main" val="1485782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b="1" dirty="0"/>
              <a:t>Memory</a:t>
            </a:r>
          </a:p>
        </p:txBody>
      </p:sp>
      <p:sp>
        <p:nvSpPr>
          <p:cNvPr id="3" name="Content Placeholder 2"/>
          <p:cNvSpPr>
            <a:spLocks noGrp="1"/>
          </p:cNvSpPr>
          <p:nvPr>
            <p:ph idx="1"/>
          </p:nvPr>
        </p:nvSpPr>
        <p:spPr>
          <a:xfrm>
            <a:off x="457200" y="1694688"/>
            <a:ext cx="8229600" cy="4325112"/>
          </a:xfrm>
        </p:spPr>
        <p:txBody>
          <a:bodyPr>
            <a:normAutofit/>
          </a:bodyPr>
          <a:lstStyle/>
          <a:p>
            <a:pPr marL="109728" indent="0">
              <a:buNone/>
            </a:pPr>
            <a:r>
              <a:rPr lang="en-US" sz="2600" dirty="0" smtClean="0"/>
              <a:t>The </a:t>
            </a:r>
            <a:r>
              <a:rPr lang="en-US" sz="2600" dirty="0"/>
              <a:t>Memory chip of the Hack platform is essentially a package of three lower-level chips: RAM16K, Screen, and Keyboard.</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080" y="2743199"/>
            <a:ext cx="5691187" cy="3932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7326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b="1" dirty="0" smtClean="0"/>
              <a:t>RAM 16K</a:t>
            </a:r>
            <a:endParaRPr lang="en-US" b="1" dirty="0"/>
          </a:p>
        </p:txBody>
      </p:sp>
      <p:sp>
        <p:nvSpPr>
          <p:cNvPr id="6" name="Text Box 4"/>
          <p:cNvSpPr txBox="1">
            <a:spLocks noChangeArrowheads="1"/>
          </p:cNvSpPr>
          <p:nvPr/>
        </p:nvSpPr>
        <p:spPr bwMode="auto">
          <a:xfrm>
            <a:off x="889715" y="4038600"/>
            <a:ext cx="7467600" cy="1905000"/>
          </a:xfrm>
          <a:prstGeom prst="rect">
            <a:avLst/>
          </a:prstGeom>
          <a:ln>
            <a:headEnd/>
            <a:tailEnd/>
          </a:ln>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lIns="201600" tIns="190800" rIns="93600" bIns="190800" anchor="ct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eaLnBrk="0" fontAlgn="base" hangingPunct="0">
              <a:spcBef>
                <a:spcPct val="0"/>
              </a:spcBef>
              <a:spcAft>
                <a:spcPct val="0"/>
              </a:spcAft>
            </a:pPr>
            <a:r>
              <a:rPr lang="en-US" sz="2000" b="1" dirty="0">
                <a:solidFill>
                  <a:srgbClr val="000066"/>
                </a:solidFill>
                <a:cs typeface="Times New Roman" pitchFamily="18" charset="0"/>
              </a:rPr>
              <a:t>Chip name</a:t>
            </a:r>
            <a:r>
              <a:rPr lang="en-US" sz="2000" b="1" dirty="0" smtClean="0">
                <a:solidFill>
                  <a:srgbClr val="000066"/>
                </a:solidFill>
                <a:cs typeface="Times New Roman" pitchFamily="18" charset="0"/>
              </a:rPr>
              <a:t>:  </a:t>
            </a:r>
            <a:r>
              <a:rPr lang="en-US" sz="2000" dirty="0" smtClean="0">
                <a:solidFill>
                  <a:srgbClr val="000066"/>
                </a:solidFill>
                <a:cs typeface="Times New Roman" pitchFamily="18" charset="0"/>
              </a:rPr>
              <a:t>RAM16K </a:t>
            </a:r>
            <a:r>
              <a:rPr lang="en-US" sz="2000" dirty="0">
                <a:solidFill>
                  <a:srgbClr val="000066"/>
                </a:solidFill>
                <a:cs typeface="Times New Roman" pitchFamily="18" charset="0"/>
              </a:rPr>
              <a:t>// </a:t>
            </a:r>
            <a:r>
              <a:rPr lang="en-US" sz="2000" dirty="0">
                <a:solidFill>
                  <a:srgbClr val="000066"/>
                </a:solidFill>
                <a:cs typeface="Times New Roman" pitchFamily="18" charset="0"/>
              </a:rPr>
              <a:t>Memory of 16K </a:t>
            </a:r>
            <a:r>
              <a:rPr lang="en-US" sz="2000" dirty="0" smtClean="0">
                <a:solidFill>
                  <a:srgbClr val="000066"/>
                </a:solidFill>
                <a:cs typeface="Times New Roman" pitchFamily="18" charset="0"/>
              </a:rPr>
              <a:t>registers</a:t>
            </a:r>
          </a:p>
          <a:p>
            <a:pPr algn="l" rtl="0" eaLnBrk="0" fontAlgn="base" hangingPunct="0">
              <a:spcBef>
                <a:spcPct val="0"/>
              </a:spcBef>
              <a:spcAft>
                <a:spcPct val="0"/>
              </a:spcAft>
            </a:pPr>
            <a:r>
              <a:rPr lang="en-US" sz="2000" b="1" dirty="0" smtClean="0">
                <a:solidFill>
                  <a:srgbClr val="000066"/>
                </a:solidFill>
                <a:cs typeface="Times New Roman" pitchFamily="18" charset="0"/>
              </a:rPr>
              <a:t>Inputs</a:t>
            </a:r>
            <a:r>
              <a:rPr lang="en-US" sz="2000" b="1" dirty="0" smtClean="0">
                <a:solidFill>
                  <a:srgbClr val="000066"/>
                </a:solidFill>
                <a:cs typeface="Times New Roman" pitchFamily="18" charset="0"/>
              </a:rPr>
              <a:t>:  </a:t>
            </a:r>
            <a:r>
              <a:rPr lang="en-US" sz="2000" dirty="0">
                <a:solidFill>
                  <a:srgbClr val="000066"/>
                </a:solidFill>
                <a:cs typeface="Times New Roman" pitchFamily="18" charset="0"/>
              </a:rPr>
              <a:t>in[16], </a:t>
            </a:r>
            <a:r>
              <a:rPr lang="en-US" sz="2000" dirty="0" smtClean="0">
                <a:solidFill>
                  <a:srgbClr val="000066"/>
                </a:solidFill>
                <a:cs typeface="Times New Roman" pitchFamily="18" charset="0"/>
              </a:rPr>
              <a:t>address[14], </a:t>
            </a:r>
            <a:r>
              <a:rPr lang="en-US" sz="2000" dirty="0">
                <a:solidFill>
                  <a:srgbClr val="000066"/>
                </a:solidFill>
                <a:cs typeface="Times New Roman" pitchFamily="18" charset="0"/>
              </a:rPr>
              <a:t>load</a:t>
            </a:r>
            <a:endParaRPr lang="en-US" sz="2000" dirty="0" smtClean="0">
              <a:solidFill>
                <a:srgbClr val="000066"/>
              </a:solidFill>
              <a:cs typeface="Times New Roman" pitchFamily="18" charset="0"/>
            </a:endParaRPr>
          </a:p>
          <a:p>
            <a:pPr algn="l" rtl="0" eaLnBrk="0" fontAlgn="base" hangingPunct="0">
              <a:spcBef>
                <a:spcPct val="0"/>
              </a:spcBef>
              <a:spcAft>
                <a:spcPct val="0"/>
              </a:spcAft>
            </a:pPr>
            <a:r>
              <a:rPr lang="en-US" sz="2000" b="1" dirty="0" smtClean="0">
                <a:solidFill>
                  <a:srgbClr val="000066"/>
                </a:solidFill>
                <a:cs typeface="Times New Roman" pitchFamily="18" charset="0"/>
              </a:rPr>
              <a:t>Outputs:  </a:t>
            </a:r>
            <a:r>
              <a:rPr lang="en-US" sz="2000" dirty="0">
                <a:solidFill>
                  <a:srgbClr val="000066"/>
                </a:solidFill>
                <a:cs typeface="Times New Roman" pitchFamily="18" charset="0"/>
              </a:rPr>
              <a:t>out[16]</a:t>
            </a:r>
            <a:endParaRPr lang="en-US" sz="2000" dirty="0" smtClean="0">
              <a:solidFill>
                <a:srgbClr val="000066"/>
              </a:solidFill>
              <a:cs typeface="Times New Roman" pitchFamily="18" charset="0"/>
            </a:endParaRPr>
          </a:p>
          <a:p>
            <a:pPr algn="l" rtl="0" eaLnBrk="0" fontAlgn="base" hangingPunct="0">
              <a:spcBef>
                <a:spcPct val="0"/>
              </a:spcBef>
              <a:spcAft>
                <a:spcPct val="0"/>
              </a:spcAft>
            </a:pPr>
            <a:r>
              <a:rPr lang="en-US" sz="2000" b="1" dirty="0" smtClean="0">
                <a:solidFill>
                  <a:srgbClr val="000066"/>
                </a:solidFill>
                <a:cs typeface="Times New Roman" pitchFamily="18" charset="0"/>
              </a:rPr>
              <a:t>Function:  </a:t>
            </a:r>
            <a:r>
              <a:rPr lang="en-US" sz="2000" dirty="0">
                <a:solidFill>
                  <a:srgbClr val="000066"/>
                </a:solidFill>
                <a:cs typeface="Times New Roman" pitchFamily="18" charset="0"/>
              </a:rPr>
              <a:t> out(t)=RAM[address(t)](t)</a:t>
            </a:r>
          </a:p>
          <a:p>
            <a:pPr algn="l" rtl="0" eaLnBrk="0" fontAlgn="base" hangingPunct="0">
              <a:spcBef>
                <a:spcPct val="0"/>
              </a:spcBef>
              <a:spcAft>
                <a:spcPct val="0"/>
              </a:spcAft>
            </a:pPr>
            <a:r>
              <a:rPr lang="en-US" sz="2000" dirty="0" smtClean="0">
                <a:solidFill>
                  <a:srgbClr val="000066"/>
                </a:solidFill>
                <a:cs typeface="Times New Roman" pitchFamily="18" charset="0"/>
              </a:rPr>
              <a:t>	         If </a:t>
            </a:r>
            <a:r>
              <a:rPr lang="en-US" sz="2000" dirty="0">
                <a:solidFill>
                  <a:srgbClr val="000066"/>
                </a:solidFill>
                <a:cs typeface="Times New Roman" pitchFamily="18" charset="0"/>
              </a:rPr>
              <a:t>load(t-1) then RAM[address(t-1)](t)=in(t-1</a:t>
            </a:r>
            <a:r>
              <a:rPr lang="en-US" sz="2000" dirty="0" smtClean="0">
                <a:solidFill>
                  <a:srgbClr val="000066"/>
                </a:solidFill>
                <a:cs typeface="Times New Roman" pitchFamily="18" charset="0"/>
              </a:rPr>
              <a:t>)</a:t>
            </a:r>
          </a:p>
          <a:p>
            <a:pPr algn="l" rtl="0" eaLnBrk="0" fontAlgn="base" hangingPunct="0">
              <a:spcBef>
                <a:spcPct val="0"/>
              </a:spcBef>
              <a:spcAft>
                <a:spcPct val="0"/>
              </a:spcAft>
            </a:pPr>
            <a:r>
              <a:rPr lang="en-US" sz="2000" b="1" dirty="0" smtClean="0">
                <a:solidFill>
                  <a:srgbClr val="000066"/>
                </a:solidFill>
                <a:cs typeface="Times New Roman" pitchFamily="18" charset="0"/>
              </a:rPr>
              <a:t>Comment:  </a:t>
            </a:r>
            <a:r>
              <a:rPr lang="en-US" sz="2000" dirty="0">
                <a:solidFill>
                  <a:srgbClr val="000066"/>
                </a:solidFill>
                <a:cs typeface="Times New Roman" pitchFamily="18" charset="0"/>
              </a:rPr>
              <a:t>“=” is a 16-bit operation.</a:t>
            </a:r>
          </a:p>
        </p:txBody>
      </p:sp>
      <p:grpSp>
        <p:nvGrpSpPr>
          <p:cNvPr id="9" name="Group 8"/>
          <p:cNvGrpSpPr/>
          <p:nvPr/>
        </p:nvGrpSpPr>
        <p:grpSpPr>
          <a:xfrm>
            <a:off x="4419600" y="826649"/>
            <a:ext cx="3937715" cy="3135751"/>
            <a:chOff x="4419600" y="826649"/>
            <a:chExt cx="3937715" cy="3135751"/>
          </a:xfrm>
        </p:grpSpPr>
        <p:graphicFrame>
          <p:nvGraphicFramePr>
            <p:cNvPr id="3" name="Object 2"/>
            <p:cNvGraphicFramePr>
              <a:graphicFrameLocks noChangeAspect="1"/>
            </p:cNvGraphicFramePr>
            <p:nvPr>
              <p:extLst>
                <p:ext uri="{D42A27DB-BD31-4B8C-83A1-F6EECF244321}">
                  <p14:modId xmlns:p14="http://schemas.microsoft.com/office/powerpoint/2010/main" val="3097846483"/>
                </p:ext>
              </p:extLst>
            </p:nvPr>
          </p:nvGraphicFramePr>
          <p:xfrm>
            <a:off x="4419600" y="826649"/>
            <a:ext cx="3937715" cy="3135751"/>
          </p:xfrm>
          <a:graphic>
            <a:graphicData uri="http://schemas.openxmlformats.org/presentationml/2006/ole">
              <mc:AlternateContent xmlns:mc="http://schemas.openxmlformats.org/markup-compatibility/2006">
                <mc:Choice xmlns:v="urn:schemas-microsoft-com:vml" Requires="v">
                  <p:oleObj spid="_x0000_s4104" name="VISIO" r:id="rId3" imgW="6045840" imgH="5922360" progId="Visio.Drawing.6">
                    <p:embed/>
                  </p:oleObj>
                </mc:Choice>
                <mc:Fallback>
                  <p:oleObj name="VISIO" r:id="rId3" imgW="6045840" imgH="592236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8221" t="47249" r="27211" b="960"/>
                        <a:stretch>
                          <a:fillRect/>
                        </a:stretch>
                      </p:blipFill>
                      <p:spPr bwMode="auto">
                        <a:xfrm>
                          <a:off x="4419600" y="826649"/>
                          <a:ext cx="3937715" cy="3135751"/>
                        </a:xfrm>
                        <a:prstGeom prst="rect">
                          <a:avLst/>
                        </a:prstGeom>
                        <a:noFill/>
                        <a:ln>
                          <a:noFill/>
                        </a:ln>
                      </p:spPr>
                    </p:pic>
                  </p:oleObj>
                </mc:Fallback>
              </mc:AlternateContent>
            </a:graphicData>
          </a:graphic>
        </p:graphicFrame>
        <p:sp>
          <p:nvSpPr>
            <p:cNvPr id="8" name="TextBox 7"/>
            <p:cNvSpPr txBox="1"/>
            <p:nvPr/>
          </p:nvSpPr>
          <p:spPr>
            <a:xfrm>
              <a:off x="4724400" y="3518356"/>
              <a:ext cx="381000" cy="261610"/>
            </a:xfrm>
            <a:prstGeom prst="rect">
              <a:avLst/>
            </a:prstGeom>
            <a:solidFill>
              <a:schemeClr val="bg1"/>
            </a:solidFill>
          </p:spPr>
          <p:txBody>
            <a:bodyPr wrap="square" rtlCol="0">
              <a:spAutoFit/>
            </a:bodyPr>
            <a:lstStyle/>
            <a:p>
              <a:r>
                <a:rPr lang="en-US" sz="1050" dirty="0" smtClean="0"/>
                <a:t>14</a:t>
              </a:r>
              <a:endParaRPr lang="en-US" sz="1000" dirty="0"/>
            </a:p>
          </p:txBody>
        </p:sp>
      </p:grpSp>
    </p:spTree>
    <p:extLst>
      <p:ext uri="{BB962C8B-B14F-4D97-AF65-F5344CB8AC3E}">
        <p14:creationId xmlns:p14="http://schemas.microsoft.com/office/powerpoint/2010/main" val="2516261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b="1" dirty="0"/>
              <a:t>Keyboard </a:t>
            </a:r>
            <a:r>
              <a:rPr lang="en-US" b="1" dirty="0" smtClean="0"/>
              <a:t>interface</a:t>
            </a:r>
            <a:endParaRPr lang="en-US" b="1" dirty="0"/>
          </a:p>
        </p:txBody>
      </p:sp>
      <p:sp>
        <p:nvSpPr>
          <p:cNvPr id="4" name="Text Box 4"/>
          <p:cNvSpPr txBox="1">
            <a:spLocks noChangeArrowheads="1"/>
          </p:cNvSpPr>
          <p:nvPr/>
        </p:nvSpPr>
        <p:spPr bwMode="auto">
          <a:xfrm>
            <a:off x="685800" y="2286000"/>
            <a:ext cx="7772400" cy="2743200"/>
          </a:xfrm>
          <a:prstGeom prst="rect">
            <a:avLst/>
          </a:prstGeom>
          <a:ln>
            <a:headEnd/>
            <a:tailEnd/>
          </a:ln>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lIns="201600" tIns="190800" rIns="93600" bIns="190800" anchor="ct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eaLnBrk="0" fontAlgn="base" hangingPunct="0">
              <a:spcBef>
                <a:spcPct val="0"/>
              </a:spcBef>
              <a:spcAft>
                <a:spcPct val="0"/>
              </a:spcAft>
            </a:pPr>
            <a:r>
              <a:rPr lang="en-US" sz="2000" b="1" dirty="0">
                <a:solidFill>
                  <a:srgbClr val="000066"/>
                </a:solidFill>
                <a:cs typeface="Times New Roman" pitchFamily="18" charset="0"/>
              </a:rPr>
              <a:t>Chip name</a:t>
            </a:r>
            <a:r>
              <a:rPr lang="en-US" sz="2000" b="1" dirty="0" smtClean="0">
                <a:solidFill>
                  <a:srgbClr val="000066"/>
                </a:solidFill>
                <a:cs typeface="Times New Roman" pitchFamily="18" charset="0"/>
              </a:rPr>
              <a:t>:  </a:t>
            </a:r>
            <a:r>
              <a:rPr lang="en-US" sz="2000" dirty="0">
                <a:solidFill>
                  <a:srgbClr val="000066"/>
                </a:solidFill>
                <a:cs typeface="Times New Roman" pitchFamily="18" charset="0"/>
              </a:rPr>
              <a:t>Keyboard </a:t>
            </a:r>
            <a:r>
              <a:rPr lang="en-US" sz="2000" dirty="0" smtClean="0">
                <a:solidFill>
                  <a:srgbClr val="000066"/>
                </a:solidFill>
                <a:cs typeface="Times New Roman" pitchFamily="18" charset="0"/>
              </a:rPr>
              <a:t>// </a:t>
            </a:r>
            <a:r>
              <a:rPr lang="en-US" sz="2000" dirty="0">
                <a:solidFill>
                  <a:srgbClr val="000066"/>
                </a:solidFill>
                <a:cs typeface="Times New Roman" pitchFamily="18" charset="0"/>
              </a:rPr>
              <a:t>Memory map of the physical keyboard. </a:t>
            </a:r>
            <a:endParaRPr lang="en-US" sz="2000" dirty="0" smtClean="0">
              <a:solidFill>
                <a:srgbClr val="000066"/>
              </a:solidFill>
              <a:cs typeface="Times New Roman" pitchFamily="18" charset="0"/>
            </a:endParaRPr>
          </a:p>
          <a:p>
            <a:pPr algn="l" rtl="0" eaLnBrk="0" fontAlgn="base" hangingPunct="0">
              <a:spcBef>
                <a:spcPct val="0"/>
              </a:spcBef>
              <a:spcAft>
                <a:spcPct val="0"/>
              </a:spcAft>
            </a:pPr>
            <a:r>
              <a:rPr lang="en-US" sz="2000" dirty="0">
                <a:solidFill>
                  <a:srgbClr val="000066"/>
                </a:solidFill>
                <a:cs typeface="Times New Roman" pitchFamily="18" charset="0"/>
              </a:rPr>
              <a:t> </a:t>
            </a:r>
            <a:r>
              <a:rPr lang="en-US" sz="2000" dirty="0" smtClean="0">
                <a:solidFill>
                  <a:srgbClr val="000066"/>
                </a:solidFill>
                <a:cs typeface="Times New Roman" pitchFamily="18" charset="0"/>
              </a:rPr>
              <a:t>                                            // </a:t>
            </a:r>
            <a:r>
              <a:rPr lang="en-US" sz="2000" dirty="0">
                <a:solidFill>
                  <a:srgbClr val="000066"/>
                </a:solidFill>
                <a:cs typeface="Times New Roman" pitchFamily="18" charset="0"/>
              </a:rPr>
              <a:t>Outputs the code of the currently </a:t>
            </a:r>
            <a:endParaRPr lang="en-US" sz="2000" dirty="0" smtClean="0">
              <a:solidFill>
                <a:srgbClr val="000066"/>
              </a:solidFill>
              <a:cs typeface="Times New Roman" pitchFamily="18" charset="0"/>
            </a:endParaRPr>
          </a:p>
          <a:p>
            <a:pPr algn="l" rtl="0" eaLnBrk="0" fontAlgn="base" hangingPunct="0">
              <a:spcBef>
                <a:spcPct val="0"/>
              </a:spcBef>
              <a:spcAft>
                <a:spcPct val="0"/>
              </a:spcAft>
            </a:pPr>
            <a:r>
              <a:rPr lang="en-US" sz="2000" dirty="0" smtClean="0">
                <a:solidFill>
                  <a:srgbClr val="000066"/>
                </a:solidFill>
                <a:cs typeface="Times New Roman" pitchFamily="18" charset="0"/>
              </a:rPr>
              <a:t>                                             // </a:t>
            </a:r>
            <a:r>
              <a:rPr lang="en-US" sz="2000" dirty="0">
                <a:solidFill>
                  <a:srgbClr val="000066"/>
                </a:solidFill>
                <a:cs typeface="Times New Roman" pitchFamily="18" charset="0"/>
              </a:rPr>
              <a:t>pressed key</a:t>
            </a:r>
            <a:r>
              <a:rPr lang="en-US" sz="2000" dirty="0" smtClean="0">
                <a:solidFill>
                  <a:srgbClr val="000066"/>
                </a:solidFill>
                <a:cs typeface="Times New Roman" pitchFamily="18" charset="0"/>
              </a:rPr>
              <a:t>.</a:t>
            </a:r>
          </a:p>
          <a:p>
            <a:pPr algn="l" rtl="0" eaLnBrk="0" fontAlgn="base" hangingPunct="0">
              <a:spcBef>
                <a:spcPct val="0"/>
              </a:spcBef>
              <a:spcAft>
                <a:spcPct val="0"/>
              </a:spcAft>
            </a:pPr>
            <a:r>
              <a:rPr lang="en-US" sz="2000" b="1" dirty="0" smtClean="0">
                <a:solidFill>
                  <a:srgbClr val="000066"/>
                </a:solidFill>
                <a:cs typeface="Times New Roman" pitchFamily="18" charset="0"/>
              </a:rPr>
              <a:t>Outputs:  </a:t>
            </a:r>
            <a:r>
              <a:rPr lang="en-US" sz="2000" dirty="0">
                <a:solidFill>
                  <a:srgbClr val="000066"/>
                </a:solidFill>
                <a:cs typeface="Times New Roman" pitchFamily="18" charset="0"/>
              </a:rPr>
              <a:t>out[16] // The ASCII code of the pressed key, or </a:t>
            </a:r>
            <a:endParaRPr lang="en-US" sz="2000" dirty="0" smtClean="0">
              <a:solidFill>
                <a:srgbClr val="000066"/>
              </a:solidFill>
              <a:cs typeface="Times New Roman" pitchFamily="18" charset="0"/>
            </a:endParaRPr>
          </a:p>
          <a:p>
            <a:pPr algn="l" rtl="0" eaLnBrk="0" fontAlgn="base" hangingPunct="0">
              <a:spcBef>
                <a:spcPct val="0"/>
              </a:spcBef>
              <a:spcAft>
                <a:spcPct val="0"/>
              </a:spcAft>
            </a:pPr>
            <a:r>
              <a:rPr lang="en-US" sz="2000" dirty="0" smtClean="0">
                <a:solidFill>
                  <a:srgbClr val="000066"/>
                </a:solidFill>
                <a:cs typeface="Times New Roman" pitchFamily="18" charset="0"/>
              </a:rPr>
              <a:t>		     // </a:t>
            </a:r>
            <a:r>
              <a:rPr lang="en-US" sz="2000" dirty="0">
                <a:solidFill>
                  <a:srgbClr val="000066"/>
                </a:solidFill>
                <a:cs typeface="Times New Roman" pitchFamily="18" charset="0"/>
              </a:rPr>
              <a:t>one of the special </a:t>
            </a:r>
            <a:r>
              <a:rPr lang="en-US" sz="2000" dirty="0" smtClean="0">
                <a:solidFill>
                  <a:srgbClr val="000066"/>
                </a:solidFill>
                <a:cs typeface="Times New Roman" pitchFamily="18" charset="0"/>
              </a:rPr>
              <a:t>codes, </a:t>
            </a:r>
            <a:r>
              <a:rPr lang="en-US" sz="2000" dirty="0">
                <a:solidFill>
                  <a:srgbClr val="000066"/>
                </a:solidFill>
                <a:cs typeface="Times New Roman" pitchFamily="18" charset="0"/>
              </a:rPr>
              <a:t>or 0 if no key is </a:t>
            </a:r>
            <a:r>
              <a:rPr lang="en-US" sz="2000" dirty="0" smtClean="0">
                <a:solidFill>
                  <a:srgbClr val="000066"/>
                </a:solidFill>
                <a:cs typeface="Times New Roman" pitchFamily="18" charset="0"/>
              </a:rPr>
              <a:t> </a:t>
            </a:r>
          </a:p>
          <a:p>
            <a:pPr algn="l" rtl="0" eaLnBrk="0" fontAlgn="base" hangingPunct="0">
              <a:spcBef>
                <a:spcPct val="0"/>
              </a:spcBef>
              <a:spcAft>
                <a:spcPct val="0"/>
              </a:spcAft>
            </a:pPr>
            <a:r>
              <a:rPr lang="en-US" sz="2000" dirty="0">
                <a:solidFill>
                  <a:srgbClr val="000066"/>
                </a:solidFill>
                <a:cs typeface="Times New Roman" pitchFamily="18" charset="0"/>
              </a:rPr>
              <a:t> </a:t>
            </a:r>
            <a:r>
              <a:rPr lang="en-US" sz="2000" dirty="0" smtClean="0">
                <a:solidFill>
                  <a:srgbClr val="000066"/>
                </a:solidFill>
                <a:cs typeface="Times New Roman" pitchFamily="18" charset="0"/>
              </a:rPr>
              <a:t>                                 // </a:t>
            </a:r>
            <a:r>
              <a:rPr lang="en-US" sz="2000" dirty="0" smtClean="0">
                <a:solidFill>
                  <a:srgbClr val="000066"/>
                </a:solidFill>
                <a:cs typeface="Times New Roman" pitchFamily="18" charset="0"/>
              </a:rPr>
              <a:t>pressed</a:t>
            </a:r>
            <a:r>
              <a:rPr lang="en-US" sz="2000" dirty="0">
                <a:solidFill>
                  <a:srgbClr val="000066"/>
                </a:solidFill>
                <a:cs typeface="Times New Roman" pitchFamily="18" charset="0"/>
              </a:rPr>
              <a:t>.</a:t>
            </a:r>
            <a:endParaRPr lang="en-US" sz="2000" dirty="0" smtClean="0">
              <a:solidFill>
                <a:srgbClr val="000066"/>
              </a:solidFill>
              <a:cs typeface="Times New Roman" pitchFamily="18" charset="0"/>
            </a:endParaRPr>
          </a:p>
          <a:p>
            <a:pPr algn="l" rtl="0" eaLnBrk="0" fontAlgn="base" hangingPunct="0">
              <a:spcBef>
                <a:spcPct val="0"/>
              </a:spcBef>
              <a:spcAft>
                <a:spcPct val="0"/>
              </a:spcAft>
            </a:pPr>
            <a:r>
              <a:rPr lang="en-US" sz="2000" b="1" dirty="0">
                <a:solidFill>
                  <a:srgbClr val="000066"/>
                </a:solidFill>
                <a:cs typeface="Times New Roman" pitchFamily="18" charset="0"/>
              </a:rPr>
              <a:t>Function:  </a:t>
            </a:r>
            <a:r>
              <a:rPr lang="en-US" sz="2000" dirty="0">
                <a:solidFill>
                  <a:srgbClr val="000066"/>
                </a:solidFill>
                <a:cs typeface="Times New Roman" pitchFamily="18" charset="0"/>
              </a:rPr>
              <a:t>Outputs the code of the key presently pressed on </a:t>
            </a:r>
            <a:r>
              <a:rPr lang="en-US" sz="2000" dirty="0" smtClean="0">
                <a:solidFill>
                  <a:srgbClr val="000066"/>
                </a:solidFill>
                <a:cs typeface="Times New Roman" pitchFamily="18" charset="0"/>
              </a:rPr>
              <a:t>the</a:t>
            </a:r>
          </a:p>
          <a:p>
            <a:pPr algn="l" rtl="0" eaLnBrk="0" fontAlgn="base" hangingPunct="0">
              <a:spcBef>
                <a:spcPct val="0"/>
              </a:spcBef>
              <a:spcAft>
                <a:spcPct val="0"/>
              </a:spcAft>
            </a:pPr>
            <a:r>
              <a:rPr lang="en-US" sz="2000" dirty="0">
                <a:solidFill>
                  <a:srgbClr val="000066"/>
                </a:solidFill>
                <a:cs typeface="Times New Roman" pitchFamily="18" charset="0"/>
              </a:rPr>
              <a:t>	</a:t>
            </a:r>
            <a:r>
              <a:rPr lang="en-US" sz="2000" dirty="0" smtClean="0">
                <a:solidFill>
                  <a:srgbClr val="000066"/>
                </a:solidFill>
                <a:cs typeface="Times New Roman" pitchFamily="18" charset="0"/>
              </a:rPr>
              <a:t>         physical </a:t>
            </a:r>
            <a:r>
              <a:rPr lang="en-US" sz="2000" dirty="0">
                <a:solidFill>
                  <a:srgbClr val="000066"/>
                </a:solidFill>
                <a:cs typeface="Times New Roman" pitchFamily="18" charset="0"/>
              </a:rPr>
              <a:t>keyboard</a:t>
            </a:r>
            <a:r>
              <a:rPr lang="en-US" sz="2000" dirty="0" smtClean="0">
                <a:solidFill>
                  <a:srgbClr val="000066"/>
                </a:solidFill>
                <a:cs typeface="Times New Roman" pitchFamily="18" charset="0"/>
              </a:rPr>
              <a:t>.</a:t>
            </a:r>
          </a:p>
        </p:txBody>
      </p:sp>
    </p:spTree>
    <p:extLst>
      <p:ext uri="{BB962C8B-B14F-4D97-AF65-F5344CB8AC3E}">
        <p14:creationId xmlns:p14="http://schemas.microsoft.com/office/powerpoint/2010/main" val="334986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b="1" dirty="0"/>
              <a:t>Screen interface</a:t>
            </a:r>
          </a:p>
        </p:txBody>
      </p:sp>
      <p:sp>
        <p:nvSpPr>
          <p:cNvPr id="4" name="Text Box 4"/>
          <p:cNvSpPr txBox="1">
            <a:spLocks noChangeArrowheads="1"/>
          </p:cNvSpPr>
          <p:nvPr/>
        </p:nvSpPr>
        <p:spPr bwMode="auto">
          <a:xfrm>
            <a:off x="685800" y="2362200"/>
            <a:ext cx="7772400" cy="3048000"/>
          </a:xfrm>
          <a:prstGeom prst="rect">
            <a:avLst/>
          </a:prstGeom>
          <a:ln>
            <a:headEnd/>
            <a:tailEnd/>
          </a:ln>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lIns="201600" tIns="190800" rIns="93600" bIns="190800" anchor="ct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eaLnBrk="0" fontAlgn="base" hangingPunct="0">
              <a:spcBef>
                <a:spcPct val="0"/>
              </a:spcBef>
              <a:spcAft>
                <a:spcPct val="0"/>
              </a:spcAft>
            </a:pPr>
            <a:r>
              <a:rPr lang="en-US" sz="2000" b="1" dirty="0">
                <a:solidFill>
                  <a:srgbClr val="000066"/>
                </a:solidFill>
                <a:cs typeface="Times New Roman" pitchFamily="18" charset="0"/>
              </a:rPr>
              <a:t>Chip name</a:t>
            </a:r>
            <a:r>
              <a:rPr lang="en-US" sz="2000" b="1" dirty="0" smtClean="0">
                <a:solidFill>
                  <a:srgbClr val="000066"/>
                </a:solidFill>
                <a:cs typeface="Times New Roman" pitchFamily="18" charset="0"/>
              </a:rPr>
              <a:t>:  </a:t>
            </a:r>
            <a:r>
              <a:rPr lang="en-US" sz="2000" dirty="0">
                <a:solidFill>
                  <a:srgbClr val="000066"/>
                </a:solidFill>
                <a:cs typeface="Times New Roman" pitchFamily="18" charset="0"/>
              </a:rPr>
              <a:t>Screen // Memory-map of the physical screen</a:t>
            </a:r>
          </a:p>
          <a:p>
            <a:pPr algn="l" rtl="0" eaLnBrk="0" fontAlgn="base" hangingPunct="0">
              <a:spcBef>
                <a:spcPct val="0"/>
              </a:spcBef>
              <a:spcAft>
                <a:spcPct val="0"/>
              </a:spcAft>
            </a:pPr>
            <a:r>
              <a:rPr lang="en-US" sz="2000" b="1" dirty="0">
                <a:solidFill>
                  <a:srgbClr val="000066"/>
                </a:solidFill>
                <a:cs typeface="Times New Roman" pitchFamily="18" charset="0"/>
              </a:rPr>
              <a:t>Inputs</a:t>
            </a:r>
            <a:r>
              <a:rPr lang="en-US" sz="2000" b="1" dirty="0" smtClean="0">
                <a:solidFill>
                  <a:srgbClr val="000066"/>
                </a:solidFill>
                <a:cs typeface="Times New Roman" pitchFamily="18" charset="0"/>
              </a:rPr>
              <a:t>:  </a:t>
            </a:r>
            <a:r>
              <a:rPr lang="en-US" sz="2000" dirty="0">
                <a:solidFill>
                  <a:srgbClr val="000066"/>
                </a:solidFill>
                <a:cs typeface="Times New Roman" pitchFamily="18" charset="0"/>
              </a:rPr>
              <a:t>in[16], // What to write</a:t>
            </a:r>
          </a:p>
          <a:p>
            <a:pPr algn="l" rtl="0" eaLnBrk="0" fontAlgn="base" hangingPunct="0">
              <a:spcBef>
                <a:spcPct val="0"/>
              </a:spcBef>
              <a:spcAft>
                <a:spcPct val="0"/>
              </a:spcAft>
            </a:pPr>
            <a:r>
              <a:rPr lang="en-US" sz="2000" dirty="0" smtClean="0">
                <a:solidFill>
                  <a:srgbClr val="000066"/>
                </a:solidFill>
                <a:cs typeface="Times New Roman" pitchFamily="18" charset="0"/>
              </a:rPr>
              <a:t>                  load</a:t>
            </a:r>
            <a:r>
              <a:rPr lang="en-US" sz="2000" dirty="0">
                <a:solidFill>
                  <a:srgbClr val="000066"/>
                </a:solidFill>
                <a:cs typeface="Times New Roman" pitchFamily="18" charset="0"/>
              </a:rPr>
              <a:t>, // Write-enable bit</a:t>
            </a:r>
          </a:p>
          <a:p>
            <a:pPr algn="l" rtl="0" eaLnBrk="0" fontAlgn="base" hangingPunct="0">
              <a:spcBef>
                <a:spcPct val="0"/>
              </a:spcBef>
              <a:spcAft>
                <a:spcPct val="0"/>
              </a:spcAft>
            </a:pPr>
            <a:r>
              <a:rPr lang="en-US" sz="2000" dirty="0" smtClean="0">
                <a:solidFill>
                  <a:srgbClr val="000066"/>
                </a:solidFill>
                <a:cs typeface="Times New Roman" pitchFamily="18" charset="0"/>
              </a:rPr>
              <a:t>                  address[13</a:t>
            </a:r>
            <a:r>
              <a:rPr lang="en-US" sz="2000" dirty="0">
                <a:solidFill>
                  <a:srgbClr val="000066"/>
                </a:solidFill>
                <a:cs typeface="Times New Roman" pitchFamily="18" charset="0"/>
              </a:rPr>
              <a:t>] // Where to </a:t>
            </a:r>
            <a:r>
              <a:rPr lang="en-US" sz="2000" dirty="0" smtClean="0">
                <a:solidFill>
                  <a:srgbClr val="000066"/>
                </a:solidFill>
                <a:cs typeface="Times New Roman" pitchFamily="18" charset="0"/>
              </a:rPr>
              <a:t>write</a:t>
            </a:r>
          </a:p>
          <a:p>
            <a:pPr algn="l" rtl="0" eaLnBrk="0" fontAlgn="base" hangingPunct="0">
              <a:spcBef>
                <a:spcPct val="0"/>
              </a:spcBef>
              <a:spcAft>
                <a:spcPct val="0"/>
              </a:spcAft>
            </a:pPr>
            <a:r>
              <a:rPr lang="en-US" sz="2000" b="1" dirty="0" smtClean="0">
                <a:solidFill>
                  <a:srgbClr val="000066"/>
                </a:solidFill>
                <a:cs typeface="Times New Roman" pitchFamily="18" charset="0"/>
              </a:rPr>
              <a:t>Outputs:  </a:t>
            </a:r>
            <a:r>
              <a:rPr lang="en-US" sz="2000" dirty="0">
                <a:solidFill>
                  <a:srgbClr val="000066"/>
                </a:solidFill>
                <a:cs typeface="Times New Roman" pitchFamily="18" charset="0"/>
              </a:rPr>
              <a:t>out[16] // Screen value at the given address</a:t>
            </a:r>
            <a:endParaRPr lang="en-US" sz="2000" dirty="0" smtClean="0">
              <a:solidFill>
                <a:srgbClr val="000066"/>
              </a:solidFill>
              <a:cs typeface="Times New Roman" pitchFamily="18" charset="0"/>
            </a:endParaRPr>
          </a:p>
          <a:p>
            <a:pPr algn="l" rtl="0" eaLnBrk="0" fontAlgn="base" hangingPunct="0">
              <a:spcBef>
                <a:spcPct val="0"/>
              </a:spcBef>
              <a:spcAft>
                <a:spcPct val="0"/>
              </a:spcAft>
            </a:pPr>
            <a:r>
              <a:rPr lang="en-US" sz="2000" b="1" dirty="0">
                <a:solidFill>
                  <a:srgbClr val="000066"/>
                </a:solidFill>
                <a:cs typeface="Times New Roman" pitchFamily="18" charset="0"/>
              </a:rPr>
              <a:t>Function:  </a:t>
            </a:r>
            <a:r>
              <a:rPr lang="en-US" sz="2000" dirty="0">
                <a:solidFill>
                  <a:srgbClr val="000066"/>
                </a:solidFill>
                <a:cs typeface="Times New Roman" pitchFamily="18" charset="0"/>
              </a:rPr>
              <a:t>Functions exactly like a 16-bit 8K RAM:</a:t>
            </a:r>
          </a:p>
          <a:p>
            <a:pPr algn="l" rtl="0" eaLnBrk="0" fontAlgn="base" hangingPunct="0">
              <a:spcBef>
                <a:spcPct val="0"/>
              </a:spcBef>
              <a:spcAft>
                <a:spcPct val="0"/>
              </a:spcAft>
            </a:pPr>
            <a:r>
              <a:rPr lang="en-US" sz="2000" dirty="0" smtClean="0">
                <a:solidFill>
                  <a:srgbClr val="000066"/>
                </a:solidFill>
                <a:cs typeface="Times New Roman" pitchFamily="18" charset="0"/>
              </a:rPr>
              <a:t>	        1</a:t>
            </a:r>
            <a:r>
              <a:rPr lang="en-US" sz="2000" dirty="0">
                <a:solidFill>
                  <a:srgbClr val="000066"/>
                </a:solidFill>
                <a:cs typeface="Times New Roman" pitchFamily="18" charset="0"/>
              </a:rPr>
              <a:t>. out(t)=Screen[address(t)](t)</a:t>
            </a:r>
          </a:p>
          <a:p>
            <a:pPr algn="l" rtl="0" eaLnBrk="0" fontAlgn="base" hangingPunct="0">
              <a:spcBef>
                <a:spcPct val="0"/>
              </a:spcBef>
              <a:spcAft>
                <a:spcPct val="0"/>
              </a:spcAft>
            </a:pPr>
            <a:r>
              <a:rPr lang="en-US" sz="2000" dirty="0" smtClean="0">
                <a:solidFill>
                  <a:srgbClr val="000066"/>
                </a:solidFill>
                <a:cs typeface="Times New Roman" pitchFamily="18" charset="0"/>
              </a:rPr>
              <a:t>	        2</a:t>
            </a:r>
            <a:r>
              <a:rPr lang="en-US" sz="2000" dirty="0">
                <a:solidFill>
                  <a:srgbClr val="000066"/>
                </a:solidFill>
                <a:cs typeface="Times New Roman" pitchFamily="18" charset="0"/>
              </a:rPr>
              <a:t>. If load(t-1) then Screen[address(t-1)](t)=in(t-1)</a:t>
            </a:r>
          </a:p>
          <a:p>
            <a:pPr algn="l" rtl="0" eaLnBrk="0" fontAlgn="base" hangingPunct="0">
              <a:spcBef>
                <a:spcPct val="0"/>
              </a:spcBef>
              <a:spcAft>
                <a:spcPct val="0"/>
              </a:spcAft>
            </a:pPr>
            <a:r>
              <a:rPr lang="en-US" sz="2000" dirty="0" smtClean="0">
                <a:solidFill>
                  <a:srgbClr val="000066"/>
                </a:solidFill>
                <a:cs typeface="Times New Roman" pitchFamily="18" charset="0"/>
              </a:rPr>
              <a:t>	        (</a:t>
            </a:r>
            <a:r>
              <a:rPr lang="en-US" sz="2000" dirty="0">
                <a:solidFill>
                  <a:srgbClr val="000066"/>
                </a:solidFill>
                <a:cs typeface="Times New Roman" pitchFamily="18" charset="0"/>
              </a:rPr>
              <a:t>t is the current time-unit, or cycle</a:t>
            </a:r>
            <a:r>
              <a:rPr lang="en-US" sz="2000" dirty="0" smtClean="0">
                <a:solidFill>
                  <a:srgbClr val="000066"/>
                </a:solidFill>
                <a:cs typeface="Times New Roman" pitchFamily="18" charset="0"/>
              </a:rPr>
              <a:t>)</a:t>
            </a:r>
          </a:p>
        </p:txBody>
      </p:sp>
    </p:spTree>
    <p:extLst>
      <p:ext uri="{BB962C8B-B14F-4D97-AF65-F5344CB8AC3E}">
        <p14:creationId xmlns:p14="http://schemas.microsoft.com/office/powerpoint/2010/main" val="2516261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b="1" dirty="0"/>
              <a:t>Memory</a:t>
            </a:r>
          </a:p>
        </p:txBody>
      </p:sp>
      <p:sp>
        <p:nvSpPr>
          <p:cNvPr id="4" name="Text Box 4"/>
          <p:cNvSpPr txBox="1">
            <a:spLocks noChangeArrowheads="1"/>
          </p:cNvSpPr>
          <p:nvPr/>
        </p:nvSpPr>
        <p:spPr bwMode="auto">
          <a:xfrm>
            <a:off x="685800" y="1676400"/>
            <a:ext cx="7772400" cy="4800600"/>
          </a:xfrm>
          <a:prstGeom prst="rect">
            <a:avLst/>
          </a:prstGeom>
          <a:ln>
            <a:headEnd/>
            <a:tailEnd/>
          </a:ln>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lIns="201600" tIns="190800" rIns="93600" bIns="190800" anchor="ct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eaLnBrk="0" fontAlgn="base" hangingPunct="0">
              <a:spcBef>
                <a:spcPct val="0"/>
              </a:spcBef>
              <a:spcAft>
                <a:spcPct val="0"/>
              </a:spcAft>
            </a:pPr>
            <a:r>
              <a:rPr lang="en-US" sz="2000" b="1" dirty="0">
                <a:solidFill>
                  <a:srgbClr val="000066"/>
                </a:solidFill>
                <a:cs typeface="Times New Roman" pitchFamily="18" charset="0"/>
              </a:rPr>
              <a:t>Chip name</a:t>
            </a:r>
            <a:r>
              <a:rPr lang="en-US" sz="2000" b="1" dirty="0" smtClean="0">
                <a:solidFill>
                  <a:srgbClr val="000066"/>
                </a:solidFill>
                <a:cs typeface="Times New Roman" pitchFamily="18" charset="0"/>
              </a:rPr>
              <a:t>:  </a:t>
            </a:r>
            <a:r>
              <a:rPr lang="en-US" sz="2000" dirty="0">
                <a:solidFill>
                  <a:srgbClr val="000066"/>
                </a:solidFill>
                <a:cs typeface="Times New Roman" pitchFamily="18" charset="0"/>
              </a:rPr>
              <a:t>Memory // Complete memory address space</a:t>
            </a:r>
          </a:p>
          <a:p>
            <a:pPr algn="l" rtl="0" eaLnBrk="0" fontAlgn="base" hangingPunct="0">
              <a:spcBef>
                <a:spcPct val="0"/>
              </a:spcBef>
              <a:spcAft>
                <a:spcPct val="0"/>
              </a:spcAft>
            </a:pPr>
            <a:r>
              <a:rPr lang="en-US" sz="2000" b="1" dirty="0">
                <a:solidFill>
                  <a:srgbClr val="000066"/>
                </a:solidFill>
                <a:cs typeface="Times New Roman" pitchFamily="18" charset="0"/>
              </a:rPr>
              <a:t>Inputs</a:t>
            </a:r>
            <a:r>
              <a:rPr lang="en-US" sz="2000" b="1" dirty="0" smtClean="0">
                <a:solidFill>
                  <a:srgbClr val="000066"/>
                </a:solidFill>
                <a:cs typeface="Times New Roman" pitchFamily="18" charset="0"/>
              </a:rPr>
              <a:t>:  </a:t>
            </a:r>
            <a:r>
              <a:rPr lang="en-US" sz="2000" dirty="0">
                <a:solidFill>
                  <a:srgbClr val="000066"/>
                </a:solidFill>
                <a:cs typeface="Times New Roman" pitchFamily="18" charset="0"/>
              </a:rPr>
              <a:t>in[16], // What to </a:t>
            </a:r>
            <a:r>
              <a:rPr lang="en-US" sz="2000" dirty="0" smtClean="0">
                <a:solidFill>
                  <a:srgbClr val="000066"/>
                </a:solidFill>
                <a:cs typeface="Times New Roman" pitchFamily="18" charset="0"/>
              </a:rPr>
              <a:t>write</a:t>
            </a:r>
          </a:p>
          <a:p>
            <a:pPr algn="l" rtl="0" eaLnBrk="0" fontAlgn="base" hangingPunct="0">
              <a:spcBef>
                <a:spcPct val="0"/>
              </a:spcBef>
              <a:spcAft>
                <a:spcPct val="0"/>
              </a:spcAft>
            </a:pPr>
            <a:r>
              <a:rPr lang="en-US" sz="2000" dirty="0">
                <a:solidFill>
                  <a:srgbClr val="000066"/>
                </a:solidFill>
                <a:cs typeface="Times New Roman" pitchFamily="18" charset="0"/>
              </a:rPr>
              <a:t>	   load, // Write-enable bit</a:t>
            </a:r>
          </a:p>
          <a:p>
            <a:pPr algn="l" rtl="0" eaLnBrk="0" fontAlgn="base" hangingPunct="0">
              <a:spcBef>
                <a:spcPct val="0"/>
              </a:spcBef>
              <a:spcAft>
                <a:spcPct val="0"/>
              </a:spcAft>
            </a:pPr>
            <a:r>
              <a:rPr lang="en-US" sz="2000" dirty="0" smtClean="0">
                <a:solidFill>
                  <a:srgbClr val="000066"/>
                </a:solidFill>
                <a:cs typeface="Times New Roman" pitchFamily="18" charset="0"/>
              </a:rPr>
              <a:t>                  address[15</a:t>
            </a:r>
            <a:r>
              <a:rPr lang="en-US" sz="2000" dirty="0">
                <a:solidFill>
                  <a:srgbClr val="000066"/>
                </a:solidFill>
                <a:cs typeface="Times New Roman" pitchFamily="18" charset="0"/>
              </a:rPr>
              <a:t>] // Where to write</a:t>
            </a:r>
            <a:endParaRPr lang="en-US" sz="2000" dirty="0" smtClean="0">
              <a:solidFill>
                <a:srgbClr val="000066"/>
              </a:solidFill>
              <a:cs typeface="Times New Roman" pitchFamily="18" charset="0"/>
            </a:endParaRPr>
          </a:p>
          <a:p>
            <a:pPr algn="l" rtl="0" eaLnBrk="0" fontAlgn="base" hangingPunct="0">
              <a:spcBef>
                <a:spcPct val="0"/>
              </a:spcBef>
              <a:spcAft>
                <a:spcPct val="0"/>
              </a:spcAft>
            </a:pPr>
            <a:r>
              <a:rPr lang="en-US" sz="2000" b="1" dirty="0" smtClean="0">
                <a:solidFill>
                  <a:srgbClr val="000066"/>
                </a:solidFill>
                <a:cs typeface="Times New Roman" pitchFamily="18" charset="0"/>
              </a:rPr>
              <a:t>Outputs:  </a:t>
            </a:r>
            <a:r>
              <a:rPr lang="en-US" sz="2000" dirty="0">
                <a:solidFill>
                  <a:srgbClr val="000066"/>
                </a:solidFill>
                <a:cs typeface="Times New Roman" pitchFamily="18" charset="0"/>
              </a:rPr>
              <a:t>out[16] // Memory value at the given address</a:t>
            </a:r>
            <a:endParaRPr lang="en-US" sz="2000" dirty="0" smtClean="0">
              <a:solidFill>
                <a:srgbClr val="000066"/>
              </a:solidFill>
              <a:cs typeface="Times New Roman" pitchFamily="18" charset="0"/>
            </a:endParaRPr>
          </a:p>
          <a:p>
            <a:pPr algn="l" rtl="0" eaLnBrk="0" fontAlgn="base" hangingPunct="0">
              <a:spcBef>
                <a:spcPct val="0"/>
              </a:spcBef>
              <a:spcAft>
                <a:spcPct val="0"/>
              </a:spcAft>
            </a:pPr>
            <a:r>
              <a:rPr lang="en-US" sz="2000" b="1" dirty="0">
                <a:solidFill>
                  <a:srgbClr val="000066"/>
                </a:solidFill>
                <a:cs typeface="Times New Roman" pitchFamily="18" charset="0"/>
              </a:rPr>
              <a:t>Function:  </a:t>
            </a:r>
            <a:r>
              <a:rPr lang="en-US" sz="2000" dirty="0">
                <a:solidFill>
                  <a:srgbClr val="000066"/>
                </a:solidFill>
                <a:cs typeface="Times New Roman" pitchFamily="18" charset="0"/>
              </a:rPr>
              <a:t>1. out(t)=Memory[address(t)](t)</a:t>
            </a:r>
          </a:p>
          <a:p>
            <a:pPr algn="l" rtl="0" eaLnBrk="0" fontAlgn="base" hangingPunct="0">
              <a:spcBef>
                <a:spcPct val="0"/>
              </a:spcBef>
              <a:spcAft>
                <a:spcPct val="0"/>
              </a:spcAft>
            </a:pPr>
            <a:r>
              <a:rPr lang="en-US" sz="2000" dirty="0" smtClean="0">
                <a:solidFill>
                  <a:srgbClr val="000066"/>
                </a:solidFill>
                <a:cs typeface="Times New Roman" pitchFamily="18" charset="0"/>
              </a:rPr>
              <a:t>	        2</a:t>
            </a:r>
            <a:r>
              <a:rPr lang="en-US" sz="2000" dirty="0">
                <a:solidFill>
                  <a:srgbClr val="000066"/>
                </a:solidFill>
                <a:cs typeface="Times New Roman" pitchFamily="18" charset="0"/>
              </a:rPr>
              <a:t>. If load(t-1) then Memory[address(t-1)](t)=in(t-1)</a:t>
            </a:r>
          </a:p>
          <a:p>
            <a:pPr algn="l" rtl="0" eaLnBrk="0" fontAlgn="base" hangingPunct="0">
              <a:spcBef>
                <a:spcPct val="0"/>
              </a:spcBef>
              <a:spcAft>
                <a:spcPct val="0"/>
              </a:spcAft>
            </a:pPr>
            <a:r>
              <a:rPr lang="en-US" sz="2000" dirty="0" smtClean="0">
                <a:solidFill>
                  <a:srgbClr val="000066"/>
                </a:solidFill>
                <a:cs typeface="Times New Roman" pitchFamily="18" charset="0"/>
              </a:rPr>
              <a:t>                       (</a:t>
            </a:r>
            <a:r>
              <a:rPr lang="en-US" sz="2000" dirty="0">
                <a:solidFill>
                  <a:srgbClr val="000066"/>
                </a:solidFill>
                <a:cs typeface="Times New Roman" pitchFamily="18" charset="0"/>
              </a:rPr>
              <a:t>t is the current time-unit, or cycle</a:t>
            </a:r>
            <a:r>
              <a:rPr lang="en-US" sz="2000" dirty="0" smtClean="0">
                <a:solidFill>
                  <a:srgbClr val="000066"/>
                </a:solidFill>
                <a:cs typeface="Times New Roman" pitchFamily="18" charset="0"/>
              </a:rPr>
              <a:t>)</a:t>
            </a:r>
          </a:p>
          <a:p>
            <a:pPr algn="l" rtl="0" eaLnBrk="0" fontAlgn="base" hangingPunct="0">
              <a:spcBef>
                <a:spcPct val="0"/>
              </a:spcBef>
              <a:spcAft>
                <a:spcPct val="0"/>
              </a:spcAft>
            </a:pPr>
            <a:r>
              <a:rPr lang="en-US" sz="2000" b="1" dirty="0" smtClean="0">
                <a:solidFill>
                  <a:srgbClr val="000066"/>
                </a:solidFill>
                <a:cs typeface="Times New Roman" pitchFamily="18" charset="0"/>
              </a:rPr>
              <a:t>Comment:</a:t>
            </a:r>
            <a:r>
              <a:rPr lang="en-US" sz="2000" dirty="0" smtClean="0">
                <a:solidFill>
                  <a:srgbClr val="000066"/>
                </a:solidFill>
                <a:cs typeface="Times New Roman" pitchFamily="18" charset="0"/>
              </a:rPr>
              <a:t>  </a:t>
            </a:r>
            <a:r>
              <a:rPr lang="en-US" sz="2000" dirty="0">
                <a:solidFill>
                  <a:srgbClr val="000066"/>
                </a:solidFill>
                <a:cs typeface="Times New Roman" pitchFamily="18" charset="0"/>
              </a:rPr>
              <a:t>Access to address&gt;0x6000 is invalid. Access </a:t>
            </a:r>
            <a:r>
              <a:rPr lang="en-US" sz="2000" dirty="0" smtClean="0">
                <a:solidFill>
                  <a:srgbClr val="000066"/>
                </a:solidFill>
                <a:cs typeface="Times New Roman" pitchFamily="18" charset="0"/>
              </a:rPr>
              <a:t>to any 		          address </a:t>
            </a:r>
            <a:r>
              <a:rPr lang="en-US" sz="2000" dirty="0">
                <a:solidFill>
                  <a:srgbClr val="000066"/>
                </a:solidFill>
                <a:cs typeface="Times New Roman" pitchFamily="18" charset="0"/>
              </a:rPr>
              <a:t>in the range 0x4000–0x5FFF </a:t>
            </a:r>
            <a:r>
              <a:rPr lang="en-US" sz="2000" dirty="0" smtClean="0">
                <a:solidFill>
                  <a:srgbClr val="000066"/>
                </a:solidFill>
                <a:cs typeface="Times New Roman" pitchFamily="18" charset="0"/>
              </a:rPr>
              <a:t>results in </a:t>
            </a:r>
          </a:p>
          <a:p>
            <a:pPr algn="l" rtl="0" eaLnBrk="0" fontAlgn="base" hangingPunct="0">
              <a:spcBef>
                <a:spcPct val="0"/>
              </a:spcBef>
              <a:spcAft>
                <a:spcPct val="0"/>
              </a:spcAft>
            </a:pPr>
            <a:r>
              <a:rPr lang="en-US" sz="2000" dirty="0" smtClean="0">
                <a:solidFill>
                  <a:srgbClr val="000066"/>
                </a:solidFill>
                <a:cs typeface="Times New Roman" pitchFamily="18" charset="0"/>
              </a:rPr>
              <a:t>                         accessing </a:t>
            </a:r>
            <a:r>
              <a:rPr lang="en-US" sz="2000" dirty="0">
                <a:solidFill>
                  <a:srgbClr val="000066"/>
                </a:solidFill>
                <a:cs typeface="Times New Roman" pitchFamily="18" charset="0"/>
              </a:rPr>
              <a:t>the screen memory map. Access </a:t>
            </a:r>
            <a:r>
              <a:rPr lang="en-US" sz="2000" dirty="0" smtClean="0">
                <a:solidFill>
                  <a:srgbClr val="000066"/>
                </a:solidFill>
                <a:cs typeface="Times New Roman" pitchFamily="18" charset="0"/>
              </a:rPr>
              <a:t>to address</a:t>
            </a:r>
          </a:p>
          <a:p>
            <a:pPr algn="l" rtl="0" eaLnBrk="0" fontAlgn="base" hangingPunct="0">
              <a:spcBef>
                <a:spcPct val="0"/>
              </a:spcBef>
              <a:spcAft>
                <a:spcPct val="0"/>
              </a:spcAft>
            </a:pPr>
            <a:r>
              <a:rPr lang="en-US" sz="2000" dirty="0">
                <a:solidFill>
                  <a:srgbClr val="000066"/>
                </a:solidFill>
                <a:cs typeface="Times New Roman" pitchFamily="18" charset="0"/>
              </a:rPr>
              <a:t>	</a:t>
            </a:r>
            <a:r>
              <a:rPr lang="en-US" sz="2000" dirty="0" smtClean="0">
                <a:solidFill>
                  <a:srgbClr val="000066"/>
                </a:solidFill>
                <a:cs typeface="Times New Roman" pitchFamily="18" charset="0"/>
              </a:rPr>
              <a:t>          </a:t>
            </a:r>
            <a:r>
              <a:rPr lang="en-US" sz="2000" dirty="0">
                <a:solidFill>
                  <a:srgbClr val="000066"/>
                </a:solidFill>
                <a:cs typeface="Times New Roman" pitchFamily="18" charset="0"/>
              </a:rPr>
              <a:t>0x6000 results in accessing the </a:t>
            </a:r>
            <a:r>
              <a:rPr lang="en-US" sz="2000" dirty="0" smtClean="0">
                <a:solidFill>
                  <a:srgbClr val="000066"/>
                </a:solidFill>
                <a:cs typeface="Times New Roman" pitchFamily="18" charset="0"/>
              </a:rPr>
              <a:t>keyboard memory </a:t>
            </a:r>
          </a:p>
          <a:p>
            <a:pPr algn="l" rtl="0" eaLnBrk="0" fontAlgn="base" hangingPunct="0">
              <a:spcBef>
                <a:spcPct val="0"/>
              </a:spcBef>
              <a:spcAft>
                <a:spcPct val="0"/>
              </a:spcAft>
            </a:pPr>
            <a:r>
              <a:rPr lang="en-US" sz="2000" dirty="0">
                <a:solidFill>
                  <a:srgbClr val="000066"/>
                </a:solidFill>
                <a:cs typeface="Times New Roman" pitchFamily="18" charset="0"/>
              </a:rPr>
              <a:t>	</a:t>
            </a:r>
            <a:r>
              <a:rPr lang="en-US" sz="2000" dirty="0" smtClean="0">
                <a:solidFill>
                  <a:srgbClr val="000066"/>
                </a:solidFill>
                <a:cs typeface="Times New Roman" pitchFamily="18" charset="0"/>
              </a:rPr>
              <a:t>          map</a:t>
            </a:r>
            <a:r>
              <a:rPr lang="en-US" sz="2000" dirty="0">
                <a:solidFill>
                  <a:srgbClr val="000066"/>
                </a:solidFill>
                <a:cs typeface="Times New Roman" pitchFamily="18" charset="0"/>
              </a:rPr>
              <a:t>. The behavior in these addresses </a:t>
            </a:r>
            <a:r>
              <a:rPr lang="en-US" sz="2000" dirty="0" smtClean="0">
                <a:solidFill>
                  <a:srgbClr val="000066"/>
                </a:solidFill>
                <a:cs typeface="Times New Roman" pitchFamily="18" charset="0"/>
              </a:rPr>
              <a:t>is </a:t>
            </a:r>
            <a:r>
              <a:rPr lang="en-US" sz="2000" dirty="0">
                <a:solidFill>
                  <a:srgbClr val="000066"/>
                </a:solidFill>
                <a:cs typeface="Times New Roman" pitchFamily="18" charset="0"/>
              </a:rPr>
              <a:t>described in </a:t>
            </a:r>
            <a:endParaRPr lang="en-US" sz="2000" dirty="0" smtClean="0">
              <a:solidFill>
                <a:srgbClr val="000066"/>
              </a:solidFill>
              <a:cs typeface="Times New Roman" pitchFamily="18" charset="0"/>
            </a:endParaRPr>
          </a:p>
          <a:p>
            <a:pPr algn="l" rtl="0" eaLnBrk="0" fontAlgn="base" hangingPunct="0">
              <a:spcBef>
                <a:spcPct val="0"/>
              </a:spcBef>
              <a:spcAft>
                <a:spcPct val="0"/>
              </a:spcAft>
            </a:pPr>
            <a:r>
              <a:rPr lang="en-US" sz="2000" dirty="0">
                <a:solidFill>
                  <a:srgbClr val="000066"/>
                </a:solidFill>
                <a:cs typeface="Times New Roman" pitchFamily="18" charset="0"/>
              </a:rPr>
              <a:t>	</a:t>
            </a:r>
            <a:r>
              <a:rPr lang="en-US" sz="2000" dirty="0" smtClean="0">
                <a:solidFill>
                  <a:srgbClr val="000066"/>
                </a:solidFill>
                <a:cs typeface="Times New Roman" pitchFamily="18" charset="0"/>
              </a:rPr>
              <a:t>          the </a:t>
            </a:r>
            <a:r>
              <a:rPr lang="en-US" sz="2000" dirty="0">
                <a:solidFill>
                  <a:srgbClr val="000066"/>
                </a:solidFill>
                <a:cs typeface="Times New Roman" pitchFamily="18" charset="0"/>
              </a:rPr>
              <a:t>Screen and Keyboard specifications.</a:t>
            </a:r>
            <a:endParaRPr lang="en-US" sz="2000" dirty="0" smtClean="0">
              <a:solidFill>
                <a:srgbClr val="000066"/>
              </a:solidFill>
              <a:cs typeface="Times New Roman" pitchFamily="18" charset="0"/>
            </a:endParaRPr>
          </a:p>
        </p:txBody>
      </p:sp>
    </p:spTree>
    <p:extLst>
      <p:ext uri="{BB962C8B-B14F-4D97-AF65-F5344CB8AC3E}">
        <p14:creationId xmlns:p14="http://schemas.microsoft.com/office/powerpoint/2010/main" val="26873263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1625</TotalTime>
  <Words>1426</Words>
  <Application>Microsoft Office PowerPoint</Application>
  <PresentationFormat>On-screen Show (4:3)</PresentationFormat>
  <Paragraphs>154</Paragraphs>
  <Slides>21</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Urban</vt:lpstr>
      <vt:lpstr>VISIO</vt:lpstr>
      <vt:lpstr>Computer Architecture</vt:lpstr>
      <vt:lpstr>Links</vt:lpstr>
      <vt:lpstr>von-Neumann Architecture</vt:lpstr>
      <vt:lpstr>Implementation </vt:lpstr>
      <vt:lpstr>Memory</vt:lpstr>
      <vt:lpstr>RAM 16K</vt:lpstr>
      <vt:lpstr>Keyboard interface</vt:lpstr>
      <vt:lpstr>Screen interface</vt:lpstr>
      <vt:lpstr>Memory</vt:lpstr>
      <vt:lpstr>CPU (Central Process Unit)</vt:lpstr>
      <vt:lpstr>CPU Components and Function</vt:lpstr>
      <vt:lpstr>CPU</vt:lpstr>
      <vt:lpstr>Instruction decoding</vt:lpstr>
      <vt:lpstr>Instruction execution</vt:lpstr>
      <vt:lpstr>Next instruction fetching</vt:lpstr>
      <vt:lpstr>PowerPoint Presentation</vt:lpstr>
      <vt:lpstr>Computer</vt:lpstr>
      <vt:lpstr>PowerPoint Presentation</vt:lpstr>
      <vt:lpstr>PowerPoint Presentation</vt:lpstr>
      <vt:lpstr>PowerPoint Presentation</vt:lpstr>
      <vt:lpstr>How and what to submit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 Gates</dc:title>
  <dc:creator>Yana G</dc:creator>
  <cp:lastModifiedBy>Yana G</cp:lastModifiedBy>
  <cp:revision>33</cp:revision>
  <dcterms:created xsi:type="dcterms:W3CDTF">2015-02-26T20:27:57Z</dcterms:created>
  <dcterms:modified xsi:type="dcterms:W3CDTF">2015-06-08T12:30:54Z</dcterms:modified>
</cp:coreProperties>
</file>