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91" r:id="rId4"/>
    <p:sldId id="292" r:id="rId5"/>
    <p:sldId id="282" r:id="rId6"/>
    <p:sldId id="283" r:id="rId7"/>
    <p:sldId id="284" r:id="rId8"/>
    <p:sldId id="287" r:id="rId9"/>
    <p:sldId id="286" r:id="rId10"/>
    <p:sldId id="288" r:id="rId11"/>
    <p:sldId id="285" r:id="rId12"/>
    <p:sldId id="289" r:id="rId13"/>
    <p:sldId id="290" r:id="rId14"/>
    <p:sldId id="267" r:id="rId15"/>
    <p:sldId id="264" r:id="rId16"/>
    <p:sldId id="265" r:id="rId17"/>
    <p:sldId id="266" r:id="rId18"/>
    <p:sldId id="268" r:id="rId19"/>
    <p:sldId id="269" r:id="rId20"/>
    <p:sldId id="270" r:id="rId21"/>
    <p:sldId id="271" r:id="rId22"/>
    <p:sldId id="276" r:id="rId23"/>
    <p:sldId id="278" r:id="rId24"/>
    <p:sldId id="277" r:id="rId25"/>
    <p:sldId id="279" r:id="rId26"/>
    <p:sldId id="280" r:id="rId27"/>
    <p:sldId id="281" r:id="rId28"/>
    <p:sldId id="272" r:id="rId29"/>
    <p:sldId id="273" r:id="rId30"/>
    <p:sldId id="274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89" autoAdjust="0"/>
  </p:normalViewPr>
  <p:slideViewPr>
    <p:cSldViewPr>
      <p:cViewPr>
        <p:scale>
          <a:sx n="70" d="100"/>
          <a:sy n="70" d="100"/>
        </p:scale>
        <p:origin x="-138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BBF62-06A2-4638-AE18-C3267D173EC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6387-9A45-40C4-8F70-B9C0E64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mtClean="0"/>
              <a:t>ש</a:t>
            </a:r>
            <a:r>
              <a:rPr lang="he-IL" baseline="0" smtClean="0"/>
              <a:t>פת </a:t>
            </a:r>
            <a:r>
              <a:rPr lang="he-IL" baseline="0" dirty="0" smtClean="0"/>
              <a:t>ה </a:t>
            </a:r>
            <a:r>
              <a:rPr lang="en-US" baseline="0" dirty="0" smtClean="0"/>
              <a:t>VM</a:t>
            </a:r>
            <a:r>
              <a:rPr lang="he-IL" baseline="0" dirty="0" smtClean="0"/>
              <a:t> משמשת לנו למעבר בין שפת</a:t>
            </a:r>
            <a:r>
              <a:rPr lang="en-US" baseline="0" dirty="0" smtClean="0"/>
              <a:t>JACK  </a:t>
            </a:r>
            <a:r>
              <a:rPr lang="he-IL" baseline="0" dirty="0" smtClean="0"/>
              <a:t> לשפת המכונה </a:t>
            </a:r>
            <a:r>
              <a:rPr lang="en-US" baseline="0" dirty="0" smtClean="0"/>
              <a:t>HACK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קודם כל איך נראית שפת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יש לנו מחסנית. כל הפקודות הן פעולות על המחסנית.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dirty="0" smtClean="0"/>
              <a:t>יש 4 סוגי פקודות ב </a:t>
            </a:r>
            <a:r>
              <a:rPr lang="en-US" dirty="0" smtClean="0"/>
              <a:t>VM</a:t>
            </a:r>
            <a:endParaRPr lang="he-IL" dirty="0" smtClean="0"/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he-IL" dirty="0" smtClean="0"/>
              <a:t>פעולות אריתמטיות</a:t>
            </a:r>
            <a:r>
              <a:rPr lang="en-US" dirty="0" smtClean="0"/>
              <a:t>/</a:t>
            </a:r>
            <a:r>
              <a:rPr lang="he-IL" baseline="0" dirty="0" smtClean="0"/>
              <a:t>בוליאניות</a:t>
            </a:r>
            <a:r>
              <a:rPr lang="en-US" baseline="0" dirty="0" smtClean="0"/>
              <a:t> </a:t>
            </a:r>
            <a:r>
              <a:rPr lang="he-IL" baseline="0" dirty="0" smtClean="0"/>
              <a:t> (</a:t>
            </a:r>
            <a:r>
              <a:rPr lang="he-IL" dirty="0" smtClean="0"/>
              <a:t>יש</a:t>
            </a:r>
            <a:r>
              <a:rPr lang="he-IL" baseline="0" dirty="0" smtClean="0"/>
              <a:t> 9 פעולות – 2 אונאריות ו7 בינאריות)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baseline="0" dirty="0" smtClean="0"/>
              <a:t>פעולות בזיכרון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en-US" baseline="0" dirty="0" smtClean="0"/>
              <a:t>Program Flow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baseline="0" dirty="0" smtClean="0"/>
              <a:t>פונקציות</a:t>
            </a: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6387-9A45-40C4-8F70-B9C0E6416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הפעולות הבסיסיות ביותר ב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הן פקודות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push/pop</a:t>
            </a:r>
          </a:p>
          <a:p>
            <a:pPr algn="r" rtl="1"/>
            <a:r>
              <a:rPr lang="he-IL" dirty="0" smtClean="0"/>
              <a:t>פקודה של המחסנית מורכבת למעשה מ 3 חלקים: </a:t>
            </a:r>
            <a:r>
              <a:rPr lang="en-US" dirty="0" smtClean="0"/>
              <a:t>push/pop </a:t>
            </a:r>
            <a:r>
              <a:rPr lang="he-IL" dirty="0" smtClean="0"/>
              <a:t> סגמנט ואינדקס</a:t>
            </a:r>
          </a:p>
          <a:p>
            <a:pPr algn="r" rtl="1"/>
            <a:r>
              <a:rPr lang="he-IL" dirty="0" smtClean="0"/>
              <a:t>דוגמאות: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static 3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נקרא את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במקום 3 ונדחוף למחסנית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local 5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נוציא את האיבר מהמחסנית ונציב ב-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5</a:t>
            </a:r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מכיוון שהכל עובר דרך המחסנית, פעולה טריוויאלית כמו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x=2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הופכת להיות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2;pop x</a:t>
            </a:r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המשתנה ה-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הראשון יהפוך בשפת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0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השני ל-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1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וכן הלאה. אותו דבר לגבי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לגבי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העיקרון דומה – אבל עובד בצורה מעט שונה.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אובייקט-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כמה מקום הוא תופס בזיכרון? כמספר ה-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שלו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משתנים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סטטיים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אין טען לשמור לכל אובייקט בנפרד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לדוגמא אובייקט עם שדות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נקרא לבנאי, הוא יבקש מהמערכת הקצאת זיכרון בגודל 3, ויחזיר פוינטר שזה בעצם הכתובת של המשתנה הראשון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אם אנחנו רוצים להצביע על הפוינטר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שקיבלנו , נעשה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p;pop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0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עכשיו רגיסטר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שנקרא גם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RAM[3]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מכיל את הערך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הכתובת לאובייקט 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איך ניגש למשתנה השלישי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של האובייקט? בהנחה שהרגיסטר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מצביע לאובייקט, אנחנו פשוט קוראים 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2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כמו שעשינו עם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local, argument, static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מערכים-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מאד דומה לאובייקט,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משתמשים ב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במקום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6387-9A45-40C4-8F70-B9C0E6416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1"/>
            <a:r>
              <a:rPr lang="he-IL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הצהרה על פונקציה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e-IL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X.foo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כאשר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הוא שם המחלקה,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מספר המשתנים הלוקאליים.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 rt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6387-9A45-40C4-8F70-B9C0E64166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1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1"/>
            <a:r>
              <a:rPr lang="he-IL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קריאה לפונקציה-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כאשר אנחנו קוראים לפונקציה עם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ארגומנטים, אנחנו קודם כל נדחוף אותם למחסנית לפי הסדר, ואז נבצע קריאה לפונקציה עם מספר הארגומנטים שדחפנו למחסנית: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a,b,c,d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push a, push b, push c, push d , call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X.foo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</a:p>
          <a:p>
            <a:pPr marL="0" marR="0" indent="0" algn="just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כלל חשוב – לא משנה כמה ארגומנטים נכנסו למחסנית, כשהפונקציה מסתיימת המחסנית חזרה למצב הקודם, חוץ משארית אחת שנשארה – שזה ערך החזרה של הפונקציה – תמיד יש גם אם הפונקציה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כאשר אנחנו בפקודת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אז אנחנו שולפים א הערך מהמחסנית – אבל בפקודת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אנחנו חייבים להעיף את ערך ההחזרה החוצה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(temp)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6387-9A45-40C4-8F70-B9C0E64166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7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קונסטרקטור-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נספור כמה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 לנו, זה גודל האובייקט. נבקש מהמערכת הקצאה בגודל המתאים. זה יהיה ערך ההחזרה של הבנאי.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just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מתודה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e-I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הופכים את הפונקציה לסטטית, ומוסיפים ארגומנט לפונקציה (הראשון) – שזה בעצם פויינטר לאובייקט עצמו. לכן כאשר אנחנו קוראים למתודה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a.foo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זה בעצם הופך להיות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foo(a,4)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לכן בתחילת המתודה נשלוף את הפוינטר מהארגומנטים, ונעדכן את רגיסטר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6387-9A45-40C4-8F70-B9C0E64166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חזרה מהפונקציה-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בפקודת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אנחנו דוחפים את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למחסנית ואז עושים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ריק. אבל כאשר הפונקצייה היא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אנחנו חייבים לדחוף משהו – אז נדחוף קבוע 0.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6387-9A45-40C4-8F70-B9C0E6416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4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If, while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הופך בשפת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goto,if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-goto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בתוספת שימוש בלייבלים.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6387-9A45-40C4-8F70-B9C0E64166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בעיה: יכולים</a:t>
            </a:r>
            <a:r>
              <a:rPr lang="he-IL" baseline="0" dirty="0" smtClean="0"/>
              <a:t> להיות כמה משתנים עם אותו שם</a:t>
            </a:r>
            <a:endParaRPr lang="en-US" baseline="0" dirty="0" smtClean="0"/>
          </a:p>
          <a:p>
            <a:pPr algn="r"/>
            <a:r>
              <a:rPr lang="en-US" dirty="0" smtClean="0"/>
              <a:t>class scope</a:t>
            </a:r>
            <a:r>
              <a:rPr lang="he-IL" dirty="0" smtClean="0"/>
              <a:t> ל-</a:t>
            </a:r>
            <a:r>
              <a:rPr lang="en-US" dirty="0" smtClean="0"/>
              <a:t>subroutine scope</a:t>
            </a:r>
            <a:r>
              <a:rPr lang="he-IL" dirty="0" smtClean="0"/>
              <a:t>לכן ההיררכיה היא מה-</a:t>
            </a:r>
            <a:endParaRPr lang="en-US" dirty="0" smtClean="0"/>
          </a:p>
          <a:p>
            <a:pPr algn="r"/>
            <a:r>
              <a:rPr lang="he-IL" baseline="0" dirty="0" smtClean="0"/>
              <a:t>הפנימיים קודמים לחיצוניים</a:t>
            </a:r>
          </a:p>
          <a:p>
            <a:pPr algn="r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אסור לקרוא ל-2 משתנים באותה היררכיה באותו השם, אבל מותרת כפילות בין 2 היררכיות שונות.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המשתנה ה-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הראשון יהפוך בשפת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0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השני ל-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1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וכן הלאה. אותו דבר לגבי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6387-9A45-40C4-8F70-B9C0E64166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מאותחל כשנכנסים לפונקציה, ומתאפס כשיוצאים ממנה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כנ"ל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כל משך חיי האובייקט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כל משך הריצה של התוכנית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D6387-9A45-40C4-8F70-B9C0E64166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F9465A-4FD6-49EF-A2AE-FA31042D110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.jce.ac.il/~arikgi/Web/Ex/Ex02/index.htm" TargetMode="External"/><Relationship Id="rId2" Type="http://schemas.openxmlformats.org/officeDocument/2006/relationships/hyperlink" Target="http://my.jce.ac.il/~arikgi/Web/Ex/Ex01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xt-compare.com/" TargetMode="External"/><Relationship Id="rId5" Type="http://schemas.openxmlformats.org/officeDocument/2006/relationships/hyperlink" Target="http://www.diffnow.com/" TargetMode="External"/><Relationship Id="rId4" Type="http://schemas.openxmlformats.org/officeDocument/2006/relationships/hyperlink" Target="http://my.jce.ac.il/~arikgi/Web/Ex/Ex03/Ex03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</a:t>
            </a:r>
            <a:r>
              <a:rPr lang="en-US" dirty="0" smtClean="0"/>
              <a:t>II: Code Generation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3899938"/>
            <a:ext cx="4953000" cy="2805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</a:t>
            </a:r>
            <a:r>
              <a:rPr lang="he-IL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Yana </a:t>
            </a:r>
            <a:r>
              <a:rPr lang="en-US" sz="1600" dirty="0" err="1" smtClean="0"/>
              <a:t>Gabelev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8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Autofit/>
          </a:bodyPr>
          <a:lstStyle/>
          <a:p>
            <a:r>
              <a:rPr lang="en-US" sz="3400" dirty="0" smtClean="0"/>
              <a:t>Returning from void methods &amp; functions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4096512"/>
          </a:xfrm>
        </p:spPr>
        <p:txBody>
          <a:bodyPr/>
          <a:lstStyle/>
          <a:p>
            <a:r>
              <a:rPr lang="en-US" sz="2200" dirty="0" smtClean="0"/>
              <a:t>VM </a:t>
            </a:r>
            <a:r>
              <a:rPr lang="en-US" sz="2200" dirty="0"/>
              <a:t>functions corresponding to void Jack methods and functions </a:t>
            </a:r>
            <a:r>
              <a:rPr lang="en-US" sz="2200" i="1" dirty="0"/>
              <a:t>must return </a:t>
            </a:r>
            <a:r>
              <a:rPr lang="en-US" sz="2200" dirty="0"/>
              <a:t>the </a:t>
            </a:r>
            <a:r>
              <a:rPr lang="en-US" sz="2200" i="1" dirty="0"/>
              <a:t>constant</a:t>
            </a:r>
            <a:r>
              <a:rPr lang="en-US" sz="2200" dirty="0"/>
              <a:t> </a:t>
            </a:r>
            <a:r>
              <a:rPr lang="en-US" sz="2200" i="1" dirty="0" smtClean="0"/>
              <a:t>0</a:t>
            </a:r>
            <a:r>
              <a:rPr lang="en-US" sz="2200" dirty="0" smtClean="0"/>
              <a:t> </a:t>
            </a:r>
            <a:r>
              <a:rPr lang="en-US" sz="2200" dirty="0"/>
              <a:t>as their return </a:t>
            </a:r>
            <a:r>
              <a:rPr lang="en-US" sz="2200" dirty="0" smtClean="0"/>
              <a:t>value.</a:t>
            </a:r>
          </a:p>
          <a:p>
            <a:endParaRPr lang="en-US" sz="2400" dirty="0"/>
          </a:p>
          <a:p>
            <a:r>
              <a:rPr lang="en-US" sz="2200" dirty="0"/>
              <a:t>When translating a </a:t>
            </a:r>
            <a:r>
              <a:rPr lang="en-US" sz="2200" i="1" dirty="0"/>
              <a:t>“do sub” </a:t>
            </a:r>
            <a:r>
              <a:rPr lang="en-US" sz="2200" dirty="0"/>
              <a:t>statement </a:t>
            </a:r>
            <a:r>
              <a:rPr lang="en-US" sz="2200" dirty="0" smtClean="0"/>
              <a:t>(sub </a:t>
            </a:r>
            <a:r>
              <a:rPr lang="en-US" sz="2200" dirty="0"/>
              <a:t>is a void method or </a:t>
            </a:r>
            <a:r>
              <a:rPr lang="en-US" sz="2200" dirty="0" smtClean="0"/>
              <a:t>function) </a:t>
            </a:r>
            <a:r>
              <a:rPr lang="en-US" sz="2200" dirty="0"/>
              <a:t>the caller of the </a:t>
            </a:r>
            <a:r>
              <a:rPr lang="en-US" sz="2200" dirty="0" smtClean="0"/>
              <a:t>VM </a:t>
            </a:r>
            <a:r>
              <a:rPr lang="en-US" sz="2200" dirty="0"/>
              <a:t>function must </a:t>
            </a:r>
            <a:r>
              <a:rPr lang="en-US" sz="2200" i="1" dirty="0"/>
              <a:t>pop</a:t>
            </a:r>
            <a:r>
              <a:rPr lang="en-US" sz="2200" dirty="0"/>
              <a:t> (and ignore) the returned value </a:t>
            </a:r>
            <a:r>
              <a:rPr lang="en-US" sz="2200" dirty="0" smtClean="0"/>
              <a:t>(</a:t>
            </a:r>
            <a:r>
              <a:rPr lang="en-US" sz="2200" i="1" dirty="0" smtClean="0"/>
              <a:t>constant</a:t>
            </a:r>
            <a:r>
              <a:rPr lang="en-US" sz="2200" dirty="0" smtClean="0"/>
              <a:t> </a:t>
            </a:r>
            <a:r>
              <a:rPr lang="en-US" sz="2200" i="1" dirty="0"/>
              <a:t>0</a:t>
            </a:r>
            <a:r>
              <a:rPr lang="en-US" sz="2200" dirty="0"/>
              <a:t>). </a:t>
            </a:r>
            <a:endParaRPr lang="en-US" sz="2200" dirty="0" smtClean="0"/>
          </a:p>
          <a:p>
            <a:pPr marL="438912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VM code: 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rgbClr val="000066"/>
                </a:solidFill>
              </a:rPr>
              <a:t>pop </a:t>
            </a:r>
            <a:r>
              <a:rPr lang="en-US" sz="2200" dirty="0">
                <a:solidFill>
                  <a:srgbClr val="000066"/>
                </a:solidFill>
              </a:rPr>
              <a:t>temp 0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86200" y="1676400"/>
            <a:ext cx="1219200" cy="457199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en-US" b="1" i="1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Program flow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76400" y="1581473"/>
            <a:ext cx="5410200" cy="475927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sz="18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label </a:t>
            </a:r>
            <a:r>
              <a:rPr lang="en-US" sz="2000" b="1" i="1" dirty="0" smtClean="0">
                <a:solidFill>
                  <a:srgbClr val="000066"/>
                </a:solidFill>
                <a:cs typeface="Times New Roman" pitchFamily="18" charset="0"/>
              </a:rPr>
              <a:t>c</a:t>
            </a:r>
            <a:r>
              <a:rPr lang="en-US" i="1" dirty="0" smtClean="0">
                <a:solidFill>
                  <a:srgbClr val="000066"/>
                </a:solidFill>
                <a:cs typeface="Times New Roman" pitchFamily="18" charset="0"/>
              </a:rPr>
              <a:t>        </a:t>
            </a:r>
            <a:r>
              <a:rPr lang="en-US" i="1" dirty="0">
                <a:solidFill>
                  <a:srgbClr val="000066"/>
                </a:solidFill>
                <a:cs typeface="Times New Roman" pitchFamily="18" charset="0"/>
              </a:rPr>
              <a:t>; </a:t>
            </a:r>
            <a:r>
              <a:rPr lang="en-US" i="1" dirty="0" smtClean="0">
                <a:solidFill>
                  <a:srgbClr val="000066"/>
                </a:solidFill>
                <a:cs typeface="Times New Roman" pitchFamily="18" charset="0"/>
              </a:rPr>
              <a:t>      </a:t>
            </a:r>
            <a:r>
              <a:rPr lang="en-US" sz="18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goto </a:t>
            </a:r>
            <a:r>
              <a:rPr lang="en-US" sz="2000" b="1" i="1" dirty="0" smtClean="0">
                <a:solidFill>
                  <a:srgbClr val="000066"/>
                </a:solidFill>
                <a:cs typeface="Times New Roman" pitchFamily="18" charset="0"/>
              </a:rPr>
              <a:t>c	</a:t>
            </a:r>
            <a:r>
              <a:rPr lang="en-US" sz="2000" i="1" dirty="0" smtClean="0">
                <a:solidFill>
                  <a:srgbClr val="000066"/>
                </a:solidFill>
                <a:cs typeface="Times New Roman" pitchFamily="18" charset="0"/>
              </a:rPr>
              <a:t>       ;       </a:t>
            </a:r>
            <a:r>
              <a:rPr lang="en-US" sz="18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if-goto </a:t>
            </a:r>
            <a:r>
              <a:rPr lang="en-US" sz="2000" b="1" i="1" dirty="0" smtClean="0">
                <a:solidFill>
                  <a:srgbClr val="000066"/>
                </a:solidFill>
                <a:cs typeface="Times New Roman" pitchFamily="18" charset="0"/>
              </a:rPr>
              <a:t>c</a:t>
            </a:r>
            <a:endParaRPr lang="en-US" sz="1600" dirty="0" smtClean="0">
              <a:solidFill>
                <a:srgbClr val="000066"/>
              </a:solidFill>
              <a:latin typeface="Comic Sans MS" pitchFamily="66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97327"/>
              </p:ext>
            </p:extLst>
          </p:nvPr>
        </p:nvGraphicFramePr>
        <p:xfrm>
          <a:off x="3352800" y="4145280"/>
          <a:ext cx="5486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76400"/>
                <a:gridCol w="3810000"/>
              </a:tblGrid>
              <a:tr h="25146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if (cond) </a:t>
                      </a:r>
                    </a:p>
                    <a:p>
                      <a:r>
                        <a:rPr lang="en-US" sz="1800" b="0" dirty="0" smtClean="0"/>
                        <a:t>       s1 </a:t>
                      </a:r>
                    </a:p>
                    <a:p>
                      <a:r>
                        <a:rPr lang="en-US" sz="1800" b="0" dirty="0" smtClean="0"/>
                        <a:t>else </a:t>
                      </a:r>
                    </a:p>
                    <a:p>
                      <a:r>
                        <a:rPr lang="en-US" sz="1800" b="0" dirty="0" smtClean="0"/>
                        <a:t>       s2 </a:t>
                      </a:r>
                    </a:p>
                    <a:p>
                      <a:r>
                        <a:rPr lang="en-US" sz="1800" b="0" dirty="0" smtClean="0"/>
                        <a:t>…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VM code  for computing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en-US" sz="1800" b="0" dirty="0" smtClean="0"/>
                        <a:t>cond) </a:t>
                      </a:r>
                    </a:p>
                    <a:p>
                      <a:r>
                        <a:rPr lang="en-US" sz="1800" b="0" dirty="0" smtClean="0"/>
                        <a:t>if-</a:t>
                      </a:r>
                      <a:r>
                        <a:rPr lang="en-US" sz="1800" b="0" dirty="0" err="1" smtClean="0"/>
                        <a:t>goto</a:t>
                      </a:r>
                      <a:r>
                        <a:rPr lang="en-US" sz="1800" b="0" dirty="0" smtClean="0"/>
                        <a:t>  IF_TRUE</a:t>
                      </a:r>
                    </a:p>
                    <a:p>
                      <a:r>
                        <a:rPr lang="en-US" sz="1800" b="0" dirty="0" smtClean="0"/>
                        <a:t>goto  IF_FALSE</a:t>
                      </a:r>
                    </a:p>
                    <a:p>
                      <a:r>
                        <a:rPr lang="en-US" sz="1800" b="0" dirty="0" smtClean="0"/>
                        <a:t>label  IF_TRUE</a:t>
                      </a:r>
                    </a:p>
                    <a:p>
                      <a:r>
                        <a:rPr lang="en-US" sz="1800" b="0" dirty="0" smtClean="0"/>
                        <a:t>VM code for executing  s1 </a:t>
                      </a:r>
                    </a:p>
                    <a:p>
                      <a:r>
                        <a:rPr lang="en-US" sz="1800" b="0" dirty="0" smtClean="0"/>
                        <a:t>goto  IF_END</a:t>
                      </a:r>
                    </a:p>
                    <a:p>
                      <a:r>
                        <a:rPr lang="en-US" sz="1800" b="0" dirty="0" smtClean="0"/>
                        <a:t>label  IF_FALSE</a:t>
                      </a:r>
                    </a:p>
                    <a:p>
                      <a:r>
                        <a:rPr lang="en-US" sz="1800" b="0" dirty="0" smtClean="0"/>
                        <a:t>VM code for executing  s2 </a:t>
                      </a:r>
                    </a:p>
                    <a:p>
                      <a:r>
                        <a:rPr lang="en-US" sz="1800" b="0" dirty="0" smtClean="0"/>
                        <a:t>label  IF_END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29927"/>
              </p:ext>
            </p:extLst>
          </p:nvPr>
        </p:nvGraphicFramePr>
        <p:xfrm>
          <a:off x="304800" y="2286000"/>
          <a:ext cx="5486400" cy="1752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73817"/>
                <a:gridCol w="3812583"/>
              </a:tblGrid>
              <a:tr h="175260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while (cond) </a:t>
                      </a:r>
                    </a:p>
                    <a:p>
                      <a:pPr algn="l"/>
                      <a:r>
                        <a:rPr lang="en-US" sz="1800" b="0" dirty="0" smtClean="0"/>
                        <a:t>       s1 </a:t>
                      </a:r>
                    </a:p>
                    <a:p>
                      <a:pPr algn="l"/>
                      <a:r>
                        <a:rPr lang="en-US" sz="1800" b="0" dirty="0" smtClean="0"/>
                        <a:t>else </a:t>
                      </a:r>
                    </a:p>
                    <a:p>
                      <a:pPr algn="l"/>
                      <a:r>
                        <a:rPr lang="en-US" sz="1800" b="0" dirty="0" smtClean="0"/>
                        <a:t>       s2 </a:t>
                      </a:r>
                    </a:p>
                    <a:p>
                      <a:pPr algn="l"/>
                      <a:r>
                        <a:rPr lang="en-US" sz="1800" b="0" dirty="0" smtClean="0"/>
                        <a:t>…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label  WHILE_EXP</a:t>
                      </a:r>
                    </a:p>
                    <a:p>
                      <a:pPr algn="l"/>
                      <a:r>
                        <a:rPr lang="en-US" sz="1800" b="0" dirty="0" smtClean="0"/>
                        <a:t>VM code  for computing </a:t>
                      </a:r>
                      <a:r>
                        <a:rPr lang="en-US" sz="1800" b="0" dirty="0" smtClean="0"/>
                        <a:t>~(</a:t>
                      </a:r>
                      <a:r>
                        <a:rPr lang="en-US" sz="1800" b="0" dirty="0" smtClean="0"/>
                        <a:t>cond) </a:t>
                      </a:r>
                    </a:p>
                    <a:p>
                      <a:pPr algn="l"/>
                      <a:r>
                        <a:rPr lang="en-US" sz="1800" b="0" dirty="0" smtClean="0"/>
                        <a:t>if-</a:t>
                      </a:r>
                      <a:r>
                        <a:rPr lang="en-US" sz="1800" b="0" dirty="0" err="1" smtClean="0"/>
                        <a:t>goto</a:t>
                      </a:r>
                      <a:r>
                        <a:rPr lang="en-US" sz="1800" b="0" dirty="0" smtClean="0"/>
                        <a:t>  WHILE_END</a:t>
                      </a:r>
                    </a:p>
                    <a:p>
                      <a:pPr algn="l"/>
                      <a:r>
                        <a:rPr lang="en-US" sz="1800" b="0" dirty="0" smtClean="0"/>
                        <a:t>VM code for executing s1 </a:t>
                      </a:r>
                    </a:p>
                    <a:p>
                      <a:pPr algn="l"/>
                      <a:r>
                        <a:rPr lang="en-US" sz="1800" b="0" dirty="0" smtClean="0"/>
                        <a:t>goto  WHILE_EXP</a:t>
                      </a:r>
                    </a:p>
                    <a:p>
                      <a:pPr algn="l"/>
                      <a:r>
                        <a:rPr lang="en-US" sz="1800" b="0" dirty="0" smtClean="0"/>
                        <a:t>label  WHILE_END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5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488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b="1" i="1" dirty="0" smtClean="0"/>
              <a:t>null</a:t>
            </a:r>
            <a:r>
              <a:rPr lang="en-US" sz="2200" dirty="0" smtClean="0"/>
              <a:t>  and  </a:t>
            </a:r>
            <a:r>
              <a:rPr lang="en-US" sz="2200" b="1" i="1" dirty="0" smtClean="0"/>
              <a:t>false</a:t>
            </a:r>
            <a:r>
              <a:rPr lang="en-US" sz="2200" dirty="0" smtClean="0"/>
              <a:t>  are </a:t>
            </a:r>
            <a:r>
              <a:rPr lang="en-US" sz="2200" dirty="0"/>
              <a:t>mapped to the </a:t>
            </a:r>
            <a:r>
              <a:rPr lang="en-US" sz="2200" i="1" dirty="0"/>
              <a:t>constant</a:t>
            </a:r>
            <a:r>
              <a:rPr lang="en-US" sz="2200" dirty="0"/>
              <a:t> </a:t>
            </a:r>
            <a:r>
              <a:rPr lang="en-US" sz="2200" i="1" dirty="0"/>
              <a:t>0</a:t>
            </a:r>
            <a:r>
              <a:rPr lang="en-US" sz="2200" dirty="0"/>
              <a:t>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b="1" i="1" dirty="0" smtClean="0"/>
              <a:t>true</a:t>
            </a:r>
            <a:r>
              <a:rPr lang="en-US" sz="2200" dirty="0" smtClean="0"/>
              <a:t> </a:t>
            </a:r>
            <a:r>
              <a:rPr lang="en-US" sz="2200" dirty="0"/>
              <a:t>is mapped to the </a:t>
            </a:r>
            <a:r>
              <a:rPr lang="en-US" sz="2200" i="1" dirty="0" smtClean="0"/>
              <a:t>constant</a:t>
            </a:r>
            <a:r>
              <a:rPr lang="en-US" sz="2200" dirty="0" smtClean="0"/>
              <a:t> </a:t>
            </a:r>
            <a:r>
              <a:rPr lang="en-US" sz="2200" i="1" dirty="0"/>
              <a:t>–</a:t>
            </a:r>
            <a:r>
              <a:rPr lang="en-US" sz="2200" i="1" dirty="0" smtClean="0"/>
              <a:t>1</a:t>
            </a:r>
            <a:r>
              <a:rPr lang="en-US" sz="2200" dirty="0" smtClean="0"/>
              <a:t>. T</a:t>
            </a:r>
            <a:r>
              <a:rPr lang="en-US" sz="2200" dirty="0" smtClean="0">
                <a:solidFill>
                  <a:schemeClr val="tx1"/>
                </a:solidFill>
              </a:rPr>
              <a:t>his </a:t>
            </a:r>
            <a:r>
              <a:rPr lang="en-US" sz="2200" dirty="0">
                <a:solidFill>
                  <a:schemeClr val="tx1"/>
                </a:solidFill>
              </a:rPr>
              <a:t>constant can be obtained </a:t>
            </a:r>
            <a:r>
              <a:rPr lang="en-US" sz="2200" dirty="0" smtClean="0">
                <a:solidFill>
                  <a:schemeClr val="tx1"/>
                </a:solidFill>
              </a:rPr>
              <a:t>via:    </a:t>
            </a:r>
            <a:r>
              <a:rPr lang="en-US" sz="2200" dirty="0" smtClean="0">
                <a:solidFill>
                  <a:srgbClr val="000066"/>
                </a:solidFill>
              </a:rPr>
              <a:t>push </a:t>
            </a:r>
            <a:r>
              <a:rPr lang="en-US" sz="2200" dirty="0">
                <a:solidFill>
                  <a:srgbClr val="000066"/>
                </a:solidFill>
              </a:rPr>
              <a:t>constant </a:t>
            </a:r>
            <a:r>
              <a:rPr lang="en-US" sz="2200" dirty="0" smtClean="0">
                <a:solidFill>
                  <a:srgbClr val="000066"/>
                </a:solidFill>
              </a:rPr>
              <a:t>0</a:t>
            </a:r>
            <a:endParaRPr lang="en-US" sz="2200" dirty="0" smtClean="0">
              <a:solidFill>
                <a:srgbClr val="000066"/>
              </a:solidFill>
            </a:endParaRPr>
          </a:p>
          <a:p>
            <a:pPr marL="109728" indent="0">
              <a:buNone/>
            </a:pPr>
            <a:r>
              <a:rPr lang="en-US" sz="2200" dirty="0">
                <a:solidFill>
                  <a:srgbClr val="000066"/>
                </a:solidFill>
              </a:rPr>
              <a:t>	</a:t>
            </a:r>
            <a:r>
              <a:rPr lang="en-US" sz="2200" dirty="0" smtClean="0">
                <a:solidFill>
                  <a:srgbClr val="000066"/>
                </a:solidFill>
              </a:rPr>
              <a:t>	      </a:t>
            </a:r>
            <a:r>
              <a:rPr lang="en-US" sz="2200" dirty="0" smtClean="0">
                <a:solidFill>
                  <a:srgbClr val="000066"/>
                </a:solidFill>
              </a:rPr>
              <a:t>not</a:t>
            </a:r>
            <a:endParaRPr lang="en-US" sz="2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dirty="0" smtClean="0"/>
              <a:t>OS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Autofit/>
          </a:bodyPr>
          <a:lstStyle/>
          <a:p>
            <a:r>
              <a:rPr lang="en-US" sz="2200" b="1" i="1" dirty="0" smtClean="0"/>
              <a:t>Multiplication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b="1" i="1" dirty="0"/>
              <a:t>division</a:t>
            </a:r>
            <a:r>
              <a:rPr lang="en-US" sz="2200" dirty="0"/>
              <a:t> are handled using the OS functions </a:t>
            </a:r>
            <a:r>
              <a:rPr lang="en-US" sz="2200" i="1" dirty="0"/>
              <a:t>Math.multiply() </a:t>
            </a:r>
            <a:r>
              <a:rPr lang="en-US" sz="2200" dirty="0"/>
              <a:t>and </a:t>
            </a:r>
            <a:r>
              <a:rPr lang="en-US" sz="2200" i="1" dirty="0"/>
              <a:t>Math.divide()</a:t>
            </a:r>
            <a:r>
              <a:rPr lang="en-US" sz="2200" dirty="0"/>
              <a:t>. </a:t>
            </a:r>
            <a:endParaRPr lang="en-US" sz="2200" dirty="0" smtClean="0"/>
          </a:p>
          <a:p>
            <a:pPr marL="109728" indent="0">
              <a:buNone/>
            </a:pPr>
            <a:endParaRPr lang="en-US" sz="2200" dirty="0"/>
          </a:p>
          <a:p>
            <a:r>
              <a:rPr lang="en-US" sz="2200" b="1" i="1" dirty="0"/>
              <a:t>String</a:t>
            </a:r>
            <a:r>
              <a:rPr lang="en-US" sz="2200" dirty="0"/>
              <a:t> constants are created using the OS constructor </a:t>
            </a:r>
            <a:r>
              <a:rPr lang="en-US" sz="2200" i="1" dirty="0"/>
              <a:t>String.new(length)</a:t>
            </a:r>
            <a:r>
              <a:rPr lang="en-US" sz="2200" dirty="0"/>
              <a:t>. String assignments like x=”cc ...c” are handled using a series of calls to the OS routine </a:t>
            </a:r>
            <a:r>
              <a:rPr lang="en-US" sz="2200" i="1" dirty="0"/>
              <a:t>String.appendChar(</a:t>
            </a:r>
            <a:r>
              <a:rPr lang="en-US" sz="2200" i="1" dirty="0" err="1"/>
              <a:t>nextChar</a:t>
            </a:r>
            <a:r>
              <a:rPr lang="en-US" sz="2200" i="1" dirty="0"/>
              <a:t>)</a:t>
            </a:r>
            <a:r>
              <a:rPr lang="en-US" sz="2200" dirty="0"/>
              <a:t>. </a:t>
            </a:r>
            <a:endParaRPr lang="en-US" sz="2200" dirty="0" smtClean="0"/>
          </a:p>
          <a:p>
            <a:pPr marL="402336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VM code: 	</a:t>
            </a:r>
            <a:r>
              <a:rPr lang="en-US" sz="2200" dirty="0">
                <a:solidFill>
                  <a:srgbClr val="000066"/>
                </a:solidFill>
              </a:rPr>
              <a:t>push </a:t>
            </a:r>
            <a:r>
              <a:rPr lang="en-US" sz="2200" dirty="0" smtClean="0">
                <a:solidFill>
                  <a:srgbClr val="000066"/>
                </a:solidFill>
              </a:rPr>
              <a:t> constant  index</a:t>
            </a:r>
          </a:p>
          <a:p>
            <a:pPr marL="402336" lvl="1" indent="0">
              <a:buNone/>
            </a:pPr>
            <a:r>
              <a:rPr lang="en-US" sz="2200" dirty="0">
                <a:solidFill>
                  <a:srgbClr val="000066"/>
                </a:solidFill>
              </a:rPr>
              <a:t>		call </a:t>
            </a:r>
            <a:r>
              <a:rPr lang="en-US" sz="2200" dirty="0" smtClean="0">
                <a:solidFill>
                  <a:srgbClr val="000066"/>
                </a:solidFill>
              </a:rPr>
              <a:t> String.new  1</a:t>
            </a:r>
          </a:p>
          <a:p>
            <a:pPr marL="402336" lvl="1" indent="0">
              <a:buNone/>
            </a:pPr>
            <a:r>
              <a:rPr lang="en-US" sz="2200" dirty="0">
                <a:solidFill>
                  <a:srgbClr val="000066"/>
                </a:solidFill>
              </a:rPr>
              <a:t>		call </a:t>
            </a:r>
            <a:r>
              <a:rPr lang="en-US" sz="2200" dirty="0" smtClean="0">
                <a:solidFill>
                  <a:srgbClr val="000066"/>
                </a:solidFill>
              </a:rPr>
              <a:t> String.appendChar  2</a:t>
            </a:r>
            <a:endParaRPr lang="en-US" sz="2200" dirty="0">
              <a:solidFill>
                <a:srgbClr val="000066"/>
              </a:solidFill>
            </a:endParaRPr>
          </a:p>
          <a:p>
            <a:endParaRPr lang="en-US" sz="2200" dirty="0"/>
          </a:p>
          <a:p>
            <a:r>
              <a:rPr lang="en-US" sz="2200" b="1" i="1" dirty="0"/>
              <a:t>Constructors</a:t>
            </a:r>
            <a:r>
              <a:rPr lang="en-US" sz="2200" dirty="0"/>
              <a:t> allocate space for new objects using the OS function </a:t>
            </a:r>
            <a:r>
              <a:rPr lang="en-US" sz="2200" i="1" dirty="0"/>
              <a:t>Memory.alloc(size)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683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5278"/>
              </p:ext>
            </p:extLst>
          </p:nvPr>
        </p:nvGraphicFramePr>
        <p:xfrm>
          <a:off x="228600" y="761999"/>
          <a:ext cx="8763001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7268"/>
                <a:gridCol w="2795094"/>
                <a:gridCol w="2870639"/>
              </a:tblGrid>
              <a:tr h="5715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class</a:t>
                      </a:r>
                      <a:r>
                        <a:rPr lang="en-US" sz="1400" dirty="0" smtClean="0"/>
                        <a:t> Main {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/** Initializes a new game and starts it. */    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function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void</a:t>
                      </a:r>
                      <a:r>
                        <a:rPr lang="en-US" sz="1400" dirty="0" smtClean="0"/>
                        <a:t> main() {</a:t>
                      </a:r>
                    </a:p>
                    <a:p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var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smtClean="0"/>
                        <a:t>SquareGame game;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    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let</a:t>
                      </a:r>
                      <a:r>
                        <a:rPr lang="en-US" sz="1400" dirty="0" smtClean="0"/>
                        <a:t> game = SquareGame.new();</a:t>
                      </a:r>
                    </a:p>
                    <a:p>
                      <a:r>
                        <a:rPr lang="en-US" sz="1400" dirty="0" smtClean="0"/>
                        <a:t>       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r>
                        <a:rPr lang="en-US" sz="1400" dirty="0" smtClean="0"/>
                        <a:t> game.run();</a:t>
                      </a:r>
                    </a:p>
                    <a:p>
                      <a:r>
                        <a:rPr lang="en-US" sz="1400" dirty="0" smtClean="0"/>
                        <a:t>       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r>
                        <a:rPr lang="en-US" sz="1400" dirty="0" smtClean="0"/>
                        <a:t> game.dispose();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    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return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r>
                        <a:rPr lang="en-US" sz="1400" dirty="0" smtClean="0"/>
                        <a:t>    }</a:t>
                      </a:r>
                    </a:p>
                    <a:p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&lt;tokens&gt;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SquareGame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let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SquareGame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/>
                        <a:t>.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/>
                        <a:t>run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/>
                        <a:t>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/>
                        <a:t>;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function Main.main 1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call SquareGame.new 0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pop local 0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push local 0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call SquareGame.run 1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pop temp 0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push local 0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call SquareGame.dispose 1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pop temp 0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push constant 0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6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Jack Language Grammar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88106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218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357313"/>
            <a:ext cx="88201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5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5" y="838200"/>
            <a:ext cx="88011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1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Twist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We wish to extend the jack </a:t>
            </a:r>
            <a:r>
              <a:rPr lang="en-US" sz="2200" dirty="0" smtClean="0"/>
              <a:t>language </a:t>
            </a:r>
            <a:r>
              <a:rPr lang="en-US" sz="2200" dirty="0"/>
              <a:t>and to add a power operator with ^. </a:t>
            </a:r>
            <a:endParaRPr lang="en-US" sz="2200" dirty="0" smtClean="0"/>
          </a:p>
          <a:p>
            <a:pPr marL="109728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u="sng" dirty="0" smtClean="0"/>
              <a:t>Example</a:t>
            </a:r>
            <a:r>
              <a:rPr lang="en-US" sz="2200" dirty="0" smtClean="0"/>
              <a:t>: 3^2 </a:t>
            </a:r>
            <a:r>
              <a:rPr lang="en-US" sz="2200" dirty="0"/>
              <a:t>= </a:t>
            </a:r>
            <a:r>
              <a:rPr lang="en-US" sz="2200" dirty="0" smtClean="0"/>
              <a:t>9</a:t>
            </a:r>
          </a:p>
          <a:p>
            <a:pPr marL="109728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Remember that you don't need to implement the operator or the function, just to </a:t>
            </a:r>
            <a:r>
              <a:rPr lang="en-US" sz="2200" b="1" dirty="0"/>
              <a:t>identify</a:t>
            </a:r>
            <a:r>
              <a:rPr lang="en-US" sz="2200" dirty="0"/>
              <a:t> it in the text and handle it like other </a:t>
            </a:r>
            <a:r>
              <a:rPr lang="en-US" sz="2200" dirty="0" smtClean="0"/>
              <a:t>operator- with </a:t>
            </a:r>
            <a:r>
              <a:rPr lang="en-US" sz="2200" dirty="0"/>
              <a:t>the function </a:t>
            </a:r>
            <a:r>
              <a:rPr lang="en-US" sz="2200" b="1" i="1" dirty="0" err="1" smtClean="0"/>
              <a:t>Math.power</a:t>
            </a:r>
            <a:r>
              <a:rPr lang="en-US" sz="2200" b="1" i="1" dirty="0" smtClean="0"/>
              <a:t>(</a:t>
            </a:r>
            <a:r>
              <a:rPr lang="en-US" sz="2200" b="1" i="1" dirty="0" err="1" smtClean="0"/>
              <a:t>int</a:t>
            </a:r>
            <a:r>
              <a:rPr lang="en-US" sz="2200" b="1" i="1" dirty="0" smtClean="0"/>
              <a:t> </a:t>
            </a:r>
            <a:r>
              <a:rPr lang="en-US" sz="2200" b="1" i="1" dirty="0"/>
              <a:t>x , </a:t>
            </a:r>
            <a:r>
              <a:rPr lang="en-US" sz="2200" b="1" i="1" dirty="0" err="1"/>
              <a:t>int</a:t>
            </a:r>
            <a:r>
              <a:rPr lang="en-US" sz="2200" b="1" i="1" dirty="0"/>
              <a:t> y</a:t>
            </a:r>
            <a:r>
              <a:rPr lang="en-US" sz="2200" dirty="0" smtClean="0"/>
              <a:t>), that </a:t>
            </a:r>
            <a:r>
              <a:rPr lang="en-US" sz="2200" dirty="0"/>
              <a:t>actually doesn't exist </a:t>
            </a:r>
            <a:r>
              <a:rPr lang="en-US" sz="2200" dirty="0" smtClean="0"/>
              <a:t>yet.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04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325112"/>
          </a:xfrm>
        </p:spPr>
        <p:txBody>
          <a:bodyPr/>
          <a:lstStyle/>
          <a:p>
            <a:r>
              <a:rPr lang="en-US" sz="2200" dirty="0"/>
              <a:t>We suggest arranging the implementation in three modules: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JackCompiler: </a:t>
            </a:r>
            <a:r>
              <a:rPr lang="en-US" sz="2000" dirty="0">
                <a:solidFill>
                  <a:schemeClr val="tx1"/>
                </a:solidFill>
              </a:rPr>
              <a:t>Top level driver that sets up and invokes the other </a:t>
            </a:r>
            <a:r>
              <a:rPr lang="en-US" sz="2000" dirty="0" smtClean="0">
                <a:solidFill>
                  <a:schemeClr val="tx1"/>
                </a:solidFill>
              </a:rPr>
              <a:t>modules.</a:t>
            </a:r>
            <a:endParaRPr lang="en-US" sz="2000" dirty="0">
              <a:solidFill>
                <a:schemeClr val="tx1"/>
              </a:solidFill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JackTokenizer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Tokenizer.</a:t>
            </a:r>
            <a:endParaRPr lang="en-US" sz="2000" dirty="0">
              <a:solidFill>
                <a:schemeClr val="tx1"/>
              </a:solidFill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SymbolTable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Symbol </a:t>
            </a:r>
            <a:r>
              <a:rPr lang="en-US" sz="2000" dirty="0" smtClean="0">
                <a:solidFill>
                  <a:schemeClr val="tx1"/>
                </a:solidFill>
              </a:rPr>
              <a:t>table.</a:t>
            </a:r>
            <a:endParaRPr lang="en-US" sz="2000" dirty="0">
              <a:solidFill>
                <a:schemeClr val="tx1"/>
              </a:solidFill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VMWriter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Output module for generating VM </a:t>
            </a:r>
            <a:r>
              <a:rPr lang="en-US" sz="2000" dirty="0" smtClean="0">
                <a:solidFill>
                  <a:schemeClr val="tx1"/>
                </a:solidFill>
              </a:rPr>
              <a:t>code.</a:t>
            </a:r>
            <a:endParaRPr lang="en-US" sz="2000" dirty="0">
              <a:solidFill>
                <a:schemeClr val="tx1"/>
              </a:solidFill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CompilationEngine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Recursive top-down compilation engine.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34" y="4109569"/>
            <a:ext cx="6756042" cy="269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7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3:</a:t>
            </a:r>
            <a:endParaRPr lang="he-IL" sz="2600" dirty="0">
              <a:hlinkClick r:id="rId2"/>
            </a:endParaRPr>
          </a:p>
          <a:p>
            <a:pPr marL="109728" indent="0">
              <a:buNone/>
            </a:pPr>
            <a:r>
              <a:rPr lang="en-US" sz="2200" dirty="0">
                <a:hlinkClick r:id="rId3"/>
              </a:rPr>
              <a:t>http://my.jce.ac.il/~</a:t>
            </a:r>
            <a:r>
              <a:rPr lang="en-US" sz="2200" dirty="0" smtClean="0">
                <a:hlinkClick r:id="rId3"/>
              </a:rPr>
              <a:t>arikgi/Web/Ex/Ex0</a:t>
            </a:r>
            <a:r>
              <a:rPr lang="he-IL" sz="2200" dirty="0" smtClean="0">
                <a:hlinkClick r:id="rId3"/>
              </a:rPr>
              <a:t>3</a:t>
            </a:r>
            <a:r>
              <a:rPr lang="en-US" sz="2200" dirty="0" smtClean="0">
                <a:hlinkClick r:id="rId3"/>
              </a:rPr>
              <a:t>/index.htm</a:t>
            </a:r>
            <a:endParaRPr lang="he-IL" sz="2200" dirty="0" smtClean="0"/>
          </a:p>
          <a:p>
            <a:pPr marL="109728" indent="0">
              <a:buNone/>
            </a:pPr>
            <a:endParaRPr lang="he-IL" dirty="0" smtClean="0"/>
          </a:p>
          <a:p>
            <a:r>
              <a:rPr lang="en-US" sz="2600" dirty="0" smtClean="0"/>
              <a:t>EX03 </a:t>
            </a:r>
            <a:r>
              <a:rPr lang="en-US" sz="2600" dirty="0"/>
              <a:t>zip </a:t>
            </a:r>
            <a:r>
              <a:rPr lang="he-IL" sz="2600" dirty="0" smtClean="0"/>
              <a:t>:</a:t>
            </a:r>
            <a:endParaRPr lang="en-US" sz="2600" dirty="0"/>
          </a:p>
          <a:p>
            <a:pPr marL="109728" indent="0">
              <a:buNone/>
            </a:pPr>
            <a:r>
              <a:rPr lang="en-US" sz="2200" dirty="0">
                <a:hlinkClick r:id="rId4"/>
              </a:rPr>
              <a:t>http://my.jce.ac.il/~</a:t>
            </a:r>
            <a:r>
              <a:rPr lang="en-US" sz="2200" dirty="0" smtClean="0">
                <a:hlinkClick r:id="rId4"/>
              </a:rPr>
              <a:t>arikgi/Web/Ex/Ex0</a:t>
            </a:r>
            <a:r>
              <a:rPr lang="he-IL" sz="2200" dirty="0" smtClean="0">
                <a:hlinkClick r:id="rId4"/>
              </a:rPr>
              <a:t>3</a:t>
            </a:r>
            <a:r>
              <a:rPr lang="en-US" sz="2200" dirty="0" smtClean="0">
                <a:hlinkClick r:id="rId4"/>
              </a:rPr>
              <a:t>/Ex0</a:t>
            </a:r>
            <a:r>
              <a:rPr lang="he-IL" sz="2200" dirty="0" smtClean="0">
                <a:hlinkClick r:id="rId4"/>
              </a:rPr>
              <a:t>3</a:t>
            </a:r>
            <a:r>
              <a:rPr lang="en-US" sz="2200" dirty="0" smtClean="0">
                <a:hlinkClick r:id="rId4"/>
              </a:rPr>
              <a:t>.zip</a:t>
            </a:r>
            <a:endParaRPr lang="he-IL" sz="2200" dirty="0" smtClean="0"/>
          </a:p>
          <a:p>
            <a:pPr marL="109728" indent="0">
              <a:buNone/>
            </a:pPr>
            <a:endParaRPr lang="he-IL" sz="2200" dirty="0"/>
          </a:p>
          <a:p>
            <a:r>
              <a:rPr lang="en-US" sz="2600" dirty="0" smtClean="0"/>
              <a:t>Text comparer </a:t>
            </a:r>
            <a:r>
              <a:rPr lang="en-US" sz="1600" dirty="0" smtClean="0"/>
              <a:t>(if TextComparer.bat won’t work)</a:t>
            </a:r>
            <a:r>
              <a:rPr lang="en-US" sz="2600" dirty="0" smtClean="0"/>
              <a:t>:</a:t>
            </a:r>
          </a:p>
          <a:p>
            <a:pPr marL="109728" indent="0">
              <a:buNone/>
            </a:pPr>
            <a:r>
              <a:rPr lang="en-US" sz="2000" dirty="0">
                <a:hlinkClick r:id="rId5"/>
              </a:rPr>
              <a:t>http://www.diffnow.com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>
                <a:hlinkClick r:id="rId6"/>
              </a:rPr>
              <a:t>http://text-compare.com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109728" indent="0">
              <a:buNone/>
            </a:pPr>
            <a:endParaRPr lang="he-IL" sz="26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JackCompiler </a:t>
            </a:r>
            <a:r>
              <a:rPr lang="en-US" b="1" dirty="0" smtClean="0"/>
              <a:t>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The compiler operates on a given source, where source is either a file name of the form </a:t>
            </a:r>
            <a:r>
              <a:rPr lang="en-US" sz="2200" i="1" dirty="0" smtClean="0"/>
              <a:t>Xxx.jack</a:t>
            </a:r>
            <a:r>
              <a:rPr lang="en-US" sz="2200" dirty="0" smtClean="0"/>
              <a:t> or </a:t>
            </a:r>
            <a:r>
              <a:rPr lang="en-US" sz="2200" dirty="0"/>
              <a:t>a directory name containing one or more such </a:t>
            </a:r>
            <a:r>
              <a:rPr lang="en-US" sz="2200" dirty="0" smtClean="0"/>
              <a:t>files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For </a:t>
            </a:r>
            <a:r>
              <a:rPr lang="en-US" sz="2200" dirty="0"/>
              <a:t>each </a:t>
            </a:r>
            <a:r>
              <a:rPr lang="en-US" sz="2200" i="1" dirty="0"/>
              <a:t>Xxx.jack</a:t>
            </a:r>
            <a:r>
              <a:rPr lang="en-US" sz="2200" dirty="0"/>
              <a:t> </a:t>
            </a:r>
            <a:r>
              <a:rPr lang="en-US" sz="2200" dirty="0" smtClean="0"/>
              <a:t> input </a:t>
            </a:r>
            <a:r>
              <a:rPr lang="en-US" sz="2200" dirty="0"/>
              <a:t>file, the compiler creates a </a:t>
            </a:r>
            <a:r>
              <a:rPr lang="en-US" sz="2200" i="1" dirty="0"/>
              <a:t>JackTokenizer</a:t>
            </a:r>
            <a:r>
              <a:rPr lang="en-US" sz="2200" dirty="0"/>
              <a:t> </a:t>
            </a:r>
            <a:r>
              <a:rPr lang="en-US" sz="2200" dirty="0" smtClean="0"/>
              <a:t> and </a:t>
            </a:r>
            <a:r>
              <a:rPr lang="en-US" sz="2200" dirty="0"/>
              <a:t>an output </a:t>
            </a:r>
            <a:r>
              <a:rPr lang="en-US" sz="2200" dirty="0" smtClean="0"/>
              <a:t> </a:t>
            </a:r>
            <a:r>
              <a:rPr lang="en-US" sz="2200" i="1" dirty="0" smtClean="0"/>
              <a:t>Xxx.vm</a:t>
            </a:r>
            <a:r>
              <a:rPr lang="en-US" sz="2200" dirty="0" smtClean="0"/>
              <a:t>  file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Next, the compiler </a:t>
            </a:r>
            <a:r>
              <a:rPr lang="en-US" sz="2200" dirty="0"/>
              <a:t>uses </a:t>
            </a:r>
            <a:r>
              <a:rPr lang="en-US" sz="2200" dirty="0" smtClean="0"/>
              <a:t>next modules </a:t>
            </a:r>
            <a:r>
              <a:rPr lang="en-US" sz="2200" dirty="0"/>
              <a:t>to write the output </a:t>
            </a:r>
            <a:r>
              <a:rPr lang="en-US" sz="2200" dirty="0" smtClean="0"/>
              <a:t>file: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</a:rPr>
              <a:t>CompilationEngine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SymbolTable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</a:rPr>
              <a:t>VMWriter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8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JackTokenizer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Removes all comments and white space from the input stream and breaks it into Jack-language tokens, as specified by the Jack grammar</a:t>
            </a:r>
            <a:r>
              <a:rPr lang="en-US" sz="2200" dirty="0" smtClean="0"/>
              <a:t>. </a:t>
            </a:r>
          </a:p>
          <a:p>
            <a:endParaRPr lang="en-US" sz="2200" dirty="0"/>
          </a:p>
          <a:p>
            <a:pPr marL="109728" indent="0">
              <a:buNone/>
            </a:pPr>
            <a:r>
              <a:rPr lang="en-US" sz="2200" dirty="0" smtClean="0"/>
              <a:t>(the source file </a:t>
            </a:r>
            <a:r>
              <a:rPr lang="en-US" sz="2400" dirty="0" smtClean="0"/>
              <a:t>available </a:t>
            </a:r>
            <a:r>
              <a:rPr lang="en-US" sz="2200" dirty="0" smtClean="0"/>
              <a:t>in the Ex02.zip)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44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SymbolTable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symbol table associates the identifier names found in the program with identifier properties needed for compilation: </a:t>
            </a:r>
            <a:r>
              <a:rPr lang="en-US" sz="2200" i="1" dirty="0"/>
              <a:t>type</a:t>
            </a:r>
            <a:r>
              <a:rPr lang="en-US" sz="2200" dirty="0"/>
              <a:t>, </a:t>
            </a:r>
            <a:r>
              <a:rPr lang="en-US" sz="2200" i="1" dirty="0"/>
              <a:t>kind</a:t>
            </a:r>
            <a:r>
              <a:rPr lang="en-US" sz="2200" dirty="0"/>
              <a:t>, and </a:t>
            </a:r>
            <a:r>
              <a:rPr lang="en-US" sz="2200" i="1" dirty="0"/>
              <a:t>running index</a:t>
            </a:r>
            <a:r>
              <a:rPr lang="en-US" sz="2200" dirty="0"/>
              <a:t>. The symbol table for Jack programs has two nested scopes (class / subroutine). </a:t>
            </a:r>
            <a:r>
              <a:rPr lang="en-US" sz="2400" dirty="0"/>
              <a:t>	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r>
              <a:rPr lang="en-US" sz="2200" dirty="0" smtClean="0"/>
              <a:t>The </a:t>
            </a:r>
            <a:r>
              <a:rPr lang="en-US" sz="2200" dirty="0"/>
              <a:t>index starts at 0, increments by 1 each time an identifier is added to the table, and reset to 0 when starting a new scope. </a:t>
            </a:r>
            <a:endParaRPr lang="en-US" sz="2200" dirty="0" smtClean="0"/>
          </a:p>
          <a:p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31352"/>
              </p:ext>
            </p:extLst>
          </p:nvPr>
        </p:nvGraphicFramePr>
        <p:xfrm>
          <a:off x="1219200" y="3393440"/>
          <a:ext cx="685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2965"/>
                <a:gridCol w="5325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Static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Scope: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Field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Scope: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Argument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Scope: subroutine (method/function/constructor)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Var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Scope: subroutine (method/function/constructor)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2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Implementation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symbol table abstraction and API can be implemented using two separate hash tables: </a:t>
            </a:r>
            <a:endParaRPr lang="en-US" sz="2200" dirty="0" smtClean="0"/>
          </a:p>
          <a:p>
            <a:pPr marL="1133856" lvl="2" indent="-45720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class-scope </a:t>
            </a:r>
          </a:p>
          <a:p>
            <a:pPr marL="1133856" lvl="2" indent="-45720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subroutine-scope</a:t>
            </a:r>
          </a:p>
          <a:p>
            <a:pPr marL="1133856" lvl="2" indent="-457200">
              <a:buClrTx/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200" dirty="0" smtClean="0"/>
              <a:t>When </a:t>
            </a:r>
            <a:r>
              <a:rPr lang="en-US" sz="2200" dirty="0"/>
              <a:t>a new subroutine is started, the subroutine-scope table can be cleared. </a:t>
            </a:r>
          </a:p>
        </p:txBody>
      </p:sp>
    </p:spTree>
    <p:extLst>
      <p:ext uri="{BB962C8B-B14F-4D97-AF65-F5344CB8AC3E}">
        <p14:creationId xmlns:p14="http://schemas.microsoft.com/office/powerpoint/2010/main" val="26162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72625"/>
            <a:ext cx="9122898" cy="6572685"/>
            <a:chOff x="21102" y="272625"/>
            <a:chExt cx="9122898" cy="65726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2" y="272625"/>
              <a:ext cx="9122897" cy="589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10"/>
            <a:stretch/>
          </p:blipFill>
          <p:spPr bwMode="auto">
            <a:xfrm>
              <a:off x="21102" y="6172200"/>
              <a:ext cx="9122898" cy="67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06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VMWriter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/>
          <a:lstStyle/>
          <a:p>
            <a:r>
              <a:rPr lang="en-US" sz="2200" dirty="0"/>
              <a:t>Emits VM commands into a file, encapsulating the VM command syntax. 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887"/>
            <a:ext cx="9152352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9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" y="887437"/>
            <a:ext cx="9102964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3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CompilationEngine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This class does the compilation itself.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reads its input from a </a:t>
            </a:r>
            <a:r>
              <a:rPr lang="en-US" sz="2400" i="1" dirty="0"/>
              <a:t>JackTokenizer</a:t>
            </a:r>
            <a:r>
              <a:rPr lang="en-US" sz="2400" dirty="0"/>
              <a:t> and writes its output into a </a:t>
            </a:r>
            <a:r>
              <a:rPr lang="en-US" sz="2400" i="1" dirty="0"/>
              <a:t>VMWriter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organized as a series of </a:t>
            </a:r>
            <a:r>
              <a:rPr lang="en-US" sz="2400" i="1" dirty="0" err="1"/>
              <a:t>compilexxx</a:t>
            </a:r>
            <a:r>
              <a:rPr lang="en-US" sz="2400" i="1" dirty="0"/>
              <a:t>() </a:t>
            </a:r>
            <a:r>
              <a:rPr lang="en-US" sz="2400" dirty="0"/>
              <a:t>routines, where </a:t>
            </a:r>
            <a:r>
              <a:rPr lang="en-US" sz="2400" i="1" dirty="0"/>
              <a:t>xxx</a:t>
            </a:r>
            <a:r>
              <a:rPr lang="en-US" sz="2400" dirty="0"/>
              <a:t> is a syntactic element of the Jack language. The contract between these routines is that each </a:t>
            </a:r>
            <a:r>
              <a:rPr lang="en-US" sz="2400" i="1" dirty="0" err="1"/>
              <a:t>compilexxx</a:t>
            </a:r>
            <a:r>
              <a:rPr lang="en-US" sz="2400" i="1" dirty="0"/>
              <a:t>() </a:t>
            </a:r>
            <a:r>
              <a:rPr lang="en-US" sz="2400" dirty="0"/>
              <a:t>routine should read the syntactic construct </a:t>
            </a:r>
            <a:r>
              <a:rPr lang="en-US" sz="2400" i="1" dirty="0"/>
              <a:t>xxx</a:t>
            </a:r>
            <a:r>
              <a:rPr lang="en-US" sz="2400" dirty="0"/>
              <a:t> from the input, </a:t>
            </a:r>
            <a:r>
              <a:rPr lang="en-US" sz="2400" i="1" dirty="0"/>
              <a:t>advance() </a:t>
            </a:r>
            <a:r>
              <a:rPr lang="en-US" sz="2400" dirty="0"/>
              <a:t>the </a:t>
            </a:r>
            <a:r>
              <a:rPr lang="en-US" sz="2400" i="1" dirty="0" err="1"/>
              <a:t>tokenizer</a:t>
            </a:r>
            <a:r>
              <a:rPr lang="en-US" sz="2400" dirty="0"/>
              <a:t> exactly beyond </a:t>
            </a:r>
            <a:r>
              <a:rPr lang="en-US" sz="2400" i="1" dirty="0"/>
              <a:t>xxx</a:t>
            </a:r>
            <a:r>
              <a:rPr lang="en-US" sz="2400" dirty="0"/>
              <a:t>, and emit to the output </a:t>
            </a:r>
            <a:r>
              <a:rPr lang="en-US" sz="2400" i="1" dirty="0"/>
              <a:t>VM</a:t>
            </a:r>
            <a:r>
              <a:rPr lang="en-US" sz="2400" dirty="0"/>
              <a:t> code effecting the semantics of </a:t>
            </a:r>
            <a:r>
              <a:rPr lang="en-US" sz="2400" i="1" dirty="0"/>
              <a:t>xxx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Thus </a:t>
            </a:r>
            <a:r>
              <a:rPr lang="en-US" sz="2400" i="1" dirty="0" err="1"/>
              <a:t>compilexxx</a:t>
            </a:r>
            <a:r>
              <a:rPr lang="en-US" sz="2400" i="1" dirty="0"/>
              <a:t>() </a:t>
            </a:r>
            <a:r>
              <a:rPr lang="en-US" sz="2400" dirty="0"/>
              <a:t>may only be called if indeed </a:t>
            </a:r>
            <a:r>
              <a:rPr lang="en-US" sz="2400" i="1" dirty="0"/>
              <a:t>xxx</a:t>
            </a:r>
            <a:r>
              <a:rPr lang="en-US" sz="2400" dirty="0"/>
              <a:t> is the next syntactic element of the input. If </a:t>
            </a:r>
            <a:r>
              <a:rPr lang="en-US" sz="2400" i="1" dirty="0"/>
              <a:t>xxx</a:t>
            </a:r>
            <a:r>
              <a:rPr lang="en-US" sz="2400" dirty="0"/>
              <a:t> is a part of an expression and thus has a value, the emitted code should compute this value and leave it at the top of the </a:t>
            </a:r>
            <a:r>
              <a:rPr lang="en-US" sz="2400" i="1" dirty="0"/>
              <a:t>VM</a:t>
            </a:r>
            <a:r>
              <a:rPr lang="en-US" sz="2400" dirty="0"/>
              <a:t> stack.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"/>
            <a:ext cx="9144000" cy="611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6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/>
          <a:lstStyle/>
          <a:p>
            <a:r>
              <a:rPr lang="en-US" sz="2200" dirty="0" smtClean="0"/>
              <a:t>As in previous project (Ex02):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Download 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i="1" dirty="0" smtClean="0">
                <a:solidFill>
                  <a:schemeClr val="tx1"/>
                </a:solidFill>
              </a:rPr>
              <a:t>Ex03.zip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create a new java project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Copy the needed source files to the </a:t>
            </a:r>
            <a:r>
              <a:rPr lang="en-US" sz="2000" i="1" dirty="0" smtClean="0">
                <a:solidFill>
                  <a:schemeClr val="tx1"/>
                </a:solidFill>
              </a:rPr>
              <a:t>src</a:t>
            </a:r>
            <a:r>
              <a:rPr lang="en-US" sz="2000" dirty="0" smtClean="0">
                <a:solidFill>
                  <a:schemeClr val="tx1"/>
                </a:solidFill>
              </a:rPr>
              <a:t> folder.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Check the run configurations settings (project, main class and arguments)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65" y="609600"/>
            <a:ext cx="9076823" cy="6074544"/>
            <a:chOff x="31465" y="418563"/>
            <a:chExt cx="9076823" cy="607454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11"/>
            <a:stretch/>
          </p:blipFill>
          <p:spPr bwMode="auto">
            <a:xfrm>
              <a:off x="31465" y="418563"/>
              <a:ext cx="9045358" cy="2164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5" y="2514600"/>
              <a:ext cx="9076823" cy="397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3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and what 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" y="1676400"/>
            <a:ext cx="9140588" cy="4325112"/>
          </a:xfrm>
        </p:spPr>
        <p:txBody>
          <a:bodyPr>
            <a:normAutofit/>
          </a:bodyPr>
          <a:lstStyle/>
          <a:p>
            <a:r>
              <a:rPr lang="en-US" sz="2200" dirty="0"/>
              <a:t>Create a folder named </a:t>
            </a:r>
            <a:r>
              <a:rPr lang="en-US" sz="2200" b="1" i="1" dirty="0" smtClean="0"/>
              <a:t>2015B_exXX_YYYYYYYY</a:t>
            </a:r>
            <a:r>
              <a:rPr lang="en-US" sz="2200" dirty="0"/>
              <a:t>, when XX is the ex </a:t>
            </a:r>
            <a:r>
              <a:rPr lang="en-US" sz="2200" dirty="0" smtClean="0"/>
              <a:t>number, </a:t>
            </a:r>
            <a:r>
              <a:rPr lang="en-US" sz="2200" dirty="0"/>
              <a:t>and YYYYYYYY is your ID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dirty="0"/>
              <a:t>For example: </a:t>
            </a:r>
            <a:r>
              <a:rPr lang="en-US" sz="2200" dirty="0" smtClean="0"/>
              <a:t>		2015B_ex03_123456789</a:t>
            </a:r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2200" dirty="0" smtClean="0"/>
              <a:t>All submission files should be in that folder, and </a:t>
            </a:r>
            <a:r>
              <a:rPr lang="en-US" sz="2200" b="1" dirty="0" smtClean="0"/>
              <a:t>no</a:t>
            </a:r>
            <a:r>
              <a:rPr lang="en-US" sz="2200" dirty="0" smtClean="0"/>
              <a:t> other extra file. </a:t>
            </a:r>
            <a:r>
              <a:rPr lang="en-US" sz="2200" dirty="0"/>
              <a:t>Files to </a:t>
            </a:r>
            <a:r>
              <a:rPr lang="en-US" sz="2200" dirty="0" smtClean="0"/>
              <a:t>submit: </a:t>
            </a:r>
            <a:r>
              <a:rPr lang="en-US" sz="2400" b="1" dirty="0"/>
              <a:t>source files, </a:t>
            </a:r>
            <a:r>
              <a:rPr lang="en-US" sz="2400" b="1" i="1" dirty="0" smtClean="0"/>
              <a:t>README.txt</a:t>
            </a:r>
          </a:p>
          <a:p>
            <a:endParaRPr lang="en-US" sz="2200" b="1" dirty="0"/>
          </a:p>
          <a:p>
            <a:r>
              <a:rPr lang="en-US" sz="2200" dirty="0"/>
              <a:t>Zip the folder to a zip file named </a:t>
            </a:r>
            <a:r>
              <a:rPr lang="en-US" sz="2200" b="1" i="1" dirty="0" smtClean="0"/>
              <a:t>2015B_exXX_YYYYYYYY.zip</a:t>
            </a:r>
            <a:endParaRPr lang="en-US" sz="2200" b="1" i="1" dirty="0"/>
          </a:p>
          <a:p>
            <a:endParaRPr lang="en-US" sz="2200" dirty="0" smtClean="0"/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11480" lvl="1" indent="0">
              <a:buClrTx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/>
              <a:t>Working with </a:t>
            </a:r>
            <a:r>
              <a:rPr lang="en-US" b="1" dirty="0" err="1" smtClean="0"/>
              <a:t>TextComparer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/>
          <a:lstStyle/>
          <a:p>
            <a:r>
              <a:rPr lang="en-US" sz="2000" dirty="0" smtClean="0"/>
              <a:t>From the CMD go to the “</a:t>
            </a:r>
            <a:r>
              <a:rPr lang="en-US" sz="2000" i="1" dirty="0"/>
              <a:t>TECS software </a:t>
            </a:r>
            <a:r>
              <a:rPr lang="en-US" sz="2000" i="1" dirty="0" smtClean="0"/>
              <a:t>suite” </a:t>
            </a:r>
            <a:r>
              <a:rPr lang="en-US" sz="2000" dirty="0" smtClean="0"/>
              <a:t>directory.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/>
              <a:t>TextComparer</a:t>
            </a:r>
            <a:r>
              <a:rPr lang="en-US" sz="2000" dirty="0"/>
              <a:t>:  </a:t>
            </a:r>
            <a:r>
              <a:rPr lang="en-US" sz="2000" dirty="0" smtClean="0"/>
              <a:t>in the </a:t>
            </a:r>
            <a:r>
              <a:rPr lang="en-US" sz="2000" i="1" dirty="0"/>
              <a:t>Command Prompt</a:t>
            </a:r>
            <a:r>
              <a:rPr lang="en-US" sz="2000" dirty="0" smtClean="0"/>
              <a:t> write </a:t>
            </a:r>
            <a:r>
              <a:rPr lang="en-US" sz="2000" i="1" dirty="0" err="1" smtClean="0"/>
              <a:t>TextComparer</a:t>
            </a:r>
            <a:r>
              <a:rPr lang="en-US" sz="2000" i="1" dirty="0" smtClean="0"/>
              <a:t>  f1.vm  f2.vm 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49" y="2209800"/>
            <a:ext cx="7240450" cy="70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4" y="3962400"/>
            <a:ext cx="8763000" cy="94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8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69296" y="1703883"/>
            <a:ext cx="3584103" cy="3630117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16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Arithmetic / Boolean commands</a:t>
            </a:r>
          </a:p>
          <a:p>
            <a:pPr algn="l" rtl="0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(x+y ;  integer  addition)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pPr algn="l" rtl="0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sub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(x-y ;  integer  subtraction)</a:t>
            </a:r>
            <a:endParaRPr lang="en-US" sz="1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neg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(-y ; arithmetic  negation)</a:t>
            </a:r>
            <a:endParaRPr lang="en-US" sz="1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eq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(true  if  x=y, false  otherwise)</a:t>
            </a:r>
            <a:endParaRPr lang="en-US" sz="1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gt   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(true  if  x&gt;y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false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otherwise)</a:t>
            </a:r>
          </a:p>
          <a:p>
            <a:pPr algn="l" rtl="0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lt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(true  if  x&lt;y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false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otherwise)</a:t>
            </a:r>
          </a:p>
          <a:p>
            <a:pPr algn="l" rtl="0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and  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x&amp;y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bit-wise)</a:t>
            </a:r>
          </a:p>
          <a:p>
            <a:pPr algn="l" rtl="0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or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x|y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bit-wise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 rtl="0" fontAlgn="base">
              <a:spcBef>
                <a:spcPts val="600"/>
              </a:spcBef>
              <a:spcAft>
                <a:spcPct val="300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not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(~y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bit-wise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3048000"/>
            <a:ext cx="3505200" cy="1442802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Function calling commands</a:t>
            </a:r>
          </a:p>
          <a:p>
            <a:pPr algn="l" rtl="0" fontAlgn="base">
              <a:lnSpc>
                <a:spcPct val="65000"/>
              </a:lnSpc>
              <a:spcBef>
                <a:spcPts val="12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(declaration)</a:t>
            </a:r>
          </a:p>
          <a:p>
            <a:pPr algn="l" rtl="0" fontAlgn="base">
              <a:lnSpc>
                <a:spcPct val="65000"/>
              </a:lnSpc>
              <a:spcBef>
                <a:spcPts val="12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call     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 function)</a:t>
            </a:r>
          </a:p>
          <a:p>
            <a:pPr algn="l" rtl="0" fontAlgn="base">
              <a:lnSpc>
                <a:spcPct val="65000"/>
              </a:lnSpc>
              <a:spcBef>
                <a:spcPts val="12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   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(from a function)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0" y="1703883"/>
            <a:ext cx="3505200" cy="1174231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Memory access commands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pop x      </a:t>
            </a:r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push y    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 or constant)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8252" y="4724400"/>
            <a:ext cx="3508948" cy="1483402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Program flow commands</a:t>
            </a:r>
          </a:p>
          <a:p>
            <a:pPr algn="l" rtl="0" fontAlgn="base">
              <a:lnSpc>
                <a:spcPct val="6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label    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(declaration)</a:t>
            </a:r>
          </a:p>
          <a:p>
            <a:pPr algn="l" rtl="0" fontAlgn="base">
              <a:lnSpc>
                <a:spcPct val="6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goto     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(label)</a:t>
            </a:r>
          </a:p>
          <a:p>
            <a:pPr algn="l" rtl="0" fontAlgn="base">
              <a:lnSpc>
                <a:spcPct val="65000"/>
              </a:lnSpc>
              <a:spcBef>
                <a:spcPts val="12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if-goto  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(label)</a:t>
            </a:r>
          </a:p>
        </p:txBody>
      </p:sp>
      <p:pic>
        <p:nvPicPr>
          <p:cNvPr id="8" name="Picture 7" descr="Bouque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53226" r="20313" b="33873"/>
          <a:stretch/>
        </p:blipFill>
        <p:spPr bwMode="auto">
          <a:xfrm>
            <a:off x="7085351" y="4529350"/>
            <a:ext cx="1569390" cy="132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8750" t="35484" r="20313" b="29031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8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Memory allocation and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4495800"/>
          </a:xfrm>
        </p:spPr>
        <p:txBody>
          <a:bodyPr>
            <a:noAutofit/>
          </a:bodyPr>
          <a:lstStyle/>
          <a:p>
            <a:r>
              <a:rPr lang="en-US" sz="2200" i="1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/>
              <a:t>is a non-negative integer and </a:t>
            </a:r>
            <a:r>
              <a:rPr lang="en-US" sz="2200" i="1" dirty="0"/>
              <a:t>segment</a:t>
            </a:r>
            <a:r>
              <a:rPr lang="en-US" sz="2200" dirty="0"/>
              <a:t> is one of the following</a:t>
            </a:r>
            <a:r>
              <a:rPr lang="en-US" sz="2200" dirty="0" smtClean="0"/>
              <a:t>:</a:t>
            </a:r>
            <a:endParaRPr lang="en-US" sz="2200" dirty="0"/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static</a:t>
            </a:r>
            <a:r>
              <a:rPr lang="en-US" sz="1900" dirty="0" smtClean="0">
                <a:solidFill>
                  <a:schemeClr val="tx1"/>
                </a:solidFill>
              </a:rPr>
              <a:t>: global variables </a:t>
            </a:r>
            <a:r>
              <a:rPr lang="en-US" sz="1900" dirty="0">
                <a:solidFill>
                  <a:schemeClr val="tx1"/>
                </a:solidFill>
              </a:rPr>
              <a:t>of a .jack class </a:t>
            </a:r>
            <a:r>
              <a:rPr lang="en-US" sz="1900" dirty="0" smtClean="0">
                <a:solidFill>
                  <a:schemeClr val="tx1"/>
                </a:solidFill>
              </a:rPr>
              <a:t>, </a:t>
            </a:r>
            <a:r>
              <a:rPr lang="en-US" sz="1900" dirty="0">
                <a:solidFill>
                  <a:schemeClr val="tx1"/>
                </a:solidFill>
              </a:rPr>
              <a:t>shared by all functions in the same </a:t>
            </a:r>
            <a:r>
              <a:rPr lang="en-US" sz="1900" dirty="0" smtClean="0">
                <a:solidFill>
                  <a:schemeClr val="tx1"/>
                </a:solidFill>
              </a:rPr>
              <a:t>class.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argument</a:t>
            </a:r>
            <a:r>
              <a:rPr lang="en-US" sz="1900" dirty="0" smtClean="0">
                <a:solidFill>
                  <a:schemeClr val="tx1"/>
                </a:solidFill>
              </a:rPr>
              <a:t>: argument </a:t>
            </a:r>
            <a:r>
              <a:rPr lang="en-US" sz="1900" dirty="0">
                <a:solidFill>
                  <a:schemeClr val="tx1"/>
                </a:solidFill>
              </a:rPr>
              <a:t>variables of the current </a:t>
            </a:r>
            <a:r>
              <a:rPr lang="en-US" sz="1900" dirty="0" smtClean="0">
                <a:solidFill>
                  <a:schemeClr val="tx1"/>
                </a:solidFill>
              </a:rPr>
              <a:t>function.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local</a:t>
            </a:r>
            <a:r>
              <a:rPr lang="en-US" sz="1900" dirty="0" smtClean="0">
                <a:solidFill>
                  <a:schemeClr val="tx1"/>
                </a:solidFill>
              </a:rPr>
              <a:t>: local </a:t>
            </a:r>
            <a:r>
              <a:rPr lang="en-US" sz="1900" dirty="0">
                <a:solidFill>
                  <a:schemeClr val="tx1"/>
                </a:solidFill>
              </a:rPr>
              <a:t>variables </a:t>
            </a:r>
            <a:r>
              <a:rPr lang="en-US" sz="1900" dirty="0" smtClean="0">
                <a:solidFill>
                  <a:schemeClr val="tx1"/>
                </a:solidFill>
              </a:rPr>
              <a:t>(</a:t>
            </a:r>
            <a:r>
              <a:rPr lang="en-US" sz="1900" dirty="0" err="1" smtClean="0">
                <a:solidFill>
                  <a:schemeClr val="tx1"/>
                </a:solidFill>
              </a:rPr>
              <a:t>var</a:t>
            </a:r>
            <a:r>
              <a:rPr lang="en-US" sz="1900" dirty="0" smtClean="0">
                <a:solidFill>
                  <a:schemeClr val="tx1"/>
                </a:solidFill>
              </a:rPr>
              <a:t>) of </a:t>
            </a:r>
            <a:r>
              <a:rPr lang="en-US" sz="1900" dirty="0">
                <a:solidFill>
                  <a:schemeClr val="tx1"/>
                </a:solidFill>
              </a:rPr>
              <a:t>the current </a:t>
            </a:r>
            <a:r>
              <a:rPr lang="en-US" sz="1900" dirty="0" smtClean="0">
                <a:solidFill>
                  <a:schemeClr val="tx1"/>
                </a:solidFill>
              </a:rPr>
              <a:t>function.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sz="1900" b="1" dirty="0" smtClean="0">
                <a:solidFill>
                  <a:schemeClr val="tx1"/>
                </a:solidFill>
              </a:rPr>
              <a:t>this</a:t>
            </a:r>
            <a:r>
              <a:rPr lang="en-US" sz="1900" dirty="0" smtClean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access to the </a:t>
            </a:r>
            <a:r>
              <a:rPr lang="en-US" sz="1900" b="1" dirty="0">
                <a:solidFill>
                  <a:schemeClr val="tx1"/>
                </a:solidFill>
              </a:rPr>
              <a:t>fields</a:t>
            </a:r>
            <a:r>
              <a:rPr lang="en-US" sz="1900" dirty="0">
                <a:solidFill>
                  <a:schemeClr val="tx1"/>
                </a:solidFill>
              </a:rPr>
              <a:t> of the </a:t>
            </a:r>
            <a:r>
              <a:rPr lang="en-US" sz="1900" dirty="0" smtClean="0">
                <a:solidFill>
                  <a:schemeClr val="tx1"/>
                </a:solidFill>
              </a:rPr>
              <a:t>object </a:t>
            </a:r>
            <a:r>
              <a:rPr lang="en-US" sz="1900" dirty="0">
                <a:solidFill>
                  <a:schemeClr val="tx1"/>
                </a:solidFill>
              </a:rPr>
              <a:t>is obtained by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using </a:t>
            </a:r>
            <a:r>
              <a:rPr lang="en-US" sz="1900" i="1" dirty="0">
                <a:solidFill>
                  <a:schemeClr val="tx1"/>
                </a:solidFill>
              </a:rPr>
              <a:t>“pointer 0</a:t>
            </a:r>
            <a:r>
              <a:rPr lang="en-US" sz="1900" i="1" dirty="0" smtClean="0">
                <a:solidFill>
                  <a:schemeClr val="tx1"/>
                </a:solidFill>
              </a:rPr>
              <a:t>”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and then accessing individual fields via </a:t>
            </a:r>
            <a:r>
              <a:rPr lang="en-US" sz="1900" i="1" dirty="0">
                <a:solidFill>
                  <a:schemeClr val="tx1"/>
                </a:solidFill>
              </a:rPr>
              <a:t>“this index</a:t>
            </a:r>
            <a:r>
              <a:rPr lang="en-US" sz="1900" i="1" dirty="0" smtClean="0">
                <a:solidFill>
                  <a:schemeClr val="tx1"/>
                </a:solidFill>
              </a:rPr>
              <a:t>”</a:t>
            </a:r>
            <a:r>
              <a:rPr lang="en-US" sz="1900" dirty="0" smtClean="0">
                <a:solidFill>
                  <a:schemeClr val="tx1"/>
                </a:solidFill>
              </a:rPr>
              <a:t>.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that</a:t>
            </a:r>
            <a:r>
              <a:rPr lang="en-US" sz="1900" dirty="0">
                <a:solidFill>
                  <a:schemeClr val="tx1"/>
                </a:solidFill>
              </a:rPr>
              <a:t>: access to </a:t>
            </a:r>
            <a:r>
              <a:rPr lang="en-US" sz="1900" b="1" dirty="0">
                <a:solidFill>
                  <a:schemeClr val="tx1"/>
                </a:solidFill>
              </a:rPr>
              <a:t>array</a:t>
            </a:r>
            <a:r>
              <a:rPr lang="en-US" sz="1900" dirty="0">
                <a:solidFill>
                  <a:schemeClr val="tx1"/>
                </a:solidFill>
              </a:rPr>
              <a:t> entries </a:t>
            </a:r>
            <a:r>
              <a:rPr lang="en-US" sz="1900" dirty="0" smtClean="0">
                <a:solidFill>
                  <a:schemeClr val="tx1"/>
                </a:solidFill>
              </a:rPr>
              <a:t>obtained by </a:t>
            </a:r>
            <a:r>
              <a:rPr lang="en-US" sz="1900" dirty="0">
                <a:solidFill>
                  <a:schemeClr val="tx1"/>
                </a:solidFill>
              </a:rPr>
              <a:t>using </a:t>
            </a:r>
            <a:r>
              <a:rPr lang="en-US" sz="1900" i="1" dirty="0">
                <a:solidFill>
                  <a:schemeClr val="tx1"/>
                </a:solidFill>
              </a:rPr>
              <a:t>“pointer 1</a:t>
            </a:r>
            <a:r>
              <a:rPr lang="en-US" sz="1900" i="1" dirty="0" smtClean="0">
                <a:solidFill>
                  <a:schemeClr val="tx1"/>
                </a:solidFill>
              </a:rPr>
              <a:t>” </a:t>
            </a:r>
            <a:r>
              <a:rPr lang="en-US" sz="1900" dirty="0">
                <a:solidFill>
                  <a:schemeClr val="tx1"/>
                </a:solidFill>
              </a:rPr>
              <a:t>to the address of the desired array entry and then accessing the array entry via </a:t>
            </a:r>
            <a:r>
              <a:rPr lang="en-US" sz="1900" i="1" dirty="0">
                <a:solidFill>
                  <a:schemeClr val="tx1"/>
                </a:solidFill>
              </a:rPr>
              <a:t>“that 0</a:t>
            </a:r>
            <a:r>
              <a:rPr lang="en-US" sz="1900" i="1" dirty="0" smtClean="0">
                <a:solidFill>
                  <a:schemeClr val="tx1"/>
                </a:solidFill>
              </a:rPr>
              <a:t>”.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constant</a:t>
            </a:r>
            <a:r>
              <a:rPr lang="en-US" sz="1900" dirty="0" smtClean="0">
                <a:solidFill>
                  <a:schemeClr val="tx1"/>
                </a:solidFill>
              </a:rPr>
              <a:t>: constants </a:t>
            </a:r>
            <a:r>
              <a:rPr lang="en-US" sz="1900" dirty="0">
                <a:solidFill>
                  <a:schemeClr val="tx1"/>
                </a:solidFill>
              </a:rPr>
              <a:t>in the range </a:t>
            </a:r>
            <a:r>
              <a:rPr lang="en-US" sz="1900" dirty="0" smtClean="0">
                <a:solidFill>
                  <a:schemeClr val="tx1"/>
                </a:solidFill>
              </a:rPr>
              <a:t>0…32767.</a:t>
            </a:r>
          </a:p>
          <a:p>
            <a:pPr lvl="1">
              <a:buClrTx/>
            </a:pPr>
            <a:r>
              <a:rPr lang="en-US" sz="1900" b="1" dirty="0" smtClean="0">
                <a:solidFill>
                  <a:schemeClr val="tx1"/>
                </a:solidFill>
              </a:rPr>
              <a:t>pointer</a:t>
            </a:r>
            <a:r>
              <a:rPr lang="en-US" sz="1900" dirty="0" smtClean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used to align </a:t>
            </a:r>
            <a:r>
              <a:rPr lang="en-US" sz="1900" i="1" dirty="0">
                <a:solidFill>
                  <a:schemeClr val="tx1"/>
                </a:solidFill>
              </a:rPr>
              <a:t>this</a:t>
            </a:r>
            <a:r>
              <a:rPr lang="en-US" sz="1900" dirty="0">
                <a:solidFill>
                  <a:schemeClr val="tx1"/>
                </a:solidFill>
              </a:rPr>
              <a:t> and </a:t>
            </a:r>
            <a:r>
              <a:rPr lang="en-US" sz="1900" i="1" dirty="0">
                <a:solidFill>
                  <a:schemeClr val="tx1"/>
                </a:solidFill>
              </a:rPr>
              <a:t>that</a:t>
            </a:r>
            <a:r>
              <a:rPr lang="en-US" sz="1900" dirty="0">
                <a:solidFill>
                  <a:schemeClr val="tx1"/>
                </a:solidFill>
              </a:rPr>
              <a:t> with different areas in the heap</a:t>
            </a:r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temp</a:t>
            </a:r>
            <a:r>
              <a:rPr lang="en-US" sz="1900" dirty="0" smtClean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fixed 8-entry segment that holds temporary variables for </a:t>
            </a:r>
            <a:r>
              <a:rPr lang="en-US" sz="1900" dirty="0" smtClean="0">
                <a:solidFill>
                  <a:schemeClr val="tx1"/>
                </a:solidFill>
              </a:rPr>
              <a:t>general use.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33600" y="1714500"/>
            <a:ext cx="4724400" cy="4191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i="1" dirty="0" smtClean="0">
                <a:solidFill>
                  <a:srgbClr val="000066"/>
                </a:solidFill>
                <a:cs typeface="Times New Roman" pitchFamily="18" charset="0"/>
              </a:rPr>
              <a:t>segment  </a:t>
            </a:r>
            <a:r>
              <a:rPr lang="en-US" i="1" dirty="0" err="1" smtClean="0">
                <a:solidFill>
                  <a:srgbClr val="000066"/>
                </a:solidFill>
                <a:cs typeface="Times New Roman" pitchFamily="18" charset="0"/>
              </a:rPr>
              <a:t>i</a:t>
            </a:r>
            <a:r>
              <a:rPr lang="en-US" i="1" dirty="0" smtClean="0">
                <a:solidFill>
                  <a:srgbClr val="000066"/>
                </a:solidFill>
                <a:cs typeface="Times New Roman" pitchFamily="18" charset="0"/>
              </a:rPr>
              <a:t>	    ;        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i="1" dirty="0" smtClean="0">
                <a:solidFill>
                  <a:srgbClr val="000066"/>
                </a:solidFill>
                <a:cs typeface="Times New Roman" pitchFamily="18" charset="0"/>
              </a:rPr>
              <a:t>segment  i</a:t>
            </a:r>
          </a:p>
        </p:txBody>
      </p:sp>
    </p:spTree>
    <p:extLst>
      <p:ext uri="{BB962C8B-B14F-4D97-AF65-F5344CB8AC3E}">
        <p14:creationId xmlns:p14="http://schemas.microsoft.com/office/powerpoint/2010/main" val="9607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/>
              <a:t>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6311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Jack </a:t>
            </a:r>
            <a:r>
              <a:rPr lang="en-US" sz="2400" i="1" dirty="0"/>
              <a:t>subroutine</a:t>
            </a:r>
            <a:r>
              <a:rPr lang="en-US" sz="2400" dirty="0"/>
              <a:t> </a:t>
            </a:r>
            <a:r>
              <a:rPr lang="en-US" sz="2400" b="1" i="1" dirty="0"/>
              <a:t>xxx()</a:t>
            </a:r>
            <a:r>
              <a:rPr lang="en-US" sz="2400" i="1" dirty="0"/>
              <a:t> </a:t>
            </a:r>
            <a:r>
              <a:rPr lang="en-US" sz="2400" dirty="0"/>
              <a:t>in a Jack </a:t>
            </a:r>
            <a:r>
              <a:rPr lang="en-US" sz="2400" i="1" dirty="0"/>
              <a:t>class</a:t>
            </a:r>
            <a:r>
              <a:rPr lang="en-US" sz="2400" dirty="0"/>
              <a:t> </a:t>
            </a:r>
            <a:r>
              <a:rPr lang="en-US" sz="2400" b="1" i="1" dirty="0" err="1"/>
              <a:t>Yyy</a:t>
            </a:r>
            <a:r>
              <a:rPr lang="en-US" sz="2400" dirty="0"/>
              <a:t> is compiled into a VM function called </a:t>
            </a:r>
            <a:r>
              <a:rPr lang="en-US" sz="2400" b="1" i="1" dirty="0" err="1" smtClean="0"/>
              <a:t>Yyy.xxx</a:t>
            </a:r>
            <a:endParaRPr lang="en-US" sz="2400" b="1" i="1" dirty="0" smtClean="0"/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Jack </a:t>
            </a:r>
            <a:r>
              <a:rPr lang="en-US" sz="2400" i="1" dirty="0"/>
              <a:t>function</a:t>
            </a:r>
            <a:r>
              <a:rPr lang="en-US" sz="2400" dirty="0"/>
              <a:t> or </a:t>
            </a:r>
            <a:r>
              <a:rPr lang="en-US" sz="2400" i="1" dirty="0"/>
              <a:t>constructor</a:t>
            </a:r>
            <a:r>
              <a:rPr lang="en-US" sz="2400" dirty="0"/>
              <a:t> with </a:t>
            </a:r>
            <a:r>
              <a:rPr lang="en-US" sz="2400" b="1" dirty="0"/>
              <a:t>k</a:t>
            </a:r>
            <a:r>
              <a:rPr lang="en-US" sz="2400" dirty="0"/>
              <a:t> arguments is compiled into a VM function that operates on </a:t>
            </a:r>
            <a:r>
              <a:rPr lang="en-US" sz="2400" b="1" dirty="0"/>
              <a:t>k</a:t>
            </a:r>
            <a:r>
              <a:rPr lang="en-US" sz="2400" dirty="0"/>
              <a:t> arguments. </a:t>
            </a:r>
            <a:endParaRPr lang="en-US" sz="2400" dirty="0" smtClean="0"/>
          </a:p>
          <a:p>
            <a:endParaRPr lang="en-US" dirty="0"/>
          </a:p>
          <a:p>
            <a:r>
              <a:rPr lang="en-US" sz="2400" dirty="0"/>
              <a:t>A Jack </a:t>
            </a:r>
            <a:r>
              <a:rPr lang="en-US" sz="2400" i="1" dirty="0"/>
              <a:t>method</a:t>
            </a:r>
            <a:r>
              <a:rPr lang="en-US" sz="2400" dirty="0"/>
              <a:t> with </a:t>
            </a:r>
            <a:r>
              <a:rPr lang="en-US" sz="2400" b="1" dirty="0"/>
              <a:t>k</a:t>
            </a:r>
            <a:r>
              <a:rPr lang="en-US" sz="2400" dirty="0"/>
              <a:t> arguments is compiled into a VM function that operates on </a:t>
            </a:r>
            <a:r>
              <a:rPr lang="en-US" sz="2400" b="1" dirty="0"/>
              <a:t>k+1 </a:t>
            </a:r>
            <a:r>
              <a:rPr lang="en-US" sz="2400" dirty="0"/>
              <a:t>arguments. The first argument (argument number 0) always refers to the </a:t>
            </a:r>
            <a:r>
              <a:rPr lang="en-US" sz="2400" i="1" dirty="0"/>
              <a:t>this</a:t>
            </a:r>
            <a:r>
              <a:rPr lang="en-US" sz="2400" dirty="0"/>
              <a:t> object. </a:t>
            </a:r>
          </a:p>
          <a:p>
            <a:endParaRPr lang="en-US" i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95600" y="1752600"/>
            <a:ext cx="3200400" cy="457199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0066"/>
                </a:solidFill>
                <a:cs typeface="Times New Roman" pitchFamily="18" charset="0"/>
              </a:rPr>
              <a:t>name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solidFill>
                  <a:srgbClr val="000066"/>
                </a:solidFill>
                <a:cs typeface="Times New Roman" pitchFamily="18" charset="0"/>
              </a:rPr>
              <a:t>nLocals</a:t>
            </a:r>
            <a:endParaRPr lang="en-US" i="1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Subroutine calling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458200" cy="38679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Before </a:t>
            </a:r>
            <a:r>
              <a:rPr lang="en-US" sz="2200" dirty="0"/>
              <a:t>calling a VM function, the caller (</a:t>
            </a:r>
            <a:r>
              <a:rPr lang="en-US" sz="2200" dirty="0" smtClean="0"/>
              <a:t>a </a:t>
            </a:r>
            <a:r>
              <a:rPr lang="en-US" sz="2200" dirty="0"/>
              <a:t>VM function) must push the function’s arguments onto the stack.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the called VM function </a:t>
            </a:r>
            <a:r>
              <a:rPr lang="en-US" sz="2200" dirty="0" smtClean="0"/>
              <a:t>is </a:t>
            </a:r>
            <a:r>
              <a:rPr lang="en-US" sz="2200" dirty="0"/>
              <a:t>a </a:t>
            </a:r>
            <a:r>
              <a:rPr lang="en-US" sz="2200" b="1" dirty="0" smtClean="0"/>
              <a:t>method</a:t>
            </a:r>
            <a:r>
              <a:rPr lang="en-US" sz="2200" dirty="0"/>
              <a:t>, the first pushed argument must be a reference to the object on which the method is supposed to operate. </a:t>
            </a:r>
          </a:p>
          <a:p>
            <a:endParaRPr lang="en-US" sz="22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76601" y="1676400"/>
            <a:ext cx="2362200" cy="457199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600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0066"/>
                </a:solidFill>
                <a:cs typeface="Times New Roman" pitchFamily="18" charset="0"/>
              </a:rPr>
              <a:t>name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solidFill>
                  <a:srgbClr val="000066"/>
                </a:solidFill>
                <a:cs typeface="Times New Roman" pitchFamily="18" charset="0"/>
              </a:rPr>
              <a:t>nArgs</a:t>
            </a:r>
            <a:endParaRPr lang="en-US" i="1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and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b="1" u="sng" dirty="0" smtClean="0"/>
              <a:t>Constructor</a:t>
            </a:r>
            <a:r>
              <a:rPr lang="en-US" sz="2200" dirty="0" smtClean="0"/>
              <a:t>: </a:t>
            </a:r>
            <a:r>
              <a:rPr lang="en-US" sz="2200" dirty="0"/>
              <a:t>the compiler must </a:t>
            </a:r>
            <a:r>
              <a:rPr lang="en-US" sz="2200" dirty="0" smtClean="0"/>
              <a:t>allocate </a:t>
            </a:r>
            <a:r>
              <a:rPr lang="en-US" sz="2200" dirty="0"/>
              <a:t>a memory block for the new object and then sets the base of the </a:t>
            </a:r>
            <a:r>
              <a:rPr lang="en-US" sz="2200" i="1" dirty="0" smtClean="0"/>
              <a:t>THIS</a:t>
            </a:r>
            <a:r>
              <a:rPr lang="en-US" sz="2200" dirty="0" smtClean="0"/>
              <a:t> segment </a:t>
            </a:r>
            <a:r>
              <a:rPr lang="en-US" sz="2200" dirty="0"/>
              <a:t>to point at its base. </a:t>
            </a:r>
          </a:p>
          <a:p>
            <a:pPr marL="411480" lvl="1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VM code: 	</a:t>
            </a:r>
            <a:r>
              <a:rPr lang="en-US" sz="2200" dirty="0" smtClean="0">
                <a:solidFill>
                  <a:srgbClr val="000066"/>
                </a:solidFill>
              </a:rPr>
              <a:t>push  </a:t>
            </a:r>
            <a:r>
              <a:rPr lang="en-US" sz="2200" dirty="0">
                <a:solidFill>
                  <a:srgbClr val="000066"/>
                </a:solidFill>
              </a:rPr>
              <a:t>constant </a:t>
            </a:r>
            <a:r>
              <a:rPr lang="en-US" sz="2200" dirty="0" smtClean="0">
                <a:solidFill>
                  <a:srgbClr val="000066"/>
                </a:solidFill>
              </a:rPr>
              <a:t> </a:t>
            </a:r>
            <a:r>
              <a:rPr lang="en-US" sz="2200" dirty="0" err="1" smtClean="0">
                <a:solidFill>
                  <a:srgbClr val="000066"/>
                </a:solidFill>
              </a:rPr>
              <a:t>nFields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581912" lvl="6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	</a:t>
            </a:r>
            <a:r>
              <a:rPr lang="en-US" sz="2200" dirty="0" smtClean="0">
                <a:solidFill>
                  <a:srgbClr val="000066"/>
                </a:solidFill>
              </a:rPr>
              <a:t>call  Memory.alloc  1</a:t>
            </a:r>
          </a:p>
          <a:p>
            <a:pPr marL="676656" lvl="2" indent="0">
              <a:buNone/>
            </a:pPr>
            <a:r>
              <a:rPr lang="en-US" sz="2200" dirty="0" smtClean="0">
                <a:solidFill>
                  <a:srgbClr val="000066"/>
                </a:solidFill>
              </a:rPr>
              <a:t>		pop  pointer  0	</a:t>
            </a:r>
            <a:r>
              <a:rPr lang="en-US" sz="2200" dirty="0">
                <a:solidFill>
                  <a:schemeClr val="tx1"/>
                </a:solidFill>
              </a:rPr>
              <a:t>	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676656" lvl="2" indent="0">
              <a:buNone/>
            </a:pPr>
            <a:endParaRPr lang="en-US" sz="2200" dirty="0" smtClean="0"/>
          </a:p>
          <a:p>
            <a:r>
              <a:rPr lang="en-US" sz="2200" b="1" u="sng" dirty="0" smtClean="0">
                <a:solidFill>
                  <a:schemeClr val="tx1"/>
                </a:solidFill>
              </a:rPr>
              <a:t>Method</a:t>
            </a:r>
            <a:r>
              <a:rPr lang="en-US" sz="2200" dirty="0" smtClean="0">
                <a:solidFill>
                  <a:schemeClr val="tx1"/>
                </a:solidFill>
              </a:rPr>
              <a:t>: </a:t>
            </a:r>
            <a:r>
              <a:rPr lang="en-US" sz="2200" dirty="0" smtClean="0"/>
              <a:t>the </a:t>
            </a:r>
            <a:r>
              <a:rPr lang="en-US" sz="2200" dirty="0"/>
              <a:t>compiler must </a:t>
            </a:r>
            <a:r>
              <a:rPr lang="en-US" sz="2200" dirty="0" smtClean="0"/>
              <a:t>set </a:t>
            </a:r>
            <a:r>
              <a:rPr lang="en-US" sz="2200" dirty="0"/>
              <a:t>the base of the </a:t>
            </a:r>
            <a:r>
              <a:rPr lang="en-US" sz="2200" i="1" dirty="0" smtClean="0"/>
              <a:t>THIS</a:t>
            </a:r>
            <a:r>
              <a:rPr lang="en-US" sz="2200" dirty="0" smtClean="0"/>
              <a:t> segment </a:t>
            </a:r>
            <a:r>
              <a:rPr lang="en-US" sz="2200" dirty="0"/>
              <a:t>properly. </a:t>
            </a:r>
            <a:endParaRPr lang="en-US" sz="2200" dirty="0" smtClean="0"/>
          </a:p>
          <a:p>
            <a:pPr marL="438912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VM code: 	</a:t>
            </a:r>
            <a:r>
              <a:rPr lang="en-US" sz="2200" dirty="0" smtClean="0">
                <a:solidFill>
                  <a:srgbClr val="000066"/>
                </a:solidFill>
              </a:rPr>
              <a:t>push </a:t>
            </a:r>
            <a:r>
              <a:rPr lang="en-US" sz="2200" dirty="0">
                <a:solidFill>
                  <a:srgbClr val="000066"/>
                </a:solidFill>
              </a:rPr>
              <a:t>argument </a:t>
            </a:r>
            <a:r>
              <a:rPr lang="en-US" sz="2200" dirty="0" smtClean="0">
                <a:solidFill>
                  <a:srgbClr val="000066"/>
                </a:solidFill>
              </a:rPr>
              <a:t>0</a:t>
            </a:r>
          </a:p>
          <a:p>
            <a:pPr marL="704088" lvl="2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rgbClr val="000066"/>
                </a:solidFill>
              </a:rPr>
              <a:t>pop </a:t>
            </a:r>
            <a:r>
              <a:rPr lang="en-US" sz="2200" dirty="0">
                <a:solidFill>
                  <a:srgbClr val="000066"/>
                </a:solidFill>
              </a:rPr>
              <a:t>pointer 0</a:t>
            </a:r>
          </a:p>
          <a:p>
            <a:pPr marL="576072" indent="-457200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1464</TotalTime>
  <Words>2017</Words>
  <Application>Microsoft Office PowerPoint</Application>
  <PresentationFormat>On-screen Show (4:3)</PresentationFormat>
  <Paragraphs>294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Urban</vt:lpstr>
      <vt:lpstr>Compiler II: Code Generation</vt:lpstr>
      <vt:lpstr>Links</vt:lpstr>
      <vt:lpstr>How to start?</vt:lpstr>
      <vt:lpstr>Working with TextComparer</vt:lpstr>
      <vt:lpstr>VM</vt:lpstr>
      <vt:lpstr>Memory allocation and access</vt:lpstr>
      <vt:lpstr>Function naming</vt:lpstr>
      <vt:lpstr>Subroutine calling </vt:lpstr>
      <vt:lpstr>Constructor and Method</vt:lpstr>
      <vt:lpstr>Returning from void methods &amp; functions </vt:lpstr>
      <vt:lpstr>Program flow commands</vt:lpstr>
      <vt:lpstr>Constants</vt:lpstr>
      <vt:lpstr>Use of OS functions </vt:lpstr>
      <vt:lpstr>PowerPoint Presentation</vt:lpstr>
      <vt:lpstr>The Jack Language Grammar </vt:lpstr>
      <vt:lpstr>PowerPoint Presentation</vt:lpstr>
      <vt:lpstr>PowerPoint Presentation</vt:lpstr>
      <vt:lpstr>Twist</vt:lpstr>
      <vt:lpstr>Implementation </vt:lpstr>
      <vt:lpstr>The JackCompiler Module </vt:lpstr>
      <vt:lpstr>The JackTokenizer Module </vt:lpstr>
      <vt:lpstr>The SymbolTable Module </vt:lpstr>
      <vt:lpstr>Implementation tip</vt:lpstr>
      <vt:lpstr>PowerPoint Presentation</vt:lpstr>
      <vt:lpstr>The VMWriter Module</vt:lpstr>
      <vt:lpstr>PowerPoint Presentation</vt:lpstr>
      <vt:lpstr>PowerPoint Presentation</vt:lpstr>
      <vt:lpstr>The CompilationEngine Module </vt:lpstr>
      <vt:lpstr>PowerPoint Presentation</vt:lpstr>
      <vt:lpstr>PowerPoint Presentation</vt:lpstr>
      <vt:lpstr>How and what to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Yana G</dc:creator>
  <cp:lastModifiedBy>arielgi</cp:lastModifiedBy>
  <cp:revision>64</cp:revision>
  <dcterms:created xsi:type="dcterms:W3CDTF">2015-02-26T20:27:57Z</dcterms:created>
  <dcterms:modified xsi:type="dcterms:W3CDTF">2015-04-19T09:05:32Z</dcterms:modified>
</cp:coreProperties>
</file>