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7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26" autoAdjust="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22C2F-A53E-4232-BBAB-2D6BF5C88090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1B17-D06D-4B3B-8CD9-7757487E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גודל </a:t>
            </a:r>
            <a:r>
              <a:rPr lang="he-IL" baseline="0" dirty="0" smtClean="0"/>
              <a:t>רגיסטר</a:t>
            </a:r>
            <a:r>
              <a:rPr lang="he-IL" dirty="0" smtClean="0"/>
              <a:t> </a:t>
            </a:r>
            <a:r>
              <a:rPr lang="en-US" dirty="0" smtClean="0"/>
              <a:t>bit</a:t>
            </a:r>
            <a:r>
              <a:rPr lang="he-IL" dirty="0" smtClean="0"/>
              <a:t>16,</a:t>
            </a:r>
            <a:r>
              <a:rPr lang="he-IL" baseline="0" dirty="0" smtClean="0"/>
              <a:t> </a:t>
            </a:r>
            <a:r>
              <a:rPr lang="he-IL" dirty="0" smtClean="0"/>
              <a:t>גודל</a:t>
            </a:r>
            <a:r>
              <a:rPr lang="he-IL" baseline="0" dirty="0" smtClean="0"/>
              <a:t> כתובת </a:t>
            </a:r>
            <a:r>
              <a:rPr lang="en-US" baseline="0" dirty="0" smtClean="0"/>
              <a:t>bit</a:t>
            </a:r>
            <a:r>
              <a:rPr lang="he-IL" baseline="0" dirty="0" smtClean="0"/>
              <a:t>15, </a:t>
            </a:r>
            <a:r>
              <a:rPr lang="he-IL" dirty="0" smtClean="0"/>
              <a:t>גודל הזיכרון </a:t>
            </a:r>
            <a:r>
              <a:rPr lang="en-US" dirty="0" smtClean="0"/>
              <a:t>K</a:t>
            </a:r>
            <a:r>
              <a:rPr lang="he-IL" dirty="0" smtClean="0"/>
              <a:t>32 (כל</a:t>
            </a:r>
            <a:r>
              <a:rPr lang="he-IL" baseline="0" dirty="0" smtClean="0"/>
              <a:t> אחד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מסך</a:t>
            </a:r>
            <a:r>
              <a:rPr lang="he-IL" baseline="0" dirty="0" smtClean="0"/>
              <a:t> שחור-לבן (שחור=1, לבן=0) בגודל 512</a:t>
            </a:r>
            <a:r>
              <a:rPr lang="en-US" baseline="0" dirty="0" smtClean="0"/>
              <a:t>X</a:t>
            </a:r>
            <a:r>
              <a:rPr lang="he-IL" baseline="0" dirty="0" smtClean="0"/>
              <a:t>256 פיקסלים =&gt; 256 שורות ו-32 רגיסטרים בכל שורה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1B17-D06D-4B3B-8CD9-7757487E5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7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1B17-D06D-4B3B-8CD9-7757487E5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</a:t>
            </a:r>
            <a:r>
              <a:rPr lang="he-IL" baseline="0" dirty="0" smtClean="0"/>
              <a:t> </a:t>
            </a:r>
            <a:r>
              <a:rPr lang="he-IL" dirty="0" smtClean="0"/>
              <a:t>מגבלה- </a:t>
            </a:r>
            <a:r>
              <a:rPr lang="he-IL" b="1" dirty="0" smtClean="0"/>
              <a:t>לכן שפת </a:t>
            </a:r>
            <a:r>
              <a:rPr lang="en-US" b="1" dirty="0" smtClean="0"/>
              <a:t>HACK</a:t>
            </a:r>
            <a:r>
              <a:rPr lang="he-IL" b="1" dirty="0" smtClean="0"/>
              <a:t> מתחלקת ל-2 פקודות: פקודת </a:t>
            </a:r>
            <a:r>
              <a:rPr lang="en-US" b="1" dirty="0" smtClean="0"/>
              <a:t>A</a:t>
            </a:r>
            <a:r>
              <a:rPr lang="he-IL" b="1" dirty="0" smtClean="0"/>
              <a:t> ופקודת </a:t>
            </a:r>
            <a:r>
              <a:rPr lang="en-US" b="1" dirty="0" smtClean="0"/>
              <a:t>C</a:t>
            </a:r>
            <a:endParaRPr lang="he-IL" b="1" dirty="0" smtClean="0"/>
          </a:p>
          <a:p>
            <a:pPr algn="r" rtl="1"/>
            <a:r>
              <a:rPr lang="he-IL" dirty="0" smtClean="0"/>
              <a:t>פקודת </a:t>
            </a:r>
            <a:r>
              <a:rPr lang="en-US" dirty="0" smtClean="0"/>
              <a:t>A</a:t>
            </a:r>
            <a:r>
              <a:rPr lang="he-IL" dirty="0" smtClean="0"/>
              <a:t>  - השמת ערך</a:t>
            </a:r>
            <a:endParaRPr lang="en-US" dirty="0" smtClean="0"/>
          </a:p>
          <a:p>
            <a:pPr algn="r" rtl="1"/>
            <a:r>
              <a:rPr lang="he-IL" dirty="0" smtClean="0"/>
              <a:t>פקודת </a:t>
            </a:r>
            <a:r>
              <a:rPr lang="en-US" dirty="0" smtClean="0"/>
              <a:t>C</a:t>
            </a:r>
            <a:r>
              <a:rPr lang="he-IL" dirty="0" smtClean="0"/>
              <a:t> – חישוב שמירה ו</a:t>
            </a:r>
            <a:r>
              <a:rPr lang="en-US" dirty="0" smtClean="0"/>
              <a:t>flow</a:t>
            </a: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1B17-D06D-4B3B-8CD9-7757487E5A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>
                <a:cs typeface="Arial" pitchFamily="34" charset="0"/>
              </a:rPr>
              <a:t>עושים או </a:t>
            </a:r>
            <a:r>
              <a:rPr lang="en-US" baseline="0" dirty="0" smtClean="0">
                <a:cs typeface="Arial" pitchFamily="34" charset="0"/>
              </a:rPr>
              <a:t>comp</a:t>
            </a:r>
            <a:r>
              <a:rPr lang="he-IL" baseline="0" dirty="0" smtClean="0">
                <a:cs typeface="Arial" pitchFamily="34" charset="0"/>
              </a:rPr>
              <a:t> או </a:t>
            </a:r>
            <a:r>
              <a:rPr lang="en-US" baseline="0" dirty="0" err="1" smtClean="0">
                <a:cs typeface="Arial" pitchFamily="34" charset="0"/>
              </a:rPr>
              <a:t>jmp</a:t>
            </a:r>
            <a:r>
              <a:rPr lang="he-IL" baseline="0" dirty="0" smtClean="0">
                <a:cs typeface="Arial" pitchFamily="34" charset="0"/>
              </a:rPr>
              <a:t>. אף פעם לא שניהם – אם עשינו</a:t>
            </a:r>
            <a:r>
              <a:rPr lang="en-US" baseline="0" dirty="0" smtClean="0">
                <a:cs typeface="Arial" pitchFamily="34" charset="0"/>
              </a:rPr>
              <a:t>comp </a:t>
            </a:r>
            <a:r>
              <a:rPr lang="he-IL" baseline="0" dirty="0" smtClean="0">
                <a:cs typeface="Arial" pitchFamily="34" charset="0"/>
              </a:rPr>
              <a:t> משמיטים '</a:t>
            </a:r>
            <a:r>
              <a:rPr lang="en-US" baseline="0" dirty="0" smtClean="0">
                <a:cs typeface="Arial" pitchFamily="34" charset="0"/>
              </a:rPr>
              <a:t>;</a:t>
            </a:r>
            <a:r>
              <a:rPr lang="en-US" baseline="0" dirty="0" err="1" smtClean="0">
                <a:cs typeface="Arial" pitchFamily="34" charset="0"/>
              </a:rPr>
              <a:t>jmp</a:t>
            </a:r>
            <a:r>
              <a:rPr lang="he-IL" baseline="0" dirty="0" smtClean="0">
                <a:cs typeface="Arial" pitchFamily="34" charset="0"/>
              </a:rPr>
              <a:t>' אם עשינו</a:t>
            </a:r>
            <a:r>
              <a:rPr lang="en-US" baseline="0" dirty="0" err="1" smtClean="0">
                <a:cs typeface="Arial" pitchFamily="34" charset="0"/>
              </a:rPr>
              <a:t>jmp</a:t>
            </a:r>
            <a:r>
              <a:rPr lang="en-US" baseline="0" dirty="0" smtClean="0">
                <a:cs typeface="Arial" pitchFamily="34" charset="0"/>
              </a:rPr>
              <a:t> </a:t>
            </a:r>
            <a:r>
              <a:rPr lang="he-IL" baseline="0" dirty="0" smtClean="0">
                <a:cs typeface="Arial" pitchFamily="34" charset="0"/>
              </a:rPr>
              <a:t> משמיטים '</a:t>
            </a:r>
            <a:r>
              <a:rPr lang="en-US" baseline="0" dirty="0" smtClean="0">
                <a:cs typeface="Arial" pitchFamily="34" charset="0"/>
              </a:rPr>
              <a:t>=comp</a:t>
            </a:r>
            <a:r>
              <a:rPr lang="he-IL" baseline="0" dirty="0" smtClean="0">
                <a:cs typeface="Arial" pitchFamily="34" charset="0"/>
              </a:rPr>
              <a:t>'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1B17-D06D-4B3B-8CD9-7757487E5A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Arial" pitchFamily="34" charset="0"/>
              </a:rPr>
              <a:t>ב</a:t>
            </a:r>
            <a:r>
              <a:rPr lang="en-US" dirty="0" smtClean="0">
                <a:cs typeface="Arial" pitchFamily="34" charset="0"/>
              </a:rPr>
              <a:t>ROM</a:t>
            </a:r>
            <a:r>
              <a:rPr lang="he-IL" baseline="0" dirty="0" smtClean="0">
                <a:cs typeface="Arial" pitchFamily="34" charset="0"/>
              </a:rPr>
              <a:t> יש לייבלים ב</a:t>
            </a:r>
            <a:r>
              <a:rPr lang="en-US" baseline="0" dirty="0" smtClean="0">
                <a:cs typeface="Arial" pitchFamily="34" charset="0"/>
              </a:rPr>
              <a:t>RAM</a:t>
            </a:r>
            <a:r>
              <a:rPr lang="he-IL" baseline="0" dirty="0" smtClean="0">
                <a:cs typeface="Arial" pitchFamily="34" charset="0"/>
              </a:rPr>
              <a:t> יש משתנים –אותו רעיון פשוט כותבים שם (משתנים ב</a:t>
            </a:r>
            <a:r>
              <a:rPr lang="en-US" baseline="0" dirty="0" smtClean="0">
                <a:cs typeface="Arial" pitchFamily="34" charset="0"/>
              </a:rPr>
              <a:t>lower case-</a:t>
            </a:r>
            <a:r>
              <a:rPr lang="he-IL" baseline="0" dirty="0" smtClean="0">
                <a:cs typeface="Arial" pitchFamily="34" charset="0"/>
              </a:rPr>
              <a:t> ולייבלים ב</a:t>
            </a:r>
            <a:r>
              <a:rPr lang="en-US" baseline="0" dirty="0" smtClean="0">
                <a:cs typeface="Arial" pitchFamily="34" charset="0"/>
              </a:rPr>
              <a:t>upper case-</a:t>
            </a:r>
            <a:r>
              <a:rPr lang="he-IL" baseline="0" dirty="0" smtClean="0">
                <a:cs typeface="Arial" pitchFamily="34" charset="0"/>
              </a:rPr>
              <a:t>)</a:t>
            </a:r>
          </a:p>
          <a:p>
            <a:pPr algn="r" rtl="1"/>
            <a:r>
              <a:rPr lang="he-IL" baseline="0" dirty="0" smtClean="0">
                <a:cs typeface="Arial" pitchFamily="34" charset="0"/>
              </a:rPr>
              <a:t>המחשב נותן להם ערך לבד – אם זה משתנה הוא נותן כתובת בזיכרון, אם זה לייבל הוא נותן לו את כתובת הפקודה הבאה </a:t>
            </a:r>
          </a:p>
          <a:p>
            <a:pPr algn="r" rtl="1"/>
            <a:r>
              <a:rPr lang="he-IL" baseline="0" dirty="0" smtClean="0">
                <a:cs typeface="Arial" pitchFamily="34" charset="0"/>
              </a:rPr>
              <a:t>לייבלים הם לא שורות קוד באמת – רק סימון שורה – לכן לא נראה אותם באסמבלר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1B17-D06D-4B3B-8CD9-7757487E5A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4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F9465A-4FD6-49EF-A2AE-FA31042D110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jce.ac.il/~arikgi/Web/Ex/Ex04/index.htm" TargetMode="External"/><Relationship Id="rId2" Type="http://schemas.openxmlformats.org/officeDocument/2006/relationships/hyperlink" Target="http://my.jce.ac.il/~arikgi/Web/Ex/Ex01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jce.ac.il/~arikgi/Web/Ex/Ex04/Ex04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Level Programming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3899938"/>
            <a:ext cx="4953000" cy="2805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Yana </a:t>
            </a:r>
            <a:r>
              <a:rPr lang="en-US" sz="1600" dirty="0" err="1" smtClean="0"/>
              <a:t>Gabelev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8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Symbols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u="sng" dirty="0" smtClean="0"/>
              <a:t>Predefined </a:t>
            </a:r>
            <a:r>
              <a:rPr lang="en-US" sz="2600" u="sng" dirty="0"/>
              <a:t>symbols </a:t>
            </a:r>
            <a:r>
              <a:rPr lang="en-US" sz="2600" dirty="0" smtClean="0"/>
              <a:t>: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Virtual </a:t>
            </a:r>
            <a:r>
              <a:rPr lang="en-US" sz="2200" dirty="0">
                <a:solidFill>
                  <a:schemeClr val="tx1"/>
                </a:solidFill>
              </a:rPr>
              <a:t>registers: </a:t>
            </a:r>
            <a:r>
              <a:rPr lang="en-US" sz="2200" dirty="0" smtClean="0">
                <a:solidFill>
                  <a:schemeClr val="tx1"/>
                </a:solidFill>
              </a:rPr>
              <a:t>R0 </a:t>
            </a:r>
            <a:r>
              <a:rPr lang="en-US" sz="2200" dirty="0">
                <a:solidFill>
                  <a:schemeClr val="tx1"/>
                </a:solidFill>
              </a:rPr>
              <a:t>to R15 are pre-defined to refer to RAM addresses 0 to </a:t>
            </a:r>
            <a:r>
              <a:rPr lang="en-US" sz="2200" dirty="0" smtClean="0">
                <a:solidFill>
                  <a:schemeClr val="tx1"/>
                </a:solidFill>
              </a:rPr>
              <a:t>15.</a:t>
            </a:r>
            <a:endParaRPr lang="en-US" sz="2200" dirty="0">
              <a:solidFill>
                <a:schemeClr val="tx1"/>
              </a:solidFill>
            </a:endParaRP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I/O Pointers: </a:t>
            </a:r>
            <a:r>
              <a:rPr lang="en-US" sz="2200" dirty="0" smtClean="0">
                <a:solidFill>
                  <a:schemeClr val="tx1"/>
                </a:solidFill>
              </a:rPr>
              <a:t>SCREEN </a:t>
            </a:r>
            <a:r>
              <a:rPr lang="en-US" sz="2200" dirty="0">
                <a:solidFill>
                  <a:schemeClr val="tx1"/>
                </a:solidFill>
              </a:rPr>
              <a:t>and KBD are pre-defined to refer to RAM addresses </a:t>
            </a:r>
            <a:r>
              <a:rPr lang="en-US" sz="2200" dirty="0" smtClean="0">
                <a:solidFill>
                  <a:schemeClr val="tx1"/>
                </a:solidFill>
              </a:rPr>
              <a:t>16384 and 24576.</a:t>
            </a:r>
            <a:endParaRPr lang="en-US" dirty="0"/>
          </a:p>
          <a:p>
            <a:r>
              <a:rPr lang="en-US" sz="2400" u="sng" dirty="0"/>
              <a:t>Label </a:t>
            </a:r>
            <a:r>
              <a:rPr lang="en-US" sz="2400" u="sng" dirty="0" smtClean="0"/>
              <a:t>symbols</a:t>
            </a:r>
            <a:r>
              <a:rPr lang="en-US" sz="2400" dirty="0" smtClean="0"/>
              <a:t>: </a:t>
            </a:r>
            <a:r>
              <a:rPr lang="en-US" sz="2200" dirty="0" smtClean="0">
                <a:solidFill>
                  <a:schemeClr val="tx1"/>
                </a:solidFill>
              </a:rPr>
              <a:t>Label </a:t>
            </a:r>
            <a:r>
              <a:rPr lang="en-US" sz="2200" dirty="0">
                <a:solidFill>
                  <a:schemeClr val="tx1"/>
                </a:solidFill>
              </a:rPr>
              <a:t>destinations of </a:t>
            </a:r>
            <a:r>
              <a:rPr lang="en-US" sz="2200" i="1" dirty="0" err="1">
                <a:solidFill>
                  <a:schemeClr val="tx1"/>
                </a:solidFill>
              </a:rPr>
              <a:t>goto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commands. Declared </a:t>
            </a:r>
            <a:r>
              <a:rPr lang="en-US" sz="2200" dirty="0">
                <a:solidFill>
                  <a:schemeClr val="tx1"/>
                </a:solidFill>
              </a:rPr>
              <a:t>by </a:t>
            </a:r>
            <a:r>
              <a:rPr lang="en-US" sz="2200" dirty="0" smtClean="0">
                <a:solidFill>
                  <a:schemeClr val="tx1"/>
                </a:solidFill>
              </a:rPr>
              <a:t>“(</a:t>
            </a:r>
            <a:r>
              <a:rPr lang="en-US" sz="2200" dirty="0">
                <a:solidFill>
                  <a:schemeClr val="tx1"/>
                </a:solidFill>
              </a:rPr>
              <a:t>Xxx)” 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400" u="sng" dirty="0" smtClean="0"/>
              <a:t>Variable symbols</a:t>
            </a:r>
            <a:r>
              <a:rPr lang="en-US" sz="2400" dirty="0" smtClean="0"/>
              <a:t>: </a:t>
            </a:r>
            <a:r>
              <a:rPr lang="en-US" sz="2200" dirty="0" smtClean="0">
                <a:solidFill>
                  <a:schemeClr val="tx1"/>
                </a:solidFill>
              </a:rPr>
              <a:t>Symbol Xxx appearing in an assembly program that is not </a:t>
            </a:r>
            <a:r>
              <a:rPr lang="en-US" sz="2200" i="1" dirty="0" smtClean="0">
                <a:solidFill>
                  <a:schemeClr val="tx1"/>
                </a:solidFill>
              </a:rPr>
              <a:t>predefined</a:t>
            </a:r>
            <a:r>
              <a:rPr lang="en-US" sz="2200" dirty="0" smtClean="0">
                <a:solidFill>
                  <a:schemeClr val="tx1"/>
                </a:solidFill>
              </a:rPr>
              <a:t> and is not defined elsewhere </a:t>
            </a:r>
            <a:r>
              <a:rPr lang="en-US" sz="2200" i="1" dirty="0" smtClean="0">
                <a:solidFill>
                  <a:schemeClr val="tx1"/>
                </a:solidFill>
              </a:rPr>
              <a:t>label</a:t>
            </a:r>
            <a:r>
              <a:rPr lang="en-US" sz="2200" dirty="0" smtClean="0">
                <a:solidFill>
                  <a:schemeClr val="tx1"/>
                </a:solidFill>
              </a:rPr>
              <a:t> command is treated as a variable, </a:t>
            </a:r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dirty="0" smtClean="0">
                <a:solidFill>
                  <a:schemeClr val="tx1"/>
                </a:solidFill>
              </a:rPr>
              <a:t>tarting </a:t>
            </a:r>
            <a:r>
              <a:rPr lang="en-US" sz="2200" dirty="0">
                <a:solidFill>
                  <a:schemeClr val="tx1"/>
                </a:solidFill>
              </a:rPr>
              <a:t>at RAM </a:t>
            </a:r>
            <a:r>
              <a:rPr lang="en-US" sz="2200" dirty="0" smtClean="0">
                <a:solidFill>
                  <a:schemeClr val="tx1"/>
                </a:solidFill>
              </a:rPr>
              <a:t>16.</a:t>
            </a:r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609600"/>
            <a:ext cx="8229600" cy="1066800"/>
          </a:xfrm>
        </p:spPr>
        <p:txBody>
          <a:bodyPr/>
          <a:lstStyle/>
          <a:p>
            <a:r>
              <a:rPr lang="en-US" dirty="0" smtClean="0"/>
              <a:t>Ex</a:t>
            </a:r>
            <a:r>
              <a:rPr lang="en-US" dirty="0" smtClean="0"/>
              <a:t>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9" y="1533144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Translate to HACK: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13" name="Right Arrow 12"/>
          <p:cNvSpPr/>
          <p:nvPr/>
        </p:nvSpPr>
        <p:spPr>
          <a:xfrm>
            <a:off x="3581400" y="3505199"/>
            <a:ext cx="84772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724400" y="1211228"/>
            <a:ext cx="3810000" cy="5349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(LOOP)	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       //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while(true)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KBD	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	  //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if(KBD=0)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D=M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NO_KEY_PRESSED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D;JEQ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KEY_PRESSED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0;JMP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(KEY_PRESSED)	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//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else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11	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      //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RAM[0]=11;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D=A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R0		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M=D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@AFTER_COND    //}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0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JMP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(AFTER_COND)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LOOP	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//}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0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; JMP	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(NO_KEY_PRESSED)	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10	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       //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RAM[0]=10;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D=A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R0		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M=D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@AFTER_COND     //}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0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; JMP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09600" y="2758264"/>
            <a:ext cx="2667000" cy="18748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while(true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if(KBD=0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  RAM[0]=10;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else {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		  </a:t>
            </a: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RAM[0</a:t>
            </a:r>
            <a:r>
              <a:rPr lang="nl-NL" sz="1400" b="1" dirty="0">
                <a:latin typeface="Courier New" pitchFamily="49" charset="0"/>
                <a:cs typeface="Times New Roman" pitchFamily="18" charset="0"/>
              </a:rPr>
              <a:t>]=11;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nl-NL" sz="1400" b="1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nl-NL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Ex.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73"/>
            <a:ext cx="8229600" cy="4325112"/>
          </a:xfrm>
        </p:spPr>
        <p:txBody>
          <a:bodyPr/>
          <a:lstStyle/>
          <a:p>
            <a:r>
              <a:rPr lang="en-US" dirty="0" smtClean="0"/>
              <a:t>When key pressed: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 Draw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 smtClean="0">
                <a:solidFill>
                  <a:schemeClr val="tx1"/>
                </a:solidFill>
              </a:rPr>
              <a:t>the top left </a:t>
            </a:r>
            <a:r>
              <a:rPr lang="en-US" dirty="0" smtClean="0">
                <a:solidFill>
                  <a:schemeClr val="tx1"/>
                </a:solidFill>
              </a:rPr>
              <a:t>corner.</a:t>
            </a:r>
          </a:p>
          <a:p>
            <a:r>
              <a:rPr lang="en-US" dirty="0" smtClean="0"/>
              <a:t>Otherwise: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Clear screen.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79771" y="399143"/>
            <a:ext cx="2177142" cy="63100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0" bIns="190800" num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   @25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D=A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R0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M=D    @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INFINITE_LOOP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D;JLE 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counter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M=D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SCREEN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D=A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 err="1">
                <a:latin typeface="Courier New" pitchFamily="49" charset="0"/>
                <a:cs typeface="Times New Roman" pitchFamily="18" charset="0"/>
              </a:rPr>
              <a:t>addr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M=D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LOOP)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@</a:t>
            </a:r>
            <a:r>
              <a:rPr lang="en-US" sz="1400" b="1" dirty="0" err="1">
                <a:latin typeface="Courier New" pitchFamily="49" charset="0"/>
                <a:cs typeface="Times New Roman" pitchFamily="18" charset="0"/>
              </a:rPr>
              <a:t>addr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A=M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M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=-1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 err="1">
                <a:latin typeface="Courier New" pitchFamily="49" charset="0"/>
                <a:cs typeface="Times New Roman" pitchFamily="18" charset="0"/>
              </a:rPr>
              <a:t>addr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D=M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32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D=D+A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 err="1">
                <a:latin typeface="Courier New" pitchFamily="49" charset="0"/>
                <a:cs typeface="Times New Roman" pitchFamily="18" charset="0"/>
              </a:rPr>
              <a:t>addr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M=D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counter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MD=M-1</a:t>
            </a: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@LOOP  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D;JGT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(INFINITE_LOOP)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Times New Roman" pitchFamily="18" charset="0"/>
              </a:rPr>
              <a:t>@INFINITE_LOOP</a:t>
            </a:r>
            <a:endParaRPr lang="en-US" sz="1400" b="1" dirty="0" smtClean="0"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0; JMP</a:t>
            </a:r>
            <a:endParaRPr lang="en-US" sz="1400" b="1" dirty="0" smtClean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and 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" y="1676400"/>
            <a:ext cx="9140588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b="1" i="1" dirty="0" smtClean="0"/>
              <a:t>2015B_exXX_YYYYYYYY</a:t>
            </a:r>
            <a:r>
              <a:rPr lang="en-US" sz="2200" dirty="0"/>
              <a:t>, when XX is the ex </a:t>
            </a:r>
            <a:r>
              <a:rPr lang="en-US" sz="2200" dirty="0" smtClean="0"/>
              <a:t>number, </a:t>
            </a:r>
            <a:r>
              <a:rPr lang="en-US" sz="2200" dirty="0"/>
              <a:t>and YYYYYYYY is your ID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/>
              <a:t>For example: </a:t>
            </a:r>
            <a:r>
              <a:rPr lang="en-US" sz="2200" dirty="0" smtClean="0"/>
              <a:t>		2015B_ex04_123456789</a:t>
            </a:r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All submission files should be in that folder, and </a:t>
            </a:r>
            <a:r>
              <a:rPr lang="en-US" sz="2200" b="1" dirty="0" smtClean="0"/>
              <a:t>no</a:t>
            </a:r>
            <a:r>
              <a:rPr lang="en-US" sz="2200" dirty="0" smtClean="0"/>
              <a:t> other extra file. </a:t>
            </a:r>
            <a:r>
              <a:rPr lang="en-US" sz="2200" dirty="0"/>
              <a:t>Files to </a:t>
            </a:r>
            <a:r>
              <a:rPr lang="en-US" sz="2200" dirty="0" smtClean="0"/>
              <a:t>submit: 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asm</a:t>
            </a:r>
            <a:r>
              <a:rPr lang="en-US" sz="2400" b="1" dirty="0" smtClean="0"/>
              <a:t> files</a:t>
            </a:r>
            <a:r>
              <a:rPr lang="en-US" sz="2400" b="1" dirty="0"/>
              <a:t>, </a:t>
            </a:r>
            <a:r>
              <a:rPr lang="en-US" sz="2400" b="1" i="1" dirty="0" smtClean="0"/>
              <a:t>README.txt</a:t>
            </a:r>
          </a:p>
          <a:p>
            <a:endParaRPr lang="en-US" sz="2200" b="1" dirty="0"/>
          </a:p>
          <a:p>
            <a:r>
              <a:rPr lang="en-US" sz="2200" dirty="0"/>
              <a:t>Zip the folder to a zip file named </a:t>
            </a:r>
            <a:r>
              <a:rPr lang="en-US" sz="2200" b="1" i="1" dirty="0" smtClean="0"/>
              <a:t>2015B_exXX_YYYYYYYY.zip</a:t>
            </a:r>
            <a:endParaRPr lang="en-US" sz="2200" b="1" i="1" dirty="0"/>
          </a:p>
          <a:p>
            <a:endParaRPr lang="en-US" sz="2200" dirty="0" smtClean="0"/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11480" lvl="1" indent="0">
              <a:buClr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4:</a:t>
            </a:r>
            <a:endParaRPr lang="he-IL" sz="2600" dirty="0">
              <a:hlinkClick r:id="rId2"/>
            </a:endParaRPr>
          </a:p>
          <a:p>
            <a:pPr marL="109728" indent="0">
              <a:buNone/>
            </a:pPr>
            <a:r>
              <a:rPr lang="en-US" sz="2200" dirty="0">
                <a:hlinkClick r:id="rId3"/>
              </a:rPr>
              <a:t>http://my.jce.ac.il/~</a:t>
            </a:r>
            <a:r>
              <a:rPr lang="en-US" sz="2200" dirty="0" smtClean="0">
                <a:hlinkClick r:id="rId3"/>
              </a:rPr>
              <a:t>arikgi/Web/Ex/Ex04/index.htm</a:t>
            </a:r>
            <a:endParaRPr lang="he-IL" sz="2200" dirty="0" smtClean="0"/>
          </a:p>
          <a:p>
            <a:pPr marL="109728" indent="0">
              <a:buNone/>
            </a:pPr>
            <a:endParaRPr lang="he-IL" dirty="0" smtClean="0"/>
          </a:p>
          <a:p>
            <a:r>
              <a:rPr lang="en-US" sz="2600" dirty="0" smtClean="0"/>
              <a:t>EX04 </a:t>
            </a:r>
            <a:r>
              <a:rPr lang="en-US" sz="2600" dirty="0"/>
              <a:t>zip </a:t>
            </a:r>
            <a:r>
              <a:rPr lang="he-IL" sz="2600" dirty="0" smtClean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200" dirty="0">
                <a:hlinkClick r:id="rId4"/>
              </a:rPr>
              <a:t>http://my.jce.ac.il/~</a:t>
            </a:r>
            <a:r>
              <a:rPr lang="en-US" sz="2200" dirty="0" smtClean="0">
                <a:hlinkClick r:id="rId4"/>
              </a:rPr>
              <a:t>arikgi/Web/Ex/Ex04/Ex04.zip</a:t>
            </a:r>
            <a:endParaRPr lang="he-IL" sz="2200" dirty="0" smtClean="0"/>
          </a:p>
          <a:p>
            <a:pPr marL="109728" indent="0">
              <a:buNone/>
            </a:pPr>
            <a:endParaRPr lang="he-IL" sz="26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2" y="753788"/>
            <a:ext cx="2424112" cy="563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53872" y="3048000"/>
            <a:ext cx="2036928" cy="674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71375"/>
            <a:ext cx="5814843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4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Hack Machine Language Specification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16-bit </a:t>
            </a:r>
            <a:r>
              <a:rPr lang="en-US" sz="2400" dirty="0" smtClean="0"/>
              <a:t>machine.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two </a:t>
            </a:r>
            <a:r>
              <a:rPr lang="en-US" sz="2400" dirty="0">
                <a:solidFill>
                  <a:schemeClr val="tx1"/>
                </a:solidFill>
              </a:rPr>
              <a:t>separate memory </a:t>
            </a:r>
            <a:r>
              <a:rPr lang="en-US" sz="2400" dirty="0" smtClean="0">
                <a:solidFill>
                  <a:schemeClr val="tx1"/>
                </a:solidFill>
              </a:rPr>
              <a:t>modules, </a:t>
            </a:r>
            <a:r>
              <a:rPr lang="en-US" sz="2400" dirty="0">
                <a:solidFill>
                  <a:schemeClr val="tx1"/>
                </a:solidFill>
              </a:rPr>
              <a:t>32K 16-bit words </a:t>
            </a:r>
            <a:r>
              <a:rPr lang="en-US" sz="2400" dirty="0" smtClean="0">
                <a:solidFill>
                  <a:schemeClr val="tx1"/>
                </a:solidFill>
              </a:rPr>
              <a:t>each</a:t>
            </a:r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Instruction memory (ROM) </a:t>
            </a:r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Data memory (RAM)</a:t>
            </a:r>
          </a:p>
          <a:p>
            <a:r>
              <a:rPr lang="en-US" sz="2400" dirty="0" smtClean="0"/>
              <a:t>two </a:t>
            </a:r>
            <a:r>
              <a:rPr lang="en-US" sz="2400" dirty="0"/>
              <a:t>memory-mapped I/O </a:t>
            </a:r>
            <a:r>
              <a:rPr lang="en-US" sz="2400" dirty="0" smtClean="0"/>
              <a:t>devices </a:t>
            </a:r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Black-and-white screen 256 </a:t>
            </a:r>
            <a:r>
              <a:rPr lang="en-US" sz="2200" dirty="0">
                <a:solidFill>
                  <a:schemeClr val="tx1"/>
                </a:solidFill>
              </a:rPr>
              <a:t>rows of 512 pixels per </a:t>
            </a:r>
            <a:r>
              <a:rPr lang="en-US" sz="2200" dirty="0" smtClean="0">
                <a:solidFill>
                  <a:schemeClr val="tx1"/>
                </a:solidFill>
              </a:rPr>
              <a:t>row (</a:t>
            </a:r>
            <a:r>
              <a:rPr lang="en-US" sz="2200" dirty="0">
                <a:solidFill>
                  <a:schemeClr val="tx1"/>
                </a:solidFill>
              </a:rPr>
              <a:t>8K memory map </a:t>
            </a:r>
            <a:r>
              <a:rPr lang="en-US" sz="2200" dirty="0" smtClean="0">
                <a:solidFill>
                  <a:schemeClr val="tx1"/>
                </a:solidFill>
              </a:rPr>
              <a:t>at RAM </a:t>
            </a:r>
            <a:r>
              <a:rPr lang="en-US" sz="2200" dirty="0">
                <a:solidFill>
                  <a:schemeClr val="tx1"/>
                </a:solidFill>
              </a:rPr>
              <a:t>address 16384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Keyboard (single-word memory </a:t>
            </a:r>
            <a:r>
              <a:rPr lang="en-US" sz="2200" dirty="0" smtClean="0">
                <a:solidFill>
                  <a:schemeClr val="tx1"/>
                </a:solidFill>
              </a:rPr>
              <a:t>map at RAM </a:t>
            </a:r>
            <a:r>
              <a:rPr lang="en-US" sz="2200" dirty="0">
                <a:solidFill>
                  <a:schemeClr val="tx1"/>
                </a:solidFill>
              </a:rPr>
              <a:t>address </a:t>
            </a:r>
            <a:r>
              <a:rPr lang="en-US" sz="2200" dirty="0" smtClean="0">
                <a:solidFill>
                  <a:schemeClr val="tx1"/>
                </a:solidFill>
              </a:rPr>
              <a:t>24576)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78184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4233446"/>
            <a:ext cx="15616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</a:rPr>
              <a:t>←</a:t>
            </a:r>
            <a:r>
              <a:rPr lang="en-US" sz="1600" dirty="0" smtClean="0"/>
              <a:t>Data register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276600"/>
            <a:ext cx="10599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Keyboard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latin typeface="Calibri"/>
              </a:rPr>
              <a:t>↓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25709" y="2286000"/>
            <a:ext cx="7970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5715000"/>
            <a:ext cx="165782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</a:t>
            </a:r>
            <a:r>
              <a:rPr lang="en-US" sz="1600" dirty="0" smtClean="0">
                <a:latin typeface="Calibri"/>
              </a:rPr>
              <a:t>            ↑</a:t>
            </a:r>
          </a:p>
          <a:p>
            <a:r>
              <a:rPr lang="en-US" sz="1600" dirty="0" smtClean="0"/>
              <a:t>Address register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715000"/>
            <a:ext cx="17235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</a:t>
            </a:r>
            <a:r>
              <a:rPr lang="en-US" sz="1600" dirty="0" smtClean="0">
                <a:latin typeface="Calibri"/>
              </a:rPr>
              <a:t>            ↑</a:t>
            </a:r>
          </a:p>
          <a:p>
            <a:r>
              <a:rPr lang="en-US" sz="1600" dirty="0" smtClean="0"/>
              <a:t>Program counter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3039" y="3127997"/>
            <a:ext cx="12538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memory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076624" y="3127997"/>
            <a:ext cx="99097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Data</a:t>
            </a:r>
          </a:p>
          <a:p>
            <a:r>
              <a:rPr lang="en-US" sz="1600" dirty="0" smtClean="0"/>
              <a:t>memory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4292025"/>
            <a:ext cx="6190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ALU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latin typeface="Calibri"/>
              </a:rPr>
              <a:t>↓</a:t>
            </a:r>
            <a:endParaRPr lang="en-US" sz="1600" dirty="0"/>
          </a:p>
        </p:txBody>
      </p:sp>
      <p:sp>
        <p:nvSpPr>
          <p:cNvPr id="14" name="Rectangular Callout 13"/>
          <p:cNvSpPr/>
          <p:nvPr/>
        </p:nvSpPr>
        <p:spPr>
          <a:xfrm>
            <a:off x="3153012" y="834571"/>
            <a:ext cx="838200" cy="304800"/>
          </a:xfrm>
          <a:prstGeom prst="wedgeRectCallout">
            <a:avLst>
              <a:gd name="adj1" fmla="val 11109"/>
              <a:gd name="adj2" fmla="val 9163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Speed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D, A, M: 16-bit </a:t>
            </a:r>
            <a:r>
              <a:rPr lang="en-US" sz="2400" dirty="0"/>
              <a:t>general-purpose </a:t>
            </a:r>
            <a:r>
              <a:rPr lang="en-US" sz="2400" dirty="0" smtClean="0"/>
              <a:t>registers, </a:t>
            </a:r>
            <a:r>
              <a:rPr lang="en-US" sz="2400" dirty="0"/>
              <a:t>manipulated explicitly by arithmetic and logical instructions </a:t>
            </a:r>
            <a:endParaRPr lang="en-US" sz="2400" dirty="0" smtClean="0"/>
          </a:p>
          <a:p>
            <a:r>
              <a:rPr lang="en-US" sz="2400" dirty="0"/>
              <a:t>D is used solely to store data values </a:t>
            </a:r>
            <a:endParaRPr lang="en-US" sz="2400" dirty="0" smtClean="0"/>
          </a:p>
          <a:p>
            <a:r>
              <a:rPr lang="en-US" sz="2400" dirty="0" smtClean="0"/>
              <a:t>A doubles </a:t>
            </a:r>
            <a:r>
              <a:rPr lang="en-US" sz="2400" dirty="0"/>
              <a:t>as both a data register and an address register </a:t>
            </a:r>
          </a:p>
          <a:p>
            <a:r>
              <a:rPr lang="en-US" sz="2400" dirty="0"/>
              <a:t>M register </a:t>
            </a:r>
            <a:r>
              <a:rPr lang="en-US" sz="2400" dirty="0" smtClean="0"/>
              <a:t>refers </a:t>
            </a:r>
            <a:r>
              <a:rPr lang="en-US" sz="2400" dirty="0"/>
              <a:t>to the memory location addressed by </a:t>
            </a:r>
            <a:r>
              <a:rPr lang="en-US" sz="2400" dirty="0" smtClean="0"/>
              <a:t>A (</a:t>
            </a:r>
            <a:r>
              <a:rPr lang="en-US" sz="2400" dirty="0"/>
              <a:t>M=Memory[A</a:t>
            </a:r>
            <a:r>
              <a:rPr lang="en-US" sz="2400" dirty="0" smtClean="0"/>
              <a:t>]) </a:t>
            </a:r>
            <a:r>
              <a:rPr lang="en-US" sz="2400" dirty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8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A-Instruction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sz="2400" u="sng" dirty="0"/>
              <a:t>A-instruction</a:t>
            </a:r>
            <a:r>
              <a:rPr lang="en-US" sz="2400" dirty="0" smtClean="0"/>
              <a:t>:	</a:t>
            </a:r>
            <a:r>
              <a:rPr lang="en-US" sz="2400" b="1" dirty="0" smtClean="0"/>
              <a:t>@</a:t>
            </a:r>
            <a:r>
              <a:rPr lang="en-US" sz="2400" b="1" dirty="0"/>
              <a:t>value </a:t>
            </a:r>
            <a:endParaRPr lang="en-US" sz="2400" b="1" dirty="0" smtClean="0"/>
          </a:p>
          <a:p>
            <a:pPr>
              <a:buFont typeface="Arial" charset="0"/>
              <a:buChar char="•"/>
            </a:pPr>
            <a:r>
              <a:rPr lang="en-US" sz="2200" dirty="0"/>
              <a:t>This command simply stores the specified value in the A register </a:t>
            </a:r>
            <a:endParaRPr lang="en-US" sz="2200" dirty="0" smtClean="0"/>
          </a:p>
          <a:p>
            <a:pPr>
              <a:buFont typeface="Arial" charset="0"/>
              <a:buChar char="•"/>
            </a:pPr>
            <a:r>
              <a:rPr lang="en-US" sz="2200" dirty="0" smtClean="0"/>
              <a:t>Where </a:t>
            </a:r>
            <a:r>
              <a:rPr lang="en-US" sz="2200" dirty="0"/>
              <a:t>value is either a non-negative decimal number </a:t>
            </a:r>
            <a:r>
              <a:rPr lang="en-US" sz="2200" dirty="0" smtClean="0"/>
              <a:t>or </a:t>
            </a:r>
            <a:r>
              <a:rPr lang="en-US" sz="2200" dirty="0"/>
              <a:t>a symbol referring to such number </a:t>
            </a:r>
            <a:endParaRPr lang="en-US" sz="2200" dirty="0" smtClean="0"/>
          </a:p>
          <a:p>
            <a:pPr>
              <a:buFont typeface="Arial" charset="0"/>
              <a:buChar char="•"/>
            </a:pPr>
            <a:endParaRPr lang="en-US" sz="2200" dirty="0" smtClean="0"/>
          </a:p>
          <a:p>
            <a:pPr marL="109728" indent="0">
              <a:buNone/>
            </a:pPr>
            <a:r>
              <a:rPr lang="en-US" sz="2200" u="sng" dirty="0" smtClean="0"/>
              <a:t>Example</a:t>
            </a:r>
            <a:r>
              <a:rPr lang="en-US" sz="2200" dirty="0" smtClean="0"/>
              <a:t>: </a:t>
            </a:r>
          </a:p>
          <a:p>
            <a:pPr marL="109728" indent="0">
              <a:buNone/>
            </a:pPr>
            <a:r>
              <a:rPr lang="en-US" sz="2200" dirty="0" smtClean="0"/>
              <a:t>if </a:t>
            </a:r>
            <a:r>
              <a:rPr lang="en-US" sz="2200" dirty="0"/>
              <a:t>sum refers to memory location 17, then both “@17” and “@sum” will have the same effect: </a:t>
            </a:r>
            <a:r>
              <a:rPr lang="en-US" sz="2200" dirty="0" smtClean="0"/>
              <a:t>A</a:t>
            </a:r>
            <a:r>
              <a:rPr lang="en-US" sz="2200" dirty="0" smtClean="0">
                <a:latin typeface="Calibri"/>
              </a:rPr>
              <a:t>←</a:t>
            </a:r>
            <a:r>
              <a:rPr lang="en-US" sz="2200" dirty="0" smtClean="0"/>
              <a:t>17 </a:t>
            </a:r>
            <a:endParaRPr lang="en-US" sz="2200" dirty="0"/>
          </a:p>
          <a:p>
            <a:pPr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5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b="1" dirty="0"/>
              <a:t>The C-Instruction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459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sz="2400" u="sng" dirty="0"/>
              <a:t>C-instruction</a:t>
            </a:r>
            <a:r>
              <a:rPr lang="en-US" sz="2400" dirty="0" smtClean="0"/>
              <a:t>:	</a:t>
            </a:r>
            <a:r>
              <a:rPr lang="en-US" sz="2400" b="1" dirty="0" err="1" smtClean="0"/>
              <a:t>dest</a:t>
            </a:r>
            <a:r>
              <a:rPr lang="en-US" sz="2400" b="1" dirty="0" smtClean="0"/>
              <a:t> = comp ; jump </a:t>
            </a:r>
          </a:p>
          <a:p>
            <a:r>
              <a:rPr lang="en-US" sz="2200" dirty="0"/>
              <a:t>Either the </a:t>
            </a:r>
            <a:r>
              <a:rPr lang="en-US" sz="2200" dirty="0" err="1"/>
              <a:t>dest</a:t>
            </a:r>
            <a:r>
              <a:rPr lang="en-US" sz="2200" dirty="0"/>
              <a:t> or jump fields may be empty. </a:t>
            </a:r>
            <a:r>
              <a:rPr lang="en-US" sz="2200" dirty="0" smtClean="0"/>
              <a:t> </a:t>
            </a:r>
            <a:r>
              <a:rPr lang="en-US" sz="2200" dirty="0"/>
              <a:t>If </a:t>
            </a:r>
            <a:r>
              <a:rPr lang="en-US" sz="2200" dirty="0" err="1"/>
              <a:t>dest</a:t>
            </a:r>
            <a:r>
              <a:rPr lang="en-US" sz="2200" dirty="0"/>
              <a:t> is empty, the "=" is </a:t>
            </a:r>
            <a:r>
              <a:rPr lang="en-US" sz="2200" dirty="0" err="1"/>
              <a:t>ommitted</a:t>
            </a:r>
            <a:r>
              <a:rPr lang="en-US" sz="2200" dirty="0"/>
              <a:t>; </a:t>
            </a:r>
            <a:r>
              <a:rPr lang="en-US" sz="2200" dirty="0" smtClean="0"/>
              <a:t>If </a:t>
            </a:r>
            <a:r>
              <a:rPr lang="en-US" sz="2200" dirty="0"/>
              <a:t>jump is </a:t>
            </a:r>
            <a:r>
              <a:rPr lang="en-US" sz="2200" dirty="0" smtClean="0"/>
              <a:t>empty the </a:t>
            </a:r>
            <a:r>
              <a:rPr lang="en-US" sz="2200" dirty="0"/>
              <a:t>";" is </a:t>
            </a:r>
            <a:r>
              <a:rPr lang="en-US" sz="2200" dirty="0" smtClean="0"/>
              <a:t>omitted</a:t>
            </a:r>
          </a:p>
          <a:p>
            <a:endParaRPr lang="en-US" sz="2200" b="1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33400" y="4495800"/>
            <a:ext cx="4267200" cy="990600"/>
            <a:chOff x="336" y="2736"/>
            <a:chExt cx="2688" cy="624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84" y="2976"/>
              <a:ext cx="2640" cy="384"/>
            </a:xfrm>
            <a:prstGeom prst="rect">
              <a:avLst/>
            </a:prstGeom>
            <a:ln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01600" tIns="190800" rIns="0" bIns="190800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null,M,D,MD,A,AM,AD,AMD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6" y="2736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2000" b="1" dirty="0" err="1" smtClean="0">
                  <a:cs typeface="Times New Roman" pitchFamily="18" charset="0"/>
                </a:rPr>
                <a:t>dest</a:t>
              </a:r>
              <a:r>
                <a:rPr lang="en-US" sz="1600" b="1" dirty="0" smtClean="0"/>
                <a:t> :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3400" y="3200400"/>
            <a:ext cx="7696200" cy="1295400"/>
            <a:chOff x="336" y="1824"/>
            <a:chExt cx="4848" cy="816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384" y="2064"/>
              <a:ext cx="4800" cy="576"/>
            </a:xfrm>
            <a:prstGeom prst="rect">
              <a:avLst/>
            </a:prstGeom>
            <a:ln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01600" tIns="190800" rIns="0" bIns="190800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0,1,-1,D,A,!D,!A,-D,-A,D+1,A+1,D-1,A-1,D+A,D-A,A-D,D&amp;A,D|A,</a:t>
              </a:r>
            </a:p>
            <a:p>
              <a:pPr marL="342900" indent="-342900"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   M,   !M,   -M,    M+1,    M-1,D+M,D-M,M-D,D&amp;M,D|M 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36" y="1824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2000" b="1" dirty="0" smtClean="0">
                  <a:cs typeface="Times New Roman" pitchFamily="18" charset="0"/>
                </a:rPr>
                <a:t>comp</a:t>
              </a:r>
              <a:r>
                <a:rPr lang="en-US" sz="1600" b="1" dirty="0"/>
                <a:t>:</a:t>
              </a:r>
              <a:endParaRPr lang="en-US" sz="1600" b="1" dirty="0" smtClean="0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1500" y="5486400"/>
            <a:ext cx="5257800" cy="990600"/>
            <a:chOff x="432" y="3408"/>
            <a:chExt cx="3888" cy="624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32" y="3648"/>
              <a:ext cx="3888" cy="384"/>
            </a:xfrm>
            <a:prstGeom prst="rect">
              <a:avLst/>
            </a:prstGeom>
            <a:ln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01600" tIns="190800" rIns="0" bIns="190800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null,JGT,JEQ,JGE,JLT,JNE,JLE,JMP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32" y="3408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2000" b="1" dirty="0" smtClean="0">
                  <a:cs typeface="Times New Roman" pitchFamily="18" charset="0"/>
                </a:rPr>
                <a:t>jump</a:t>
              </a:r>
              <a:r>
                <a:rPr lang="en-US" sz="1600" b="1" dirty="0" smtClean="0"/>
                <a:t>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7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29" y="609600"/>
            <a:ext cx="8229600" cy="1066800"/>
          </a:xfrm>
        </p:spPr>
        <p:txBody>
          <a:bodyPr/>
          <a:lstStyle/>
          <a:p>
            <a:r>
              <a:rPr lang="en-US" b="1" dirty="0"/>
              <a:t>The C-Instruction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29" y="17526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</a:t>
            </a:r>
          </a:p>
          <a:p>
            <a:pPr marL="109728" indent="0">
              <a:buNone/>
            </a:pP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11" y="2438400"/>
            <a:ext cx="62293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6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5690</TotalTime>
  <Words>595</Words>
  <Application>Microsoft Office PowerPoint</Application>
  <PresentationFormat>On-screen Show (4:3)</PresentationFormat>
  <Paragraphs>159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Machine Level Programming</vt:lpstr>
      <vt:lpstr>Links</vt:lpstr>
      <vt:lpstr>PowerPoint Presentation</vt:lpstr>
      <vt:lpstr>Hack Machine Language Specification </vt:lpstr>
      <vt:lpstr>PowerPoint Presentation</vt:lpstr>
      <vt:lpstr>Registers</vt:lpstr>
      <vt:lpstr>The A-Instruction </vt:lpstr>
      <vt:lpstr>The C-Instruction </vt:lpstr>
      <vt:lpstr>The C-Instruction </vt:lpstr>
      <vt:lpstr>Symbols </vt:lpstr>
      <vt:lpstr>Ex. 1</vt:lpstr>
      <vt:lpstr>Ex. 2</vt:lpstr>
      <vt:lpstr>How and what to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Yana G</dc:creator>
  <cp:lastModifiedBy>Yana G</cp:lastModifiedBy>
  <cp:revision>57</cp:revision>
  <dcterms:created xsi:type="dcterms:W3CDTF">2015-02-26T20:27:57Z</dcterms:created>
  <dcterms:modified xsi:type="dcterms:W3CDTF">2015-04-12T20:33:30Z</dcterms:modified>
</cp:coreProperties>
</file>