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9" r:id="rId4"/>
    <p:sldId id="261" r:id="rId5"/>
    <p:sldId id="262" r:id="rId6"/>
    <p:sldId id="266" r:id="rId7"/>
    <p:sldId id="275" r:id="rId8"/>
    <p:sldId id="276" r:id="rId9"/>
    <p:sldId id="269" r:id="rId10"/>
    <p:sldId id="263" r:id="rId11"/>
    <p:sldId id="277" r:id="rId12"/>
    <p:sldId id="273" r:id="rId13"/>
    <p:sldId id="274" r:id="rId14"/>
    <p:sldId id="271" r:id="rId15"/>
    <p:sldId id="2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2F9465A-4FD6-49EF-A2AE-FA31042D110E}" type="datetimeFigureOut">
              <a:rPr lang="en-US" smtClean="0"/>
              <a:t>5/2/2015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7C2D604-18F2-4791-B136-12CFA644F9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F9465A-4FD6-49EF-A2AE-FA31042D110E}" type="datetimeFigureOut">
              <a:rPr lang="en-US" smtClean="0"/>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F9465A-4FD6-49EF-A2AE-FA31042D110E}" type="datetimeFigureOut">
              <a:rPr lang="en-US" smtClean="0"/>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F9465A-4FD6-49EF-A2AE-FA31042D110E}" type="datetimeFigureOut">
              <a:rPr lang="en-US" smtClean="0"/>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2F9465A-4FD6-49EF-A2AE-FA31042D110E}" type="datetimeFigureOut">
              <a:rPr lang="en-US" smtClean="0"/>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F9465A-4FD6-49EF-A2AE-FA31042D110E}" type="datetimeFigureOut">
              <a:rPr lang="en-US" smtClean="0"/>
              <a:t>5/2/2015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2F9465A-4FD6-49EF-A2AE-FA31042D110E}" type="datetimeFigureOut">
              <a:rPr lang="en-US" smtClean="0"/>
              <a:t>5/2/2015</a:t>
            </a:fld>
            <a:endParaRPr lang="en-US"/>
          </a:p>
        </p:txBody>
      </p:sp>
      <p:sp>
        <p:nvSpPr>
          <p:cNvPr id="27" name="Slide Number Placeholder 26"/>
          <p:cNvSpPr>
            <a:spLocks noGrp="1"/>
          </p:cNvSpPr>
          <p:nvPr>
            <p:ph type="sldNum" sz="quarter" idx="11"/>
          </p:nvPr>
        </p:nvSpPr>
        <p:spPr/>
        <p:txBody>
          <a:bodyPr rtlCol="0"/>
          <a:lstStyle/>
          <a:p>
            <a:fld id="{C7C2D604-18F2-4791-B136-12CFA644F9CF}"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2F9465A-4FD6-49EF-A2AE-FA31042D110E}" type="datetimeFigureOut">
              <a:rPr lang="en-US" smtClean="0"/>
              <a:t>5/2/2015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C7C2D604-18F2-4791-B136-12CFA644F9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9465A-4FD6-49EF-A2AE-FA31042D110E}" type="datetimeFigureOut">
              <a:rPr lang="en-US" smtClean="0"/>
              <a:t>5/2/2015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F9465A-4FD6-49EF-A2AE-FA31042D110E}" type="datetimeFigureOut">
              <a:rPr lang="en-US" smtClean="0"/>
              <a:t>5/2/2015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2F9465A-4FD6-49EF-A2AE-FA31042D110E}" type="datetimeFigureOut">
              <a:rPr lang="en-US" smtClean="0"/>
              <a:t>5/2/2015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2F9465A-4FD6-49EF-A2AE-FA31042D110E}" type="datetimeFigureOut">
              <a:rPr lang="en-US" smtClean="0"/>
              <a:t>5/2/2015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7C2D604-18F2-4791-B136-12CFA644F9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my.jce.ac.il/~arikgi/Web/Ex/Ex06/index.htm" TargetMode="External"/><Relationship Id="rId2" Type="http://schemas.openxmlformats.org/officeDocument/2006/relationships/hyperlink" Target="http://my.jce.ac.il/~arikgi/Web/Ex/Ex01/index.htm" TargetMode="External"/><Relationship Id="rId1" Type="http://schemas.openxmlformats.org/officeDocument/2006/relationships/slideLayout" Target="../slideLayouts/slideLayout2.xml"/><Relationship Id="rId4" Type="http://schemas.openxmlformats.org/officeDocument/2006/relationships/hyperlink" Target="http://my.jce.ac.il/~arikgi/Web/Ex/Ex06/Ex05.zi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VM: Program Control</a:t>
            </a:r>
          </a:p>
        </p:txBody>
      </p:sp>
      <p:sp>
        <p:nvSpPr>
          <p:cNvPr id="5" name="Subtitle 2"/>
          <p:cNvSpPr txBox="1">
            <a:spLocks/>
          </p:cNvSpPr>
          <p:nvPr/>
        </p:nvSpPr>
        <p:spPr>
          <a:xfrm>
            <a:off x="457200" y="3899938"/>
            <a:ext cx="4953000" cy="2805662"/>
          </a:xfrm>
          <a:prstGeom prst="rect">
            <a:avLst/>
          </a:prstGeom>
        </p:spPr>
        <p:txBody>
          <a:bodyPr vert="horz">
            <a:normAutofit/>
          </a:bodyPr>
          <a:lstStyle>
            <a:lvl1pPr marL="64008" indent="0" algn="l" rtl="0" eaLnBrk="1" latinLnBrk="0" hangingPunct="1">
              <a:spcBef>
                <a:spcPts val="300"/>
              </a:spcBef>
              <a:buClr>
                <a:schemeClr val="accent3"/>
              </a:buClr>
              <a:buFont typeface="Georgia"/>
              <a:buNone/>
              <a:defRPr kumimoji="0" sz="2400" kern="1200">
                <a:solidFill>
                  <a:schemeClr val="tx2"/>
                </a:solidFill>
                <a:latin typeface="+mn-lt"/>
                <a:ea typeface="+mn-ea"/>
                <a:cs typeface="+mn-cs"/>
              </a:defRPr>
            </a:lvl1pPr>
            <a:lvl2pPr marL="457200" indent="0" algn="ctr" rtl="0" eaLnBrk="1" latinLnBrk="0" hangingPunct="1">
              <a:spcBef>
                <a:spcPts val="300"/>
              </a:spcBef>
              <a:buClr>
                <a:schemeClr val="accent2"/>
              </a:buClr>
              <a:buFont typeface="Georgia"/>
              <a:buNone/>
              <a:defRPr kumimoji="0" sz="2600" kern="1200">
                <a:solidFill>
                  <a:schemeClr val="accent2"/>
                </a:solidFill>
                <a:latin typeface="+mn-lt"/>
                <a:ea typeface="+mn-ea"/>
                <a:cs typeface="+mn-cs"/>
              </a:defRPr>
            </a:lvl2pPr>
            <a:lvl3pPr marL="914400" indent="0" algn="ctr" rtl="0" eaLnBrk="1" latinLnBrk="0" hangingPunct="1">
              <a:spcBef>
                <a:spcPts val="300"/>
              </a:spcBef>
              <a:buClr>
                <a:schemeClr val="accent1"/>
              </a:buClr>
              <a:buFont typeface="Wingdings 2"/>
              <a:buNone/>
              <a:defRPr kumimoji="0" sz="2400" kern="1200">
                <a:solidFill>
                  <a:schemeClr val="accent1"/>
                </a:solidFill>
                <a:latin typeface="+mn-lt"/>
                <a:ea typeface="+mn-ea"/>
                <a:cs typeface="+mn-cs"/>
              </a:defRPr>
            </a:lvl3pPr>
            <a:lvl4pPr marL="1371600" indent="0" algn="ctr" rtl="0" eaLnBrk="1" latinLnBrk="0" hangingPunct="1">
              <a:spcBef>
                <a:spcPts val="300"/>
              </a:spcBef>
              <a:buClr>
                <a:schemeClr val="accent1"/>
              </a:buClr>
              <a:buFont typeface="Wingdings 2"/>
              <a:buNone/>
              <a:defRPr kumimoji="0" sz="2200" kern="1200">
                <a:solidFill>
                  <a:schemeClr val="accent1"/>
                </a:solidFill>
                <a:latin typeface="+mn-lt"/>
                <a:ea typeface="+mn-ea"/>
                <a:cs typeface="+mn-cs"/>
              </a:defRPr>
            </a:lvl4pPr>
            <a:lvl5pPr marL="1828800" indent="0" algn="ctr" rtl="0" eaLnBrk="1" latinLnBrk="0" hangingPunct="1">
              <a:spcBef>
                <a:spcPts val="300"/>
              </a:spcBef>
              <a:buClr>
                <a:schemeClr val="accent3"/>
              </a:buClr>
              <a:buFont typeface="Georgia"/>
              <a:buNone/>
              <a:defRPr kumimoji="0" sz="2000" kern="1200">
                <a:solidFill>
                  <a:schemeClr val="accent3"/>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r>
              <a:rPr lang="en-US" dirty="0" smtClean="0"/>
              <a:t>project 6</a:t>
            </a:r>
          </a:p>
          <a:p>
            <a:endParaRPr lang="en-US" dirty="0" smtClean="0"/>
          </a:p>
          <a:p>
            <a:endParaRPr lang="en-US" dirty="0" smtClean="0"/>
          </a:p>
          <a:p>
            <a:endParaRPr lang="en-US" dirty="0" smtClean="0"/>
          </a:p>
          <a:p>
            <a:endParaRPr lang="en-US" dirty="0" smtClean="0"/>
          </a:p>
          <a:p>
            <a:endParaRPr lang="en-US" dirty="0" smtClean="0"/>
          </a:p>
          <a:p>
            <a:r>
              <a:rPr lang="en-US" sz="1600" dirty="0" smtClean="0"/>
              <a:t>Yana </a:t>
            </a:r>
            <a:r>
              <a:rPr lang="en-US" sz="1600" dirty="0" err="1" smtClean="0"/>
              <a:t>Gabelev</a:t>
            </a:r>
            <a:endParaRPr lang="en-US" sz="1600" dirty="0"/>
          </a:p>
        </p:txBody>
      </p:sp>
    </p:spTree>
    <p:extLst>
      <p:ext uri="{BB962C8B-B14F-4D97-AF65-F5344CB8AC3E}">
        <p14:creationId xmlns:p14="http://schemas.microsoft.com/office/powerpoint/2010/main" val="67689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Bootstrap Code </a:t>
            </a:r>
            <a:endParaRPr lang="en-US" dirty="0"/>
          </a:p>
        </p:txBody>
      </p:sp>
      <p:sp>
        <p:nvSpPr>
          <p:cNvPr id="3" name="Content Placeholder 2"/>
          <p:cNvSpPr>
            <a:spLocks noGrp="1"/>
          </p:cNvSpPr>
          <p:nvPr>
            <p:ph idx="1"/>
          </p:nvPr>
        </p:nvSpPr>
        <p:spPr>
          <a:xfrm>
            <a:off x="457200" y="1694688"/>
            <a:ext cx="8229600" cy="4325112"/>
          </a:xfrm>
        </p:spPr>
        <p:txBody>
          <a:bodyPr>
            <a:normAutofit/>
          </a:bodyPr>
          <a:lstStyle/>
          <a:p>
            <a:pPr marL="667512" lvl="2" indent="0">
              <a:buNone/>
            </a:pPr>
            <a:endParaRPr lang="en-US" sz="2000" dirty="0" smtClean="0">
              <a:solidFill>
                <a:schemeClr val="tx1"/>
              </a:solidFill>
            </a:endParaRPr>
          </a:p>
          <a:p>
            <a:pPr marL="667512" lvl="2" indent="0">
              <a:buNone/>
            </a:pPr>
            <a:r>
              <a:rPr lang="en-US" sz="2000" dirty="0" smtClean="0">
                <a:solidFill>
                  <a:schemeClr val="tx1"/>
                </a:solidFill>
              </a:rPr>
              <a:t>SP=256 	         // </a:t>
            </a:r>
            <a:r>
              <a:rPr lang="en-US" sz="2000" dirty="0">
                <a:solidFill>
                  <a:schemeClr val="tx1"/>
                </a:solidFill>
              </a:rPr>
              <a:t>Initialize the stack pointer to 0x0100 </a:t>
            </a:r>
          </a:p>
          <a:p>
            <a:pPr marL="667512" lvl="2" indent="0">
              <a:buNone/>
            </a:pPr>
            <a:r>
              <a:rPr lang="en-US" sz="2000" dirty="0">
                <a:solidFill>
                  <a:schemeClr val="tx1"/>
                </a:solidFill>
              </a:rPr>
              <a:t>call </a:t>
            </a:r>
            <a:r>
              <a:rPr lang="en-US" sz="2000" dirty="0" err="1">
                <a:solidFill>
                  <a:schemeClr val="tx1"/>
                </a:solidFill>
              </a:rPr>
              <a:t>Sys.init</a:t>
            </a:r>
            <a:r>
              <a:rPr lang="en-US" sz="2000" dirty="0">
                <a:solidFill>
                  <a:schemeClr val="tx1"/>
                </a:solidFill>
              </a:rPr>
              <a:t> </a:t>
            </a:r>
            <a:r>
              <a:rPr lang="en-US" sz="2000" dirty="0">
                <a:solidFill>
                  <a:schemeClr val="tx1"/>
                </a:solidFill>
              </a:rPr>
              <a:t> </a:t>
            </a:r>
            <a:r>
              <a:rPr lang="en-US" sz="2000" dirty="0" smtClean="0">
                <a:solidFill>
                  <a:schemeClr val="tx1"/>
                </a:solidFill>
              </a:rPr>
              <a:t>    // </a:t>
            </a:r>
            <a:r>
              <a:rPr lang="en-US" sz="2000" dirty="0">
                <a:solidFill>
                  <a:schemeClr val="tx1"/>
                </a:solidFill>
              </a:rPr>
              <a:t>Start executing (the translated code of) </a:t>
            </a:r>
            <a:r>
              <a:rPr lang="en-US" sz="2000" dirty="0" err="1">
                <a:solidFill>
                  <a:schemeClr val="tx1"/>
                </a:solidFill>
              </a:rPr>
              <a:t>Sys.init</a:t>
            </a:r>
            <a:r>
              <a:rPr lang="en-US" sz="2000" dirty="0">
                <a:solidFill>
                  <a:schemeClr val="tx1"/>
                </a:solidFill>
              </a:rPr>
              <a:t> </a:t>
            </a:r>
            <a:endParaRPr lang="en-US" sz="2000" dirty="0" smtClean="0">
              <a:solidFill>
                <a:schemeClr val="tx1"/>
              </a:solidFill>
            </a:endParaRPr>
          </a:p>
          <a:p>
            <a:pPr marL="667512" lvl="2" indent="0">
              <a:buNone/>
            </a:pPr>
            <a:endParaRPr lang="en-US" sz="2000" dirty="0">
              <a:solidFill>
                <a:schemeClr val="tx1"/>
              </a:solidFill>
            </a:endParaRPr>
          </a:p>
          <a:p>
            <a:pPr marL="667512" lvl="2" indent="0">
              <a:buNone/>
            </a:pPr>
            <a:endParaRPr lang="en-US" sz="2000" dirty="0" smtClean="0">
              <a:solidFill>
                <a:schemeClr val="tx1"/>
              </a:solidFill>
            </a:endParaRPr>
          </a:p>
          <a:p>
            <a:pPr marL="109728" indent="0">
              <a:buNone/>
            </a:pPr>
            <a:r>
              <a:rPr lang="en-US" sz="2400" dirty="0" err="1"/>
              <a:t>Sys.init</a:t>
            </a:r>
            <a:r>
              <a:rPr lang="en-US" sz="2400" dirty="0"/>
              <a:t> is then expected to call the main function of the main program, and enter an infinite loop. This action should cause the translated VM program to start running. </a:t>
            </a:r>
            <a:endParaRPr lang="en-US" sz="2400" dirty="0">
              <a:solidFill>
                <a:schemeClr val="tx1"/>
              </a:solidFill>
            </a:endParaRPr>
          </a:p>
        </p:txBody>
      </p:sp>
    </p:spTree>
    <p:extLst>
      <p:ext uri="{BB962C8B-B14F-4D97-AF65-F5344CB8AC3E}">
        <p14:creationId xmlns:p14="http://schemas.microsoft.com/office/powerpoint/2010/main" val="3618502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a:t>Twist</a:t>
            </a:r>
          </a:p>
        </p:txBody>
      </p:sp>
      <p:sp>
        <p:nvSpPr>
          <p:cNvPr id="3" name="Content Placeholder 2"/>
          <p:cNvSpPr>
            <a:spLocks noGrp="1"/>
          </p:cNvSpPr>
          <p:nvPr>
            <p:ph idx="1"/>
          </p:nvPr>
        </p:nvSpPr>
        <p:spPr>
          <a:xfrm>
            <a:off x="457200" y="1676400"/>
            <a:ext cx="8229600" cy="4325112"/>
          </a:xfrm>
        </p:spPr>
        <p:txBody>
          <a:bodyPr>
            <a:normAutofit/>
          </a:bodyPr>
          <a:lstStyle/>
          <a:p>
            <a:pPr marL="109728" indent="0">
              <a:buNone/>
            </a:pPr>
            <a:r>
              <a:rPr lang="en-US" sz="2200" dirty="0"/>
              <a:t>Add a </a:t>
            </a:r>
            <a:r>
              <a:rPr lang="en-US" sz="2200" b="1" i="1" dirty="0"/>
              <a:t>-</a:t>
            </a:r>
            <a:r>
              <a:rPr lang="en-US" sz="2200" b="1" i="1" dirty="0" err="1"/>
              <a:t>noinit</a:t>
            </a:r>
            <a:r>
              <a:rPr lang="en-US" sz="2200" b="1" i="1" dirty="0"/>
              <a:t> </a:t>
            </a:r>
            <a:r>
              <a:rPr lang="en-US" sz="2200" dirty="0"/>
              <a:t>flag to your </a:t>
            </a:r>
            <a:r>
              <a:rPr lang="en-US" sz="2200" dirty="0" smtClean="0"/>
              <a:t>program:</a:t>
            </a:r>
          </a:p>
          <a:p>
            <a:r>
              <a:rPr lang="en-US" sz="2200" dirty="0" smtClean="0"/>
              <a:t>If </a:t>
            </a:r>
            <a:r>
              <a:rPr lang="en-US" sz="2200" dirty="0"/>
              <a:t>the </a:t>
            </a:r>
            <a:r>
              <a:rPr lang="en-US" sz="2200" dirty="0" err="1"/>
              <a:t>traslator</a:t>
            </a:r>
            <a:r>
              <a:rPr lang="en-US" sz="2200" dirty="0"/>
              <a:t> is </a:t>
            </a:r>
            <a:r>
              <a:rPr lang="en-US" sz="2200" b="1" dirty="0"/>
              <a:t>run</a:t>
            </a:r>
            <a:r>
              <a:rPr lang="en-US" sz="2200" dirty="0"/>
              <a:t> with this flag the program </a:t>
            </a:r>
            <a:r>
              <a:rPr lang="en-US" sz="2200" u="sng" dirty="0"/>
              <a:t>does not </a:t>
            </a:r>
            <a:r>
              <a:rPr lang="en-US" sz="2200" dirty="0"/>
              <a:t>produce </a:t>
            </a:r>
            <a:r>
              <a:rPr lang="en-US" sz="2200" dirty="0" smtClean="0"/>
              <a:t> </a:t>
            </a:r>
            <a:r>
              <a:rPr lang="en-US" sz="2200" i="1" dirty="0" err="1" smtClean="0"/>
              <a:t>init</a:t>
            </a:r>
            <a:r>
              <a:rPr lang="en-US" sz="2200" i="1" dirty="0" smtClean="0"/>
              <a:t> code</a:t>
            </a:r>
            <a:r>
              <a:rPr lang="en-US" sz="2200" dirty="0" smtClean="0"/>
              <a:t>- This </a:t>
            </a:r>
            <a:r>
              <a:rPr lang="en-US" sz="2200" dirty="0"/>
              <a:t>way </a:t>
            </a:r>
            <a:r>
              <a:rPr lang="en-US" sz="2200" dirty="0" smtClean="0"/>
              <a:t>you </a:t>
            </a:r>
            <a:r>
              <a:rPr lang="en-US" sz="2200" dirty="0"/>
              <a:t>can test all </a:t>
            </a:r>
            <a:r>
              <a:rPr lang="en-US" sz="2200" dirty="0" smtClean="0"/>
              <a:t>the examples.</a:t>
            </a:r>
          </a:p>
          <a:p>
            <a:endParaRPr lang="en-US" sz="2200" dirty="0"/>
          </a:p>
          <a:p>
            <a:pPr marL="109728" indent="0">
              <a:buNone/>
            </a:pPr>
            <a:r>
              <a:rPr lang="en-US" sz="2200" dirty="0" smtClean="0"/>
              <a:t>Your code will get 2 arguments (second is optional):</a:t>
            </a:r>
          </a:p>
          <a:p>
            <a:pPr marL="109728" indent="0">
              <a:buNone/>
            </a:pPr>
            <a:r>
              <a:rPr lang="en-US" sz="2200" dirty="0" smtClean="0"/>
              <a:t>		</a:t>
            </a:r>
            <a:r>
              <a:rPr lang="en-US" sz="2200" i="1" dirty="0" err="1" smtClean="0"/>
              <a:t>VMtranslator_folder</a:t>
            </a:r>
            <a:r>
              <a:rPr lang="en-US" sz="2200" i="1" dirty="0" smtClean="0"/>
              <a:t>   -</a:t>
            </a:r>
            <a:r>
              <a:rPr lang="en-US" sz="2200" i="1" dirty="0" err="1" smtClean="0"/>
              <a:t>noinit</a:t>
            </a:r>
            <a:endParaRPr lang="en-US" sz="2200" i="1" dirty="0" smtClean="0"/>
          </a:p>
          <a:p>
            <a:pPr marL="109728" indent="0">
              <a:buNone/>
            </a:pPr>
            <a:endParaRPr lang="en-US" sz="2200" dirty="0" smtClean="0"/>
          </a:p>
          <a:p>
            <a:r>
              <a:rPr lang="en-US" sz="2000" dirty="0"/>
              <a:t>To </a:t>
            </a:r>
            <a:r>
              <a:rPr lang="en-US" sz="2000" dirty="0" smtClean="0"/>
              <a:t>apply </a:t>
            </a:r>
            <a:r>
              <a:rPr lang="en-US" sz="2000" dirty="0"/>
              <a:t>this you have to add another ${</a:t>
            </a:r>
            <a:r>
              <a:rPr lang="en-US" sz="2000" dirty="0" err="1"/>
              <a:t>string_prompt</a:t>
            </a:r>
            <a:r>
              <a:rPr lang="en-US" sz="2000" dirty="0"/>
              <a:t>} in run configuration </a:t>
            </a:r>
            <a:r>
              <a:rPr lang="en-US" sz="2000" dirty="0" smtClean="0"/>
              <a:t>window.</a:t>
            </a:r>
            <a:endParaRPr lang="en-US" sz="2000"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6805"/>
          <a:stretch/>
        </p:blipFill>
        <p:spPr bwMode="auto">
          <a:xfrm>
            <a:off x="3581398" y="4876800"/>
            <a:ext cx="5410201" cy="1870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9954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The Parser Module </a:t>
            </a:r>
            <a:endParaRPr lang="en-US" dirty="0"/>
          </a:p>
        </p:txBody>
      </p:sp>
      <p:sp>
        <p:nvSpPr>
          <p:cNvPr id="3" name="Content Placeholder 2"/>
          <p:cNvSpPr>
            <a:spLocks noGrp="1"/>
          </p:cNvSpPr>
          <p:nvPr>
            <p:ph idx="1"/>
          </p:nvPr>
        </p:nvSpPr>
        <p:spPr>
          <a:xfrm>
            <a:off x="457200" y="1676400"/>
            <a:ext cx="8305800" cy="4325112"/>
          </a:xfrm>
        </p:spPr>
        <p:txBody>
          <a:bodyPr>
            <a:noAutofit/>
          </a:bodyPr>
          <a:lstStyle/>
          <a:p>
            <a:pPr marL="109728" indent="0">
              <a:buNone/>
            </a:pPr>
            <a:r>
              <a:rPr lang="en-US" sz="2200" dirty="0"/>
              <a:t>If the basic </a:t>
            </a:r>
            <a:r>
              <a:rPr lang="en-US" sz="2200" b="1" dirty="0"/>
              <a:t>parser</a:t>
            </a:r>
            <a:r>
              <a:rPr lang="en-US" sz="2200" dirty="0"/>
              <a:t> that you built in Project </a:t>
            </a:r>
            <a:r>
              <a:rPr lang="en-US" sz="2200" dirty="0" smtClean="0"/>
              <a:t>5 </a:t>
            </a:r>
            <a:r>
              <a:rPr lang="en-US" sz="2200" dirty="0"/>
              <a:t>does not already parse the six commands specified in this chapter, then add their parsing now. </a:t>
            </a:r>
            <a:endParaRPr lang="en-US" sz="2200" dirty="0" smtClean="0"/>
          </a:p>
          <a:p>
            <a:pPr marL="109728" indent="0">
              <a:buNone/>
            </a:pPr>
            <a:r>
              <a:rPr lang="en-US" sz="2200" dirty="0" smtClean="0"/>
              <a:t>Specifically</a:t>
            </a:r>
            <a:r>
              <a:rPr lang="en-US" sz="2200" dirty="0"/>
              <a:t>, make sure that the </a:t>
            </a:r>
            <a:r>
              <a:rPr lang="en-US" sz="2200" i="1" dirty="0" err="1"/>
              <a:t>commandType</a:t>
            </a:r>
            <a:r>
              <a:rPr lang="en-US" sz="2200" dirty="0"/>
              <a:t> </a:t>
            </a:r>
            <a:r>
              <a:rPr lang="en-US" sz="2200" dirty="0" smtClean="0"/>
              <a:t> method returns </a:t>
            </a:r>
            <a:r>
              <a:rPr lang="en-US" sz="2200" dirty="0"/>
              <a:t>the constants corresponding to the six VM commands described in this chapter: </a:t>
            </a:r>
            <a:r>
              <a:rPr lang="en-US" sz="2200" dirty="0" smtClean="0"/>
              <a:t>	C_LABEL; </a:t>
            </a:r>
          </a:p>
          <a:p>
            <a:pPr marL="109728" indent="0">
              <a:buNone/>
            </a:pPr>
            <a:r>
              <a:rPr lang="en-US" sz="2200" dirty="0"/>
              <a:t>	</a:t>
            </a:r>
            <a:r>
              <a:rPr lang="en-US" sz="2200" dirty="0" smtClean="0"/>
              <a:t>		C_GOTO;</a:t>
            </a:r>
          </a:p>
          <a:p>
            <a:pPr marL="109728" indent="0">
              <a:buNone/>
            </a:pPr>
            <a:r>
              <a:rPr lang="en-US" sz="2200" dirty="0"/>
              <a:t>	</a:t>
            </a:r>
            <a:r>
              <a:rPr lang="en-US" sz="2200" dirty="0" smtClean="0"/>
              <a:t>		C_IF;</a:t>
            </a:r>
          </a:p>
          <a:p>
            <a:pPr marL="109728" indent="0">
              <a:buNone/>
            </a:pPr>
            <a:r>
              <a:rPr lang="en-US" sz="2200" dirty="0" smtClean="0"/>
              <a:t>			C_FUNCTION; </a:t>
            </a:r>
          </a:p>
          <a:p>
            <a:pPr marL="109728" indent="0">
              <a:buNone/>
            </a:pPr>
            <a:r>
              <a:rPr lang="en-US" sz="2200" dirty="0"/>
              <a:t>	</a:t>
            </a:r>
            <a:r>
              <a:rPr lang="en-US" sz="2200" dirty="0" smtClean="0"/>
              <a:t>		C_RETURN;</a:t>
            </a:r>
          </a:p>
          <a:p>
            <a:pPr marL="109728" indent="0">
              <a:buNone/>
            </a:pPr>
            <a:r>
              <a:rPr lang="en-US" sz="2200" dirty="0"/>
              <a:t>	</a:t>
            </a:r>
            <a:r>
              <a:rPr lang="en-US" sz="2200" dirty="0" smtClean="0"/>
              <a:t>		C_CALL</a:t>
            </a:r>
            <a:r>
              <a:rPr lang="en-US" sz="2200" dirty="0"/>
              <a:t>. </a:t>
            </a:r>
            <a:endParaRPr lang="en-US" sz="2200" dirty="0"/>
          </a:p>
        </p:txBody>
      </p:sp>
    </p:spTree>
    <p:extLst>
      <p:ext uri="{BB962C8B-B14F-4D97-AF65-F5344CB8AC3E}">
        <p14:creationId xmlns:p14="http://schemas.microsoft.com/office/powerpoint/2010/main" val="547215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b="1" dirty="0"/>
              <a:t>The </a:t>
            </a:r>
            <a:r>
              <a:rPr lang="en-US" b="1" dirty="0" err="1" smtClean="0"/>
              <a:t>CodeWriter</a:t>
            </a:r>
            <a:r>
              <a:rPr lang="en-US" b="1" dirty="0" smtClean="0"/>
              <a:t> Module </a:t>
            </a:r>
            <a:endParaRPr lang="en-US" dirty="0"/>
          </a:p>
        </p:txBody>
      </p:sp>
      <p:sp>
        <p:nvSpPr>
          <p:cNvPr id="3" name="Content Placeholder 2"/>
          <p:cNvSpPr>
            <a:spLocks noGrp="1"/>
          </p:cNvSpPr>
          <p:nvPr>
            <p:ph idx="1"/>
          </p:nvPr>
        </p:nvSpPr>
        <p:spPr>
          <a:xfrm>
            <a:off x="457200" y="1676400"/>
            <a:ext cx="8305800" cy="4325112"/>
          </a:xfrm>
        </p:spPr>
        <p:txBody>
          <a:bodyPr>
            <a:normAutofit/>
          </a:bodyPr>
          <a:lstStyle/>
          <a:p>
            <a:r>
              <a:rPr lang="en-US" sz="2200" dirty="0"/>
              <a:t>Translates VM commands into Hack assembly code. The routines listed below should be added to the </a:t>
            </a:r>
            <a:r>
              <a:rPr lang="en-US" sz="2200" dirty="0" err="1"/>
              <a:t>CodeWriter</a:t>
            </a:r>
            <a:r>
              <a:rPr lang="en-US" sz="2200" dirty="0"/>
              <a:t> </a:t>
            </a:r>
            <a:r>
              <a:rPr lang="en-US" sz="2200" dirty="0" smtClean="0"/>
              <a:t>of project 5. </a:t>
            </a:r>
            <a:r>
              <a:rPr lang="en-US" sz="2200" dirty="0"/>
              <a:t>	</a:t>
            </a:r>
          </a:p>
        </p:txBody>
      </p:sp>
    </p:spTree>
    <p:extLst>
      <p:ext uri="{BB962C8B-B14F-4D97-AF65-F5344CB8AC3E}">
        <p14:creationId xmlns:p14="http://schemas.microsoft.com/office/powerpoint/2010/main" val="794347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73" y="793916"/>
            <a:ext cx="8914327" cy="5835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0601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How and what to submit</a:t>
            </a:r>
            <a:endParaRPr lang="en-US" dirty="0"/>
          </a:p>
        </p:txBody>
      </p:sp>
      <p:sp>
        <p:nvSpPr>
          <p:cNvPr id="3" name="Content Placeholder 2"/>
          <p:cNvSpPr>
            <a:spLocks noGrp="1"/>
          </p:cNvSpPr>
          <p:nvPr>
            <p:ph idx="1"/>
          </p:nvPr>
        </p:nvSpPr>
        <p:spPr>
          <a:xfrm>
            <a:off x="3412" y="1676400"/>
            <a:ext cx="9140588" cy="4325112"/>
          </a:xfrm>
        </p:spPr>
        <p:txBody>
          <a:bodyPr>
            <a:normAutofit/>
          </a:bodyPr>
          <a:lstStyle/>
          <a:p>
            <a:r>
              <a:rPr lang="en-US" sz="2200" dirty="0"/>
              <a:t>Create a folder named </a:t>
            </a:r>
            <a:r>
              <a:rPr lang="en-US" sz="2200" b="1" i="1" dirty="0" smtClean="0"/>
              <a:t>2015B_exXX_YYYYYYYY</a:t>
            </a:r>
            <a:r>
              <a:rPr lang="en-US" sz="2200" dirty="0"/>
              <a:t>, when XX is the ex </a:t>
            </a:r>
            <a:r>
              <a:rPr lang="en-US" sz="2200" dirty="0" smtClean="0"/>
              <a:t>number, </a:t>
            </a:r>
            <a:r>
              <a:rPr lang="en-US" sz="2200" dirty="0"/>
              <a:t>and YYYYYYYY is your ID</a:t>
            </a:r>
            <a:r>
              <a:rPr lang="en-US" sz="2200" dirty="0" smtClean="0"/>
              <a:t>.</a:t>
            </a:r>
          </a:p>
          <a:p>
            <a:pPr marL="109728" indent="0">
              <a:buNone/>
            </a:pPr>
            <a:r>
              <a:rPr lang="en-US" sz="2200" dirty="0"/>
              <a:t>For example: </a:t>
            </a:r>
            <a:r>
              <a:rPr lang="en-US" sz="2200" dirty="0" smtClean="0"/>
              <a:t>		2015B_ex06_123456789</a:t>
            </a:r>
          </a:p>
          <a:p>
            <a:pPr marL="109728" indent="0">
              <a:buNone/>
            </a:pPr>
            <a:endParaRPr lang="en-US" sz="2200" dirty="0" smtClean="0"/>
          </a:p>
          <a:p>
            <a:r>
              <a:rPr lang="en-US" sz="2200" dirty="0" smtClean="0"/>
              <a:t>All submission files should be in that folder, and </a:t>
            </a:r>
            <a:r>
              <a:rPr lang="en-US" sz="2200" b="1" dirty="0" smtClean="0"/>
              <a:t>no</a:t>
            </a:r>
            <a:r>
              <a:rPr lang="en-US" sz="2200" dirty="0" smtClean="0"/>
              <a:t> other extra file. </a:t>
            </a:r>
            <a:r>
              <a:rPr lang="en-US" sz="2200" dirty="0"/>
              <a:t>Files to </a:t>
            </a:r>
            <a:r>
              <a:rPr lang="en-US" sz="2200" dirty="0" smtClean="0"/>
              <a:t>submit: </a:t>
            </a:r>
            <a:r>
              <a:rPr lang="en-US" sz="2400" b="1" dirty="0"/>
              <a:t>source files, </a:t>
            </a:r>
            <a:r>
              <a:rPr lang="en-US" sz="2400" b="1" i="1" dirty="0" smtClean="0"/>
              <a:t>README.txt</a:t>
            </a:r>
          </a:p>
          <a:p>
            <a:endParaRPr lang="en-US" sz="2200" b="1" dirty="0"/>
          </a:p>
          <a:p>
            <a:r>
              <a:rPr lang="en-US" sz="2200" dirty="0"/>
              <a:t>Zip the folder to a zip file named </a:t>
            </a:r>
            <a:r>
              <a:rPr lang="en-US" sz="2200" b="1" i="1" dirty="0" smtClean="0"/>
              <a:t>2015B_exXX_YYYYYYYY.zip</a:t>
            </a:r>
            <a:endParaRPr lang="en-US" sz="2200" b="1" i="1" dirty="0"/>
          </a:p>
          <a:p>
            <a:endParaRPr lang="en-US" sz="2200" dirty="0" smtClean="0"/>
          </a:p>
          <a:p>
            <a:pPr lvl="1">
              <a:buClrTx/>
            </a:pPr>
            <a:endParaRPr lang="en-US" sz="2200" dirty="0" smtClean="0">
              <a:solidFill>
                <a:schemeClr val="tx1"/>
              </a:solidFill>
            </a:endParaRPr>
          </a:p>
          <a:p>
            <a:pPr lvl="1">
              <a:buClrTx/>
            </a:pPr>
            <a:endParaRPr lang="en-US" sz="2200" dirty="0" smtClean="0">
              <a:solidFill>
                <a:schemeClr val="tx1"/>
              </a:solidFill>
            </a:endParaRPr>
          </a:p>
          <a:p>
            <a:pPr marL="411480" lvl="1" indent="0">
              <a:buClrTx/>
              <a:buNone/>
            </a:pPr>
            <a:endParaRPr lang="en-US" sz="2200" dirty="0">
              <a:solidFill>
                <a:schemeClr val="tx1"/>
              </a:solidFill>
            </a:endParaRPr>
          </a:p>
        </p:txBody>
      </p:sp>
    </p:spTree>
    <p:extLst>
      <p:ext uri="{BB962C8B-B14F-4D97-AF65-F5344CB8AC3E}">
        <p14:creationId xmlns:p14="http://schemas.microsoft.com/office/powerpoint/2010/main" val="2032879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pPr algn="l"/>
            <a:r>
              <a:rPr lang="en-US" dirty="0" smtClean="0"/>
              <a:t>Links</a:t>
            </a:r>
            <a:endParaRPr lang="en-US" dirty="0"/>
          </a:p>
        </p:txBody>
      </p:sp>
      <p:sp>
        <p:nvSpPr>
          <p:cNvPr id="3" name="Content Placeholder 2"/>
          <p:cNvSpPr>
            <a:spLocks noGrp="1"/>
          </p:cNvSpPr>
          <p:nvPr>
            <p:ph idx="1"/>
          </p:nvPr>
        </p:nvSpPr>
        <p:spPr>
          <a:xfrm>
            <a:off x="457200" y="1694688"/>
            <a:ext cx="8229600" cy="4325112"/>
          </a:xfrm>
        </p:spPr>
        <p:txBody>
          <a:bodyPr>
            <a:normAutofit/>
          </a:bodyPr>
          <a:lstStyle/>
          <a:p>
            <a:r>
              <a:rPr lang="en-US" sz="2600" dirty="0" smtClean="0"/>
              <a:t>Project </a:t>
            </a:r>
            <a:r>
              <a:rPr lang="he-IL" sz="2600" dirty="0" smtClean="0"/>
              <a:t>6</a:t>
            </a:r>
            <a:r>
              <a:rPr lang="en-US" sz="2600" dirty="0" smtClean="0"/>
              <a:t>:</a:t>
            </a:r>
            <a:endParaRPr lang="he-IL" sz="2600" dirty="0">
              <a:hlinkClick r:id="rId2"/>
            </a:endParaRPr>
          </a:p>
          <a:p>
            <a:pPr marL="109728" indent="0">
              <a:buNone/>
            </a:pPr>
            <a:r>
              <a:rPr lang="en-US" sz="2200" dirty="0">
                <a:hlinkClick r:id="rId3"/>
              </a:rPr>
              <a:t>http://my.jce.ac.il/~</a:t>
            </a:r>
            <a:r>
              <a:rPr lang="en-US" sz="2200" dirty="0" smtClean="0">
                <a:hlinkClick r:id="rId3"/>
              </a:rPr>
              <a:t>arikgi/Web/Ex/Ex0</a:t>
            </a:r>
            <a:r>
              <a:rPr lang="he-IL" sz="2200" dirty="0" smtClean="0">
                <a:hlinkClick r:id="rId3"/>
              </a:rPr>
              <a:t>6</a:t>
            </a:r>
            <a:r>
              <a:rPr lang="en-US" sz="2200" dirty="0" smtClean="0">
                <a:hlinkClick r:id="rId3"/>
              </a:rPr>
              <a:t>/index.htm</a:t>
            </a:r>
            <a:endParaRPr lang="he-IL" sz="2200" dirty="0" smtClean="0"/>
          </a:p>
          <a:p>
            <a:pPr marL="109728" indent="0">
              <a:buNone/>
            </a:pPr>
            <a:endParaRPr lang="he-IL" dirty="0" smtClean="0"/>
          </a:p>
          <a:p>
            <a:r>
              <a:rPr lang="en-US" sz="2600" dirty="0" smtClean="0"/>
              <a:t>EX0</a:t>
            </a:r>
            <a:r>
              <a:rPr lang="he-IL" sz="2600" dirty="0" smtClean="0"/>
              <a:t>6</a:t>
            </a:r>
            <a:r>
              <a:rPr lang="en-US" sz="2600" dirty="0" smtClean="0"/>
              <a:t> </a:t>
            </a:r>
            <a:r>
              <a:rPr lang="en-US" sz="2600" dirty="0"/>
              <a:t>zip </a:t>
            </a:r>
            <a:r>
              <a:rPr lang="he-IL" sz="2600" dirty="0" smtClean="0"/>
              <a:t>:</a:t>
            </a:r>
            <a:endParaRPr lang="en-US" sz="2600" dirty="0"/>
          </a:p>
          <a:p>
            <a:pPr marL="109728" indent="0">
              <a:buNone/>
            </a:pPr>
            <a:r>
              <a:rPr lang="en-US" sz="2200" dirty="0">
                <a:hlinkClick r:id="rId4"/>
              </a:rPr>
              <a:t>http://my.jce.ac.il/~</a:t>
            </a:r>
            <a:r>
              <a:rPr lang="en-US" sz="2200" dirty="0" smtClean="0">
                <a:hlinkClick r:id="rId4"/>
              </a:rPr>
              <a:t>arikgi/Web/Ex/Ex0</a:t>
            </a:r>
            <a:r>
              <a:rPr lang="he-IL" sz="2200" dirty="0" smtClean="0">
                <a:hlinkClick r:id="rId4"/>
              </a:rPr>
              <a:t>6</a:t>
            </a:r>
            <a:r>
              <a:rPr lang="en-US" sz="2200" dirty="0" smtClean="0">
                <a:hlinkClick r:id="rId4"/>
              </a:rPr>
              <a:t>/Ex0</a:t>
            </a:r>
            <a:r>
              <a:rPr lang="he-IL" sz="2200" dirty="0" smtClean="0">
                <a:hlinkClick r:id="rId4"/>
              </a:rPr>
              <a:t>6</a:t>
            </a:r>
            <a:r>
              <a:rPr lang="en-US" sz="2200" dirty="0" smtClean="0">
                <a:hlinkClick r:id="rId4"/>
              </a:rPr>
              <a:t>.zip</a:t>
            </a:r>
            <a:endParaRPr lang="he-IL" sz="2200" dirty="0" smtClean="0"/>
          </a:p>
          <a:p>
            <a:pPr marL="109728" indent="0">
              <a:buNone/>
            </a:pPr>
            <a:endParaRPr lang="he-IL" sz="2600" dirty="0"/>
          </a:p>
          <a:p>
            <a:pPr marL="109728" indent="0">
              <a:buNone/>
            </a:pPr>
            <a:endParaRPr lang="en-US" dirty="0"/>
          </a:p>
        </p:txBody>
      </p:sp>
    </p:spTree>
    <p:extLst>
      <p:ext uri="{BB962C8B-B14F-4D97-AF65-F5344CB8AC3E}">
        <p14:creationId xmlns:p14="http://schemas.microsoft.com/office/powerpoint/2010/main" val="529744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Program flow </a:t>
            </a:r>
            <a:endParaRPr lang="en-US" dirty="0"/>
          </a:p>
        </p:txBody>
      </p:sp>
      <p:sp>
        <p:nvSpPr>
          <p:cNvPr id="3" name="Content Placeholder 2"/>
          <p:cNvSpPr>
            <a:spLocks noGrp="1"/>
          </p:cNvSpPr>
          <p:nvPr>
            <p:ph idx="1"/>
          </p:nvPr>
        </p:nvSpPr>
        <p:spPr>
          <a:xfrm>
            <a:off x="457200" y="1694688"/>
            <a:ext cx="8229600" cy="4325112"/>
          </a:xfrm>
        </p:spPr>
        <p:txBody>
          <a:bodyPr>
            <a:normAutofit/>
          </a:bodyPr>
          <a:lstStyle/>
          <a:p>
            <a:r>
              <a:rPr lang="en-US" sz="2200" dirty="0"/>
              <a:t>The default execution of computer programs is linear, one command after the other. </a:t>
            </a:r>
            <a:endParaRPr lang="en-US" sz="2200" dirty="0" smtClean="0"/>
          </a:p>
          <a:p>
            <a:r>
              <a:rPr lang="en-US" sz="2200" dirty="0"/>
              <a:t>VM language features three program flow commands </a:t>
            </a:r>
            <a:r>
              <a:rPr lang="en-US" sz="2200" dirty="0" smtClean="0"/>
              <a:t>:</a:t>
            </a:r>
          </a:p>
          <a:p>
            <a:endParaRPr lang="en-US" sz="2200" dirty="0"/>
          </a:p>
          <a:p>
            <a:endParaRPr lang="en-US" sz="2200" dirty="0"/>
          </a:p>
        </p:txBody>
      </p:sp>
      <p:graphicFrame>
        <p:nvGraphicFramePr>
          <p:cNvPr id="5" name="Table 4"/>
          <p:cNvGraphicFramePr>
            <a:graphicFrameLocks noGrp="1"/>
          </p:cNvGraphicFramePr>
          <p:nvPr>
            <p:extLst>
              <p:ext uri="{D42A27DB-BD31-4B8C-83A1-F6EECF244321}">
                <p14:modId xmlns:p14="http://schemas.microsoft.com/office/powerpoint/2010/main" val="818559643"/>
              </p:ext>
            </p:extLst>
          </p:nvPr>
        </p:nvGraphicFramePr>
        <p:xfrm>
          <a:off x="304800" y="2971800"/>
          <a:ext cx="8458200" cy="3444240"/>
        </p:xfrm>
        <a:graphic>
          <a:graphicData uri="http://schemas.openxmlformats.org/drawingml/2006/table">
            <a:tbl>
              <a:tblPr firstRow="1" bandRow="1">
                <a:tableStyleId>{5DA37D80-6434-44D0-A028-1B22A696006F}</a:tableStyleId>
              </a:tblPr>
              <a:tblGrid>
                <a:gridCol w="1449977"/>
                <a:gridCol w="7008223"/>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baseline="0" dirty="0" smtClean="0">
                          <a:solidFill>
                            <a:schemeClr val="tx1"/>
                          </a:solidFill>
                          <a:latin typeface="+mn-lt"/>
                          <a:ea typeface="+mn-ea"/>
                          <a:cs typeface="+mn-cs"/>
                        </a:rPr>
                        <a:t>label c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baseline="0" dirty="0" smtClean="0">
                          <a:solidFill>
                            <a:schemeClr val="tx1"/>
                          </a:solidFill>
                          <a:latin typeface="+mn-lt"/>
                          <a:ea typeface="+mn-ea"/>
                          <a:cs typeface="+mn-cs"/>
                        </a:rPr>
                        <a:t>This command labels the current location in the function’s code. Only labeled locations can be jumped to from other parts of the program. The scope of the label is the function in which it is defined. The label c is an arbitrary string composed of any sequence of letters, digits, underscore (“_”), dot (“.”), and colon (“:”) that does not begin with a digit. 	</a:t>
                      </a:r>
                    </a:p>
                  </a:txBody>
                  <a:tcPr/>
                </a:tc>
              </a:tr>
              <a:tr h="370840">
                <a:tc>
                  <a:txBody>
                    <a:bodyPr/>
                    <a:lstStyle/>
                    <a:p>
                      <a:r>
                        <a:rPr lang="en-US" sz="2000" i="1" dirty="0" err="1" smtClean="0"/>
                        <a:t>goto</a:t>
                      </a:r>
                      <a:r>
                        <a:rPr lang="en-US" sz="2000" i="1" dirty="0" smtClean="0"/>
                        <a:t> c</a:t>
                      </a:r>
                      <a:endParaRPr lang="en-US" sz="20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baseline="0" dirty="0" smtClean="0">
                          <a:solidFill>
                            <a:schemeClr val="tx1"/>
                          </a:solidFill>
                          <a:latin typeface="+mn-lt"/>
                          <a:ea typeface="+mn-ea"/>
                          <a:cs typeface="+mn-cs"/>
                        </a:rPr>
                        <a:t>This command effects an unconditional </a:t>
                      </a:r>
                      <a:r>
                        <a:rPr kumimoji="0" lang="en-US" sz="1600" b="0" i="0" u="none" strike="noStrike" kern="1200" baseline="0" dirty="0" err="1" smtClean="0">
                          <a:solidFill>
                            <a:schemeClr val="tx1"/>
                          </a:solidFill>
                          <a:latin typeface="+mn-lt"/>
                          <a:ea typeface="+mn-ea"/>
                          <a:cs typeface="+mn-cs"/>
                        </a:rPr>
                        <a:t>goto</a:t>
                      </a:r>
                      <a:r>
                        <a:rPr kumimoji="0" lang="en-US" sz="1600" b="0" i="0" u="none" strike="noStrike" kern="1200" baseline="0" dirty="0" smtClean="0">
                          <a:solidFill>
                            <a:schemeClr val="tx1"/>
                          </a:solidFill>
                          <a:latin typeface="+mn-lt"/>
                          <a:ea typeface="+mn-ea"/>
                          <a:cs typeface="+mn-cs"/>
                        </a:rPr>
                        <a:t> operation, causing execution to continue from the location marked by the c label. The jump destination must be located in the same function. 	</a:t>
                      </a:r>
                    </a:p>
                  </a:txBody>
                  <a:tcPr/>
                </a:tc>
              </a:tr>
              <a:tr h="370840">
                <a:tc>
                  <a:txBody>
                    <a:bodyPr/>
                    <a:lstStyle/>
                    <a:p>
                      <a:r>
                        <a:rPr lang="en-US" sz="2000" i="1" dirty="0" smtClean="0"/>
                        <a:t>if-</a:t>
                      </a:r>
                      <a:r>
                        <a:rPr lang="en-US" sz="2000" i="1" dirty="0" err="1" smtClean="0"/>
                        <a:t>goto</a:t>
                      </a:r>
                      <a:r>
                        <a:rPr lang="en-US" sz="2000" i="1" dirty="0" smtClean="0"/>
                        <a:t> c</a:t>
                      </a:r>
                      <a:endParaRPr lang="en-US" sz="20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baseline="0" dirty="0" smtClean="0">
                          <a:solidFill>
                            <a:schemeClr val="tx1"/>
                          </a:solidFill>
                          <a:latin typeface="+mn-lt"/>
                          <a:ea typeface="+mn-ea"/>
                          <a:cs typeface="+mn-cs"/>
                        </a:rPr>
                        <a:t>This command effects a conditional </a:t>
                      </a:r>
                      <a:r>
                        <a:rPr kumimoji="0" lang="en-US" sz="1600" b="0" i="0" u="none" strike="noStrike" kern="1200" baseline="0" dirty="0" err="1" smtClean="0">
                          <a:solidFill>
                            <a:schemeClr val="tx1"/>
                          </a:solidFill>
                          <a:latin typeface="+mn-lt"/>
                          <a:ea typeface="+mn-ea"/>
                          <a:cs typeface="+mn-cs"/>
                        </a:rPr>
                        <a:t>goto</a:t>
                      </a:r>
                      <a:r>
                        <a:rPr kumimoji="0" lang="en-US" sz="1600" b="0" i="0" u="none" strike="noStrike" kern="1200" baseline="0" dirty="0" smtClean="0">
                          <a:solidFill>
                            <a:schemeClr val="tx1"/>
                          </a:solidFill>
                          <a:latin typeface="+mn-lt"/>
                          <a:ea typeface="+mn-ea"/>
                          <a:cs typeface="+mn-cs"/>
                        </a:rPr>
                        <a:t> operation. The stack’s topmost value is popped; if the value is not zero, execution continues from the location marked by the c label; otherwise, execution continues from the next command in the program. The jump destination must be located in the same function. 	</a:t>
                      </a:r>
                    </a:p>
                  </a:txBody>
                  <a:tcPr/>
                </a:tc>
              </a:tr>
            </a:tbl>
          </a:graphicData>
        </a:graphic>
      </p:graphicFrame>
    </p:spTree>
    <p:extLst>
      <p:ext uri="{BB962C8B-B14F-4D97-AF65-F5344CB8AC3E}">
        <p14:creationId xmlns:p14="http://schemas.microsoft.com/office/powerpoint/2010/main" val="361850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Subroutine Calling </a:t>
            </a:r>
            <a:endParaRPr lang="en-US" dirty="0"/>
          </a:p>
        </p:txBody>
      </p:sp>
      <p:sp>
        <p:nvSpPr>
          <p:cNvPr id="3" name="Content Placeholder 2"/>
          <p:cNvSpPr>
            <a:spLocks noGrp="1"/>
          </p:cNvSpPr>
          <p:nvPr>
            <p:ph idx="1"/>
          </p:nvPr>
        </p:nvSpPr>
        <p:spPr>
          <a:xfrm>
            <a:off x="457200" y="1694688"/>
            <a:ext cx="8229600" cy="4325112"/>
          </a:xfrm>
        </p:spPr>
        <p:txBody>
          <a:bodyPr>
            <a:normAutofit/>
          </a:bodyPr>
          <a:lstStyle/>
          <a:p>
            <a:pPr marL="109728" indent="0">
              <a:buNone/>
            </a:pPr>
            <a:r>
              <a:rPr lang="en-US" sz="2200" dirty="0"/>
              <a:t>When subroutine xxx calls subroutine </a:t>
            </a:r>
            <a:r>
              <a:rPr lang="en-US" sz="2200" dirty="0" err="1"/>
              <a:t>yyy</a:t>
            </a:r>
            <a:r>
              <a:rPr lang="en-US" sz="2200" dirty="0"/>
              <a:t>, we can push (save) </a:t>
            </a:r>
            <a:r>
              <a:rPr lang="en-US" sz="2200" dirty="0" err="1"/>
              <a:t>xxx’s</a:t>
            </a:r>
            <a:r>
              <a:rPr lang="en-US" sz="2200" dirty="0"/>
              <a:t> world on the stack and branch to execute </a:t>
            </a:r>
            <a:r>
              <a:rPr lang="en-US" sz="2200" dirty="0" err="1"/>
              <a:t>yyy</a:t>
            </a:r>
            <a:r>
              <a:rPr lang="en-US" sz="2200" dirty="0"/>
              <a:t>. When </a:t>
            </a:r>
            <a:r>
              <a:rPr lang="en-US" sz="2200" dirty="0" err="1"/>
              <a:t>yyy</a:t>
            </a:r>
            <a:r>
              <a:rPr lang="en-US" sz="2200" dirty="0"/>
              <a:t> returns, we can pop (reinstate) </a:t>
            </a:r>
            <a:r>
              <a:rPr lang="en-US" sz="2200" dirty="0" err="1"/>
              <a:t>xxx’s</a:t>
            </a:r>
            <a:r>
              <a:rPr lang="en-US" sz="2200" dirty="0"/>
              <a:t> world off the stack, and </a:t>
            </a:r>
            <a:r>
              <a:rPr lang="en-US" sz="2200" dirty="0" smtClean="0"/>
              <a:t>continue </a:t>
            </a:r>
            <a:r>
              <a:rPr lang="en-US" sz="2200" dirty="0"/>
              <a:t>executing xxx as if nothing happened. </a:t>
            </a:r>
            <a:endParaRPr lang="en-US" sz="2200" dirty="0" smtClean="0"/>
          </a:p>
          <a:p>
            <a:endParaRPr lang="en-US"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366" y="3177862"/>
            <a:ext cx="5114925" cy="3536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50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Function Calling Commands </a:t>
            </a:r>
            <a:endParaRPr lang="en-US" dirty="0"/>
          </a:p>
        </p:txBody>
      </p:sp>
      <p:sp>
        <p:nvSpPr>
          <p:cNvPr id="4" name="Content Placeholder 3"/>
          <p:cNvSpPr>
            <a:spLocks noGrp="1"/>
          </p:cNvSpPr>
          <p:nvPr>
            <p:ph idx="1"/>
          </p:nvPr>
        </p:nvSpPr>
        <p:spPr>
          <a:xfrm>
            <a:off x="457200" y="1676400"/>
            <a:ext cx="8229600" cy="4325112"/>
          </a:xfrm>
        </p:spPr>
        <p:txBody>
          <a:bodyPr>
            <a:normAutofit/>
          </a:bodyPr>
          <a:lstStyle/>
          <a:p>
            <a:r>
              <a:rPr lang="en-US" sz="2200" dirty="0"/>
              <a:t>The events of calling a function and returning from a function can be viewed from two different perspectives: </a:t>
            </a:r>
            <a:endParaRPr lang="en-US" sz="22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438400"/>
            <a:ext cx="7848600" cy="4243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502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2" y="609600"/>
            <a:ext cx="8229600" cy="1066800"/>
          </a:xfrm>
        </p:spPr>
        <p:txBody>
          <a:bodyPr>
            <a:normAutofit/>
          </a:bodyPr>
          <a:lstStyle/>
          <a:p>
            <a:r>
              <a:rPr lang="en-US" sz="3200" b="1" dirty="0"/>
              <a:t>Function Calling Protocol Implementation </a:t>
            </a:r>
            <a:endParaRPr lang="en-US" sz="3200" dirty="0"/>
          </a:p>
        </p:txBody>
      </p:sp>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4818"/>
          <a:stretch/>
        </p:blipFill>
        <p:spPr bwMode="auto">
          <a:xfrm>
            <a:off x="1709394" y="3352800"/>
            <a:ext cx="6334812" cy="327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4"/>
          <p:cNvSpPr txBox="1">
            <a:spLocks noChangeArrowheads="1"/>
          </p:cNvSpPr>
          <p:nvPr/>
        </p:nvSpPr>
        <p:spPr bwMode="auto">
          <a:xfrm>
            <a:off x="3352800" y="1731671"/>
            <a:ext cx="1524000" cy="419100"/>
          </a:xfrm>
          <a:prstGeom prst="rect">
            <a:avLst/>
          </a:prstGeom>
          <a:ln>
            <a:headEnd/>
            <a:tailEnd/>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lIns="201600" tIns="190800" rIns="93600" bIns="190800"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eaLnBrk="0" fontAlgn="base" hangingPunct="0">
              <a:spcBef>
                <a:spcPct val="0"/>
              </a:spcBef>
              <a:spcAft>
                <a:spcPct val="0"/>
              </a:spcAft>
            </a:pPr>
            <a:r>
              <a:rPr lang="en-US" b="1" dirty="0" smtClean="0">
                <a:solidFill>
                  <a:srgbClr val="000066"/>
                </a:solidFill>
                <a:latin typeface="Courier New" pitchFamily="49" charset="0"/>
                <a:cs typeface="Courier New" pitchFamily="49" charset="0"/>
              </a:rPr>
              <a:t>Call f m </a:t>
            </a:r>
            <a:endParaRPr lang="en-US" i="1" dirty="0" smtClean="0">
              <a:solidFill>
                <a:srgbClr val="000066"/>
              </a:solidFill>
              <a:cs typeface="Times New Roman" pitchFamily="18" charset="0"/>
            </a:endParaRPr>
          </a:p>
        </p:txBody>
      </p:sp>
      <p:sp>
        <p:nvSpPr>
          <p:cNvPr id="7" name="Content Placeholder 2"/>
          <p:cNvSpPr txBox="1">
            <a:spLocks/>
          </p:cNvSpPr>
          <p:nvPr/>
        </p:nvSpPr>
        <p:spPr>
          <a:xfrm>
            <a:off x="366712" y="2286000"/>
            <a:ext cx="8229600" cy="36393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sz="2200" i="1" dirty="0" smtClean="0"/>
              <a:t>Call  </a:t>
            </a:r>
            <a:r>
              <a:rPr lang="en-US" sz="2200" dirty="0" smtClean="0"/>
              <a:t>function</a:t>
            </a:r>
            <a:r>
              <a:rPr lang="en-US" sz="2200" i="1" dirty="0" smtClean="0"/>
              <a:t>  f</a:t>
            </a:r>
            <a:r>
              <a:rPr lang="en-US" sz="2200" dirty="0" smtClean="0"/>
              <a:t>  stating </a:t>
            </a:r>
            <a:r>
              <a:rPr lang="en-US" sz="2200" dirty="0"/>
              <a:t>that </a:t>
            </a:r>
            <a:r>
              <a:rPr lang="en-US" sz="2200" i="1" dirty="0"/>
              <a:t>m</a:t>
            </a:r>
            <a:r>
              <a:rPr lang="en-US" sz="2200" dirty="0"/>
              <a:t> arguments have already been pushed onto the stack by the </a:t>
            </a:r>
            <a:r>
              <a:rPr lang="en-US" sz="2200" dirty="0" smtClean="0"/>
              <a:t>caller.</a:t>
            </a:r>
          </a:p>
          <a:p>
            <a:pPr marL="109728" indent="0">
              <a:buNone/>
            </a:pPr>
            <a:r>
              <a:rPr lang="en-US" sz="2200" b="1" dirty="0"/>
              <a:t>Pseudo code:</a:t>
            </a:r>
            <a:r>
              <a:rPr lang="en-US" sz="2200" b="1" dirty="0" smtClean="0"/>
              <a:t> </a:t>
            </a:r>
          </a:p>
          <a:p>
            <a:pPr marL="109728" indent="0">
              <a:buNone/>
            </a:pPr>
            <a:endParaRPr lang="en-US" sz="2200" b="1" dirty="0"/>
          </a:p>
          <a:p>
            <a:pPr marL="109728" indent="0">
              <a:buNone/>
            </a:pPr>
            <a:r>
              <a:rPr lang="en-US" sz="2200" b="1" dirty="0" smtClean="0"/>
              <a:t>	</a:t>
            </a:r>
          </a:p>
          <a:p>
            <a:pPr marL="109728" indent="0">
              <a:buNone/>
            </a:pPr>
            <a:endParaRPr lang="en-US" sz="2200" dirty="0"/>
          </a:p>
        </p:txBody>
      </p:sp>
    </p:spTree>
    <p:extLst>
      <p:ext uri="{BB962C8B-B14F-4D97-AF65-F5344CB8AC3E}">
        <p14:creationId xmlns:p14="http://schemas.microsoft.com/office/powerpoint/2010/main" val="1392293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2" y="609600"/>
            <a:ext cx="8229600" cy="1066800"/>
          </a:xfrm>
        </p:spPr>
        <p:txBody>
          <a:bodyPr>
            <a:normAutofit/>
          </a:bodyPr>
          <a:lstStyle/>
          <a:p>
            <a:r>
              <a:rPr lang="en-US" sz="3200" b="1" dirty="0"/>
              <a:t>Function Calling Protocol Implementation </a:t>
            </a:r>
            <a:endParaRPr lang="en-US" sz="3200" dirty="0"/>
          </a:p>
        </p:txBody>
      </p:sp>
      <p:sp>
        <p:nvSpPr>
          <p:cNvPr id="6" name="Text Box 4"/>
          <p:cNvSpPr txBox="1">
            <a:spLocks noChangeArrowheads="1"/>
          </p:cNvSpPr>
          <p:nvPr/>
        </p:nvSpPr>
        <p:spPr bwMode="auto">
          <a:xfrm>
            <a:off x="3276600" y="1737573"/>
            <a:ext cx="2057400" cy="419100"/>
          </a:xfrm>
          <a:prstGeom prst="rect">
            <a:avLst/>
          </a:prstGeom>
          <a:ln>
            <a:headEnd/>
            <a:tailEnd/>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lIns="201600" tIns="190800" rIns="93600" bIns="190800"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eaLnBrk="0" fontAlgn="base" hangingPunct="0">
              <a:spcBef>
                <a:spcPct val="0"/>
              </a:spcBef>
              <a:spcAft>
                <a:spcPct val="0"/>
              </a:spcAft>
            </a:pPr>
            <a:r>
              <a:rPr lang="en-US" b="1" dirty="0">
                <a:solidFill>
                  <a:srgbClr val="000066"/>
                </a:solidFill>
                <a:latin typeface="Courier New" pitchFamily="49" charset="0"/>
                <a:cs typeface="Courier New" pitchFamily="49" charset="0"/>
              </a:rPr>
              <a:t>function f n</a:t>
            </a:r>
            <a:endParaRPr lang="en-US" i="1" dirty="0" smtClean="0">
              <a:solidFill>
                <a:srgbClr val="000066"/>
              </a:solidFill>
              <a:cs typeface="Times New Roman" pitchFamily="18" charset="0"/>
            </a:endParaRPr>
          </a:p>
        </p:txBody>
      </p:sp>
      <p:sp>
        <p:nvSpPr>
          <p:cNvPr id="7" name="Content Placeholder 2"/>
          <p:cNvSpPr txBox="1">
            <a:spLocks/>
          </p:cNvSpPr>
          <p:nvPr/>
        </p:nvSpPr>
        <p:spPr>
          <a:xfrm>
            <a:off x="372078" y="2362200"/>
            <a:ext cx="8229600" cy="3673699"/>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sz="2200" dirty="0" smtClean="0"/>
              <a:t>Here </a:t>
            </a:r>
            <a:r>
              <a:rPr lang="en-US" sz="2200" dirty="0"/>
              <a:t>starts the code of a </a:t>
            </a:r>
            <a:r>
              <a:rPr lang="en-US" sz="2200" i="1" dirty="0"/>
              <a:t>function</a:t>
            </a:r>
            <a:r>
              <a:rPr lang="en-US" sz="2200" dirty="0"/>
              <a:t> named </a:t>
            </a:r>
            <a:r>
              <a:rPr lang="en-US" sz="2200" i="1" dirty="0"/>
              <a:t>f</a:t>
            </a:r>
            <a:r>
              <a:rPr lang="en-US" sz="2200" dirty="0"/>
              <a:t>, which has </a:t>
            </a:r>
            <a:r>
              <a:rPr lang="en-US" sz="2200" i="1" dirty="0"/>
              <a:t>n</a:t>
            </a:r>
            <a:r>
              <a:rPr lang="en-US" sz="2200" dirty="0"/>
              <a:t> local </a:t>
            </a:r>
            <a:r>
              <a:rPr lang="en-US" sz="2200" dirty="0" smtClean="0"/>
              <a:t>variables.</a:t>
            </a:r>
          </a:p>
          <a:p>
            <a:pPr marL="109728" indent="0">
              <a:buNone/>
            </a:pPr>
            <a:r>
              <a:rPr lang="en-US" sz="2200" b="1" dirty="0" smtClean="0"/>
              <a:t>Pseudo code: </a:t>
            </a:r>
            <a:r>
              <a:rPr lang="en-US" sz="2200" b="1" dirty="0"/>
              <a:t>	</a:t>
            </a:r>
          </a:p>
          <a:p>
            <a:pPr marL="109728" indent="0">
              <a:buNone/>
            </a:pPr>
            <a:r>
              <a:rPr lang="en-US" sz="2200" dirty="0"/>
              <a:t>	</a:t>
            </a:r>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230"/>
          <a:stretch/>
        </p:blipFill>
        <p:spPr bwMode="auto">
          <a:xfrm>
            <a:off x="1491130" y="3962400"/>
            <a:ext cx="6499648"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0008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2" y="609600"/>
            <a:ext cx="8229600" cy="1066800"/>
          </a:xfrm>
        </p:spPr>
        <p:txBody>
          <a:bodyPr>
            <a:normAutofit/>
          </a:bodyPr>
          <a:lstStyle/>
          <a:p>
            <a:r>
              <a:rPr lang="en-US" sz="3200" b="1" dirty="0"/>
              <a:t>Function Calling Protocol Implementation </a:t>
            </a:r>
            <a:endParaRPr lang="en-US" sz="3200" dirty="0"/>
          </a:p>
        </p:txBody>
      </p:sp>
      <p:sp>
        <p:nvSpPr>
          <p:cNvPr id="6" name="Text Box 4"/>
          <p:cNvSpPr txBox="1">
            <a:spLocks noChangeArrowheads="1"/>
          </p:cNvSpPr>
          <p:nvPr/>
        </p:nvSpPr>
        <p:spPr bwMode="auto">
          <a:xfrm>
            <a:off x="3733800" y="1731671"/>
            <a:ext cx="1219200" cy="419100"/>
          </a:xfrm>
          <a:prstGeom prst="rect">
            <a:avLst/>
          </a:prstGeom>
          <a:ln>
            <a:headEnd/>
            <a:tailEnd/>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lIns="201600" tIns="190800" rIns="93600" bIns="190800"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eaLnBrk="0" fontAlgn="base" hangingPunct="0">
              <a:spcBef>
                <a:spcPct val="0"/>
              </a:spcBef>
              <a:spcAft>
                <a:spcPct val="0"/>
              </a:spcAft>
            </a:pPr>
            <a:r>
              <a:rPr lang="en-US" b="1" dirty="0">
                <a:solidFill>
                  <a:srgbClr val="000066"/>
                </a:solidFill>
                <a:latin typeface="Courier New" pitchFamily="49" charset="0"/>
                <a:cs typeface="Courier New" pitchFamily="49" charset="0"/>
              </a:rPr>
              <a:t>return</a:t>
            </a:r>
            <a:endParaRPr lang="en-US" i="1" dirty="0" smtClean="0">
              <a:solidFill>
                <a:srgbClr val="000066"/>
              </a:solidFill>
              <a:cs typeface="Times New Roman" pitchFamily="18" charset="0"/>
            </a:endParaRPr>
          </a:p>
        </p:txBody>
      </p:sp>
      <p:sp>
        <p:nvSpPr>
          <p:cNvPr id="7" name="Content Placeholder 2"/>
          <p:cNvSpPr txBox="1">
            <a:spLocks/>
          </p:cNvSpPr>
          <p:nvPr/>
        </p:nvSpPr>
        <p:spPr>
          <a:xfrm>
            <a:off x="366712" y="2286000"/>
            <a:ext cx="8229600" cy="36393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sz="2200" i="1" dirty="0" smtClean="0"/>
              <a:t>Return</a:t>
            </a:r>
            <a:r>
              <a:rPr lang="en-US" sz="2200" dirty="0" smtClean="0"/>
              <a:t> </a:t>
            </a:r>
            <a:r>
              <a:rPr lang="en-US" sz="2200" dirty="0"/>
              <a:t>to the calling </a:t>
            </a:r>
            <a:r>
              <a:rPr lang="en-US" sz="2200" dirty="0" smtClean="0"/>
              <a:t>function.</a:t>
            </a:r>
          </a:p>
          <a:p>
            <a:pPr marL="109728" indent="0">
              <a:buNone/>
            </a:pPr>
            <a:r>
              <a:rPr lang="en-US" sz="2200" b="1" dirty="0"/>
              <a:t>Pseudo code:</a:t>
            </a:r>
            <a:r>
              <a:rPr lang="en-US" sz="2200" b="1" dirty="0" smtClean="0"/>
              <a:t> </a:t>
            </a:r>
            <a:r>
              <a:rPr lang="en-US" sz="2200" dirty="0"/>
              <a:t>	</a:t>
            </a:r>
          </a:p>
          <a:p>
            <a:pPr marL="109728" indent="0">
              <a:buNone/>
            </a:pPr>
            <a:endParaRPr lang="en-US" sz="2200" dirty="0"/>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681"/>
          <a:stretch/>
        </p:blipFill>
        <p:spPr bwMode="auto">
          <a:xfrm>
            <a:off x="1574811" y="3055656"/>
            <a:ext cx="6756378" cy="3401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0008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3600" b="1" dirty="0"/>
              <a:t>Assembly Language Symbols </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2188132411"/>
              </p:ext>
            </p:extLst>
          </p:nvPr>
        </p:nvGraphicFramePr>
        <p:xfrm>
          <a:off x="381000" y="1676400"/>
          <a:ext cx="8381999" cy="4861560"/>
        </p:xfrm>
        <a:graphic>
          <a:graphicData uri="http://schemas.openxmlformats.org/drawingml/2006/table">
            <a:tbl>
              <a:tblPr firstRow="1" bandRow="1">
                <a:tableStyleId>{72833802-FEF1-4C79-8D5D-14CF1EAF98D9}</a:tableStyleId>
              </a:tblPr>
              <a:tblGrid>
                <a:gridCol w="2362199"/>
                <a:gridCol w="6019800"/>
              </a:tblGrid>
              <a:tr h="304800">
                <a:tc>
                  <a:txBody>
                    <a:bodyPr/>
                    <a:lstStyle/>
                    <a:p>
                      <a:pPr>
                        <a:lnSpc>
                          <a:spcPct val="100000"/>
                        </a:lnSpc>
                      </a:pPr>
                      <a:r>
                        <a:rPr lang="en-US" sz="1800" b="1" dirty="0" smtClean="0"/>
                        <a:t>Symbol</a:t>
                      </a:r>
                      <a:endParaRPr lang="en-US" sz="1800" b="1" dirty="0"/>
                    </a:p>
                  </a:txBody>
                  <a:tcPr/>
                </a:tc>
                <a:tc>
                  <a:txBody>
                    <a:bodyPr/>
                    <a:lstStyle/>
                    <a:p>
                      <a:pPr>
                        <a:lnSpc>
                          <a:spcPct val="100000"/>
                        </a:lnSpc>
                      </a:pPr>
                      <a:r>
                        <a:rPr lang="en-US" sz="1800" b="1" dirty="0" smtClean="0"/>
                        <a:t>Usage </a:t>
                      </a:r>
                      <a:endParaRPr lang="en-US" sz="1800" b="1" dirty="0"/>
                    </a:p>
                  </a:txBody>
                  <a:tcPr/>
                </a:tc>
              </a:tr>
              <a:tr h="320040">
                <a:tc>
                  <a:txBody>
                    <a:bodyPr/>
                    <a:lstStyle/>
                    <a:p>
                      <a:pPr>
                        <a:lnSpc>
                          <a:spcPct val="100000"/>
                        </a:lnSpc>
                      </a:pPr>
                      <a:r>
                        <a:rPr lang="en-US" sz="1800" dirty="0" smtClean="0"/>
                        <a:t>SP, LCL, ARG, THIS, THAT</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baseline="0" dirty="0" smtClean="0">
                          <a:solidFill>
                            <a:schemeClr val="tx1"/>
                          </a:solidFill>
                          <a:latin typeface="+mn-lt"/>
                          <a:ea typeface="+mn-ea"/>
                          <a:cs typeface="+mn-cs"/>
                        </a:rPr>
                        <a:t>Pre-defined symbols point, to the stack top and to the base addresses of the virtual segments.</a:t>
                      </a:r>
                    </a:p>
                  </a:txBody>
                  <a:tcPr/>
                </a:tc>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tx1"/>
                          </a:solidFill>
                          <a:latin typeface="+mn-lt"/>
                          <a:ea typeface="+mn-ea"/>
                          <a:cs typeface="+mn-cs"/>
                        </a:rPr>
                        <a:t>R13-R15 	</a:t>
                      </a:r>
                    </a:p>
                  </a:txBody>
                  <a:tcPr/>
                </a:tc>
                <a:tc>
                  <a:txBody>
                    <a:bodyPr/>
                    <a:lstStyle/>
                    <a:p>
                      <a:pPr>
                        <a:lnSpc>
                          <a:spcPct val="100000"/>
                        </a:lnSpc>
                      </a:pPr>
                      <a:r>
                        <a:rPr lang="en-US" sz="1600" dirty="0" smtClean="0"/>
                        <a:t>Pre-defined symbols can be used for any purpose.</a:t>
                      </a:r>
                      <a:endParaRPr lang="en-US" sz="1600" dirty="0"/>
                    </a:p>
                  </a:txBody>
                  <a:tcPr/>
                </a:tc>
              </a:tr>
              <a:tr h="381000">
                <a:tc>
                  <a:txBody>
                    <a:bodyPr/>
                    <a:lstStyle/>
                    <a:p>
                      <a:pPr>
                        <a:lnSpc>
                          <a:spcPct val="100000"/>
                        </a:lnSpc>
                      </a:pPr>
                      <a:r>
                        <a:rPr lang="en-US" sz="1800" dirty="0" err="1" smtClean="0"/>
                        <a:t>Xxx.j</a:t>
                      </a:r>
                      <a:r>
                        <a:rPr lang="en-US" sz="1800" dirty="0" smtClean="0"/>
                        <a:t>  </a:t>
                      </a:r>
                    </a:p>
                    <a:p>
                      <a:pPr>
                        <a:lnSpc>
                          <a:spcPct val="100000"/>
                        </a:lnSpc>
                      </a:pPr>
                      <a:r>
                        <a:rPr lang="en-US" sz="1800" dirty="0" smtClean="0"/>
                        <a:t>symbols</a:t>
                      </a:r>
                      <a:endParaRPr lang="en-US" sz="1800" dirty="0"/>
                    </a:p>
                  </a:txBody>
                  <a:tcPr/>
                </a:tc>
                <a:tc>
                  <a:txBody>
                    <a:bodyPr/>
                    <a:lstStyle/>
                    <a:p>
                      <a:pPr>
                        <a:lnSpc>
                          <a:spcPct val="100000"/>
                        </a:lnSpc>
                      </a:pPr>
                      <a:r>
                        <a:rPr lang="en-US" sz="1600" dirty="0" smtClean="0"/>
                        <a:t>Each static variable j in a VM file </a:t>
                      </a:r>
                      <a:r>
                        <a:rPr lang="en-US" sz="1600" i="1" dirty="0" smtClean="0"/>
                        <a:t>Xxx.vm</a:t>
                      </a:r>
                      <a:r>
                        <a:rPr lang="en-US" sz="1600" dirty="0" smtClean="0"/>
                        <a:t> is translated into the assembly symbol  </a:t>
                      </a:r>
                      <a:r>
                        <a:rPr lang="en-US" sz="1600" i="1" dirty="0" err="1" smtClean="0"/>
                        <a:t>Xxx.j</a:t>
                      </a:r>
                      <a:endParaRPr lang="en-US" sz="1600" i="1" dirty="0"/>
                    </a:p>
                  </a:txBody>
                  <a:tcPr/>
                </a:tc>
              </a:tr>
              <a:tr h="381000">
                <a:tc>
                  <a:txBody>
                    <a:bodyPr/>
                    <a:lstStyle/>
                    <a:p>
                      <a:pPr>
                        <a:lnSpc>
                          <a:spcPct val="100000"/>
                        </a:lnSpc>
                      </a:pPr>
                      <a:r>
                        <a:rPr lang="en-US" sz="1800" dirty="0" err="1" smtClean="0"/>
                        <a:t>functionName$label</a:t>
                      </a:r>
                      <a:endParaRPr lang="en-US" sz="1800" dirty="0" smtClean="0"/>
                    </a:p>
                    <a:p>
                      <a:pPr>
                        <a:lnSpc>
                          <a:spcPct val="100000"/>
                        </a:lnSpc>
                      </a:pPr>
                      <a:r>
                        <a:rPr lang="en-US" sz="1800" dirty="0" smtClean="0"/>
                        <a:t>symbols</a:t>
                      </a:r>
                      <a:endParaRPr lang="en-US" sz="1800" dirty="0"/>
                    </a:p>
                  </a:txBody>
                  <a:tcPr/>
                </a:tc>
                <a:tc>
                  <a:txBody>
                    <a:bodyPr/>
                    <a:lstStyle/>
                    <a:p>
                      <a:pPr>
                        <a:lnSpc>
                          <a:spcPct val="100000"/>
                        </a:lnSpc>
                      </a:pPr>
                      <a:r>
                        <a:rPr lang="en-US" sz="1600" dirty="0" smtClean="0"/>
                        <a:t>Each “</a:t>
                      </a:r>
                      <a:r>
                        <a:rPr lang="en-US" sz="1600" i="1" dirty="0" smtClean="0"/>
                        <a:t>label b</a:t>
                      </a:r>
                      <a:r>
                        <a:rPr lang="en-US" sz="1600" dirty="0" smtClean="0"/>
                        <a:t>” command in a VM function f should generate a globally unique symbol “</a:t>
                      </a:r>
                      <a:r>
                        <a:rPr lang="en-US" sz="1600" i="1" dirty="0" err="1" smtClean="0"/>
                        <a:t>f$b</a:t>
                      </a:r>
                      <a:r>
                        <a:rPr lang="en-US" sz="1600" dirty="0" smtClean="0"/>
                        <a:t>” where “</a:t>
                      </a:r>
                      <a:r>
                        <a:rPr lang="en-US" sz="1600" i="1" dirty="0" smtClean="0"/>
                        <a:t>f</a:t>
                      </a:r>
                      <a:r>
                        <a:rPr lang="en-US" sz="1600" dirty="0" smtClean="0"/>
                        <a:t>” is the function name and “</a:t>
                      </a:r>
                      <a:r>
                        <a:rPr lang="en-US" sz="1600" i="1" dirty="0" smtClean="0"/>
                        <a:t>b</a:t>
                      </a:r>
                      <a:r>
                        <a:rPr lang="en-US" sz="1600" dirty="0" smtClean="0"/>
                        <a:t>” is the label symbol within the VM function’s code.</a:t>
                      </a:r>
                    </a:p>
                    <a:p>
                      <a:pPr>
                        <a:lnSpc>
                          <a:spcPct val="100000"/>
                        </a:lnSpc>
                      </a:pPr>
                      <a:r>
                        <a:rPr lang="en-US" sz="1600" dirty="0" smtClean="0"/>
                        <a:t>When translating “</a:t>
                      </a:r>
                      <a:r>
                        <a:rPr lang="en-US" sz="1600" i="1" dirty="0" err="1" smtClean="0"/>
                        <a:t>goto</a:t>
                      </a:r>
                      <a:r>
                        <a:rPr lang="en-US" sz="1600" i="1" dirty="0" smtClean="0"/>
                        <a:t> b</a:t>
                      </a:r>
                      <a:r>
                        <a:rPr lang="en-US" sz="1600" dirty="0" smtClean="0"/>
                        <a:t>” and “</a:t>
                      </a:r>
                      <a:r>
                        <a:rPr lang="en-US" sz="1600" i="1" dirty="0" smtClean="0"/>
                        <a:t>if-</a:t>
                      </a:r>
                      <a:r>
                        <a:rPr lang="en-US" sz="1600" i="1" dirty="0" err="1" smtClean="0"/>
                        <a:t>goto</a:t>
                      </a:r>
                      <a:r>
                        <a:rPr lang="en-US" sz="1600" i="1" dirty="0" smtClean="0"/>
                        <a:t> b</a:t>
                      </a:r>
                      <a:r>
                        <a:rPr lang="en-US" sz="1600" dirty="0" smtClean="0"/>
                        <a:t>” VM commands into the target language, the full label specification “</a:t>
                      </a:r>
                      <a:r>
                        <a:rPr lang="en-US" sz="1600" i="1" dirty="0" err="1" smtClean="0"/>
                        <a:t>f$b</a:t>
                      </a:r>
                      <a:r>
                        <a:rPr lang="en-US" sz="1600" dirty="0" smtClean="0"/>
                        <a:t>” must be used instead of “</a:t>
                      </a:r>
                      <a:r>
                        <a:rPr lang="en-US" sz="1600" i="1" dirty="0" smtClean="0"/>
                        <a:t>b</a:t>
                      </a:r>
                      <a:r>
                        <a:rPr lang="en-US" sz="1600" dirty="0" smtClean="0"/>
                        <a:t>”.</a:t>
                      </a:r>
                      <a:endParaRPr lang="en-US" sz="1600" dirty="0"/>
                    </a:p>
                  </a:txBody>
                  <a:tcPr/>
                </a:tc>
              </a:tr>
              <a:tr h="228600">
                <a:tc>
                  <a:txBody>
                    <a:bodyPr/>
                    <a:lstStyle/>
                    <a:p>
                      <a:pPr>
                        <a:lnSpc>
                          <a:spcPct val="100000"/>
                        </a:lnSpc>
                      </a:pPr>
                      <a:r>
                        <a:rPr lang="en-US" sz="1800" dirty="0" err="1" smtClean="0"/>
                        <a:t>functionName</a:t>
                      </a:r>
                      <a:endParaRPr lang="en-US" sz="1800" dirty="0" smtClean="0"/>
                    </a:p>
                    <a:p>
                      <a:pPr>
                        <a:lnSpc>
                          <a:spcPct val="100000"/>
                        </a:lnSpc>
                      </a:pPr>
                      <a:r>
                        <a:rPr lang="en-US" sz="1800" dirty="0" smtClean="0"/>
                        <a:t>labels</a:t>
                      </a:r>
                      <a:endParaRPr lang="en-US" sz="1800" dirty="0"/>
                    </a:p>
                  </a:txBody>
                  <a:tcPr/>
                </a:tc>
                <a:tc>
                  <a:txBody>
                    <a:bodyPr/>
                    <a:lstStyle/>
                    <a:p>
                      <a:pPr>
                        <a:lnSpc>
                          <a:spcPct val="100000"/>
                        </a:lnSpc>
                      </a:pPr>
                      <a:r>
                        <a:rPr lang="en-US" sz="1600" dirty="0" smtClean="0"/>
                        <a:t>Each VM function f should generates a symbol “</a:t>
                      </a:r>
                      <a:r>
                        <a:rPr lang="en-US" sz="1600" i="1" dirty="0" smtClean="0"/>
                        <a:t>f</a:t>
                      </a:r>
                      <a:r>
                        <a:rPr lang="en-US" sz="1600" dirty="0" smtClean="0"/>
                        <a:t>” that refers to its entry point in the instruction memory of the target computer.</a:t>
                      </a:r>
                      <a:endParaRPr lang="en-US" sz="1600" dirty="0"/>
                    </a:p>
                  </a:txBody>
                  <a:tcPr/>
                </a:tc>
              </a:tr>
              <a:tr h="198120">
                <a:tc>
                  <a:txBody>
                    <a:bodyPr/>
                    <a:lstStyle/>
                    <a:p>
                      <a:pPr>
                        <a:lnSpc>
                          <a:spcPct val="100000"/>
                        </a:lnSpc>
                      </a:pPr>
                      <a:r>
                        <a:rPr lang="en-US" sz="1800" dirty="0" smtClean="0"/>
                        <a:t>return-address</a:t>
                      </a:r>
                    </a:p>
                    <a:p>
                      <a:pPr>
                        <a:lnSpc>
                          <a:spcPct val="100000"/>
                        </a:lnSpc>
                      </a:pPr>
                      <a:r>
                        <a:rPr lang="en-US" sz="1800" dirty="0" smtClean="0"/>
                        <a:t>symbols</a:t>
                      </a:r>
                      <a:endParaRPr lang="en-US" sz="1800" dirty="0"/>
                    </a:p>
                  </a:txBody>
                  <a:tcPr/>
                </a:tc>
                <a:tc>
                  <a:txBody>
                    <a:bodyPr/>
                    <a:lstStyle/>
                    <a:p>
                      <a:pPr>
                        <a:lnSpc>
                          <a:spcPct val="100000"/>
                        </a:lnSpc>
                      </a:pPr>
                      <a:r>
                        <a:rPr lang="en-US" sz="1600" dirty="0" smtClean="0"/>
                        <a:t>Each VM function call should generate and insert into the translated code a unique symbol that serves as a return address.</a:t>
                      </a:r>
                      <a:endParaRPr lang="en-US" sz="1600" dirty="0"/>
                    </a:p>
                  </a:txBody>
                  <a:tcPr/>
                </a:tc>
              </a:tr>
            </a:tbl>
          </a:graphicData>
        </a:graphic>
      </p:graphicFrame>
    </p:spTree>
    <p:extLst>
      <p:ext uri="{BB962C8B-B14F-4D97-AF65-F5344CB8AC3E}">
        <p14:creationId xmlns:p14="http://schemas.microsoft.com/office/powerpoint/2010/main" val="2225914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7084</TotalTime>
  <Words>705</Words>
  <Application>Microsoft Office PowerPoint</Application>
  <PresentationFormat>On-screen Show (4:3)</PresentationFormat>
  <Paragraphs>96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Urban</vt:lpstr>
      <vt:lpstr>The VM: Program Control</vt:lpstr>
      <vt:lpstr>Links</vt:lpstr>
      <vt:lpstr>Program flow </vt:lpstr>
      <vt:lpstr>Subroutine Calling </vt:lpstr>
      <vt:lpstr>Function Calling Commands </vt:lpstr>
      <vt:lpstr>Function Calling Protocol Implementation </vt:lpstr>
      <vt:lpstr>Function Calling Protocol Implementation </vt:lpstr>
      <vt:lpstr>Function Calling Protocol Implementation </vt:lpstr>
      <vt:lpstr>Assembly Language Symbols </vt:lpstr>
      <vt:lpstr>Bootstrap Code </vt:lpstr>
      <vt:lpstr>Twist</vt:lpstr>
      <vt:lpstr>The Parser Module </vt:lpstr>
      <vt:lpstr>The CodeWriter Module </vt:lpstr>
      <vt:lpstr>PowerPoint Presentation</vt:lpstr>
      <vt:lpstr>How and what to submit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Gates</dc:title>
  <dc:creator>Yana G</dc:creator>
  <cp:lastModifiedBy>Yana G</cp:lastModifiedBy>
  <cp:revision>23</cp:revision>
  <dcterms:created xsi:type="dcterms:W3CDTF">2015-02-26T20:27:57Z</dcterms:created>
  <dcterms:modified xsi:type="dcterms:W3CDTF">2015-05-03T19:39:09Z</dcterms:modified>
</cp:coreProperties>
</file>