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61" r:id="rId4"/>
    <p:sldId id="262" r:id="rId5"/>
    <p:sldId id="279" r:id="rId6"/>
    <p:sldId id="263" r:id="rId7"/>
    <p:sldId id="276" r:id="rId8"/>
    <p:sldId id="277" r:id="rId9"/>
    <p:sldId id="278" r:id="rId10"/>
    <p:sldId id="264" r:id="rId11"/>
    <p:sldId id="265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80" r:id="rId22"/>
    <p:sldId id="281" r:id="rId23"/>
    <p:sldId id="25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96" autoAdjust="0"/>
  </p:normalViewPr>
  <p:slideViewPr>
    <p:cSldViewPr>
      <p:cViewPr varScale="1">
        <p:scale>
          <a:sx n="65" d="100"/>
          <a:sy n="65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AA477-5BCB-472E-9AAC-E0383D5D2A04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86F11-04DD-41B9-8FAA-230475EF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7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Assembly programs are allowed to use symbolic labels (destinations of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commands) before the symbols are defined. This convention makes the life of assembly programmers easier and that of assembler developers harder.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86F11-04DD-41B9-8FAA-230475EF3B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3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2F9465A-4FD6-49EF-A2AE-FA31042D110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2F9465A-4FD6-49EF-A2AE-FA31042D110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2F9465A-4FD6-49EF-A2AE-FA31042D110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2F9465A-4FD6-49EF-A2AE-FA31042D110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y.jce.ac.il/~arikgi/Web/Ex/Ex07/index.htm" TargetMode="External"/><Relationship Id="rId2" Type="http://schemas.openxmlformats.org/officeDocument/2006/relationships/hyperlink" Target="http://my.jce.ac.il/~arikgi/Web/Ex/Ex01/index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y.jce.ac.il/~arikgi/Web/Ex/Ex07/Ex07.zip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Assembler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" y="76200"/>
            <a:ext cx="91165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Based on  </a:t>
            </a:r>
            <a:r>
              <a:rPr lang="en-US" sz="1300" i="1" dirty="0">
                <a:solidFill>
                  <a:schemeClr val="bg1">
                    <a:lumMod val="85000"/>
                  </a:schemeClr>
                </a:solidFill>
              </a:rPr>
              <a:t>“The Elements of Computing Systems”</a:t>
            </a:r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, Nisan &amp; </a:t>
            </a:r>
            <a:r>
              <a:rPr lang="en-US" sz="1300" dirty="0" err="1">
                <a:solidFill>
                  <a:schemeClr val="bg1">
                    <a:lumMod val="85000"/>
                  </a:schemeClr>
                </a:solidFill>
              </a:rPr>
              <a:t>Schocken</a:t>
            </a:r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, MIT Press, forthcoming in 2004, www.idc.ac.il/tecs </a:t>
            </a:r>
            <a:endParaRPr lang="he-IL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57200" y="3899938"/>
            <a:ext cx="4953000" cy="28056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project 7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600" dirty="0" smtClean="0"/>
              <a:t>Yana </a:t>
            </a:r>
            <a:r>
              <a:rPr lang="en-US" sz="1600" dirty="0" err="1" smtClean="0"/>
              <a:t>Gabelev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6896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b="1" dirty="0"/>
              <a:t>Twist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25112"/>
          </a:xfrm>
        </p:spPr>
        <p:txBody>
          <a:bodyPr>
            <a:normAutofit/>
          </a:bodyPr>
          <a:lstStyle/>
          <a:p>
            <a:pPr marL="566928" indent="-457200">
              <a:buFont typeface="+mj-lt"/>
              <a:buAutoNum type="arabicPeriod"/>
            </a:pPr>
            <a:r>
              <a:rPr lang="en-US" sz="2200" dirty="0"/>
              <a:t>Every C command is translated to a binary number starting with </a:t>
            </a:r>
            <a:r>
              <a:rPr lang="en-US" sz="2200" b="1" dirty="0"/>
              <a:t>111</a:t>
            </a:r>
            <a:r>
              <a:rPr lang="en-US" sz="2200" dirty="0"/>
              <a:t>. The 2nd and 3rd bits are redundant. </a:t>
            </a:r>
            <a:r>
              <a:rPr lang="en-US" sz="2200" dirty="0" smtClean="0"/>
              <a:t>We </a:t>
            </a:r>
            <a:r>
              <a:rPr lang="en-US" sz="2200" dirty="0"/>
              <a:t>will use them to add </a:t>
            </a:r>
            <a:r>
              <a:rPr lang="en-US" sz="2200" dirty="0" smtClean="0"/>
              <a:t>functionality:</a:t>
            </a:r>
            <a:r>
              <a:rPr lang="en-US" sz="2200" dirty="0"/>
              <a:t> </a:t>
            </a:r>
            <a:br>
              <a:rPr lang="en-US" sz="2200" dirty="0"/>
            </a:br>
            <a:r>
              <a:rPr lang="en-US" sz="2200" dirty="0" smtClean="0"/>
              <a:t>The </a:t>
            </a:r>
            <a:r>
              <a:rPr lang="en-US" sz="2200" dirty="0"/>
              <a:t>operator $ that is operating on the COMP part ($COMP). In the binary number we will zero the 2nd bit </a:t>
            </a:r>
            <a:r>
              <a:rPr lang="en-US" sz="2200" dirty="0" smtClean="0"/>
              <a:t>the </a:t>
            </a:r>
            <a:r>
              <a:rPr lang="en-US" sz="2200" dirty="0"/>
              <a:t>operator can appear as $</a:t>
            </a:r>
            <a:r>
              <a:rPr lang="en-US" sz="2200" dirty="0" smtClean="0"/>
              <a:t>COMP.</a:t>
            </a:r>
            <a:r>
              <a:rPr lang="en-US" sz="2200" dirty="0"/>
              <a:t> 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u="sng" dirty="0" smtClean="0"/>
              <a:t>Examples</a:t>
            </a:r>
            <a:r>
              <a:rPr lang="en-US" sz="2200" dirty="0" smtClean="0"/>
              <a:t> </a:t>
            </a:r>
            <a:r>
              <a:rPr lang="en-US" sz="2200" dirty="0"/>
              <a:t>(shown only the first 3 bits of the binary): </a:t>
            </a:r>
            <a:br>
              <a:rPr lang="en-US" sz="2200" dirty="0"/>
            </a:br>
            <a:r>
              <a:rPr lang="en-US" sz="2200" dirty="0"/>
              <a:t>D=$</a:t>
            </a:r>
            <a:r>
              <a:rPr lang="en-US" sz="2200" dirty="0" smtClean="0"/>
              <a:t>D+1		 </a:t>
            </a:r>
            <a:r>
              <a:rPr lang="en-US" sz="2200" dirty="0" smtClean="0">
                <a:latin typeface="Calibri"/>
              </a:rPr>
              <a:t>→ 	</a:t>
            </a:r>
            <a:r>
              <a:rPr lang="en-US" sz="2200" dirty="0" smtClean="0"/>
              <a:t>101</a:t>
            </a:r>
            <a:r>
              <a:rPr lang="en-US" sz="2200" dirty="0"/>
              <a:t> </a:t>
            </a:r>
            <a:br>
              <a:rPr lang="en-US" sz="2200" dirty="0"/>
            </a:br>
            <a:r>
              <a:rPr lang="en-US" sz="2200" dirty="0"/>
              <a:t>$D+A; JLT </a:t>
            </a:r>
            <a:r>
              <a:rPr lang="en-US" sz="2200" dirty="0" smtClean="0"/>
              <a:t>	 </a:t>
            </a:r>
            <a:r>
              <a:rPr lang="en-US" sz="2200" dirty="0" smtClean="0">
                <a:latin typeface="Calibri"/>
              </a:rPr>
              <a:t>→	</a:t>
            </a:r>
            <a:r>
              <a:rPr lang="en-US" sz="2200" dirty="0" smtClean="0"/>
              <a:t>101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200" dirty="0" smtClean="0"/>
              <a:t>You should </a:t>
            </a:r>
            <a:r>
              <a:rPr lang="en-US" sz="2200" dirty="0"/>
              <a:t>extend the addition command, to support reversing the order: </a:t>
            </a:r>
            <a:r>
              <a:rPr lang="en-US" sz="2200" dirty="0" smtClean="0"/>
              <a:t>  A+D=D+A </a:t>
            </a:r>
            <a:r>
              <a:rPr lang="en-US" sz="2200" b="1" dirty="0"/>
              <a:t>etc</a:t>
            </a:r>
            <a:r>
              <a:rPr lang="en-US" sz="2200" dirty="0"/>
              <a:t>.</a:t>
            </a:r>
          </a:p>
          <a:p>
            <a:pPr marL="109728" indent="0">
              <a:buNone/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38416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/>
              <a:t>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>
            <a:noAutofit/>
          </a:bodyPr>
          <a:lstStyle/>
          <a:p>
            <a:r>
              <a:rPr lang="en-US" sz="2200" dirty="0"/>
              <a:t>The Hack assembler reads as input a text file named </a:t>
            </a:r>
            <a:r>
              <a:rPr lang="en-US" sz="2200" i="1" dirty="0" smtClean="0"/>
              <a:t>Xxx.asm</a:t>
            </a:r>
            <a:r>
              <a:rPr lang="en-US" sz="2200" dirty="0" smtClean="0"/>
              <a:t>, </a:t>
            </a:r>
            <a:r>
              <a:rPr lang="en-US" sz="2200" dirty="0"/>
              <a:t>containing a Hack assembly program, and produces as output a text file named </a:t>
            </a:r>
            <a:r>
              <a:rPr lang="en-US" sz="2200" i="1" dirty="0" err="1" smtClean="0"/>
              <a:t>Xxx.hack</a:t>
            </a:r>
            <a:r>
              <a:rPr lang="en-US" sz="2200" dirty="0"/>
              <a:t>, containing the translated Hack machine code. </a:t>
            </a:r>
            <a:endParaRPr lang="en-US" sz="2200" dirty="0" smtClean="0"/>
          </a:p>
          <a:p>
            <a:endParaRPr lang="en-US" sz="2200" dirty="0"/>
          </a:p>
          <a:p>
            <a:r>
              <a:rPr lang="en-US" sz="2200" dirty="0"/>
              <a:t>We propose implementing the </a:t>
            </a:r>
            <a:r>
              <a:rPr lang="en-US" sz="2200" dirty="0" smtClean="0"/>
              <a:t>Assembler using </a:t>
            </a:r>
            <a:r>
              <a:rPr lang="en-US" sz="2200" dirty="0"/>
              <a:t>a main program and </a:t>
            </a:r>
            <a:r>
              <a:rPr lang="en-US" sz="2200" dirty="0" smtClean="0"/>
              <a:t>three modules</a:t>
            </a:r>
            <a:r>
              <a:rPr lang="en-US" sz="2200" dirty="0"/>
              <a:t>: </a:t>
            </a:r>
            <a:endParaRPr lang="en-US" sz="2200" dirty="0" smtClean="0"/>
          </a:p>
          <a:p>
            <a:pPr marL="859536" lvl="1" indent="-457200">
              <a:buClrTx/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</a:rPr>
              <a:t>Parser </a:t>
            </a:r>
          </a:p>
          <a:p>
            <a:pPr marL="859536" lvl="1" indent="-457200">
              <a:buClrTx/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</a:rPr>
              <a:t>Code</a:t>
            </a:r>
          </a:p>
          <a:p>
            <a:pPr marL="859536" lvl="1" indent="-457200">
              <a:buClrTx/>
              <a:buFont typeface="+mj-lt"/>
              <a:buAutoNum type="arabicPeriod"/>
            </a:pPr>
            <a:r>
              <a:rPr lang="en-US" sz="2200" dirty="0" err="1" smtClean="0">
                <a:solidFill>
                  <a:schemeClr val="tx1"/>
                </a:solidFill>
              </a:rPr>
              <a:t>SymbolTable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859536" lvl="1" indent="-457200">
              <a:buClrTx/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</a:endParaRPr>
          </a:p>
          <a:p>
            <a:pPr marL="109728" indent="0">
              <a:buClrTx/>
              <a:buNone/>
            </a:pPr>
            <a:r>
              <a:rPr lang="en-US" sz="2200" u="sng" dirty="0"/>
              <a:t>Stage I</a:t>
            </a:r>
            <a:r>
              <a:rPr lang="en-US" sz="2200" dirty="0"/>
              <a:t>: Build a basic assembler for programs with no symbols</a:t>
            </a:r>
          </a:p>
          <a:p>
            <a:pPr marL="109728" indent="0">
              <a:buClrTx/>
              <a:buNone/>
            </a:pPr>
            <a:r>
              <a:rPr lang="en-US" sz="2200" u="sng" dirty="0"/>
              <a:t>Stage II</a:t>
            </a:r>
            <a:r>
              <a:rPr lang="en-US" sz="2200" dirty="0"/>
              <a:t>: Extend the basic assembler with </a:t>
            </a:r>
            <a:r>
              <a:rPr lang="en-US" sz="2200" dirty="0" smtClean="0"/>
              <a:t>symbols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40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b="1" dirty="0"/>
              <a:t>The Parser Module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325112"/>
          </a:xfrm>
        </p:spPr>
        <p:txBody>
          <a:bodyPr>
            <a:normAutofit/>
          </a:bodyPr>
          <a:lstStyle/>
          <a:p>
            <a:r>
              <a:rPr lang="en-US" sz="2200" dirty="0"/>
              <a:t>Encapsulates access to the input code. </a:t>
            </a:r>
            <a:endParaRPr lang="en-US" sz="2200" dirty="0" smtClean="0"/>
          </a:p>
          <a:p>
            <a:r>
              <a:rPr lang="en-US" sz="2200" dirty="0" smtClean="0"/>
              <a:t>Reads </a:t>
            </a:r>
            <a:r>
              <a:rPr lang="en-US" sz="2200" dirty="0"/>
              <a:t>an assembly language command, parses it, and provides convenient access to the command's components (fields and symbols). </a:t>
            </a:r>
            <a:endParaRPr lang="en-US" sz="2200" dirty="0" smtClean="0"/>
          </a:p>
          <a:p>
            <a:r>
              <a:rPr lang="en-US" sz="2200" dirty="0" smtClean="0"/>
              <a:t>In </a:t>
            </a:r>
            <a:r>
              <a:rPr lang="en-US" sz="2200" dirty="0"/>
              <a:t>addition, removes all white space and </a:t>
            </a:r>
            <a:r>
              <a:rPr lang="en-US" sz="2200" dirty="0" smtClean="0"/>
              <a:t>comments. </a:t>
            </a:r>
            <a:r>
              <a:rPr lang="en-US" sz="2200" dirty="0"/>
              <a:t>	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5226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5415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4440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9664"/>
            <a:ext cx="9144000" cy="3359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1865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 smtClean="0"/>
              <a:t>Code Module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325112"/>
          </a:xfrm>
        </p:spPr>
        <p:txBody>
          <a:bodyPr>
            <a:normAutofit/>
          </a:bodyPr>
          <a:lstStyle/>
          <a:p>
            <a:r>
              <a:rPr lang="en-US" sz="2200" dirty="0"/>
              <a:t>Translates Hack assembly language mnemonics into binary </a:t>
            </a:r>
            <a:r>
              <a:rPr lang="en-US" sz="2200" dirty="0" smtClean="0"/>
              <a:t>codes. </a:t>
            </a:r>
            <a:r>
              <a:rPr lang="en-US" sz="2200" dirty="0"/>
              <a:t>	</a:t>
            </a:r>
          </a:p>
          <a:p>
            <a:pPr marL="109728" indent="0">
              <a:buNone/>
            </a:pPr>
            <a:r>
              <a:rPr lang="en-US" sz="2200" dirty="0"/>
              <a:t>	</a:t>
            </a:r>
          </a:p>
          <a:p>
            <a:endParaRPr lang="en-US" sz="2200" dirty="0"/>
          </a:p>
        </p:txBody>
      </p:sp>
      <p:grpSp>
        <p:nvGrpSpPr>
          <p:cNvPr id="5" name="Group 4"/>
          <p:cNvGrpSpPr/>
          <p:nvPr/>
        </p:nvGrpSpPr>
        <p:grpSpPr>
          <a:xfrm>
            <a:off x="76200" y="3009900"/>
            <a:ext cx="8942294" cy="2667000"/>
            <a:chOff x="76200" y="2819400"/>
            <a:chExt cx="8942294" cy="26670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2819400"/>
              <a:ext cx="8942294" cy="266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6096000" y="3657600"/>
              <a:ext cx="2438400" cy="3048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6000" y="4419600"/>
              <a:ext cx="2438400" cy="2286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104586" y="5105400"/>
              <a:ext cx="2438400" cy="3048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873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SymbolTable</a:t>
            </a:r>
            <a:r>
              <a:rPr lang="en-US" dirty="0"/>
              <a:t> </a:t>
            </a:r>
            <a:r>
              <a:rPr lang="en-US" b="1" dirty="0" smtClean="0"/>
              <a:t>Module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325112"/>
          </a:xfrm>
        </p:spPr>
        <p:txBody>
          <a:bodyPr>
            <a:normAutofit/>
          </a:bodyPr>
          <a:lstStyle/>
          <a:p>
            <a:r>
              <a:rPr lang="en-US" sz="2200" dirty="0"/>
              <a:t>A symbol table that keeps a correspondence between symbolic labels and numeric addresses.	</a:t>
            </a:r>
          </a:p>
          <a:p>
            <a:pPr marL="109728" indent="0">
              <a:buNone/>
            </a:pPr>
            <a:r>
              <a:rPr lang="en-US" sz="2200" dirty="0"/>
              <a:t>	</a:t>
            </a:r>
          </a:p>
          <a:p>
            <a:endParaRPr lang="en-US" sz="2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0"/>
            <a:ext cx="9144000" cy="2127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1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Assembler for programs with symbols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4688"/>
            <a:ext cx="8229600" cy="4325112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There </a:t>
            </a:r>
            <a:r>
              <a:rPr lang="en-US" sz="2200" dirty="0"/>
              <a:t>are three types of symbols in the Hack language: </a:t>
            </a:r>
            <a:endParaRPr lang="en-US" sz="2200" dirty="0" smtClean="0"/>
          </a:p>
          <a:p>
            <a:pPr lvl="1">
              <a:buClrTx/>
            </a:pPr>
            <a:r>
              <a:rPr lang="en-US" sz="2200" dirty="0" smtClean="0">
                <a:solidFill>
                  <a:schemeClr val="tx1"/>
                </a:solidFill>
              </a:rPr>
              <a:t>Pre-defined symbols;</a:t>
            </a:r>
          </a:p>
          <a:p>
            <a:pPr lvl="1">
              <a:buClrTx/>
            </a:pPr>
            <a:r>
              <a:rPr lang="en-US" sz="2200" dirty="0" smtClean="0">
                <a:solidFill>
                  <a:schemeClr val="tx1"/>
                </a:solidFill>
              </a:rPr>
              <a:t>Labels;</a:t>
            </a:r>
          </a:p>
          <a:p>
            <a:pPr lvl="1">
              <a:buClrTx/>
            </a:pPr>
            <a:r>
              <a:rPr lang="en-US" sz="2200" dirty="0" smtClean="0">
                <a:solidFill>
                  <a:schemeClr val="tx1"/>
                </a:solidFill>
              </a:rPr>
              <a:t>Variables</a:t>
            </a:r>
            <a:r>
              <a:rPr lang="en-US" sz="2200" dirty="0">
                <a:solidFill>
                  <a:schemeClr val="tx1"/>
                </a:solidFill>
              </a:rPr>
              <a:t>. </a:t>
            </a:r>
            <a:endParaRPr lang="en-US" sz="2200" dirty="0" smtClean="0">
              <a:solidFill>
                <a:schemeClr val="tx1"/>
              </a:solidFill>
            </a:endParaRPr>
          </a:p>
          <a:p>
            <a:pPr lvl="1"/>
            <a:endParaRPr lang="en-US" sz="2000" dirty="0"/>
          </a:p>
          <a:p>
            <a:r>
              <a:rPr lang="en-US" sz="2200" dirty="0" smtClean="0"/>
              <a:t>The </a:t>
            </a:r>
            <a:r>
              <a:rPr lang="en-US" sz="2200" dirty="0"/>
              <a:t>symbol table should contain and handle all these symbols, as follows. </a:t>
            </a:r>
            <a:endParaRPr lang="en-US" sz="2200" dirty="0" smtClean="0"/>
          </a:p>
          <a:p>
            <a:pPr lvl="1">
              <a:buClrTx/>
            </a:pPr>
            <a:r>
              <a:rPr lang="en-US" sz="2200" dirty="0">
                <a:solidFill>
                  <a:schemeClr val="tx1"/>
                </a:solidFill>
              </a:rPr>
              <a:t>Initialization;</a:t>
            </a:r>
          </a:p>
          <a:p>
            <a:pPr lvl="1">
              <a:buClrTx/>
            </a:pPr>
            <a:r>
              <a:rPr lang="en-US" sz="2200" dirty="0">
                <a:solidFill>
                  <a:schemeClr val="tx1"/>
                </a:solidFill>
              </a:rPr>
              <a:t>First pass;</a:t>
            </a:r>
          </a:p>
          <a:p>
            <a:pPr lvl="1">
              <a:buClrTx/>
            </a:pPr>
            <a:r>
              <a:rPr lang="en-US" sz="2200" dirty="0">
                <a:solidFill>
                  <a:schemeClr val="tx1"/>
                </a:solidFill>
              </a:rPr>
              <a:t>Second pass.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93485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Initialization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>
            <a:normAutofit/>
          </a:bodyPr>
          <a:lstStyle/>
          <a:p>
            <a:r>
              <a:rPr lang="en-US" sz="2200" dirty="0"/>
              <a:t>Initialize the symbol table with all the pre-defined symbols and their pre-allocated RAM </a:t>
            </a:r>
            <a:r>
              <a:rPr lang="en-US" sz="2200" dirty="0" smtClean="0"/>
              <a:t>addresses.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r>
              <a:rPr lang="en-US" sz="2000" dirty="0"/>
              <a:t>Note that each one of the top five RAM locations can be referred to using two pre-defined symbols. For example, either R2 or ARG can be used to refer to RAM[2].</a:t>
            </a:r>
          </a:p>
          <a:p>
            <a:endParaRPr lang="en-US" sz="2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14600"/>
            <a:ext cx="46789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907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b="1" dirty="0"/>
              <a:t>First 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2200" dirty="0"/>
              <a:t>This pass results in entering all the program’s labels along with their ROM addresses into the symbol table</a:t>
            </a:r>
            <a:r>
              <a:rPr lang="en-US" sz="2200" dirty="0" smtClean="0"/>
              <a:t>.</a:t>
            </a:r>
            <a:endParaRPr lang="en-US" sz="800" dirty="0" smtClean="0"/>
          </a:p>
          <a:p>
            <a:r>
              <a:rPr lang="en-US" sz="2200" dirty="0" smtClean="0"/>
              <a:t>Go </a:t>
            </a:r>
            <a:r>
              <a:rPr lang="en-US" sz="2200" dirty="0"/>
              <a:t>through the entire assembly program, line by line, and build the symbol table without generating any code</a:t>
            </a:r>
            <a:r>
              <a:rPr lang="en-US" sz="2200" dirty="0" smtClean="0"/>
              <a:t>.</a:t>
            </a:r>
          </a:p>
          <a:p>
            <a:r>
              <a:rPr lang="en-US" sz="2200" dirty="0"/>
              <a:t>As you </a:t>
            </a:r>
            <a:r>
              <a:rPr lang="en-US" sz="2200" dirty="0" smtClean="0"/>
              <a:t>go through </a:t>
            </a:r>
            <a:r>
              <a:rPr lang="en-US" sz="2200" dirty="0"/>
              <a:t>the program lines, keep a running number recording the ROM address into which the current command will be eventually loaded. This number starts at 0 and is </a:t>
            </a:r>
            <a:r>
              <a:rPr lang="en-US" sz="2200" b="1" dirty="0"/>
              <a:t>incremented</a:t>
            </a:r>
            <a:r>
              <a:rPr lang="en-US" sz="2200" dirty="0"/>
              <a:t> by </a:t>
            </a:r>
            <a:r>
              <a:rPr lang="en-US" sz="2200" b="1" dirty="0"/>
              <a:t>1</a:t>
            </a:r>
            <a:r>
              <a:rPr lang="en-US" sz="2200" dirty="0"/>
              <a:t> whenever a </a:t>
            </a:r>
            <a:r>
              <a:rPr lang="en-US" sz="2200" i="1" dirty="0"/>
              <a:t>C-instruction</a:t>
            </a:r>
            <a:r>
              <a:rPr lang="en-US" sz="2200" dirty="0"/>
              <a:t> or an </a:t>
            </a:r>
            <a:r>
              <a:rPr lang="en-US" sz="2200" i="1" dirty="0"/>
              <a:t>A-instruction</a:t>
            </a:r>
            <a:r>
              <a:rPr lang="en-US" sz="2200" dirty="0"/>
              <a:t> is encountered, but </a:t>
            </a:r>
            <a:r>
              <a:rPr lang="en-US" sz="2200" b="1" dirty="0"/>
              <a:t>does not </a:t>
            </a:r>
            <a:r>
              <a:rPr lang="en-US" sz="2200" dirty="0"/>
              <a:t>change when a </a:t>
            </a:r>
            <a:r>
              <a:rPr lang="en-US" sz="2200" i="1" dirty="0"/>
              <a:t>label</a:t>
            </a:r>
            <a:r>
              <a:rPr lang="en-US" sz="2200" dirty="0"/>
              <a:t> pseudo-command or a </a:t>
            </a:r>
            <a:r>
              <a:rPr lang="en-US" sz="2200" i="1" dirty="0"/>
              <a:t>comment</a:t>
            </a:r>
            <a:r>
              <a:rPr lang="en-US" sz="2200" dirty="0"/>
              <a:t> is encountered</a:t>
            </a:r>
            <a:r>
              <a:rPr lang="en-US" sz="2200" dirty="0" smtClean="0"/>
              <a:t>.</a:t>
            </a:r>
          </a:p>
          <a:p>
            <a:r>
              <a:rPr lang="en-US" sz="2200" dirty="0"/>
              <a:t>Each time a pseudo command </a:t>
            </a:r>
            <a:r>
              <a:rPr lang="en-US" sz="2200" i="1" dirty="0"/>
              <a:t>“(Xxx)” </a:t>
            </a:r>
            <a:r>
              <a:rPr lang="en-US" sz="2200" dirty="0"/>
              <a:t>is encountered, add a new entry to the symbol table, associating </a:t>
            </a:r>
            <a:r>
              <a:rPr lang="en-US" sz="2200" i="1" dirty="0"/>
              <a:t>Xxx</a:t>
            </a:r>
            <a:r>
              <a:rPr lang="en-US" sz="2200" dirty="0"/>
              <a:t> with the ROM address that will eventually store the </a:t>
            </a:r>
            <a:r>
              <a:rPr lang="en-US" sz="2200" b="1" dirty="0"/>
              <a:t>next</a:t>
            </a:r>
            <a:r>
              <a:rPr lang="en-US" sz="2200" dirty="0"/>
              <a:t> command in the program.</a:t>
            </a:r>
          </a:p>
        </p:txBody>
      </p:sp>
    </p:spTree>
    <p:extLst>
      <p:ext uri="{BB962C8B-B14F-4D97-AF65-F5344CB8AC3E}">
        <p14:creationId xmlns:p14="http://schemas.microsoft.com/office/powerpoint/2010/main" val="66303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algn="l"/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4688"/>
            <a:ext cx="8229600" cy="4325112"/>
          </a:xfrm>
        </p:spPr>
        <p:txBody>
          <a:bodyPr>
            <a:normAutofit/>
          </a:bodyPr>
          <a:lstStyle/>
          <a:p>
            <a:r>
              <a:rPr lang="en-US" sz="2600" dirty="0" smtClean="0"/>
              <a:t>Project 7:</a:t>
            </a:r>
            <a:endParaRPr lang="he-IL" sz="2600" dirty="0">
              <a:hlinkClick r:id="rId2"/>
            </a:endParaRPr>
          </a:p>
          <a:p>
            <a:pPr marL="109728" indent="0">
              <a:buNone/>
            </a:pPr>
            <a:r>
              <a:rPr lang="en-US" sz="2200" dirty="0">
                <a:hlinkClick r:id="rId3"/>
              </a:rPr>
              <a:t>http://my.jce.ac.il/~</a:t>
            </a:r>
            <a:r>
              <a:rPr lang="en-US" sz="2200" dirty="0" smtClean="0">
                <a:hlinkClick r:id="rId3"/>
              </a:rPr>
              <a:t>arikgi/Web/Ex/Ex07/index.htm</a:t>
            </a:r>
            <a:endParaRPr lang="he-IL" sz="2200" dirty="0" smtClean="0"/>
          </a:p>
          <a:p>
            <a:pPr marL="109728" indent="0">
              <a:buNone/>
            </a:pPr>
            <a:endParaRPr lang="he-IL" dirty="0" smtClean="0"/>
          </a:p>
          <a:p>
            <a:r>
              <a:rPr lang="en-US" sz="2600" dirty="0" smtClean="0"/>
              <a:t>EX07 </a:t>
            </a:r>
            <a:r>
              <a:rPr lang="en-US" sz="2600" dirty="0"/>
              <a:t>zip </a:t>
            </a:r>
            <a:r>
              <a:rPr lang="he-IL" sz="2600" dirty="0" smtClean="0"/>
              <a:t>:</a:t>
            </a:r>
            <a:endParaRPr lang="en-US" sz="2600" dirty="0"/>
          </a:p>
          <a:p>
            <a:pPr marL="109728" indent="0">
              <a:buNone/>
            </a:pPr>
            <a:r>
              <a:rPr lang="en-US" sz="2200" dirty="0">
                <a:hlinkClick r:id="rId4"/>
              </a:rPr>
              <a:t>http://my.jce.ac.il/~</a:t>
            </a:r>
            <a:r>
              <a:rPr lang="en-US" sz="2200" dirty="0" smtClean="0">
                <a:hlinkClick r:id="rId4"/>
              </a:rPr>
              <a:t>arikgi/Web/Ex/Ex07/Ex07.zip</a:t>
            </a:r>
            <a:endParaRPr lang="he-IL" sz="2200" dirty="0" smtClean="0"/>
          </a:p>
          <a:p>
            <a:pPr marL="109728" indent="0">
              <a:buNone/>
            </a:pPr>
            <a:endParaRPr lang="he-IL" sz="2600" dirty="0"/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69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b="1" dirty="0"/>
              <a:t>Second pass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4688"/>
            <a:ext cx="8229600" cy="4934712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sz="2600" dirty="0"/>
              <a:t>This </a:t>
            </a:r>
            <a:r>
              <a:rPr lang="en-US" sz="2600" dirty="0" smtClean="0"/>
              <a:t>pass handle the variables.</a:t>
            </a:r>
          </a:p>
          <a:p>
            <a:r>
              <a:rPr lang="en-US" sz="2400" dirty="0" smtClean="0"/>
              <a:t>Go </a:t>
            </a:r>
            <a:r>
              <a:rPr lang="en-US" sz="2400" dirty="0"/>
              <a:t>again through the entire program, and parse each line. </a:t>
            </a:r>
            <a:endParaRPr lang="en-US" sz="2400" dirty="0" smtClean="0"/>
          </a:p>
          <a:p>
            <a:r>
              <a:rPr lang="en-US" sz="2400" dirty="0" smtClean="0"/>
              <a:t>Each </a:t>
            </a:r>
            <a:r>
              <a:rPr lang="en-US" sz="2400" dirty="0"/>
              <a:t>time a symbolic </a:t>
            </a:r>
            <a:r>
              <a:rPr lang="en-US" sz="2400" i="1" dirty="0"/>
              <a:t>A-instruction</a:t>
            </a:r>
            <a:r>
              <a:rPr lang="en-US" sz="2400" dirty="0"/>
              <a:t> is encountered, i.e. </a:t>
            </a:r>
            <a:r>
              <a:rPr lang="en-US" sz="2400" i="1" dirty="0"/>
              <a:t>“@Xxx” </a:t>
            </a:r>
            <a:r>
              <a:rPr lang="en-US" sz="2400" dirty="0"/>
              <a:t>where </a:t>
            </a:r>
            <a:r>
              <a:rPr lang="en-US" sz="2400" i="1" dirty="0"/>
              <a:t>Xxx</a:t>
            </a:r>
            <a:r>
              <a:rPr lang="en-US" sz="2400" dirty="0"/>
              <a:t> is a </a:t>
            </a:r>
            <a:r>
              <a:rPr lang="en-US" sz="2400" b="1" dirty="0"/>
              <a:t>symbol</a:t>
            </a:r>
            <a:r>
              <a:rPr lang="en-US" sz="2400" dirty="0"/>
              <a:t> and not a number, look up </a:t>
            </a:r>
            <a:r>
              <a:rPr lang="en-US" sz="2400" i="1" dirty="0"/>
              <a:t>Xxx</a:t>
            </a:r>
            <a:r>
              <a:rPr lang="en-US" sz="2400" dirty="0"/>
              <a:t> in the symbol table.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the symbol is </a:t>
            </a:r>
            <a:r>
              <a:rPr lang="en-US" sz="2400" b="1" dirty="0"/>
              <a:t>found</a:t>
            </a:r>
            <a:r>
              <a:rPr lang="en-US" sz="2400" dirty="0"/>
              <a:t> in the table, replace it with its numeric meaning and complete the command’s translation.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the symbol is </a:t>
            </a:r>
            <a:r>
              <a:rPr lang="en-US" sz="2400" b="1" dirty="0"/>
              <a:t>not found </a:t>
            </a:r>
            <a:r>
              <a:rPr lang="en-US" sz="2400" dirty="0"/>
              <a:t>in the table, then it must represent a new variable. </a:t>
            </a:r>
            <a:r>
              <a:rPr lang="en-US" sz="2400" dirty="0" smtClean="0"/>
              <a:t>To </a:t>
            </a:r>
            <a:r>
              <a:rPr lang="en-US" sz="2400" dirty="0"/>
              <a:t>handle it, add the pair (Xxx, n) to the symbol table, where n is the next available RAM address, and complete the command’s translation. The allocated RAM addresses are running, starting at address 16 (just after the addresses allocated to the pre-defined symbols).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63325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53872" y="753788"/>
            <a:ext cx="2500312" cy="5635674"/>
            <a:chOff x="553872" y="753788"/>
            <a:chExt cx="2500312" cy="5635674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72" y="753788"/>
              <a:ext cx="2424112" cy="5635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Oval 9"/>
            <p:cNvSpPr/>
            <p:nvPr/>
          </p:nvSpPr>
          <p:spPr>
            <a:xfrm>
              <a:off x="553872" y="2362200"/>
              <a:ext cx="2036928" cy="67446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200400" y="1066800"/>
            <a:ext cx="5814843" cy="4695871"/>
            <a:chOff x="3200400" y="1066800"/>
            <a:chExt cx="5814843" cy="4695871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400" y="1556431"/>
              <a:ext cx="5814843" cy="420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ular Callout 10"/>
            <p:cNvSpPr/>
            <p:nvPr/>
          </p:nvSpPr>
          <p:spPr>
            <a:xfrm>
              <a:off x="3276600" y="2389850"/>
              <a:ext cx="1219200" cy="544461"/>
            </a:xfrm>
            <a:prstGeom prst="wedgeRectCallout">
              <a:avLst>
                <a:gd name="adj1" fmla="val -39347"/>
                <a:gd name="adj2" fmla="val -11529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Load  source </a:t>
              </a:r>
              <a:r>
                <a:rPr lang="en-US" sz="1200" i="1" dirty="0" smtClean="0">
                  <a:solidFill>
                    <a:schemeClr val="tx1"/>
                  </a:solidFill>
                </a:rPr>
                <a:t>Xxx.asm                         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ular Callout 11"/>
            <p:cNvSpPr/>
            <p:nvPr/>
          </p:nvSpPr>
          <p:spPr>
            <a:xfrm>
              <a:off x="5486400" y="1066800"/>
              <a:ext cx="1676400" cy="639710"/>
            </a:xfrm>
            <a:prstGeom prst="wedgeRectCallout">
              <a:avLst>
                <a:gd name="adj1" fmla="val -64165"/>
                <a:gd name="adj2" fmla="val 8391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Load  the compare file  </a:t>
              </a:r>
              <a:r>
                <a:rPr lang="en-US" sz="1200" i="1" dirty="0" err="1" smtClean="0">
                  <a:solidFill>
                    <a:schemeClr val="tx1"/>
                  </a:solidFill>
                </a:rPr>
                <a:t>Xxx.hack</a:t>
              </a:r>
              <a:r>
                <a:rPr lang="en-US" sz="1200" i="1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</a:rPr>
                <a:t>(yours)</a:t>
              </a:r>
              <a:r>
                <a:rPr lang="en-US" sz="1200" i="1" dirty="0" smtClean="0">
                  <a:solidFill>
                    <a:schemeClr val="tx1"/>
                  </a:solidFill>
                </a:rPr>
                <a:t>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530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86630" y="832069"/>
            <a:ext cx="8703044" cy="5938048"/>
            <a:chOff x="286630" y="832069"/>
            <a:chExt cx="8703044" cy="5938048"/>
          </a:xfrm>
        </p:grpSpPr>
        <p:grpSp>
          <p:nvGrpSpPr>
            <p:cNvPr id="7" name="Group 6"/>
            <p:cNvGrpSpPr/>
            <p:nvPr/>
          </p:nvGrpSpPr>
          <p:grpSpPr>
            <a:xfrm>
              <a:off x="286630" y="832069"/>
              <a:ext cx="5404831" cy="3911072"/>
              <a:chOff x="482744" y="861245"/>
              <a:chExt cx="5404831" cy="3911072"/>
            </a:xfrm>
          </p:grpSpPr>
          <p:pic>
            <p:nvPicPr>
              <p:cNvPr id="1331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744" y="866482"/>
                <a:ext cx="5404831" cy="39058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" name="Rectangular Callout 4"/>
              <p:cNvSpPr/>
              <p:nvPr/>
            </p:nvSpPr>
            <p:spPr>
              <a:xfrm>
                <a:off x="2514600" y="861245"/>
                <a:ext cx="1676400" cy="411110"/>
              </a:xfrm>
              <a:prstGeom prst="wedgeRectCallout">
                <a:avLst>
                  <a:gd name="adj1" fmla="val -70323"/>
                  <a:gd name="adj2" fmla="val 22925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Run fast translation</a:t>
                </a:r>
                <a:r>
                  <a:rPr lang="en-US" sz="1200" i="1" dirty="0" smtClean="0">
                    <a:solidFill>
                      <a:schemeClr val="tx1"/>
                    </a:solidFill>
                  </a:rPr>
                  <a:t> 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905000" y="1066800"/>
                <a:ext cx="274320" cy="38100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581400" y="2768100"/>
              <a:ext cx="5408274" cy="4002017"/>
              <a:chOff x="3581400" y="2768100"/>
              <a:chExt cx="5408274" cy="4002017"/>
            </a:xfrm>
          </p:grpSpPr>
          <p:pic>
            <p:nvPicPr>
              <p:cNvPr id="13315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1400" y="2768100"/>
                <a:ext cx="5408274" cy="40020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Oval 12"/>
              <p:cNvSpPr/>
              <p:nvPr/>
            </p:nvSpPr>
            <p:spPr>
              <a:xfrm>
                <a:off x="4343400" y="6553200"/>
                <a:ext cx="1066800" cy="19050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691461" y="1676400"/>
              <a:ext cx="1471339" cy="1091700"/>
              <a:chOff x="5691461" y="1676400"/>
              <a:chExt cx="1471339" cy="109170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7162800" y="1676400"/>
                <a:ext cx="0" cy="10917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691461" y="1676400"/>
                <a:ext cx="147133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42509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How and what to submit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" y="1676400"/>
            <a:ext cx="9140588" cy="4325112"/>
          </a:xfrm>
        </p:spPr>
        <p:txBody>
          <a:bodyPr>
            <a:normAutofit/>
          </a:bodyPr>
          <a:lstStyle/>
          <a:p>
            <a:r>
              <a:rPr lang="en-US" sz="2200" dirty="0"/>
              <a:t>Create a folder named </a:t>
            </a:r>
            <a:r>
              <a:rPr lang="en-US" sz="2200" b="1" i="1" dirty="0" smtClean="0"/>
              <a:t>2015B_exXX_YYYYYYYY</a:t>
            </a:r>
            <a:r>
              <a:rPr lang="en-US" sz="2200" dirty="0"/>
              <a:t>, when XX is the ex </a:t>
            </a:r>
            <a:r>
              <a:rPr lang="en-US" sz="2200" dirty="0" smtClean="0"/>
              <a:t>number, </a:t>
            </a:r>
            <a:r>
              <a:rPr lang="en-US" sz="2200" dirty="0"/>
              <a:t>and YYYYYYYY is your ID</a:t>
            </a:r>
            <a:r>
              <a:rPr lang="en-US" sz="2200" dirty="0" smtClean="0"/>
              <a:t>.</a:t>
            </a:r>
          </a:p>
          <a:p>
            <a:pPr marL="109728" indent="0">
              <a:buNone/>
            </a:pPr>
            <a:r>
              <a:rPr lang="en-US" sz="2200" dirty="0"/>
              <a:t>For example: </a:t>
            </a:r>
            <a:r>
              <a:rPr lang="en-US" sz="2200" dirty="0" smtClean="0"/>
              <a:t>		2015B_ex07_123456789</a:t>
            </a:r>
          </a:p>
          <a:p>
            <a:pPr marL="109728" indent="0">
              <a:buNone/>
            </a:pPr>
            <a:endParaRPr lang="en-US" sz="2200" dirty="0" smtClean="0"/>
          </a:p>
          <a:p>
            <a:r>
              <a:rPr lang="en-US" sz="2200" dirty="0" smtClean="0"/>
              <a:t>All submission files should be in that folder, and </a:t>
            </a:r>
            <a:r>
              <a:rPr lang="en-US" sz="2200" b="1" dirty="0" smtClean="0"/>
              <a:t>no</a:t>
            </a:r>
            <a:r>
              <a:rPr lang="en-US" sz="2200" dirty="0" smtClean="0"/>
              <a:t> other extra file. </a:t>
            </a:r>
            <a:r>
              <a:rPr lang="en-US" sz="2200" dirty="0"/>
              <a:t>Files to </a:t>
            </a:r>
            <a:r>
              <a:rPr lang="en-US" sz="2200" dirty="0" smtClean="0"/>
              <a:t>submit: </a:t>
            </a:r>
            <a:r>
              <a:rPr lang="en-US" sz="2400" b="1" dirty="0"/>
              <a:t>source files, </a:t>
            </a:r>
            <a:r>
              <a:rPr lang="en-US" sz="2400" b="1" i="1" dirty="0" smtClean="0"/>
              <a:t>README.txt</a:t>
            </a:r>
          </a:p>
          <a:p>
            <a:endParaRPr lang="en-US" sz="2200" b="1" dirty="0"/>
          </a:p>
          <a:p>
            <a:r>
              <a:rPr lang="en-US" sz="2200" dirty="0"/>
              <a:t>Zip the folder to a zip file named </a:t>
            </a:r>
            <a:r>
              <a:rPr lang="en-US" sz="2200" b="1" i="1" dirty="0" smtClean="0"/>
              <a:t>2015B_exXX_YYYYYYYY.zip</a:t>
            </a:r>
            <a:endParaRPr lang="en-US" sz="2200" b="1" i="1" dirty="0"/>
          </a:p>
          <a:p>
            <a:endParaRPr lang="en-US" sz="2200" dirty="0" smtClean="0"/>
          </a:p>
          <a:p>
            <a:pPr lvl="1">
              <a:buClrTx/>
            </a:pPr>
            <a:endParaRPr lang="en-US" sz="2200" dirty="0" smtClean="0">
              <a:solidFill>
                <a:schemeClr val="tx1"/>
              </a:solidFill>
            </a:endParaRPr>
          </a:p>
          <a:p>
            <a:pPr lvl="1">
              <a:buClrTx/>
            </a:pPr>
            <a:endParaRPr lang="en-US" sz="2200" dirty="0" smtClean="0">
              <a:solidFill>
                <a:schemeClr val="tx1"/>
              </a:solidFill>
            </a:endParaRPr>
          </a:p>
          <a:p>
            <a:pPr marL="411480" lvl="1" indent="0">
              <a:buClrTx/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66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b="1" dirty="0"/>
              <a:t>Binary code (.hack</a:t>
            </a:r>
            <a:r>
              <a:rPr lang="en-US" b="1" dirty="0" smtClean="0"/>
              <a:t>)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25112"/>
          </a:xfrm>
        </p:spPr>
        <p:txBody>
          <a:bodyPr>
            <a:normAutofit/>
          </a:bodyPr>
          <a:lstStyle/>
          <a:p>
            <a:r>
              <a:rPr lang="en-US" sz="2200" dirty="0"/>
              <a:t>Each line is a sequence of 16 “0” and “1” ASCII characters, coding a single 16-bit machine language instruction. </a:t>
            </a:r>
            <a:endParaRPr lang="en-US" sz="2200" dirty="0" smtClean="0"/>
          </a:p>
          <a:p>
            <a:r>
              <a:rPr lang="en-US" sz="2200" dirty="0" smtClean="0"/>
              <a:t>Taken </a:t>
            </a:r>
            <a:r>
              <a:rPr lang="en-US" sz="2200" dirty="0"/>
              <a:t>together, all the lines in the file represent a machine language program. </a:t>
            </a:r>
          </a:p>
        </p:txBody>
      </p:sp>
    </p:spTree>
    <p:extLst>
      <p:ext uri="{BB962C8B-B14F-4D97-AF65-F5344CB8AC3E}">
        <p14:creationId xmlns:p14="http://schemas.microsoft.com/office/powerpoint/2010/main" val="278909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b="1" dirty="0"/>
              <a:t>Assembly language (.</a:t>
            </a:r>
            <a:r>
              <a:rPr lang="en-US" b="1" dirty="0" err="1"/>
              <a:t>asm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25112"/>
          </a:xfrm>
        </p:spPr>
        <p:txBody>
          <a:bodyPr>
            <a:normAutofit/>
          </a:bodyPr>
          <a:lstStyle/>
          <a:p>
            <a:r>
              <a:rPr lang="en-US" sz="2200" dirty="0" smtClean="0"/>
              <a:t>Each line </a:t>
            </a:r>
            <a:r>
              <a:rPr lang="en-US" sz="2200" dirty="0"/>
              <a:t>representing either an </a:t>
            </a:r>
            <a:r>
              <a:rPr lang="en-US" sz="2200" b="1" dirty="0"/>
              <a:t>instruction</a:t>
            </a:r>
            <a:r>
              <a:rPr lang="en-US" sz="2200" dirty="0"/>
              <a:t> or a </a:t>
            </a:r>
            <a:r>
              <a:rPr lang="en-US" sz="2200" b="1" dirty="0"/>
              <a:t>symbol</a:t>
            </a:r>
            <a:r>
              <a:rPr lang="en-US" sz="2200" dirty="0"/>
              <a:t> </a:t>
            </a:r>
            <a:r>
              <a:rPr lang="en-US" sz="2200" dirty="0" smtClean="0"/>
              <a:t>declaration</a:t>
            </a:r>
            <a:r>
              <a:rPr lang="en-US" sz="2200" dirty="0"/>
              <a:t>: </a:t>
            </a:r>
            <a:endParaRPr lang="en-US" sz="2200" dirty="0" smtClean="0"/>
          </a:p>
          <a:p>
            <a:pPr lvl="1">
              <a:buClrTx/>
            </a:pPr>
            <a:r>
              <a:rPr lang="en-US" sz="2200" b="1" dirty="0" smtClean="0">
                <a:solidFill>
                  <a:schemeClr val="tx1"/>
                </a:solidFill>
              </a:rPr>
              <a:t>Instruction</a:t>
            </a:r>
            <a:r>
              <a:rPr lang="en-US" sz="2200" b="1" dirty="0">
                <a:solidFill>
                  <a:schemeClr val="tx1"/>
                </a:solidFill>
              </a:rPr>
              <a:t>:</a:t>
            </a:r>
            <a:r>
              <a:rPr lang="en-US" sz="2200" dirty="0">
                <a:solidFill>
                  <a:schemeClr val="tx1"/>
                </a:solidFill>
              </a:rPr>
              <a:t> consists of two instruction </a:t>
            </a:r>
            <a:r>
              <a:rPr lang="en-US" sz="2200" dirty="0" smtClean="0">
                <a:solidFill>
                  <a:schemeClr val="tx1"/>
                </a:solidFill>
              </a:rPr>
              <a:t>types: an </a:t>
            </a:r>
            <a:r>
              <a:rPr lang="en-US" sz="2200" i="1" dirty="0">
                <a:solidFill>
                  <a:schemeClr val="tx1"/>
                </a:solidFill>
              </a:rPr>
              <a:t>A-instruction</a:t>
            </a:r>
            <a:r>
              <a:rPr lang="en-US" sz="2200" dirty="0">
                <a:solidFill>
                  <a:schemeClr val="tx1"/>
                </a:solidFill>
              </a:rPr>
              <a:t> or a </a:t>
            </a:r>
            <a:r>
              <a:rPr lang="en-US" sz="2200" i="1" dirty="0" smtClean="0">
                <a:solidFill>
                  <a:schemeClr val="tx1"/>
                </a:solidFill>
              </a:rPr>
              <a:t>C-instruction</a:t>
            </a:r>
          </a:p>
          <a:p>
            <a:pPr lvl="1">
              <a:buClrTx/>
            </a:pPr>
            <a:r>
              <a:rPr lang="en-US" sz="2200" b="1" dirty="0">
                <a:solidFill>
                  <a:schemeClr val="tx1"/>
                </a:solidFill>
              </a:rPr>
              <a:t>(Symbol): </a:t>
            </a:r>
            <a:r>
              <a:rPr lang="en-US" sz="2200" dirty="0">
                <a:solidFill>
                  <a:schemeClr val="tx1"/>
                </a:solidFill>
              </a:rPr>
              <a:t>This pseudo-command binds the </a:t>
            </a:r>
            <a:r>
              <a:rPr lang="en-US" sz="2200" i="1" dirty="0">
                <a:solidFill>
                  <a:schemeClr val="tx1"/>
                </a:solidFill>
              </a:rPr>
              <a:t>Symbol</a:t>
            </a:r>
            <a:r>
              <a:rPr lang="en-US" sz="2200" dirty="0">
                <a:solidFill>
                  <a:schemeClr val="tx1"/>
                </a:solidFill>
              </a:rPr>
              <a:t> to the memory location into which the </a:t>
            </a:r>
            <a:r>
              <a:rPr lang="en-US" sz="2200" b="1" dirty="0">
                <a:solidFill>
                  <a:schemeClr val="tx1"/>
                </a:solidFill>
              </a:rPr>
              <a:t>next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b="1" dirty="0">
                <a:solidFill>
                  <a:schemeClr val="tx1"/>
                </a:solidFill>
              </a:rPr>
              <a:t>command</a:t>
            </a:r>
            <a:r>
              <a:rPr lang="en-US" sz="2200" dirty="0">
                <a:solidFill>
                  <a:schemeClr val="tx1"/>
                </a:solidFill>
              </a:rPr>
              <a:t> in the program will be stored. It is called “pseudo-command” since it generates no machine code.</a:t>
            </a:r>
          </a:p>
        </p:txBody>
      </p:sp>
    </p:spTree>
    <p:extLst>
      <p:ext uri="{BB962C8B-B14F-4D97-AF65-F5344CB8AC3E}">
        <p14:creationId xmlns:p14="http://schemas.microsoft.com/office/powerpoint/2010/main" val="278909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b="1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1875366" cy="4325112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800" dirty="0"/>
              <a:t>Assembly code (Prog.asm</a:t>
            </a:r>
            <a:r>
              <a:rPr lang="en-US" sz="1800" dirty="0" smtClean="0"/>
              <a:t>) </a:t>
            </a:r>
          </a:p>
          <a:p>
            <a:pPr marL="109728" indent="0" algn="ctr">
              <a:buNone/>
            </a:pPr>
            <a:endParaRPr lang="en-US" sz="1800" dirty="0"/>
          </a:p>
          <a:p>
            <a:pPr marL="109728" indent="0" algn="ctr">
              <a:buNone/>
            </a:pPr>
            <a:endParaRPr lang="en-US" sz="1800" dirty="0" smtClean="0"/>
          </a:p>
          <a:p>
            <a:pPr marL="109728" indent="0" algn="ctr">
              <a:buNone/>
            </a:pPr>
            <a:r>
              <a:rPr lang="en-US" sz="1800" dirty="0" smtClean="0"/>
              <a:t>Binary </a:t>
            </a:r>
            <a:r>
              <a:rPr lang="en-US" sz="1800" dirty="0"/>
              <a:t>code (</a:t>
            </a:r>
            <a:r>
              <a:rPr lang="en-US" sz="1800" dirty="0" err="1"/>
              <a:t>Prog.hack</a:t>
            </a:r>
            <a:r>
              <a:rPr lang="en-US" sz="1800" dirty="0"/>
              <a:t>)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747" y="1371600"/>
            <a:ext cx="6854053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>
            <a:off x="1066800" y="2362200"/>
            <a:ext cx="381000" cy="5334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1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A-instruction (</a:t>
            </a:r>
            <a:r>
              <a:rPr lang="en-US" dirty="0"/>
              <a:t>addressing instruction 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325112"/>
          </a:xfrm>
        </p:spPr>
        <p:txBody>
          <a:bodyPr>
            <a:normAutofit/>
          </a:bodyPr>
          <a:lstStyle/>
          <a:p>
            <a:r>
              <a:rPr lang="en-US" sz="2200" dirty="0"/>
              <a:t>value is either a non-negative decimal number or a symbol referring to such number. </a:t>
            </a:r>
            <a:endParaRPr lang="en-US" sz="2200" dirty="0" smtClean="0"/>
          </a:p>
          <a:p>
            <a:endParaRPr lang="en-US" sz="2200" dirty="0"/>
          </a:p>
          <a:p>
            <a:pPr marL="109728" indent="0">
              <a:buNone/>
            </a:pPr>
            <a:r>
              <a:rPr lang="en-US" sz="2200" b="1" dirty="0" smtClean="0"/>
              <a:t>Binary:</a:t>
            </a:r>
            <a:endParaRPr lang="en-US" sz="2200" b="1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10000" y="1638300"/>
            <a:ext cx="1295400" cy="419100"/>
          </a:xfrm>
          <a:prstGeom prst="rect">
            <a:avLst/>
          </a:prstGeom>
          <a:ln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01600" tIns="190800" rIns="93600" bIns="190800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@value</a:t>
            </a:r>
            <a:endParaRPr lang="en-US" sz="2000" b="1" i="1" dirty="0" smtClean="0">
              <a:solidFill>
                <a:srgbClr val="000066"/>
              </a:solidFill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8"/>
          <a:stretch/>
        </p:blipFill>
        <p:spPr bwMode="auto">
          <a:xfrm>
            <a:off x="701086" y="3733800"/>
            <a:ext cx="7513228" cy="897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096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C-instruction (</a:t>
            </a:r>
            <a:r>
              <a:rPr lang="en-US" dirty="0"/>
              <a:t>compute </a:t>
            </a:r>
            <a:r>
              <a:rPr lang="en-US" dirty="0" smtClean="0"/>
              <a:t>instruction 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25112"/>
          </a:xfrm>
        </p:spPr>
        <p:txBody>
          <a:bodyPr>
            <a:normAutofit/>
          </a:bodyPr>
          <a:lstStyle/>
          <a:p>
            <a:r>
              <a:rPr lang="en-US" sz="2200" dirty="0"/>
              <a:t>Either the </a:t>
            </a:r>
            <a:r>
              <a:rPr lang="en-US" sz="2200" dirty="0" err="1"/>
              <a:t>dest</a:t>
            </a:r>
            <a:r>
              <a:rPr lang="en-US" sz="2200" dirty="0"/>
              <a:t> or jump fields may be </a:t>
            </a:r>
            <a:r>
              <a:rPr lang="en-US" sz="2200" dirty="0" smtClean="0"/>
              <a:t>empty:</a:t>
            </a:r>
          </a:p>
          <a:p>
            <a:pPr lvl="1">
              <a:buClrTx/>
            </a:pPr>
            <a:r>
              <a:rPr lang="en-US" sz="2200" dirty="0">
                <a:solidFill>
                  <a:schemeClr val="tx1"/>
                </a:solidFill>
              </a:rPr>
              <a:t>If </a:t>
            </a:r>
            <a:r>
              <a:rPr lang="en-US" sz="2200" dirty="0" err="1">
                <a:solidFill>
                  <a:schemeClr val="tx1"/>
                </a:solidFill>
              </a:rPr>
              <a:t>dest</a:t>
            </a:r>
            <a:r>
              <a:rPr lang="en-US" sz="2200" dirty="0">
                <a:solidFill>
                  <a:schemeClr val="tx1"/>
                </a:solidFill>
              </a:rPr>
              <a:t> is empty, the "=" is </a:t>
            </a:r>
            <a:r>
              <a:rPr lang="en-US" sz="2200" dirty="0" err="1">
                <a:solidFill>
                  <a:schemeClr val="tx1"/>
                </a:solidFill>
              </a:rPr>
              <a:t>ommitted</a:t>
            </a:r>
            <a:r>
              <a:rPr lang="en-US" sz="2200" dirty="0">
                <a:solidFill>
                  <a:schemeClr val="tx1"/>
                </a:solidFill>
              </a:rPr>
              <a:t>; </a:t>
            </a:r>
            <a:endParaRPr lang="en-US" sz="2200" dirty="0" smtClean="0">
              <a:solidFill>
                <a:schemeClr val="tx1"/>
              </a:solidFill>
            </a:endParaRPr>
          </a:p>
          <a:p>
            <a:pPr lvl="1">
              <a:buClrTx/>
            </a:pPr>
            <a:r>
              <a:rPr lang="en-US" sz="2200" dirty="0">
                <a:solidFill>
                  <a:schemeClr val="tx1"/>
                </a:solidFill>
              </a:rPr>
              <a:t>If jump is empty, the ";" is omitted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</a:p>
          <a:p>
            <a:pPr lvl="1">
              <a:buClrTx/>
            </a:pPr>
            <a:endParaRPr lang="en-US" sz="2200" dirty="0">
              <a:solidFill>
                <a:schemeClr val="tx1"/>
              </a:solidFill>
            </a:endParaRPr>
          </a:p>
          <a:p>
            <a:pPr marL="109728" indent="0">
              <a:buClrTx/>
              <a:buNone/>
            </a:pPr>
            <a:r>
              <a:rPr lang="en-US" sz="2400" b="1" dirty="0" smtClean="0"/>
              <a:t>Binary: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971800" y="1638300"/>
            <a:ext cx="3124200" cy="419100"/>
          </a:xfrm>
          <a:prstGeom prst="rect">
            <a:avLst/>
          </a:prstGeom>
          <a:ln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01600" tIns="190800" rIns="93600" bIns="190800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= comp ; jump </a:t>
            </a:r>
            <a:endParaRPr lang="en-US" sz="2000" b="1" i="1" dirty="0" smtClean="0">
              <a:solidFill>
                <a:srgbClr val="000066"/>
              </a:solidFill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" y="4267197"/>
            <a:ext cx="7680960" cy="98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9216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b="1" dirty="0" smtClean="0"/>
              <a:t>Binary </a:t>
            </a:r>
            <a:r>
              <a:rPr lang="en-US" b="1" dirty="0"/>
              <a:t>forms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6367325" cy="475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376516"/>
            <a:ext cx="2377440" cy="2507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038600"/>
            <a:ext cx="2647666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921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b="1" dirty="0"/>
              <a:t>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>
            <a:noAutofit/>
          </a:bodyPr>
          <a:lstStyle/>
          <a:p>
            <a:r>
              <a:rPr lang="en-US" sz="2200" b="1" dirty="0"/>
              <a:t>Predefined symbols</a:t>
            </a:r>
            <a:r>
              <a:rPr lang="en-US" sz="2200" dirty="0"/>
              <a:t>: </a:t>
            </a:r>
            <a:endParaRPr lang="en-US" sz="2200" dirty="0" smtClean="0"/>
          </a:p>
          <a:p>
            <a:pPr marL="109728" indent="0">
              <a:buNone/>
            </a:pPr>
            <a:endParaRPr lang="en-US" sz="2200" dirty="0"/>
          </a:p>
          <a:p>
            <a:pPr marL="109728" indent="0">
              <a:buNone/>
            </a:pPr>
            <a:endParaRPr lang="en-US" sz="2200" dirty="0" smtClean="0"/>
          </a:p>
          <a:p>
            <a:pPr marL="109728" indent="0">
              <a:buNone/>
            </a:pPr>
            <a:endParaRPr lang="en-US" sz="2200" dirty="0"/>
          </a:p>
          <a:p>
            <a:pPr marL="109728" indent="0">
              <a:buNone/>
            </a:pPr>
            <a:endParaRPr lang="en-US" sz="2200" dirty="0" smtClean="0"/>
          </a:p>
          <a:p>
            <a:pPr marL="109728" indent="0">
              <a:buNone/>
            </a:pPr>
            <a:endParaRPr lang="en-US" sz="2200" dirty="0" smtClean="0"/>
          </a:p>
          <a:p>
            <a:pPr marL="109728" indent="0">
              <a:buNone/>
            </a:pPr>
            <a:endParaRPr lang="en-US" sz="2200" dirty="0" smtClean="0"/>
          </a:p>
          <a:p>
            <a:r>
              <a:rPr lang="en-US" sz="2200" b="1" dirty="0"/>
              <a:t>Label symbols: </a:t>
            </a:r>
            <a:r>
              <a:rPr lang="en-US" sz="2200" dirty="0"/>
              <a:t>The pseudo-command </a:t>
            </a:r>
            <a:r>
              <a:rPr lang="en-US" sz="2200" i="1" dirty="0"/>
              <a:t>“(Xxx)” </a:t>
            </a:r>
            <a:r>
              <a:rPr lang="en-US" sz="2200" dirty="0"/>
              <a:t>defines the symbol </a:t>
            </a:r>
            <a:r>
              <a:rPr lang="en-US" sz="2200" i="1" dirty="0"/>
              <a:t>Xxx</a:t>
            </a:r>
            <a:r>
              <a:rPr lang="en-US" sz="2200" dirty="0"/>
              <a:t> to refer to the instruction memory location holding the next command in the program. </a:t>
            </a:r>
            <a:endParaRPr lang="en-US" sz="2200" dirty="0" smtClean="0"/>
          </a:p>
          <a:p>
            <a:r>
              <a:rPr lang="en-US" sz="2200" b="1" dirty="0" smtClean="0"/>
              <a:t>Variable </a:t>
            </a:r>
            <a:r>
              <a:rPr lang="en-US" sz="2200" b="1" dirty="0"/>
              <a:t>symbols: </a:t>
            </a:r>
            <a:r>
              <a:rPr lang="en-US" sz="2200" dirty="0"/>
              <a:t>Any symbol </a:t>
            </a:r>
            <a:r>
              <a:rPr lang="en-US" sz="2200" i="1" dirty="0"/>
              <a:t>Xxx</a:t>
            </a:r>
            <a:r>
              <a:rPr lang="en-US" sz="2200" dirty="0"/>
              <a:t> appearing in an assembly program that is not predefined and is not defined elsewhere using the </a:t>
            </a:r>
            <a:r>
              <a:rPr lang="en-US" sz="2200" i="1" dirty="0"/>
              <a:t>“(Xxx)” </a:t>
            </a:r>
            <a:r>
              <a:rPr lang="en-US" sz="2200" dirty="0"/>
              <a:t>command is treated as a variable.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33600"/>
            <a:ext cx="3657600" cy="217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921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179</TotalTime>
  <Words>918</Words>
  <Application>Microsoft Office PowerPoint</Application>
  <PresentationFormat>On-screen Show (4:3)</PresentationFormat>
  <Paragraphs>119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Urban</vt:lpstr>
      <vt:lpstr>The Assembler</vt:lpstr>
      <vt:lpstr>Links</vt:lpstr>
      <vt:lpstr>Binary code (.hack) </vt:lpstr>
      <vt:lpstr>Assembly language (.asm)</vt:lpstr>
      <vt:lpstr>Example</vt:lpstr>
      <vt:lpstr>A-instruction (addressing instruction )</vt:lpstr>
      <vt:lpstr>C-instruction (compute instruction )</vt:lpstr>
      <vt:lpstr>Binary forms</vt:lpstr>
      <vt:lpstr>Symbols</vt:lpstr>
      <vt:lpstr>Twist</vt:lpstr>
      <vt:lpstr>Implementation </vt:lpstr>
      <vt:lpstr>The Parser Module </vt:lpstr>
      <vt:lpstr>PowerPoint Presentation</vt:lpstr>
      <vt:lpstr>PowerPoint Presentation</vt:lpstr>
      <vt:lpstr>The Code Module </vt:lpstr>
      <vt:lpstr>The SymbolTable Module </vt:lpstr>
      <vt:lpstr>Assembler for programs with symbols </vt:lpstr>
      <vt:lpstr>Initialization</vt:lpstr>
      <vt:lpstr>First pass</vt:lpstr>
      <vt:lpstr>Second pass</vt:lpstr>
      <vt:lpstr>PowerPoint Presentation</vt:lpstr>
      <vt:lpstr>PowerPoint Presentation</vt:lpstr>
      <vt:lpstr>How and what to submit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Gates</dc:title>
  <dc:creator>Yana G</dc:creator>
  <cp:lastModifiedBy>Yana G</cp:lastModifiedBy>
  <cp:revision>30</cp:revision>
  <dcterms:created xsi:type="dcterms:W3CDTF">2015-02-26T20:27:57Z</dcterms:created>
  <dcterms:modified xsi:type="dcterms:W3CDTF">2015-05-05T12:47:06Z</dcterms:modified>
</cp:coreProperties>
</file>