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57" r:id="rId11"/>
    <p:sldId id="269" r:id="rId12"/>
    <p:sldId id="270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8" autoAdjust="0"/>
  </p:normalViewPr>
  <p:slideViewPr>
    <p:cSldViewPr>
      <p:cViewPr varScale="1">
        <p:scale>
          <a:sx n="68" d="100"/>
          <a:sy n="68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954CA-E929-46C7-B073-E96AAE184BD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B92F2-E500-44A7-B216-EA58930D7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carry</a:t>
            </a:r>
            <a:r>
              <a:rPr lang="en-US" baseline="0" dirty="0" smtClean="0"/>
              <a:t> = And(a, b)</a:t>
            </a:r>
          </a:p>
          <a:p>
            <a:r>
              <a:rPr lang="en-US" baseline="0" dirty="0" smtClean="0"/>
              <a:t>sum =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(a, 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92F2-E500-44A7-B216-EA58930D75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= </a:t>
            </a:r>
            <a:r>
              <a:rPr lang="en-US" dirty="0" err="1" smtClean="0"/>
              <a:t>HalfAdder</a:t>
            </a:r>
            <a:r>
              <a:rPr lang="en-US" dirty="0" smtClean="0"/>
              <a:t>(</a:t>
            </a:r>
            <a:r>
              <a:rPr lang="en-US" dirty="0" err="1" smtClean="0"/>
              <a:t>HalfAdder</a:t>
            </a:r>
            <a:r>
              <a:rPr lang="en-US" dirty="0" smtClean="0"/>
              <a:t>(a, b), c)</a:t>
            </a:r>
          </a:p>
          <a:p>
            <a:r>
              <a:rPr lang="en-US" dirty="0" smtClean="0"/>
              <a:t>carry = Or(carry1, carry2)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92F2-E500-44A7-B216-EA58930D75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out[0] = </a:t>
            </a:r>
            <a:r>
              <a:rPr lang="en-US" dirty="0" err="1" smtClean="0"/>
              <a:t>HalfAdder</a:t>
            </a:r>
            <a:r>
              <a:rPr lang="en-US" dirty="0" smtClean="0"/>
              <a:t>(a[0], b[0])</a:t>
            </a:r>
          </a:p>
          <a:p>
            <a:r>
              <a:rPr lang="en-US" dirty="0" smtClean="0"/>
              <a:t>for out[1]</a:t>
            </a:r>
            <a:r>
              <a:rPr lang="en-US" baseline="0" dirty="0" smtClean="0"/>
              <a:t> to out[15]: </a:t>
            </a:r>
            <a:r>
              <a:rPr lang="en-US" baseline="0" dirty="0" err="1" smtClean="0"/>
              <a:t>FullAdder</a:t>
            </a:r>
            <a:r>
              <a:rPr lang="en-US" baseline="0" dirty="0" smtClean="0"/>
              <a:t>(a[</a:t>
            </a:r>
            <a:r>
              <a:rPr lang="en-US" baseline="0" dirty="0" err="1" smtClean="0"/>
              <a:t>i</a:t>
            </a:r>
            <a:r>
              <a:rPr lang="en-US" baseline="0" dirty="0" smtClean="0"/>
              <a:t>], b[</a:t>
            </a:r>
            <a:r>
              <a:rPr lang="en-US" baseline="0" dirty="0" err="1" smtClean="0"/>
              <a:t>i</a:t>
            </a:r>
            <a:r>
              <a:rPr lang="en-US" baseline="0" dirty="0" smtClean="0"/>
              <a:t>], carry[i-1])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92F2-E500-44A7-B216-EA58930D7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17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Use</a:t>
            </a:r>
            <a:r>
              <a:rPr lang="en-US" baseline="0" dirty="0" smtClean="0"/>
              <a:t> Add16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92F2-E500-44A7-B216-EA58930D75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3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ALU</a:t>
            </a:r>
            <a:r>
              <a:rPr lang="he-IL" dirty="0" smtClean="0"/>
              <a:t> =</a:t>
            </a:r>
            <a:r>
              <a:rPr lang="he-IL" baseline="0" dirty="0" smtClean="0"/>
              <a:t> </a:t>
            </a:r>
            <a:r>
              <a:rPr lang="en-US" baseline="0" dirty="0" smtClean="0"/>
              <a:t>Add16 + And16</a:t>
            </a:r>
            <a:r>
              <a:rPr lang="he-IL" baseline="0" dirty="0" smtClean="0"/>
              <a:t> עם </a:t>
            </a:r>
            <a:r>
              <a:rPr lang="en-US" baseline="0" dirty="0" smtClean="0"/>
              <a:t>Mux</a:t>
            </a:r>
            <a:endParaRPr lang="he-IL" baseline="0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92F2-E500-44A7-B216-EA58930D75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7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הגדרה של פונקציה בוליאנית- קלט</a:t>
                </a:r>
                <a:r>
                  <a:rPr lang="he-IL" baseline="0" dirty="0" smtClean="0"/>
                  <a:t> ופלט בביטים</a:t>
                </a:r>
              </a:p>
              <a:p>
                <a:pPr algn="r" rtl="1"/>
                <a14:m>
                  <m:oMath xmlns:m="http://schemas.openxmlformats.org/officeDocument/2006/math">
                    <m:r>
                      <a:rPr lang="en-US" i="1" baseline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baseline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baseline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baseline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baseline="0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he-IL" baseline="0" dirty="0" smtClean="0"/>
                  <a:t> מספר פונקציות אפשריות כאשר </a:t>
                </a:r>
                <a:r>
                  <a:rPr lang="en-US" baseline="0" dirty="0" smtClean="0"/>
                  <a:t>n</a:t>
                </a:r>
                <a:r>
                  <a:rPr lang="he-IL" baseline="0" dirty="0" smtClean="0"/>
                  <a:t> הוא מספר המשתנים</a:t>
                </a:r>
              </a:p>
              <a:p>
                <a:pPr algn="r" rtl="1"/>
                <a:r>
                  <a:rPr lang="he-IL" baseline="0" dirty="0" smtClean="0"/>
                  <a:t>סה"כ יש 64 פונקציות אפשריות (לא חח"ע!)</a:t>
                </a:r>
              </a:p>
              <a:p>
                <a:pPr algn="r" rtl="1"/>
                <a:r>
                  <a:rPr lang="he-IL" baseline="0" dirty="0" smtClean="0"/>
                  <a:t>למשל את </a:t>
                </a:r>
                <a:r>
                  <a:rPr lang="en-US" baseline="0" dirty="0" smtClean="0"/>
                  <a:t>D</a:t>
                </a:r>
                <a:r>
                  <a:rPr lang="he-IL" baseline="0" dirty="0" smtClean="0"/>
                  <a:t>! אפשר ליצג בכמה דרכים:   001101	011100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הגדרה של פונקציה בוליאנית- קלט</a:t>
                </a:r>
                <a:r>
                  <a:rPr lang="he-IL" baseline="0" dirty="0" smtClean="0"/>
                  <a:t> ופלט בביטים</a:t>
                </a:r>
              </a:p>
              <a:p>
                <a:pPr algn="r" rtl="1"/>
                <a:r>
                  <a:rPr lang="en-US" i="0" baseline="0" smtClean="0">
                    <a:latin typeface="Cambria Math"/>
                  </a:rPr>
                  <a:t>=</a:t>
                </a:r>
                <a:r>
                  <a:rPr lang="en-US" b="0" i="0" baseline="0" smtClean="0">
                    <a:latin typeface="Cambria Math"/>
                  </a:rPr>
                  <a:t>2^(2^𝑛 )</a:t>
                </a:r>
                <a:r>
                  <a:rPr lang="he-IL" baseline="0" dirty="0" smtClean="0"/>
                  <a:t> מספר פונקציות אפשריות כאשר </a:t>
                </a:r>
                <a:r>
                  <a:rPr lang="en-US" baseline="0" dirty="0" smtClean="0"/>
                  <a:t>n</a:t>
                </a:r>
                <a:r>
                  <a:rPr lang="he-IL" baseline="0" dirty="0" smtClean="0"/>
                  <a:t> הוא מספר המשתנים</a:t>
                </a:r>
              </a:p>
              <a:p>
                <a:pPr algn="r" rtl="1"/>
                <a:r>
                  <a:rPr lang="he-IL" baseline="0" dirty="0" smtClean="0"/>
                  <a:t>סה"כ יש 64 פונקציות אפשריות (לא חח"ע!)</a:t>
                </a:r>
              </a:p>
              <a:p>
                <a:pPr algn="r" rtl="1"/>
                <a:r>
                  <a:rPr lang="he-IL" baseline="0" dirty="0" smtClean="0"/>
                  <a:t>למשל את </a:t>
                </a:r>
                <a:r>
                  <a:rPr lang="en-US" baseline="0" dirty="0" smtClean="0"/>
                  <a:t>D</a:t>
                </a:r>
                <a:r>
                  <a:rPr lang="he-IL" baseline="0" dirty="0" smtClean="0"/>
                  <a:t>! אפשר ליצג בכמה דרכים:   001101	011100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92F2-E500-44A7-B216-EA58930D75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2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1200" dirty="0" smtClean="0"/>
              <a:t>0100</a:t>
            </a:r>
            <a:r>
              <a:rPr lang="he-IL" sz="1200" dirty="0" smtClean="0"/>
              <a:t>     </a:t>
            </a:r>
            <a:r>
              <a:rPr lang="en-US" sz="1200" dirty="0" smtClean="0">
                <a:latin typeface="+mn-lt"/>
              </a:rPr>
              <a:t>← </a:t>
            </a:r>
            <a:r>
              <a:rPr lang="en-US" sz="1200" dirty="0" smtClean="0"/>
              <a:t>shift </a:t>
            </a:r>
            <a:r>
              <a:rPr lang="en-US" sz="1200" dirty="0" smtClean="0">
                <a:latin typeface="+mn-lt"/>
              </a:rPr>
              <a:t>→</a:t>
            </a:r>
            <a:r>
              <a:rPr lang="en-US" sz="1200" dirty="0" smtClean="0"/>
              <a:t> </a:t>
            </a:r>
            <a:r>
              <a:rPr lang="he-IL" sz="1200" dirty="0" smtClean="0"/>
              <a:t>     </a:t>
            </a:r>
            <a:r>
              <a:rPr lang="en-US" sz="1200" dirty="0" smtClean="0"/>
              <a:t>0010</a:t>
            </a:r>
          </a:p>
          <a:p>
            <a:pPr marL="109728" indent="0">
              <a:buNone/>
            </a:pPr>
            <a:r>
              <a:rPr lang="en-US" sz="1200" dirty="0" smtClean="0"/>
              <a:t>   </a:t>
            </a:r>
            <a:r>
              <a:rPr lang="en-US" sz="1200" dirty="0" smtClean="0">
                <a:latin typeface="+mn-lt"/>
              </a:rPr>
              <a:t>↕                  </a:t>
            </a:r>
            <a:r>
              <a:rPr lang="he-IL" sz="1200" dirty="0" smtClean="0">
                <a:latin typeface="+mn-lt"/>
              </a:rPr>
              <a:t>        </a:t>
            </a:r>
            <a:r>
              <a:rPr lang="en-US" sz="1200" dirty="0" smtClean="0">
                <a:latin typeface="+mn-lt"/>
              </a:rPr>
              <a:t>     ↕</a:t>
            </a:r>
            <a:endParaRPr lang="en-US" sz="1200" dirty="0" smtClean="0"/>
          </a:p>
          <a:p>
            <a:pPr marL="109728" indent="0">
              <a:buNone/>
            </a:pPr>
            <a:r>
              <a:rPr lang="he-IL" sz="1200" dirty="0" smtClean="0"/>
              <a:t>   </a:t>
            </a:r>
            <a:r>
              <a:rPr lang="en-US" sz="1200" dirty="0" smtClean="0"/>
              <a:t>4             </a:t>
            </a:r>
            <a:r>
              <a:rPr lang="he-IL" sz="1200" dirty="0" smtClean="0"/>
              <a:t>     </a:t>
            </a:r>
            <a:r>
              <a:rPr lang="en-US" sz="1200" dirty="0" smtClean="0"/>
              <a:t>            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B92F2-E500-44A7-B216-EA58930D75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F9465A-4FD6-49EF-A2AE-FA31042D110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F9465A-4FD6-49EF-A2AE-FA31042D110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5A-4FD6-49EF-A2AE-FA31042D110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F9465A-4FD6-49EF-A2AE-FA31042D110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7C2D604-18F2-4791-B136-12CFA644F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y.jce.ac.il/~arikgi/Web/Ex/Ex09/index.htm" TargetMode="External"/><Relationship Id="rId2" Type="http://schemas.openxmlformats.org/officeDocument/2006/relationships/hyperlink" Target="http://my.jce.ac.il/~arikgi/Web/Ex/Ex01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.jce.ac.il/~arikgi/Web/Ex/Ex09/Ex09.zi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Combinational </a:t>
            </a:r>
            <a:r>
              <a:rPr lang="en-US" dirty="0"/>
              <a:t>Chips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" y="76200"/>
            <a:ext cx="91165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Based on  </a:t>
            </a:r>
            <a:r>
              <a:rPr lang="en-US" sz="1300" i="1" dirty="0">
                <a:solidFill>
                  <a:schemeClr val="bg1">
                    <a:lumMod val="85000"/>
                  </a:schemeClr>
                </a:solidFill>
              </a:rPr>
              <a:t>“The Elements of Computing Systems”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, Nisan &amp; </a:t>
            </a:r>
            <a:r>
              <a:rPr lang="en-US" sz="1300" dirty="0" err="1">
                <a:solidFill>
                  <a:schemeClr val="bg1">
                    <a:lumMod val="85000"/>
                  </a:schemeClr>
                </a:solidFill>
              </a:rPr>
              <a:t>Schocken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, MIT Press, forthcoming in 2004, www.idc.ac.il/tecs </a:t>
            </a:r>
            <a:endParaRPr lang="he-IL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" y="3899938"/>
            <a:ext cx="4953000" cy="28056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project 9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Yana </a:t>
            </a:r>
            <a:r>
              <a:rPr lang="en-US" sz="1600" dirty="0" err="1" smtClean="0"/>
              <a:t>Gabelev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68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1" y="762000"/>
            <a:ext cx="8762999" cy="57912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cs typeface="Times New Roman" pitchFamily="18" charset="0"/>
              </a:rPr>
              <a:t>Chip name</a:t>
            </a:r>
            <a:r>
              <a:rPr lang="en-US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ALU</a:t>
            </a:r>
            <a:endParaRPr lang="en-US" dirty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cs typeface="Times New Roman" pitchFamily="18" charset="0"/>
              </a:rPr>
              <a:t>Inputs</a:t>
            </a:r>
            <a:r>
              <a:rPr lang="en-US" b="1" dirty="0" smtClean="0">
                <a:solidFill>
                  <a:srgbClr val="000066"/>
                </a:solidFill>
                <a:cs typeface="Times New Roman" pitchFamily="18" charset="0"/>
              </a:rPr>
              <a:t>:      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x[16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], y[16],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Two 16-bit data inputs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</a:t>
            </a:r>
            <a:r>
              <a:rPr lang="en-US" dirty="0" err="1" smtClean="0">
                <a:solidFill>
                  <a:srgbClr val="000066"/>
                </a:solidFill>
                <a:cs typeface="Times New Roman" pitchFamily="18" charset="0"/>
              </a:rPr>
              <a:t>zx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,		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Zero the x input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</a:t>
            </a:r>
            <a:r>
              <a:rPr lang="en-US" dirty="0" err="1" smtClean="0">
                <a:solidFill>
                  <a:srgbClr val="000066"/>
                </a:solidFill>
                <a:cs typeface="Times New Roman" pitchFamily="18" charset="0"/>
              </a:rPr>
              <a:t>nx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	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Negate the x input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</a:t>
            </a:r>
            <a:r>
              <a:rPr lang="en-US" dirty="0" err="1" smtClean="0">
                <a:solidFill>
                  <a:srgbClr val="000066"/>
                </a:solidFill>
                <a:cs typeface="Times New Roman" pitchFamily="18" charset="0"/>
              </a:rPr>
              <a:t>zy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	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Zero the y input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</a:t>
            </a:r>
            <a:r>
              <a:rPr lang="en-US" dirty="0" err="1" smtClean="0">
                <a:solidFill>
                  <a:srgbClr val="000066"/>
                </a:solidFill>
                <a:cs typeface="Times New Roman" pitchFamily="18" charset="0"/>
              </a:rPr>
              <a:t>ny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,		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Negate the y input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f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	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Function code: 1 for Add, 0 for And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no 		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Negate the out output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cs typeface="Times New Roman" pitchFamily="18" charset="0"/>
              </a:rPr>
              <a:t>Outputs</a:t>
            </a:r>
            <a:r>
              <a:rPr lang="en-US" b="1" dirty="0" smtClean="0">
                <a:solidFill>
                  <a:srgbClr val="000066"/>
                </a:solidFill>
                <a:cs typeface="Times New Roman" pitchFamily="18" charset="0"/>
              </a:rPr>
              <a:t>:   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out[16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],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16-bit output (</a:t>
            </a:r>
            <a:r>
              <a:rPr lang="en-US" dirty="0" err="1">
                <a:solidFill>
                  <a:srgbClr val="000066"/>
                </a:solidFill>
                <a:cs typeface="Times New Roman" pitchFamily="18" charset="0"/>
              </a:rPr>
              <a:t>x+y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 </a:t>
            </a:r>
            <a:r>
              <a:rPr lang="en-US" dirty="0" err="1" smtClean="0">
                <a:solidFill>
                  <a:srgbClr val="000066"/>
                </a:solidFill>
                <a:cs typeface="Times New Roman" pitchFamily="18" charset="0"/>
              </a:rPr>
              <a:t>zr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	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True </a:t>
            </a:r>
            <a:r>
              <a:rPr lang="en-US" dirty="0" err="1">
                <a:solidFill>
                  <a:srgbClr val="000066"/>
                </a:solidFill>
                <a:cs typeface="Times New Roman" pitchFamily="18" charset="0"/>
              </a:rPr>
              <a:t>iff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 out=0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 ng 		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True </a:t>
            </a:r>
            <a:r>
              <a:rPr lang="en-US" dirty="0" err="1">
                <a:solidFill>
                  <a:srgbClr val="000066"/>
                </a:solidFill>
                <a:cs typeface="Times New Roman" pitchFamily="18" charset="0"/>
              </a:rPr>
              <a:t>iff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 out&lt;0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cs typeface="Times New Roman" pitchFamily="18" charset="0"/>
              </a:rPr>
              <a:t>Function</a:t>
            </a:r>
            <a:r>
              <a:rPr lang="en-US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if </a:t>
            </a:r>
            <a:r>
              <a:rPr lang="en-US" dirty="0" err="1">
                <a:solidFill>
                  <a:srgbClr val="000066"/>
                </a:solidFill>
                <a:cs typeface="Times New Roman" pitchFamily="18" charset="0"/>
              </a:rPr>
              <a:t>zx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 then x=0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16-bit zero constant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 if </a:t>
            </a:r>
            <a:r>
              <a:rPr lang="en-US" dirty="0" err="1">
                <a:solidFill>
                  <a:srgbClr val="000066"/>
                </a:solidFill>
                <a:cs typeface="Times New Roman" pitchFamily="18" charset="0"/>
              </a:rPr>
              <a:t>nx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 then x=~x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Bit-wise negation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 if </a:t>
            </a:r>
            <a:r>
              <a:rPr lang="en-US" dirty="0" err="1">
                <a:solidFill>
                  <a:srgbClr val="000066"/>
                </a:solidFill>
                <a:cs typeface="Times New Roman" pitchFamily="18" charset="0"/>
              </a:rPr>
              <a:t>zy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 then y=0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16-bit zero constant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 if </a:t>
            </a:r>
            <a:r>
              <a:rPr lang="en-US" dirty="0" err="1">
                <a:solidFill>
                  <a:srgbClr val="000066"/>
                </a:solidFill>
                <a:cs typeface="Times New Roman" pitchFamily="18" charset="0"/>
              </a:rPr>
              <a:t>ny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 then y=~y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Bit-wise negation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 if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f then out=</a:t>
            </a:r>
            <a:r>
              <a:rPr lang="en-US" dirty="0" err="1">
                <a:solidFill>
                  <a:srgbClr val="000066"/>
                </a:solidFill>
                <a:cs typeface="Times New Roman" pitchFamily="18" charset="0"/>
              </a:rPr>
              <a:t>x+y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Integer 2's complement addition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66"/>
                </a:solidFill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             else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out=</a:t>
            </a:r>
            <a:r>
              <a:rPr lang="en-US" dirty="0" err="1">
                <a:solidFill>
                  <a:srgbClr val="000066"/>
                </a:solidFill>
                <a:cs typeface="Times New Roman" pitchFamily="18" charset="0"/>
              </a:rPr>
              <a:t>x&amp;y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Bit-wise And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 if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no then out=~out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Bit-wise negation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 if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out=0 then </a:t>
            </a:r>
            <a:r>
              <a:rPr lang="en-US" dirty="0" err="1">
                <a:solidFill>
                  <a:srgbClr val="000066"/>
                </a:solidFill>
                <a:cs typeface="Times New Roman" pitchFamily="18" charset="0"/>
              </a:rPr>
              <a:t>zr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=1 else </a:t>
            </a:r>
            <a:r>
              <a:rPr lang="en-US" dirty="0" err="1">
                <a:solidFill>
                  <a:srgbClr val="000066"/>
                </a:solidFill>
                <a:cs typeface="Times New Roman" pitchFamily="18" charset="0"/>
              </a:rPr>
              <a:t>zr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=0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16-bit equality comparison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       if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out&lt;0 then ng=1 else ng=0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	//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2's-complement comparison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cs typeface="Times New Roman" pitchFamily="18" charset="0"/>
              </a:rPr>
              <a:t>Comment</a:t>
            </a:r>
            <a:r>
              <a:rPr lang="en-US" b="1" dirty="0" smtClean="0">
                <a:solidFill>
                  <a:srgbClr val="000066"/>
                </a:solidFill>
                <a:cs typeface="Times New Roman" pitchFamily="18" charset="0"/>
              </a:rPr>
              <a:t>: </a:t>
            </a:r>
            <a:r>
              <a:rPr lang="en-US" dirty="0" smtClean="0">
                <a:solidFill>
                  <a:srgbClr val="000066"/>
                </a:solidFill>
                <a:cs typeface="Times New Roman" pitchFamily="18" charset="0"/>
              </a:rPr>
              <a:t>Overflow </a:t>
            </a:r>
            <a:r>
              <a:rPr lang="en-US" dirty="0">
                <a:solidFill>
                  <a:srgbClr val="000066"/>
                </a:solidFill>
                <a:cs typeface="Times New Roman" pitchFamily="18" charset="0"/>
              </a:rPr>
              <a:t>is neither detected nor handled.</a:t>
            </a:r>
            <a:endParaRPr lang="en-US" dirty="0" smtClean="0">
              <a:solidFill>
                <a:srgbClr val="000066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03" y="609600"/>
            <a:ext cx="8229600" cy="1066800"/>
          </a:xfrm>
        </p:spPr>
        <p:txBody>
          <a:bodyPr/>
          <a:lstStyle/>
          <a:p>
            <a:r>
              <a:rPr lang="en-US" b="1" dirty="0" smtClean="0"/>
              <a:t>Divide In Four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03" y="3581400"/>
            <a:ext cx="8229600" cy="2819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200" dirty="0" smtClean="0"/>
          </a:p>
          <a:p>
            <a:pPr marL="109728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endParaRPr lang="en-US" sz="22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44103" y="1676400"/>
            <a:ext cx="7467600" cy="16764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Chip name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err="1">
                <a:solidFill>
                  <a:srgbClr val="000066"/>
                </a:solidFill>
                <a:cs typeface="Times New Roman" pitchFamily="18" charset="0"/>
              </a:rPr>
              <a:t>DivideInFour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Inputs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in[16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]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Outputs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a[16], b[16]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Function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 a[16] is a 16-bit result of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in/4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	         b[16] is the remainder  - in modulo </a:t>
            </a:r>
          </a:p>
        </p:txBody>
      </p:sp>
    </p:spTree>
    <p:extLst>
      <p:ext uri="{BB962C8B-B14F-4D97-AF65-F5344CB8AC3E}">
        <p14:creationId xmlns:p14="http://schemas.microsoft.com/office/powerpoint/2010/main" val="11556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03" y="609600"/>
            <a:ext cx="8229600" cy="1066800"/>
          </a:xfrm>
        </p:spPr>
        <p:txBody>
          <a:bodyPr/>
          <a:lstStyle/>
          <a:p>
            <a:r>
              <a:rPr lang="en-US" b="1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chip is ID </a:t>
            </a:r>
            <a:r>
              <a:rPr lang="en-US" sz="2400" dirty="0" smtClean="0"/>
              <a:t>verification.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200" dirty="0"/>
              <a:t>In this ex you must write </a:t>
            </a:r>
            <a:r>
              <a:rPr lang="en-US" sz="2200" b="1" dirty="0"/>
              <a:t>your</a:t>
            </a:r>
            <a:r>
              <a:rPr lang="en-US" sz="2200" dirty="0"/>
              <a:t> 8-digit number in the first line of the </a:t>
            </a:r>
            <a:r>
              <a:rPr lang="en-US" sz="2200" i="1" dirty="0"/>
              <a:t>README.txt</a:t>
            </a:r>
            <a:r>
              <a:rPr lang="en-US" sz="2200" dirty="0"/>
              <a:t>.</a:t>
            </a:r>
          </a:p>
          <a:p>
            <a:pPr marL="402336" lvl="1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It </a:t>
            </a:r>
            <a:r>
              <a:rPr lang="en-US" sz="2200" dirty="0">
                <a:solidFill>
                  <a:schemeClr val="tx1"/>
                </a:solidFill>
              </a:rPr>
              <a:t>must contain only a 8 digit number, and no other character</a:t>
            </a:r>
          </a:p>
          <a:p>
            <a:endParaRPr lang="en-US" sz="22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0398" y="2362200"/>
            <a:ext cx="7467600" cy="22098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Chip name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Verification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Inputs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in[16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]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Outputs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verified,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parity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Function: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 verified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= returns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1 only if this number is the same as the last 4 digits of your ID (in a 16 bit binary representation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parity = returns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1 if there is an odd number of 1's in the input, 0 otherwise</a:t>
            </a:r>
          </a:p>
        </p:txBody>
      </p:sp>
    </p:spTree>
    <p:extLst>
      <p:ext uri="{BB962C8B-B14F-4D97-AF65-F5344CB8AC3E}">
        <p14:creationId xmlns:p14="http://schemas.microsoft.com/office/powerpoint/2010/main" val="11556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and what to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" y="1676400"/>
            <a:ext cx="9140588" cy="4325112"/>
          </a:xfrm>
        </p:spPr>
        <p:txBody>
          <a:bodyPr>
            <a:normAutofit/>
          </a:bodyPr>
          <a:lstStyle/>
          <a:p>
            <a:r>
              <a:rPr lang="en-US" sz="2200" dirty="0"/>
              <a:t>Create a folder named </a:t>
            </a:r>
            <a:r>
              <a:rPr lang="en-US" sz="2200" b="1" i="1" dirty="0" smtClean="0"/>
              <a:t>2015B_exXX_YYYYYYYY</a:t>
            </a:r>
            <a:r>
              <a:rPr lang="en-US" sz="2200" dirty="0"/>
              <a:t>, when XX is the ex </a:t>
            </a:r>
            <a:r>
              <a:rPr lang="en-US" sz="2200" dirty="0" smtClean="0"/>
              <a:t>number, </a:t>
            </a:r>
            <a:r>
              <a:rPr lang="en-US" sz="2200" dirty="0"/>
              <a:t>and YYYYYYYY is your ID</a:t>
            </a:r>
            <a:r>
              <a:rPr lang="en-US" sz="2200" dirty="0" smtClean="0"/>
              <a:t>.</a:t>
            </a:r>
          </a:p>
          <a:p>
            <a:pPr marL="109728" indent="0">
              <a:buNone/>
            </a:pPr>
            <a:r>
              <a:rPr lang="en-US" sz="2200" dirty="0"/>
              <a:t>For example: </a:t>
            </a:r>
            <a:r>
              <a:rPr lang="en-US" sz="2200" dirty="0" smtClean="0"/>
              <a:t>		2015B_ex09_123456789</a:t>
            </a:r>
          </a:p>
          <a:p>
            <a:pPr marL="109728" indent="0">
              <a:buNone/>
            </a:pPr>
            <a:endParaRPr lang="en-US" sz="2200" dirty="0" smtClean="0"/>
          </a:p>
          <a:p>
            <a:r>
              <a:rPr lang="en-US" sz="2200" dirty="0" smtClean="0"/>
              <a:t>All submission files should be in that folder, and </a:t>
            </a:r>
            <a:r>
              <a:rPr lang="en-US" sz="2200" b="1" dirty="0" smtClean="0"/>
              <a:t>no</a:t>
            </a:r>
            <a:r>
              <a:rPr lang="en-US" sz="2200" dirty="0" smtClean="0"/>
              <a:t> other extra file. </a:t>
            </a:r>
            <a:r>
              <a:rPr lang="en-US" sz="2200" dirty="0"/>
              <a:t>Files to </a:t>
            </a:r>
            <a:r>
              <a:rPr lang="en-US" sz="2200" dirty="0" smtClean="0"/>
              <a:t>submit: </a:t>
            </a:r>
            <a:r>
              <a:rPr lang="en-US" sz="2400" b="1" dirty="0"/>
              <a:t>HDL files, </a:t>
            </a:r>
            <a:r>
              <a:rPr lang="en-US" sz="2400" b="1" i="1" dirty="0" smtClean="0"/>
              <a:t>README.txt</a:t>
            </a:r>
          </a:p>
          <a:p>
            <a:endParaRPr lang="en-US" sz="2200" b="1" dirty="0"/>
          </a:p>
          <a:p>
            <a:r>
              <a:rPr lang="en-US" sz="2200" dirty="0"/>
              <a:t>Zip the folder to a zip file named </a:t>
            </a:r>
            <a:r>
              <a:rPr lang="en-US" sz="2200" b="1" i="1" dirty="0" smtClean="0"/>
              <a:t>2015B_exXX_YYYYYYYY.zip</a:t>
            </a:r>
            <a:endParaRPr lang="en-US" sz="2200" b="1" i="1" dirty="0"/>
          </a:p>
          <a:p>
            <a:endParaRPr lang="en-US" sz="2200" dirty="0" smtClean="0"/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11480" lvl="1" indent="0">
              <a:buClrTx/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l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32511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Project 9:</a:t>
            </a:r>
            <a:endParaRPr lang="he-IL" sz="2600" dirty="0">
              <a:hlinkClick r:id="rId2"/>
            </a:endParaRPr>
          </a:p>
          <a:p>
            <a:pPr marL="109728" indent="0">
              <a:buNone/>
            </a:pPr>
            <a:r>
              <a:rPr lang="en-US" sz="2200" dirty="0">
                <a:hlinkClick r:id="rId3"/>
              </a:rPr>
              <a:t>http://my.jce.ac.il/~</a:t>
            </a:r>
            <a:r>
              <a:rPr lang="en-US" sz="2200" dirty="0" smtClean="0">
                <a:hlinkClick r:id="rId3"/>
              </a:rPr>
              <a:t>arikgi/Web/Ex/Ex09/index.htm</a:t>
            </a:r>
            <a:endParaRPr lang="he-IL" sz="2200" dirty="0" smtClean="0"/>
          </a:p>
          <a:p>
            <a:pPr marL="109728" indent="0">
              <a:buNone/>
            </a:pPr>
            <a:endParaRPr lang="he-IL" dirty="0" smtClean="0"/>
          </a:p>
          <a:p>
            <a:r>
              <a:rPr lang="en-US" sz="2600" dirty="0" smtClean="0"/>
              <a:t>EX09 </a:t>
            </a:r>
            <a:r>
              <a:rPr lang="en-US" sz="2600" dirty="0"/>
              <a:t>zip </a:t>
            </a:r>
            <a:r>
              <a:rPr lang="he-IL" sz="2600" dirty="0" smtClean="0"/>
              <a:t>:</a:t>
            </a:r>
            <a:endParaRPr lang="en-US" sz="2600" dirty="0"/>
          </a:p>
          <a:p>
            <a:pPr marL="109728" indent="0">
              <a:buNone/>
            </a:pPr>
            <a:r>
              <a:rPr lang="en-US" sz="2200" dirty="0">
                <a:hlinkClick r:id="rId4"/>
              </a:rPr>
              <a:t>http://my.jce.ac.il/~</a:t>
            </a:r>
            <a:r>
              <a:rPr lang="en-US" sz="2200" dirty="0" smtClean="0">
                <a:hlinkClick r:id="rId4"/>
              </a:rPr>
              <a:t>arikgi/Web/Ex/Ex09/Ex09.zip</a:t>
            </a:r>
            <a:endParaRPr lang="he-IL" sz="2200" dirty="0" smtClean="0"/>
          </a:p>
          <a:p>
            <a:pPr marL="109728" indent="0">
              <a:buNone/>
            </a:pPr>
            <a:endParaRPr lang="he-IL" sz="26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 Implement all the </a:t>
            </a:r>
            <a:r>
              <a:rPr lang="en-US" sz="2200" smtClean="0"/>
              <a:t>following gates</a:t>
            </a:r>
            <a:r>
              <a:rPr lang="en-US" sz="2200" dirty="0" smtClean="0"/>
              <a:t>:</a:t>
            </a:r>
          </a:p>
          <a:p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17252"/>
              </p:ext>
            </p:extLst>
          </p:nvPr>
        </p:nvGraphicFramePr>
        <p:xfrm>
          <a:off x="1143000" y="2438400"/>
          <a:ext cx="70104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24000"/>
                <a:gridCol w="1524000"/>
                <a:gridCol w="15240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HalfAdder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Add16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ALU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DivideInFour</a:t>
                      </a:r>
                      <a:r>
                        <a:rPr lang="en-US" b="0" dirty="0" smtClean="0"/>
                        <a:t> (twist)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FullAdder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Inc16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Verification (twist)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9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09600"/>
            <a:ext cx="8229600" cy="1066800"/>
          </a:xfrm>
        </p:spPr>
        <p:txBody>
          <a:bodyPr/>
          <a:lstStyle/>
          <a:p>
            <a:r>
              <a:rPr lang="en-US" b="1" dirty="0"/>
              <a:t>Half Adder 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44103" y="4343400"/>
            <a:ext cx="7467600" cy="13716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Chip name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err="1" smtClean="0">
                <a:solidFill>
                  <a:srgbClr val="000066"/>
                </a:solidFill>
                <a:cs typeface="Times New Roman" pitchFamily="18" charset="0"/>
              </a:rPr>
              <a:t>HalfAdder</a:t>
            </a:r>
            <a:endParaRPr lang="en-US" sz="2000" dirty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Inputs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, b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Outputs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sum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carry</a:t>
            </a:r>
            <a:endParaRPr lang="en-US" sz="2000" dirty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Function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sum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= LSB of </a:t>
            </a:r>
            <a:r>
              <a:rPr lang="en-US" sz="2000" dirty="0" err="1" smtClean="0">
                <a:solidFill>
                  <a:srgbClr val="000066"/>
                </a:solidFill>
                <a:cs typeface="Times New Roman" pitchFamily="18" charset="0"/>
              </a:rPr>
              <a:t>a+b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, carry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= MSB of </a:t>
            </a:r>
            <a:r>
              <a:rPr lang="en-US" sz="2000" dirty="0" err="1" smtClean="0">
                <a:solidFill>
                  <a:srgbClr val="000066"/>
                </a:solidFill>
                <a:cs typeface="Times New Roman" pitchFamily="18" charset="0"/>
              </a:rPr>
              <a:t>a+b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                             </a:t>
            </a:r>
          </a:p>
        </p:txBody>
      </p: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1676400" y="1981200"/>
            <a:ext cx="2286000" cy="2127250"/>
            <a:chOff x="720" y="1056"/>
            <a:chExt cx="1440" cy="1340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1" name="Rectangle 78"/>
            <p:cNvSpPr>
              <a:spLocks noChangeArrowheads="1"/>
            </p:cNvSpPr>
            <p:nvPr/>
          </p:nvSpPr>
          <p:spPr bwMode="auto">
            <a:xfrm>
              <a:off x="720" y="1056"/>
              <a:ext cx="1440" cy="1340"/>
            </a:xfrm>
            <a:prstGeom prst="rect">
              <a:avLst/>
            </a:prstGeom>
            <a:ln/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dirty="0" smtClean="0">
                  <a:solidFill>
                    <a:srgbClr val="002060"/>
                  </a:solidFill>
                  <a:latin typeface="Arial" pitchFamily="34" charset="0"/>
                  <a:cs typeface="Times New Roman" pitchFamily="18" charset="0"/>
                </a:rPr>
                <a:t>a	b	 carry   </a:t>
              </a:r>
              <a:r>
                <a:rPr lang="en-US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sum</a:t>
              </a:r>
            </a:p>
            <a:p>
              <a:pPr algn="l" rtl="0" eaLnBrk="0" fontAlgn="base" hangingPunct="0">
                <a:spcBef>
                  <a:spcPct val="9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	0	    0	       0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	1	    0	       1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	0	    0	       1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	1	    1	       0</a:t>
              </a:r>
            </a:p>
          </p:txBody>
        </p:sp>
        <p:sp>
          <p:nvSpPr>
            <p:cNvPr id="12" name="Line 79"/>
            <p:cNvSpPr>
              <a:spLocks noChangeShapeType="1"/>
            </p:cNvSpPr>
            <p:nvPr/>
          </p:nvSpPr>
          <p:spPr bwMode="auto">
            <a:xfrm>
              <a:off x="778" y="1344"/>
              <a:ext cx="1325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sp>
          <p:nvSpPr>
            <p:cNvPr id="13" name="Line 80"/>
            <p:cNvSpPr>
              <a:spLocks noChangeShapeType="1"/>
            </p:cNvSpPr>
            <p:nvPr/>
          </p:nvSpPr>
          <p:spPr bwMode="auto">
            <a:xfrm flipV="1">
              <a:off x="1248" y="1085"/>
              <a:ext cx="0" cy="126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2060"/>
                </a:solidFill>
                <a:latin typeface="Arial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45" y="2476500"/>
            <a:ext cx="3105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8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09600"/>
            <a:ext cx="8229600" cy="1066800"/>
          </a:xfrm>
        </p:spPr>
        <p:txBody>
          <a:bodyPr/>
          <a:lstStyle/>
          <a:p>
            <a:r>
              <a:rPr lang="en-US" b="1" dirty="0"/>
              <a:t>Full </a:t>
            </a:r>
            <a:r>
              <a:rPr lang="en-US" b="1" dirty="0" smtClean="0"/>
              <a:t>Adder 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44103" y="5181600"/>
            <a:ext cx="7467600" cy="13716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Chip name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err="1">
                <a:solidFill>
                  <a:srgbClr val="000066"/>
                </a:solidFill>
                <a:cs typeface="Times New Roman" pitchFamily="18" charset="0"/>
              </a:rPr>
              <a:t>FullAdder</a:t>
            </a:r>
            <a:endParaRPr lang="en-US" sz="2000" dirty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Inputs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a, b,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c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Outputs: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sum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carry</a:t>
            </a:r>
            <a:endParaRPr lang="en-US" sz="2000" dirty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Function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sum = LSB of </a:t>
            </a:r>
            <a:r>
              <a:rPr lang="en-US" sz="2000" dirty="0" err="1">
                <a:solidFill>
                  <a:srgbClr val="000066"/>
                </a:solidFill>
                <a:cs typeface="Times New Roman" pitchFamily="18" charset="0"/>
              </a:rPr>
              <a:t>a+b+c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, carry = MSB of </a:t>
            </a:r>
            <a:r>
              <a:rPr lang="en-US" sz="2000" dirty="0" err="1">
                <a:solidFill>
                  <a:srgbClr val="000066"/>
                </a:solidFill>
                <a:cs typeface="Times New Roman" pitchFamily="18" charset="0"/>
              </a:rPr>
              <a:t>a+b+c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676400" y="1660524"/>
            <a:ext cx="2490788" cy="3292475"/>
            <a:chOff x="912" y="624"/>
            <a:chExt cx="1569" cy="2074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912" y="624"/>
              <a:ext cx="1569" cy="2074"/>
            </a:xfrm>
            <a:prstGeom prst="rect">
              <a:avLst/>
            </a:prstGeom>
            <a:ln/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z="1600" dirty="0" smtClean="0">
                  <a:solidFill>
                    <a:srgbClr val="002060"/>
                  </a:solidFill>
                  <a:latin typeface="Arial" pitchFamily="34" charset="0"/>
                  <a:cs typeface="Times New Roman" pitchFamily="18" charset="0"/>
                </a:rPr>
                <a:t>a	b	c	carry	</a:t>
              </a:r>
              <a:r>
                <a:rPr lang="en-US" sz="1600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sum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z="1600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	0	0	    0	  0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z="1600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	0	1	    0	  1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z="1600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	1	0	    0	  1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z="1600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	1	1	    1	  0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z="1600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	0	0	    0	  1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z="1600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	0	1	    1	  0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z="1600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	1	0	    1	  0</a:t>
              </a:r>
            </a:p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15925" algn="l"/>
                  <a:tab pos="831850" algn="l"/>
                  <a:tab pos="1247775" algn="l"/>
                  <a:tab pos="1903413" algn="l"/>
                  <a:tab pos="2589213" algn="l"/>
                </a:tabLst>
              </a:pPr>
              <a:r>
                <a:rPr lang="en-US" sz="1600" dirty="0" smtClean="0">
                  <a:solidFill>
                    <a:srgbClr val="00206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1	1	1	    1	  1</a:t>
              </a: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941" y="864"/>
              <a:ext cx="1498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V="1">
              <a:off x="1680" y="672"/>
              <a:ext cx="0" cy="195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2060"/>
                </a:solidFill>
                <a:latin typeface="Arial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503" y="2363786"/>
            <a:ext cx="32385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8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09600"/>
            <a:ext cx="8229600" cy="1066800"/>
          </a:xfrm>
        </p:spPr>
        <p:txBody>
          <a:bodyPr/>
          <a:lstStyle/>
          <a:p>
            <a:r>
              <a:rPr lang="en-US" b="1" dirty="0" smtClean="0"/>
              <a:t>Add16 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44103" y="3581400"/>
            <a:ext cx="7467600" cy="19812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Chip name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Add16</a:t>
            </a:r>
            <a:endParaRPr lang="en-US" sz="2000" dirty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Inputs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a[16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], b[16]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Outputs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out[16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]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Function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out=</a:t>
            </a:r>
            <a:r>
              <a:rPr lang="en-US" sz="2000" dirty="0" err="1" smtClean="0">
                <a:solidFill>
                  <a:srgbClr val="000066"/>
                </a:solidFill>
                <a:cs typeface="Times New Roman" pitchFamily="18" charset="0"/>
              </a:rPr>
              <a:t>a+b</a:t>
            </a:r>
            <a:endParaRPr lang="en-US" sz="2000" dirty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Comment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Integer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2's complement addition. Overflow is neither detected nor handled.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981200"/>
            <a:ext cx="36290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09774"/>
            <a:ext cx="27527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0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03" y="6096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Incrementer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03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It is convenient to have a special purpose chip dedicated to adding the constant 1 to a given number.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44103" y="2743200"/>
            <a:ext cx="7467600" cy="1981200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01600" tIns="190800" rIns="93600" bIns="190800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Chip name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Inc16</a:t>
            </a:r>
            <a:endParaRPr lang="en-US" sz="2000" dirty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Inputs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in[16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]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Outputs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out[16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]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Function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out=in+1</a:t>
            </a:r>
            <a:endParaRPr lang="en-US" sz="2000" dirty="0">
              <a:solidFill>
                <a:srgbClr val="000066"/>
              </a:solidFill>
              <a:cs typeface="Times New Roman" pitchFamily="18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cs typeface="Times New Roman" pitchFamily="18" charset="0"/>
              </a:rPr>
              <a:t>Comment</a:t>
            </a:r>
            <a:r>
              <a:rPr lang="en-US" sz="2000" b="1" dirty="0" smtClean="0">
                <a:solidFill>
                  <a:srgbClr val="000066"/>
                </a:solidFill>
                <a:cs typeface="Times New Roman" pitchFamily="18" charset="0"/>
              </a:rPr>
              <a:t>:  </a:t>
            </a: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Integer </a:t>
            </a:r>
            <a:r>
              <a:rPr lang="en-US" sz="2000" dirty="0">
                <a:solidFill>
                  <a:srgbClr val="000066"/>
                </a:solidFill>
                <a:cs typeface="Times New Roman" pitchFamily="18" charset="0"/>
              </a:rPr>
              <a:t>2's complement addition. Overflow is neither detected nor handled.</a:t>
            </a:r>
            <a:endParaRPr lang="en-US" sz="2000" dirty="0" smtClean="0">
              <a:solidFill>
                <a:srgbClr val="000066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03" y="609600"/>
            <a:ext cx="8229600" cy="1066800"/>
          </a:xfrm>
        </p:spPr>
        <p:txBody>
          <a:bodyPr/>
          <a:lstStyle/>
          <a:p>
            <a:r>
              <a:rPr lang="en-US" b="1" dirty="0" smtClean="0"/>
              <a:t>ALU (</a:t>
            </a:r>
            <a:r>
              <a:rPr lang="en-US" sz="3600" b="1" dirty="0"/>
              <a:t>Arithmetic Logic </a:t>
            </a:r>
            <a:r>
              <a:rPr lang="en-US" sz="3600" b="1" dirty="0" smtClean="0"/>
              <a:t>Unit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03" y="1676400"/>
            <a:ext cx="8229600" cy="4325112"/>
          </a:xfrm>
        </p:spPr>
        <p:txBody>
          <a:bodyPr>
            <a:normAutofit/>
          </a:bodyPr>
          <a:lstStyle/>
          <a:p>
            <a:r>
              <a:rPr lang="en-US" sz="2200" dirty="0"/>
              <a:t>It is convenient to have a special purpose chip dedicated to adding the constant 1 to a given number.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46386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6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2580"/>
            <a:ext cx="7467600" cy="634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9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321</TotalTime>
  <Words>502</Words>
  <Application>Microsoft Office PowerPoint</Application>
  <PresentationFormat>On-screen Show (4:3)</PresentationFormat>
  <Paragraphs>140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Combinational Chips</vt:lpstr>
      <vt:lpstr>Links</vt:lpstr>
      <vt:lpstr>Implementation </vt:lpstr>
      <vt:lpstr>Half Adder </vt:lpstr>
      <vt:lpstr>Full Adder </vt:lpstr>
      <vt:lpstr>Add16 </vt:lpstr>
      <vt:lpstr>Incrementer</vt:lpstr>
      <vt:lpstr>ALU (Arithmetic Logic Unit)</vt:lpstr>
      <vt:lpstr>PowerPoint Presentation</vt:lpstr>
      <vt:lpstr>PowerPoint Presentation</vt:lpstr>
      <vt:lpstr>Divide In Four</vt:lpstr>
      <vt:lpstr>Verification</vt:lpstr>
      <vt:lpstr>How and what to submit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Yana G</dc:creator>
  <cp:lastModifiedBy>Yana G</cp:lastModifiedBy>
  <cp:revision>24</cp:revision>
  <dcterms:created xsi:type="dcterms:W3CDTF">2015-02-26T20:27:57Z</dcterms:created>
  <dcterms:modified xsi:type="dcterms:W3CDTF">2015-05-16T15:15:53Z</dcterms:modified>
</cp:coreProperties>
</file>