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6F5D2-8BD6-D6A6-C9CE-3D1E4FF6A181}" v="57" dt="2022-06-13T10:14:37.378"/>
    <p1510:client id="{A95BCCA5-257F-0538-37D5-E0B09F956B34}" v="938" dt="2022-04-21T07:22:46.151"/>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76" d="100"/>
          <a:sy n="76" d="100"/>
        </p:scale>
        <p:origin x="898" y="53"/>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meer, Shaik" userId="S::shaik.b.shameer@capgemini.com::d1d81e59-0b07-4f2d-9380-b5cd1ccf3c76" providerId="AD" clId="Web-{1416F5D2-8BD6-D6A6-C9CE-3D1E4FF6A181}"/>
    <pc:docChg chg="modSld">
      <pc:chgData name="Shameer, Shaik" userId="S::shaik.b.shameer@capgemini.com::d1d81e59-0b07-4f2d-9380-b5cd1ccf3c76" providerId="AD" clId="Web-{1416F5D2-8BD6-D6A6-C9CE-3D1E4FF6A181}" dt="2022-06-13T10:14:37.378" v="44" actId="20577"/>
      <pc:docMkLst>
        <pc:docMk/>
      </pc:docMkLst>
      <pc:sldChg chg="modSp">
        <pc:chgData name="Shameer, Shaik" userId="S::shaik.b.shameer@capgemini.com::d1d81e59-0b07-4f2d-9380-b5cd1ccf3c76" providerId="AD" clId="Web-{1416F5D2-8BD6-D6A6-C9CE-3D1E4FF6A181}" dt="2022-06-13T10:14:37.378" v="44" actId="20577"/>
        <pc:sldMkLst>
          <pc:docMk/>
          <pc:sldMk cId="0" sldId="1989"/>
        </pc:sldMkLst>
        <pc:spChg chg="mod">
          <ac:chgData name="Shameer, Shaik" userId="S::shaik.b.shameer@capgemini.com::d1d81e59-0b07-4f2d-9380-b5cd1ccf3c76" providerId="AD" clId="Web-{1416F5D2-8BD6-D6A6-C9CE-3D1E4FF6A181}" dt="2022-06-13T10:14:37.378" v="44" actId="20577"/>
          <ac:spMkLst>
            <pc:docMk/>
            <pc:sldMk cId="0" sldId="1989"/>
            <ac:spMk id="10" creationId="{6DF1FD2B-013E-9F9C-CED8-35E68C6AAB5E}"/>
          </ac:spMkLst>
        </pc:spChg>
        <pc:spChg chg="mod">
          <ac:chgData name="Shameer, Shaik" userId="S::shaik.b.shameer@capgemini.com::d1d81e59-0b07-4f2d-9380-b5cd1ccf3c76" providerId="AD" clId="Web-{1416F5D2-8BD6-D6A6-C9CE-3D1E4FF6A181}" dt="2022-06-13T10:06:44.271" v="9" actId="20577"/>
          <ac:spMkLst>
            <pc:docMk/>
            <pc:sldMk cId="0" sldId="1989"/>
            <ac:spMk id="7180"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13/06/2022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13/06/2022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11"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11"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735"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759"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18447"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3"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7"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9"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9471"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20495"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22543"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3567"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9"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63"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HAIK.B.SHAMEER@CAPGEMINI.COM" TargetMode="External"/><Relationship Id="rId7"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screenrec.com/share/KWcQBdGnIP" TargetMode="External"/><Relationship Id="rId5" Type="http://schemas.openxmlformats.org/officeDocument/2006/relationships/image" Target="../media/image14.png"/><Relationship Id="rId4" Type="http://schemas.openxmlformats.org/officeDocument/2006/relationships/hyperlink" Target="https://github.com/shaisha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820103287"/>
              </p:ext>
            </p:extLst>
          </p:nvPr>
        </p:nvGraphicFramePr>
        <p:xfrm>
          <a:off x="9207931" y="1155306"/>
          <a:ext cx="2962274" cy="4206618"/>
        </p:xfrm>
        <a:graphic>
          <a:graphicData uri="http://schemas.openxmlformats.org/drawingml/2006/table">
            <a:tbl>
              <a:tblPr firstRow="1" bandRow="1">
                <a:tableStyleId>{0E3FDE45-AF77-4B5C-9715-49D594BDF05E}</a:tableStyleId>
              </a:tblPr>
              <a:tblGrid>
                <a:gridCol w="926669">
                  <a:extLst>
                    <a:ext uri="{9D8B030D-6E8A-4147-A177-3AD203B41FA5}">
                      <a16:colId xmlns:a16="http://schemas.microsoft.com/office/drawing/2014/main" val="20000"/>
                    </a:ext>
                  </a:extLst>
                </a:gridCol>
                <a:gridCol w="2035605">
                  <a:extLst>
                    <a:ext uri="{9D8B030D-6E8A-4147-A177-3AD203B41FA5}">
                      <a16:colId xmlns:a16="http://schemas.microsoft.com/office/drawing/2014/main" val="20001"/>
                    </a:ext>
                  </a:extLst>
                </a:gridCol>
              </a:tblGrid>
              <a:tr h="316369">
                <a:tc>
                  <a:txBody>
                    <a:bodyPr/>
                    <a:lstStyle/>
                    <a:p>
                      <a:r>
                        <a:rPr kumimoji="0" lang="en-US" sz="1050" b="0" i="0" u="none" strike="noStrike" kern="1200" cap="none" spc="0" normalizeH="0" baseline="0" dirty="0">
                          <a:ln>
                            <a:noFill/>
                          </a:ln>
                          <a:effectLst/>
                          <a:uLnTx/>
                          <a:uFillTx/>
                          <a:latin typeface="Verdana"/>
                          <a:ea typeface="+mn-ea"/>
                          <a:cs typeface="+mn-cs"/>
                        </a:rPr>
                        <a:t>C#</a:t>
                      </a:r>
                    </a:p>
                  </a:txBody>
                  <a:tcPr/>
                </a:tc>
                <a:tc>
                  <a:txBody>
                    <a:bodyPr/>
                    <a:lstStyle/>
                    <a:p>
                      <a:r>
                        <a:rPr kumimoji="0" lang="en-US" sz="1050" b="0" i="0" u="none" strike="noStrike" kern="1200" cap="none" spc="0" normalizeH="0" baseline="0" dirty="0">
                          <a:ln>
                            <a:noFill/>
                          </a:ln>
                          <a:effectLst/>
                          <a:uLnTx/>
                          <a:uFillTx/>
                          <a:latin typeface="Verdana" panose="020B0604030504040204" pitchFamily="34" charset="0"/>
                          <a:ea typeface="Verdana" panose="020B0604030504040204" pitchFamily="34" charset="0"/>
                          <a:cs typeface="+mn-cs"/>
                        </a:rPr>
                        <a:t>C# Basics, OOPS, Generics,</a:t>
                      </a:r>
                    </a:p>
                    <a:p>
                      <a:r>
                        <a:rPr kumimoji="0" lang="en-US" sz="1050" b="0" i="0" u="none" strike="noStrike" kern="1200" cap="none" spc="0" normalizeH="0" baseline="0" dirty="0">
                          <a:ln>
                            <a:noFill/>
                          </a:ln>
                          <a:effectLst/>
                          <a:uLnTx/>
                          <a:uFillTx/>
                          <a:latin typeface="Verdana" panose="020B0604030504040204" pitchFamily="34" charset="0"/>
                          <a:ea typeface="Verdana" panose="020B0604030504040204" pitchFamily="34" charset="0"/>
                          <a:cs typeface="+mn-cs"/>
                        </a:rPr>
                        <a:t>Collections,</a:t>
                      </a:r>
                    </a:p>
                    <a:p>
                      <a:r>
                        <a:rPr kumimoji="0" lang="en-US" sz="1050" b="0" i="0" u="none" strike="noStrike" kern="1200" cap="none" spc="0" normalizeH="0" baseline="0" dirty="0">
                          <a:ln>
                            <a:noFill/>
                          </a:ln>
                          <a:effectLst/>
                          <a:uLnTx/>
                          <a:uFillTx/>
                          <a:latin typeface="Verdana" panose="020B0604030504040204" pitchFamily="34" charset="0"/>
                          <a:ea typeface="Verdana" panose="020B0604030504040204" pitchFamily="34" charset="0"/>
                          <a:cs typeface="+mn-cs"/>
                        </a:rPr>
                        <a:t>Array, Loops, LINQ</a:t>
                      </a:r>
                    </a:p>
                  </a:txBody>
                  <a:tcPr/>
                </a:tc>
                <a:extLst>
                  <a:ext uri="{0D108BD9-81ED-4DB2-BD59-A6C34878D82A}">
                    <a16:rowId xmlns:a16="http://schemas.microsoft.com/office/drawing/2014/main" val="236619847"/>
                  </a:ext>
                </a:extLst>
              </a:tr>
              <a:tr h="316369">
                <a:tc>
                  <a:txBody>
                    <a:bodyPr/>
                    <a:lstStyle/>
                    <a:p>
                      <a:r>
                        <a:rPr kumimoji="0" lang="en-US" sz="1000" b="0" i="0" u="none" strike="noStrike" kern="1200" cap="none" spc="0" normalizeH="0" baseline="0" dirty="0">
                          <a:ln>
                            <a:noFill/>
                          </a:ln>
                          <a:effectLst/>
                          <a:uLnTx/>
                          <a:uFillTx/>
                          <a:latin typeface="Verdana"/>
                          <a:ea typeface="+mn-ea"/>
                          <a:cs typeface="+mn-cs"/>
                        </a:rPr>
                        <a:t>.NET</a:t>
                      </a:r>
                    </a:p>
                  </a:txBody>
                  <a:tcPr/>
                </a:tc>
                <a:tc>
                  <a:txBody>
                    <a:bodyPr/>
                    <a:lstStyle/>
                    <a:p>
                      <a:pPr marL="116839" marR="83820">
                        <a:lnSpc>
                          <a:spcPct val="100000"/>
                        </a:lnSpc>
                        <a:spcBef>
                          <a:spcPts val="355"/>
                        </a:spcBef>
                      </a:pPr>
                      <a:r>
                        <a:rPr lang="en-US" sz="1000" b="0" i="0" kern="1200" dirty="0">
                          <a:solidFill>
                            <a:schemeClr val="tx1"/>
                          </a:solidFill>
                          <a:latin typeface="+mn-lt"/>
                          <a:ea typeface="+mn-ea"/>
                          <a:cs typeface="+mn-cs"/>
                        </a:rPr>
                        <a:t>ADO.NET with Entity Framework And LINQ,ASP.NET with MVC5,</a:t>
                      </a:r>
                      <a:r>
                        <a:rPr lang="en-US" sz="1000" dirty="0">
                          <a:cs typeface="Verdana"/>
                        </a:rPr>
                        <a:t> ASP.NET CORE WEB API.</a:t>
                      </a:r>
                      <a:r>
                        <a:rPr lang="en-US" sz="1000" spc="-40" dirty="0">
                          <a:cs typeface="Verdana"/>
                        </a:rPr>
                        <a:t> </a:t>
                      </a:r>
                      <a:endParaRPr lang="en-US" sz="1000" dirty="0">
                        <a:latin typeface="+mn-lt"/>
                        <a:cs typeface="Verdana"/>
                      </a:endParaRPr>
                    </a:p>
                  </a:txBody>
                  <a:tcPr/>
                </a:tc>
                <a:extLst>
                  <a:ext uri="{0D108BD9-81ED-4DB2-BD59-A6C34878D82A}">
                    <a16:rowId xmlns:a16="http://schemas.microsoft.com/office/drawing/2014/main" val="2362141945"/>
                  </a:ext>
                </a:extLst>
              </a:tr>
              <a:tr h="427098">
                <a:tc>
                  <a:txBody>
                    <a:bodyPr/>
                    <a:lstStyle/>
                    <a:p>
                      <a:pPr lvl="0">
                        <a:buNone/>
                      </a:pPr>
                      <a:r>
                        <a:rPr lang="en-US" sz="1000" b="0" i="0" u="none" strike="noStrike" kern="1200" cap="none" spc="0" normalizeH="0" baseline="0" dirty="0">
                          <a:ln>
                            <a:noFill/>
                          </a:ln>
                          <a:effectLst/>
                          <a:uLnTx/>
                          <a:uFillTx/>
                          <a:latin typeface="Verdana"/>
                          <a:ea typeface="+mn-ea"/>
                          <a:cs typeface="+mn-cs"/>
                        </a:rPr>
                        <a:t>Java</a:t>
                      </a:r>
                      <a:endParaRPr kumimoji="0" lang="en-US" sz="1000" b="0" i="0" u="none" strike="noStrike" kern="1200" cap="none" spc="0" normalizeH="0" baseline="0" dirty="0">
                        <a:ln>
                          <a:noFill/>
                        </a:ln>
                        <a:effectLst/>
                        <a:uLnTx/>
                        <a:uFillTx/>
                        <a:latin typeface="Verdana"/>
                        <a:ea typeface="+mn-ea"/>
                        <a:cs typeface="+mn-cs"/>
                      </a:endParaRPr>
                    </a:p>
                  </a:txBody>
                  <a:tcPr/>
                </a:tc>
                <a:tc>
                  <a:txBody>
                    <a:bodyPr/>
                    <a:lstStyle/>
                    <a:p>
                      <a:pPr marL="0" lvl="1" indent="0" algn="l">
                        <a:buNone/>
                      </a:pPr>
                      <a:r>
                        <a:rPr lang="en-IN" sz="1000" u="none" strike="noStrike" kern="1200" cap="none" spc="0" normalizeH="0" baseline="0" dirty="0">
                          <a:ln>
                            <a:noFill/>
                          </a:ln>
                          <a:solidFill>
                            <a:schemeClr val="tx1"/>
                          </a:solidFill>
                          <a:effectLst/>
                          <a:uLnTx/>
                          <a:uFillTx/>
                          <a:latin typeface="+mn-lt"/>
                          <a:ea typeface="+mn-ea"/>
                          <a:cs typeface="+mn-cs"/>
                        </a:rPr>
                        <a:t>Intermediate </a:t>
                      </a:r>
                    </a:p>
                  </a:txBody>
                  <a:tcPr/>
                </a:tc>
                <a:extLst>
                  <a:ext uri="{0D108BD9-81ED-4DB2-BD59-A6C34878D82A}">
                    <a16:rowId xmlns:a16="http://schemas.microsoft.com/office/drawing/2014/main" val="2374906028"/>
                  </a:ext>
                </a:extLst>
              </a:tr>
              <a:tr h="357468">
                <a:tc>
                  <a:txBody>
                    <a:bodyPr/>
                    <a:lstStyle/>
                    <a:p>
                      <a:r>
                        <a:rPr kumimoji="0" lang="en-US" sz="1000" b="0" i="0" u="none" strike="noStrike" kern="1200" cap="none" spc="0" normalizeH="0" baseline="0" dirty="0">
                          <a:ln>
                            <a:noFill/>
                          </a:ln>
                          <a:effectLst/>
                          <a:uLnTx/>
                          <a:uFillTx/>
                          <a:latin typeface="Verdana"/>
                          <a:ea typeface="+mn-ea"/>
                          <a:cs typeface="+mn-cs"/>
                        </a:rPr>
                        <a:t>Database</a:t>
                      </a:r>
                    </a:p>
                  </a:txBody>
                  <a:tcPr/>
                </a:tc>
                <a:tc>
                  <a:txBody>
                    <a:bodyPr/>
                    <a:lstStyle/>
                    <a:p>
                      <a:r>
                        <a:rPr lang="en-US" sz="1000" b="0" i="0" u="none" strike="noStrike" kern="1200" cap="none" spc="0" normalizeH="0" baseline="0" dirty="0">
                          <a:ln>
                            <a:noFill/>
                          </a:ln>
                          <a:effectLst/>
                          <a:uLnTx/>
                          <a:uFillTx/>
                          <a:latin typeface="Verdana"/>
                          <a:ea typeface="+mn-ea"/>
                          <a:cs typeface="+mn-cs"/>
                        </a:rPr>
                        <a:t>SQL Server Management Studio </a:t>
                      </a:r>
                      <a:endParaRPr kumimoji="0" lang="en-US" sz="1000" b="0" i="0" u="none" strike="noStrike" kern="1200" cap="none" spc="0" normalizeH="0" baseline="0" dirty="0">
                        <a:ln>
                          <a:noFill/>
                        </a:ln>
                        <a:effectLst/>
                        <a:uLnTx/>
                        <a:uFillTx/>
                        <a:latin typeface="Verdana"/>
                        <a:ea typeface="+mn-ea"/>
                        <a:cs typeface="+mn-cs"/>
                      </a:endParaRPr>
                    </a:p>
                    <a:p>
                      <a:endParaRPr kumimoji="0" lang="en-US" sz="1000" b="0" i="0" u="none" strike="noStrike" kern="1200" cap="none" spc="0" normalizeH="0" baseline="0" dirty="0">
                        <a:ln>
                          <a:noFill/>
                        </a:ln>
                        <a:effectLst/>
                        <a:uLnTx/>
                        <a:uFillTx/>
                        <a:latin typeface="Verdana"/>
                        <a:ea typeface="+mn-ea"/>
                        <a:cs typeface="+mn-cs"/>
                      </a:endParaRPr>
                    </a:p>
                  </a:txBody>
                  <a:tcPr/>
                </a:tc>
                <a:extLst>
                  <a:ext uri="{0D108BD9-81ED-4DB2-BD59-A6C34878D82A}">
                    <a16:rowId xmlns:a16="http://schemas.microsoft.com/office/drawing/2014/main" val="10007"/>
                  </a:ext>
                </a:extLst>
              </a:tr>
              <a:tr h="427099">
                <a:tc>
                  <a:txBody>
                    <a:bodyPr/>
                    <a:lstStyle/>
                    <a:p>
                      <a:r>
                        <a:rPr lang="en-IN" sz="1000" b="0" i="0" kern="1200" dirty="0">
                          <a:solidFill>
                            <a:schemeClr val="tx1"/>
                          </a:solidFill>
                          <a:effectLst/>
                          <a:latin typeface="+mn-lt"/>
                          <a:ea typeface="+mn-ea"/>
                          <a:cs typeface="+mn-cs"/>
                        </a:rPr>
                        <a:t>Web Technology</a:t>
                      </a:r>
                      <a:endParaRPr kumimoji="0" lang="en-US" sz="1000" b="0" i="0" u="none" strike="noStrike" kern="1200" cap="none" spc="0" normalizeH="0" baseline="0" dirty="0">
                        <a:ln>
                          <a:noFill/>
                        </a:ln>
                        <a:effectLst/>
                        <a:uLnTx/>
                        <a:uFillTx/>
                        <a:latin typeface="Verdana"/>
                        <a:ea typeface="+mn-ea"/>
                        <a:cs typeface="+mn-cs"/>
                      </a:endParaRPr>
                    </a:p>
                  </a:txBody>
                  <a:tcPr/>
                </a:tc>
                <a:tc>
                  <a:txBody>
                    <a:bodyPr/>
                    <a:lstStyle/>
                    <a:p>
                      <a:pPr marL="0" lvl="1" indent="0" algn="l" rtl="0" eaLnBrk="1" latinLnBrk="0" hangingPunct="1">
                        <a:buFont typeface="Arial" panose="020B0604020202020204" pitchFamily="34" charset="0"/>
                        <a:buNone/>
                      </a:pPr>
                      <a:r>
                        <a:rPr kumimoji="0" lang="en-US" sz="1000" u="none" strike="noStrike" kern="1200" cap="none" spc="0" normalizeH="0" baseline="0" dirty="0">
                          <a:ln>
                            <a:noFill/>
                          </a:ln>
                          <a:solidFill>
                            <a:schemeClr val="tx1"/>
                          </a:solidFill>
                          <a:effectLst/>
                          <a:uLnTx/>
                          <a:uFillTx/>
                          <a:latin typeface="+mn-lt"/>
                          <a:ea typeface="+mn-ea"/>
                          <a:cs typeface="+mn-cs"/>
                        </a:rPr>
                        <a:t>HTML  &amp; CSS and </a:t>
                      </a:r>
                      <a:r>
                        <a:rPr kumimoji="0" lang="en-IN" sz="1000" u="none" strike="noStrike" kern="1200" cap="none" spc="0" normalizeH="0" baseline="0" dirty="0">
                          <a:ln>
                            <a:noFill/>
                          </a:ln>
                          <a:solidFill>
                            <a:schemeClr val="tx1"/>
                          </a:solidFill>
                          <a:effectLst/>
                          <a:uLnTx/>
                          <a:uFillTx/>
                          <a:latin typeface="+mn-lt"/>
                          <a:ea typeface="+mn-ea"/>
                          <a:cs typeface="+mn-cs"/>
                        </a:rPr>
                        <a:t>JavaScript, Typescript, Bootstrap</a:t>
                      </a:r>
                      <a:endParaRPr kumimoji="0" lang="en-US" sz="10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285336">
                <a:tc>
                  <a:txBody>
                    <a:bodyPr/>
                    <a:lstStyle/>
                    <a:p>
                      <a:r>
                        <a:rPr kumimoji="0" lang="en-US" sz="1000" b="0" i="0" u="none" strike="noStrike" kern="1200" cap="none" spc="0" normalizeH="0" baseline="0" dirty="0">
                          <a:ln>
                            <a:noFill/>
                          </a:ln>
                          <a:effectLst/>
                          <a:uLnTx/>
                          <a:uFillTx/>
                          <a:latin typeface="Verdana"/>
                          <a:ea typeface="+mn-ea"/>
                          <a:cs typeface="+mn-cs"/>
                        </a:rPr>
                        <a:t>Tools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Swagger, Visual Studio, Visual Studio Code</a:t>
                      </a:r>
                    </a:p>
                  </a:txBody>
                  <a:tcPr/>
                </a:tc>
                <a:extLst>
                  <a:ext uri="{0D108BD9-81ED-4DB2-BD59-A6C34878D82A}">
                    <a16:rowId xmlns:a16="http://schemas.microsoft.com/office/drawing/2014/main" val="10009"/>
                  </a:ext>
                </a:extLst>
              </a:tr>
              <a:tr h="488327">
                <a:tc>
                  <a:txBody>
                    <a:bodyPr/>
                    <a:lstStyle/>
                    <a:p>
                      <a:r>
                        <a:rPr kumimoji="0" lang="en-US" sz="1000" b="0" i="0" u="none" strike="noStrike" kern="1200" cap="none" spc="0" normalizeH="0" baseline="0" dirty="0">
                          <a:ln>
                            <a:noFill/>
                          </a:ln>
                          <a:effectLst/>
                          <a:uLnTx/>
                          <a:uFillTx/>
                          <a:latin typeface="Verdana"/>
                          <a:ea typeface="+mn-ea"/>
                          <a:cs typeface="+mn-cs"/>
                        </a:rPr>
                        <a:t>Add On skills</a:t>
                      </a:r>
                    </a:p>
                  </a:txBody>
                  <a:tcPr/>
                </a:tc>
                <a:tc>
                  <a:txBody>
                    <a:bodyPr/>
                    <a:lstStyle/>
                    <a:p>
                      <a:r>
                        <a:rPr kumimoji="0" lang="en-US" sz="1000" b="0" i="0" u="none" strike="noStrike" kern="1200" cap="none" spc="0" normalizeH="0" baseline="0" dirty="0">
                          <a:ln>
                            <a:noFill/>
                          </a:ln>
                          <a:effectLst/>
                          <a:uLnTx/>
                          <a:uFillTx/>
                          <a:latin typeface="Arial" panose="020B0604020202020204" pitchFamily="34" charset="0"/>
                          <a:ea typeface="+mn-ea"/>
                          <a:cs typeface="Arial" panose="020B0604020202020204" pitchFamily="34" charset="0"/>
                        </a:rPr>
                        <a:t>Self Learning,</a:t>
                      </a:r>
                      <a:r>
                        <a:rPr lang="en-US" sz="1000" b="0" i="0" u="none" strike="noStrike" kern="1200" dirty="0">
                          <a:solidFill>
                            <a:schemeClr val="tx1"/>
                          </a:solidFill>
                          <a:effectLst/>
                          <a:latin typeface="Arial" panose="020B0604020202020204" pitchFamily="34" charset="0"/>
                          <a:ea typeface="+mn-ea"/>
                          <a:cs typeface="Arial" panose="020B0604020202020204" pitchFamily="34" charset="0"/>
                        </a:rPr>
                        <a:t> Communication Skills, Team Management</a:t>
                      </a:r>
                      <a:endParaRPr kumimoji="0" lang="en-US" sz="1000" b="0" i="0" u="none" strike="noStrike" kern="1200" cap="none" spc="0" normalizeH="0" baseline="0" dirty="0">
                        <a:ln>
                          <a:noFill/>
                        </a:ln>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10"/>
                  </a:ext>
                </a:extLst>
              </a:tr>
            </a:tbl>
          </a:graphicData>
        </a:graphic>
      </p:graphicFrame>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vert="horz" lIns="0" tIns="0" rIns="0" bIns="0" rtlCol="0" anchor="t">
            <a:noAutofit/>
          </a:bodyPr>
          <a:lstStyle/>
          <a:p>
            <a:pPr eaLnBrk="1" hangingPunct="1"/>
            <a:r>
              <a:rPr lang="nl-NL" altLang="nl-NL" dirty="0">
                <a:ea typeface="Verdana"/>
              </a:rPr>
              <a:t>Bangalore</a:t>
            </a:r>
            <a:endParaRPr lang="nl-NL" altLang="nl-NL" dirty="0"/>
          </a:p>
          <a:p>
            <a:pPr eaLnBrk="1" hangingPunct="1"/>
            <a:endParaRPr lang="nl-NL" altLang="nl-NL" dirty="0"/>
          </a:p>
        </p:txBody>
      </p:sp>
      <p:sp>
        <p:nvSpPr>
          <p:cNvPr id="7173" name="Text Placeholder 24"/>
          <p:cNvSpPr>
            <a:spLocks noGrp="1"/>
          </p:cNvSpPr>
          <p:nvPr>
            <p:ph type="body" sz="quarter" idx="47"/>
          </p:nvPr>
        </p:nvSpPr>
        <p:spPr>
          <a:xfrm>
            <a:off x="3299244" y="1603137"/>
            <a:ext cx="2436076" cy="258921"/>
          </a:xfrm>
        </p:spPr>
        <p:txBody>
          <a:bodyPr vert="horz" lIns="0" tIns="0" rIns="0" bIns="0" rtlCol="0" anchor="t">
            <a:noAutofit/>
          </a:bodyPr>
          <a:lstStyle/>
          <a:p>
            <a:r>
              <a:rPr lang="en-IN" b="0" i="0" dirty="0">
                <a:solidFill>
                  <a:srgbClr val="1155CC"/>
                </a:solidFill>
                <a:effectLst/>
                <a:latin typeface="Roboto" panose="020B0604020202020204" pitchFamily="2" charset="0"/>
                <a:hlinkClick r:id="rId3"/>
              </a:rPr>
              <a:t>SHAIK.B.SHAMEER@CAPGEMINI.COM</a:t>
            </a:r>
            <a:endParaRPr lang="nl-NL" altLang="nl-NL" dirty="0"/>
          </a:p>
        </p:txBody>
      </p:sp>
      <p:sp>
        <p:nvSpPr>
          <p:cNvPr id="7174" name="Text Placeholder 25"/>
          <p:cNvSpPr>
            <a:spLocks noGrp="1"/>
          </p:cNvSpPr>
          <p:nvPr>
            <p:ph type="body" sz="quarter" idx="48"/>
          </p:nvPr>
        </p:nvSpPr>
        <p:spPr>
          <a:xfrm>
            <a:off x="3352483" y="1828483"/>
            <a:ext cx="2382837" cy="330200"/>
          </a:xfrm>
        </p:spPr>
        <p:txBody>
          <a:bodyPr vert="horz" lIns="0" tIns="0" rIns="0" bIns="0" rtlCol="0" anchor="t">
            <a:noAutofit/>
          </a:bodyPr>
          <a:lstStyle/>
          <a:p>
            <a:pPr eaLnBrk="1" hangingPunct="1"/>
            <a:r>
              <a:rPr lang="nl-NL" altLang="nl-NL" dirty="0"/>
              <a:t>+91 8247708246</a:t>
            </a:r>
            <a:endParaRPr lang="en-US" altLang="nl-NL" dirty="0"/>
          </a:p>
        </p:txBody>
      </p:sp>
      <p:sp>
        <p:nvSpPr>
          <p:cNvPr id="7175" name="Text Placeholder 26"/>
          <p:cNvSpPr>
            <a:spLocks noGrp="1"/>
          </p:cNvSpPr>
          <p:nvPr>
            <p:ph type="body" sz="quarter" idx="50"/>
          </p:nvPr>
        </p:nvSpPr>
        <p:spPr>
          <a:xfrm>
            <a:off x="335055" y="2823109"/>
            <a:ext cx="3978346" cy="3744378"/>
          </a:xfrm>
        </p:spPr>
        <p:txBody>
          <a:bodyPr vert="horz" lIns="0" tIns="0" rIns="0" bIns="0" rtlCol="0" anchor="t">
            <a:noAutofit/>
          </a:bodyPr>
          <a:lstStyle/>
          <a:p>
            <a:r>
              <a:rPr lang="en-IN" sz="1100" b="1" i="0" dirty="0">
                <a:solidFill>
                  <a:srgbClr val="000000"/>
                </a:solidFill>
                <a:effectLst/>
                <a:latin typeface="Verdana" panose="020B0604030504040204" pitchFamily="34" charset="0"/>
              </a:rPr>
              <a:t>   Full Stack Developer</a:t>
            </a: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Hands on experience on C#, ADO.NET, LINQ, Entity framework, SQL Server, ASP.NET MVC5 with WEB API, ASP.NET CORE WEB API.</a:t>
            </a: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Git and GitHub </a:t>
            </a: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SQL and RDBMS</a:t>
            </a: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Good Knowledge of  java programming.</a:t>
            </a: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ASP dot Net Core Web APP (MVC)</a:t>
            </a: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Asp dot Net Core Web API</a:t>
            </a: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HTML, CSS , JavaScript , Typescript</a:t>
            </a: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Proficient in creating Single page Web Application in Angular with Authentication with routing.</a:t>
            </a:r>
          </a:p>
          <a:p>
            <a:pPr marL="171450" indent="-171450">
              <a:buFont typeface="Arial" panose="020B0604020202020204" pitchFamily="34" charset="0"/>
              <a:buChar char="•"/>
            </a:pPr>
            <a:r>
              <a:rPr lang="en-US" dirty="0">
                <a:latin typeface="Arial" panose="020B0604020202020204" pitchFamily="34" charset="0"/>
                <a:cs typeface="Arial" panose="020B0604020202020204" pitchFamily="34" charset="0"/>
              </a:rPr>
              <a:t>Ongoing training on Azure</a:t>
            </a:r>
          </a:p>
          <a:p>
            <a:pPr marL="171450" indent="-171450">
              <a:buFont typeface="Arial" panose="020B0604020202020204" pitchFamily="34" charset="0"/>
              <a:buChar char="•"/>
            </a:pPr>
            <a:endParaRPr lang="en-US" dirty="0">
              <a:ea typeface="Verdana"/>
            </a:endParaRPr>
          </a:p>
          <a:p>
            <a:pPr marL="171450" indent="-171450">
              <a:buChar char="•"/>
            </a:pPr>
            <a:endParaRPr lang="en-US" b="1" dirty="0">
              <a:ea typeface="Verdana"/>
            </a:endParaRPr>
          </a:p>
          <a:p>
            <a:endParaRPr lang="en-US" altLang="nl-NL" dirty="0">
              <a:ea typeface="Verdana"/>
            </a:endParaRPr>
          </a:p>
          <a:p>
            <a:endParaRPr lang="en-US" altLang="nl-NL" dirty="0">
              <a:ea typeface="Verdana"/>
            </a:endParaRPr>
          </a:p>
        </p:txBody>
      </p:sp>
      <p:sp>
        <p:nvSpPr>
          <p:cNvPr id="7178" name="Text Placeholder 1"/>
          <p:cNvSpPr>
            <a:spLocks noGrp="1"/>
          </p:cNvSpPr>
          <p:nvPr>
            <p:ph type="body" sz="quarter" idx="41"/>
          </p:nvPr>
        </p:nvSpPr>
        <p:spPr>
          <a:xfrm>
            <a:off x="2468563" y="290513"/>
            <a:ext cx="6223000" cy="306387"/>
          </a:xfrm>
        </p:spPr>
        <p:txBody>
          <a:bodyPr vert="horz" lIns="0" tIns="0" rIns="0" bIns="0" rtlCol="0" anchor="t">
            <a:noAutofit/>
          </a:bodyPr>
          <a:lstStyle/>
          <a:p>
            <a:r>
              <a:rPr lang="en-US" altLang="en-IN" dirty="0">
                <a:ea typeface="Verdana"/>
              </a:rPr>
              <a:t>SHAIK SHAMEER</a:t>
            </a:r>
            <a:endParaRPr lang="en-US" altLang="en-IN" dirty="0"/>
          </a:p>
        </p:txBody>
      </p:sp>
      <p:pic>
        <p:nvPicPr>
          <p:cNvPr id="7179" name="Picture 7">
            <a:hlinkClick r:id="rId4"/>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4550646" y="6095999"/>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5114925" y="6192837"/>
            <a:ext cx="34099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a:t>
            </a: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hlinkClick r:id="rId4"/>
              </a:rPr>
              <a:t>GitHub</a:t>
            </a: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a:p>
            <a:pPr lvl="0">
              <a:defRPr/>
            </a:pPr>
            <a:endParaRPr lang="en-IN" sz="1100" dirty="0">
              <a:latin typeface="Verdana"/>
              <a:ea typeface="Verdana"/>
            </a:endParaRPr>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56077" y="561475"/>
            <a:ext cx="2540634" cy="425950"/>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r>
              <a:rPr kumimoji="0" lang="en-US" altLang="nl-NL" sz="1000" b="0" i="0" u="none" strike="noStrike" kern="1200" cap="none" spc="0" normalizeH="0" baseline="0" noProof="0" dirty="0">
                <a:ln>
                  <a:noFill/>
                </a:ln>
                <a:effectLst/>
                <a:uLnTx/>
                <a:uFillTx/>
                <a:latin typeface="Verdana"/>
                <a:ea typeface="Verdana"/>
              </a:rPr>
              <a:t>, </a:t>
            </a:r>
            <a:r>
              <a:rPr lang="en-US" altLang="nl-NL" sz="1000" dirty="0">
                <a:latin typeface="Verdana"/>
                <a:ea typeface="Verdana"/>
              </a:rPr>
              <a:t>Computer Science  </a:t>
            </a:r>
            <a:r>
              <a:rPr kumimoji="0" lang="en-US" altLang="nl-NL" sz="1000" b="0" i="0" u="none" strike="noStrike" kern="1200" cap="none" spc="0" normalizeH="0" baseline="0" noProof="0" dirty="0">
                <a:ln>
                  <a:noFill/>
                </a:ln>
                <a:effectLst/>
                <a:uLnTx/>
                <a:uFillTx/>
                <a:latin typeface="Verdana"/>
                <a:ea typeface="Verdana"/>
              </a:rPr>
              <a:t>: 2015 - 2019</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10" name="Text Placeholder 26">
            <a:extLst>
              <a:ext uri="{FF2B5EF4-FFF2-40B4-BE49-F238E27FC236}">
                <a16:creationId xmlns:a16="http://schemas.microsoft.com/office/drawing/2014/main" id="{6DF1FD2B-013E-9F9C-CED8-35E68C6AAB5E}"/>
              </a:ext>
            </a:extLst>
          </p:cNvPr>
          <p:cNvSpPr txBox="1">
            <a:spLocks/>
          </p:cNvSpPr>
          <p:nvPr/>
        </p:nvSpPr>
        <p:spPr>
          <a:xfrm>
            <a:off x="4517282" y="2501850"/>
            <a:ext cx="3978346" cy="3744378"/>
          </a:xfrm>
          <a:prstGeom prst="rect">
            <a:avLst/>
          </a:prstGeom>
        </p:spPr>
        <p:txBody>
          <a:bodyPr vert="horz" lIns="0" tIns="0" rIns="0" bIns="0" rtlCol="0" anchor="t">
            <a:noAutofit/>
          </a:bodyPr>
          <a:lstStyle>
            <a:lvl1pPr marL="0" indent="0" algn="l" defTabSz="914400" rtl="0" eaLnBrk="1" latinLnBrk="0" hangingPunct="1">
              <a:lnSpc>
                <a:spcPct val="114000"/>
              </a:lnSpc>
              <a:spcBef>
                <a:spcPts val="1000"/>
              </a:spcBef>
              <a:buFont typeface="Arial" panose="020B0604020202020204" pitchFamily="34" charset="0"/>
              <a:buNone/>
              <a:defRPr sz="1000" u="none" kern="1200" baseline="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100" b="1" dirty="0">
              <a:ea typeface="Verdana"/>
            </a:endParaRPr>
          </a:p>
          <a:p>
            <a:pPr eaLnBrk="1" hangingPunct="1">
              <a:lnSpc>
                <a:spcPct val="114000"/>
              </a:lnSpc>
            </a:pPr>
            <a:r>
              <a:rPr lang="en-US" altLang="nl-NL" sz="1100" b="1" dirty="0">
                <a:latin typeface="Arial" panose="020B0604020202020204" pitchFamily="34" charset="0"/>
                <a:cs typeface="Arial" panose="020B0604020202020204" pitchFamily="34" charset="0"/>
              </a:rPr>
              <a:t>     Online Shopping Cart Application</a:t>
            </a:r>
            <a:endParaRPr lang="en-US" altLang="nl-NL" sz="1100" dirty="0">
              <a:latin typeface="Arial" panose="020B0604020202020204" pitchFamily="34" charset="0"/>
              <a:cs typeface="Arial" panose="020B0604020202020204" pitchFamily="34" charset="0"/>
            </a:endParaRPr>
          </a:p>
          <a:p>
            <a:pPr>
              <a:lnSpc>
                <a:spcPct val="113999"/>
              </a:lnSpc>
            </a:pPr>
            <a:endParaRPr lang="en-US" altLang="nl-NL" sz="1100" b="1" dirty="0">
              <a:latin typeface="Arial"/>
              <a:cs typeface="Arial"/>
            </a:endParaRPr>
          </a:p>
          <a:p>
            <a:pPr marL="171450" indent="-171450">
              <a:buFont typeface="Arial" panose="020B0604020202020204" pitchFamily="34" charset="0"/>
              <a:buChar char="•"/>
            </a:pPr>
            <a:r>
              <a:rPr lang="en-US" altLang="nl-NL" sz="1100" dirty="0">
                <a:latin typeface="Arial"/>
                <a:cs typeface="Arial"/>
              </a:rPr>
              <a:t>Created  Online Shopping Cart Application With MySQL as a Backend and WebAPI Core as middleware and Angular as frontend Using HTML, CSS and TypeScript for the designing.</a:t>
            </a:r>
          </a:p>
          <a:p>
            <a:pPr marL="171450" indent="-171450">
              <a:lnSpc>
                <a:spcPct val="113999"/>
              </a:lnSpc>
              <a:buFont typeface="Arial" panose="020B0604020202020204" pitchFamily="34" charset="0"/>
              <a:buChar char="•"/>
            </a:pPr>
            <a:r>
              <a:rPr lang="en-US" altLang="nl-NL" sz="1100" dirty="0">
                <a:latin typeface="Arial"/>
                <a:cs typeface="Arial"/>
              </a:rPr>
              <a:t>Project Video Link </a:t>
            </a:r>
            <a:r>
              <a:rPr lang="en-US" sz="1100" dirty="0">
                <a:ea typeface="+mj-lt"/>
                <a:cs typeface="+mj-lt"/>
              </a:rPr>
              <a:t>🎥</a:t>
            </a:r>
            <a:r>
              <a:rPr lang="en-US" altLang="nl-NL" sz="1100" dirty="0">
                <a:latin typeface="Arial"/>
                <a:cs typeface="Arial"/>
              </a:rPr>
              <a:t> : </a:t>
            </a:r>
            <a:r>
              <a:rPr lang="en-US" sz="1100" dirty="0">
                <a:ea typeface="+mj-lt"/>
                <a:cs typeface="+mj-lt"/>
                <a:hlinkClick r:id="rId6"/>
              </a:rPr>
              <a:t>13.06.2022_14.43.58_REC (screenrec.com)</a:t>
            </a:r>
            <a:endParaRPr lang="en-US" altLang="nl-NL" sz="1100" dirty="0">
              <a:latin typeface="Arial"/>
              <a:cs typeface="Arial"/>
            </a:endParaRPr>
          </a:p>
          <a:p>
            <a:pPr marL="171450" indent="-171450">
              <a:lnSpc>
                <a:spcPct val="113999"/>
              </a:lnSpc>
              <a:buChar char="•"/>
            </a:pPr>
            <a:r>
              <a:rPr lang="en-US" sz="1100" dirty="0">
                <a:latin typeface="Arial"/>
                <a:ea typeface="Verdana"/>
                <a:cs typeface="Arial"/>
              </a:rPr>
              <a:t>Check Out the full Project With Code On My GitHub.</a:t>
            </a:r>
            <a:endParaRPr lang="en-US" sz="1100" dirty="0">
              <a:ea typeface="Verdana"/>
            </a:endParaRPr>
          </a:p>
          <a:p>
            <a:pPr marL="171450" indent="-171450">
              <a:buChar char="•"/>
            </a:pPr>
            <a:endParaRPr lang="en-US" sz="1100" b="1" dirty="0">
              <a:ea typeface="Verdana"/>
            </a:endParaRPr>
          </a:p>
          <a:p>
            <a:endParaRPr lang="en-US" altLang="nl-NL" dirty="0">
              <a:ea typeface="Verdana"/>
            </a:endParaRPr>
          </a:p>
          <a:p>
            <a:endParaRPr lang="en-US" altLang="nl-NL" dirty="0">
              <a:ea typeface="Verdana"/>
            </a:endParaRPr>
          </a:p>
        </p:txBody>
      </p:sp>
      <p:pic>
        <p:nvPicPr>
          <p:cNvPr id="9" name="Picture Placeholder 8">
            <a:extLst>
              <a:ext uri="{FF2B5EF4-FFF2-40B4-BE49-F238E27FC236}">
                <a16:creationId xmlns:a16="http://schemas.microsoft.com/office/drawing/2014/main" id="{2BFCB190-94DD-453D-4E62-C7723A57781C}"/>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14093" b="14093"/>
          <a:stretch>
            <a:fillRect/>
          </a:stretch>
        </p:blipFill>
        <p:spPr>
          <a:xfrm>
            <a:off x="303228" y="169639"/>
            <a:ext cx="1600821" cy="1602132"/>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9DD822-4661-4865-951B-1A90BADB19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8D68B9-DE10-4321-909E-B00E3A00F980}">
  <ds:schemaRefs>
    <ds:schemaRef ds:uri="http://schemas.microsoft.com/sharepoint/v3/contenttype/forms"/>
  </ds:schemaRefs>
</ds:datastoreItem>
</file>

<file path=customXml/itemProps3.xml><?xml version="1.0" encoding="utf-8"?>
<ds:datastoreItem xmlns:ds="http://schemas.openxmlformats.org/officeDocument/2006/customXml" ds:itemID="{676D49A1-E7CF-4748-AD93-60B1CF8251D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297</TotalTime>
  <Words>255</Words>
  <Application>Microsoft Office PowerPoint</Application>
  <PresentationFormat>Widescreen</PresentationFormat>
  <Paragraphs>42</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1_CG_2012_Template</vt:lpstr>
      <vt:lpstr>2_Capgemini Master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shaik shameer</cp:lastModifiedBy>
  <cp:revision>336</cp:revision>
  <dcterms:created xsi:type="dcterms:W3CDTF">2020-09-22T06:24:00Z</dcterms:created>
  <dcterms:modified xsi:type="dcterms:W3CDTF">2022-06-13T10:14:39Z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