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1" name="Shape 101"/>
          <p:cNvSpPr/>
          <p:nvPr>
            <p:ph type="sldImg"/>
          </p:nvPr>
        </p:nvSpPr>
        <p:spPr>
          <a:xfrm>
            <a:off x="1143000" y="685800"/>
            <a:ext cx="4572000" cy="3429000"/>
          </a:xfrm>
          <a:prstGeom prst="rect">
            <a:avLst/>
          </a:prstGeom>
        </p:spPr>
        <p:txBody>
          <a:bodyPr/>
          <a:lstStyle/>
          <a:p>
            <a:pPr/>
          </a:p>
        </p:txBody>
      </p:sp>
      <p:sp>
        <p:nvSpPr>
          <p:cNvPr id="102" name="Shape 1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3" name="Picture 6" descr="Picture 6"/>
          <p:cNvPicPr>
            <a:picLocks noChangeAspect="1"/>
          </p:cNvPicPr>
          <p:nvPr/>
        </p:nvPicPr>
        <p:blipFill>
          <a:blip r:embed="rId2">
            <a:extLst/>
          </a:blip>
          <a:stretch>
            <a:fillRect/>
          </a:stretch>
        </p:blipFill>
        <p:spPr>
          <a:xfrm>
            <a:off x="10449352" y="325938"/>
            <a:ext cx="1446787" cy="379865"/>
          </a:xfrm>
          <a:prstGeom prst="rect">
            <a:avLst/>
          </a:prstGeom>
          <a:ln w="12700">
            <a:miter lim="400000"/>
          </a:ln>
        </p:spPr>
      </p:pic>
      <p:pic>
        <p:nvPicPr>
          <p:cNvPr id="14" name="Picture 7" descr="Picture 7"/>
          <p:cNvPicPr>
            <a:picLocks noChangeAspect="1"/>
          </p:cNvPicPr>
          <p:nvPr/>
        </p:nvPicPr>
        <p:blipFill>
          <a:blip r:embed="rId3">
            <a:extLst/>
          </a:blip>
          <a:stretch>
            <a:fillRect/>
          </a:stretch>
        </p:blipFill>
        <p:spPr>
          <a:xfrm>
            <a:off x="0" y="177766"/>
            <a:ext cx="1268279" cy="815012"/>
          </a:xfrm>
          <a:prstGeom prst="rect">
            <a:avLst/>
          </a:prstGeom>
          <a:ln w="12700">
            <a:miter lim="400000"/>
          </a:ln>
        </p:spPr>
      </p:pic>
      <p:sp>
        <p:nvSpPr>
          <p:cNvPr id="15"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6"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4" name="Picture 6" descr="Picture 6"/>
          <p:cNvPicPr>
            <a:picLocks noChangeAspect="1"/>
          </p:cNvPicPr>
          <p:nvPr/>
        </p:nvPicPr>
        <p:blipFill>
          <a:blip r:embed="rId2">
            <a:extLst/>
          </a:blip>
          <a:stretch>
            <a:fillRect/>
          </a:stretch>
        </p:blipFill>
        <p:spPr>
          <a:xfrm>
            <a:off x="10449352" y="325938"/>
            <a:ext cx="1446787" cy="379865"/>
          </a:xfrm>
          <a:prstGeom prst="rect">
            <a:avLst/>
          </a:prstGeom>
          <a:ln w="12700">
            <a:miter lim="400000"/>
          </a:ln>
        </p:spPr>
      </p:pic>
      <p:pic>
        <p:nvPicPr>
          <p:cNvPr id="25" name="Picture 7" descr="Picture 7"/>
          <p:cNvPicPr>
            <a:picLocks noChangeAspect="1"/>
          </p:cNvPicPr>
          <p:nvPr/>
        </p:nvPicPr>
        <p:blipFill>
          <a:blip r:embed="rId3">
            <a:extLst/>
          </a:blip>
          <a:stretch>
            <a:fillRect/>
          </a:stretch>
        </p:blipFill>
        <p:spPr>
          <a:xfrm>
            <a:off x="0" y="177766"/>
            <a:ext cx="1268279" cy="815012"/>
          </a:xfrm>
          <a:prstGeom prst="rect">
            <a:avLst/>
          </a:prstGeom>
          <a:ln w="12700">
            <a:miter lim="400000"/>
          </a:ln>
        </p:spPr>
      </p:pic>
      <p:sp>
        <p:nvSpPr>
          <p:cNvPr id="26" name="Title Text"/>
          <p:cNvSpPr txBox="1"/>
          <p:nvPr>
            <p:ph type="title"/>
          </p:nvPr>
        </p:nvSpPr>
        <p:spPr>
          <a:xfrm>
            <a:off x="1136469" y="640080"/>
            <a:ext cx="9313817" cy="856138"/>
          </a:xfrm>
          <a:prstGeom prst="rect">
            <a:avLst/>
          </a:prstGeom>
        </p:spPr>
        <p:txBody>
          <a:bodyPr/>
          <a:lstStyle/>
          <a:p>
            <a:pPr/>
            <a:r>
              <a:t>Title Text</a:t>
            </a:r>
          </a:p>
        </p:txBody>
      </p:sp>
      <p:sp>
        <p:nvSpPr>
          <p:cNvPr id="27" name="Body Level One…"/>
          <p:cNvSpPr txBox="1"/>
          <p:nvPr>
            <p:ph type="body" idx="1"/>
          </p:nvPr>
        </p:nvSpPr>
        <p:spPr>
          <a:xfrm>
            <a:off x="404948" y="1854925"/>
            <a:ext cx="11168744" cy="43442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5"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6"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44" name="Picture 6" descr="Picture 6"/>
          <p:cNvPicPr>
            <a:picLocks noChangeAspect="1"/>
          </p:cNvPicPr>
          <p:nvPr/>
        </p:nvPicPr>
        <p:blipFill>
          <a:blip r:embed="rId2">
            <a:extLst/>
          </a:blip>
          <a:stretch>
            <a:fillRect/>
          </a:stretch>
        </p:blipFill>
        <p:spPr>
          <a:xfrm>
            <a:off x="10449352" y="325938"/>
            <a:ext cx="1446787" cy="379865"/>
          </a:xfrm>
          <a:prstGeom prst="rect">
            <a:avLst/>
          </a:prstGeom>
          <a:ln w="12700">
            <a:miter lim="400000"/>
          </a:ln>
        </p:spPr>
      </p:pic>
      <p:pic>
        <p:nvPicPr>
          <p:cNvPr id="45" name="Picture 7" descr="Picture 7"/>
          <p:cNvPicPr>
            <a:picLocks noChangeAspect="1"/>
          </p:cNvPicPr>
          <p:nvPr/>
        </p:nvPicPr>
        <p:blipFill>
          <a:blip r:embed="rId3">
            <a:extLst/>
          </a:blip>
          <a:stretch>
            <a:fillRect/>
          </a:stretch>
        </p:blipFill>
        <p:spPr>
          <a:xfrm>
            <a:off x="0" y="177766"/>
            <a:ext cx="1268279" cy="815012"/>
          </a:xfrm>
          <a:prstGeom prst="rect">
            <a:avLst/>
          </a:prstGeom>
          <a:ln w="12700">
            <a:miter lim="400000"/>
          </a:ln>
        </p:spPr>
      </p:pic>
      <p:sp>
        <p:nvSpPr>
          <p:cNvPr id="46" name="Title Text"/>
          <p:cNvSpPr txBox="1"/>
          <p:nvPr>
            <p:ph type="title"/>
          </p:nvPr>
        </p:nvSpPr>
        <p:spPr>
          <a:xfrm>
            <a:off x="1268278" y="705801"/>
            <a:ext cx="9181076" cy="984887"/>
          </a:xfrm>
          <a:prstGeom prst="rect">
            <a:avLst/>
          </a:prstGeom>
        </p:spPr>
        <p:txBody>
          <a:bodyPr/>
          <a:lstStyle/>
          <a:p>
            <a:pPr/>
            <a:r>
              <a:t>Title Text</a:t>
            </a:r>
          </a:p>
        </p:txBody>
      </p:sp>
      <p:sp>
        <p:nvSpPr>
          <p:cNvPr id="47"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55" name="Picture 6" descr="Picture 6"/>
          <p:cNvPicPr>
            <a:picLocks noChangeAspect="1"/>
          </p:cNvPicPr>
          <p:nvPr/>
        </p:nvPicPr>
        <p:blipFill>
          <a:blip r:embed="rId2">
            <a:extLst/>
          </a:blip>
          <a:stretch>
            <a:fillRect/>
          </a:stretch>
        </p:blipFill>
        <p:spPr>
          <a:xfrm>
            <a:off x="10449352" y="325938"/>
            <a:ext cx="1446787" cy="379865"/>
          </a:xfrm>
          <a:prstGeom prst="rect">
            <a:avLst/>
          </a:prstGeom>
          <a:ln w="12700">
            <a:miter lim="400000"/>
          </a:ln>
        </p:spPr>
      </p:pic>
      <p:pic>
        <p:nvPicPr>
          <p:cNvPr id="56" name="Picture 7" descr="Picture 7"/>
          <p:cNvPicPr>
            <a:picLocks noChangeAspect="1"/>
          </p:cNvPicPr>
          <p:nvPr/>
        </p:nvPicPr>
        <p:blipFill>
          <a:blip r:embed="rId3">
            <a:extLst/>
          </a:blip>
          <a:stretch>
            <a:fillRect/>
          </a:stretch>
        </p:blipFill>
        <p:spPr>
          <a:xfrm>
            <a:off x="0" y="177766"/>
            <a:ext cx="1268279" cy="815012"/>
          </a:xfrm>
          <a:prstGeom prst="rect">
            <a:avLst/>
          </a:prstGeom>
          <a:ln w="12700">
            <a:miter lim="400000"/>
          </a:ln>
        </p:spPr>
      </p:pic>
      <p:sp>
        <p:nvSpPr>
          <p:cNvPr id="57" name="Title Text"/>
          <p:cNvSpPr txBox="1"/>
          <p:nvPr>
            <p:ph type="title"/>
          </p:nvPr>
        </p:nvSpPr>
        <p:spPr>
          <a:xfrm>
            <a:off x="839787" y="365125"/>
            <a:ext cx="10515601" cy="1325563"/>
          </a:xfrm>
          <a:prstGeom prst="rect">
            <a:avLst/>
          </a:prstGeom>
        </p:spPr>
        <p:txBody>
          <a:bodyPr/>
          <a:lstStyle/>
          <a:p>
            <a:pPr/>
            <a:r>
              <a:t>Title Text</a:t>
            </a:r>
          </a:p>
        </p:txBody>
      </p:sp>
      <p:sp>
        <p:nvSpPr>
          <p:cNvPr id="5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7" name="Title Text"/>
          <p:cNvSpPr txBox="1"/>
          <p:nvPr>
            <p:ph type="title"/>
          </p:nvPr>
        </p:nvSpPr>
        <p:spPr>
          <a:xfrm>
            <a:off x="1268278" y="705801"/>
            <a:ext cx="9181076" cy="984887"/>
          </a:xfrm>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Title Text"/>
          <p:cNvSpPr txBox="1"/>
          <p:nvPr>
            <p:ph type="title"/>
          </p:nvPr>
        </p:nvSpPr>
        <p:spPr>
          <a:xfrm>
            <a:off x="838200" y="987424"/>
            <a:ext cx="3933825" cy="1069976"/>
          </a:xfrm>
          <a:prstGeom prst="rect">
            <a:avLst/>
          </a:prstGeom>
        </p:spPr>
        <p:txBody>
          <a:bodyPr anchor="b"/>
          <a:lstStyle>
            <a:lvl1pPr>
              <a:defRPr sz="3200"/>
            </a:lvl1pPr>
          </a:lstStyle>
          <a:p>
            <a:pPr/>
            <a:r>
              <a:t>Title Text</a:t>
            </a:r>
          </a:p>
        </p:txBody>
      </p:sp>
      <p:sp>
        <p:nvSpPr>
          <p:cNvPr id="83" name="Body Level One…"/>
          <p:cNvSpPr txBox="1"/>
          <p:nvPr>
            <p:ph type="body" sz="half" idx="1"/>
          </p:nvPr>
        </p:nvSpPr>
        <p:spPr>
          <a:xfrm>
            <a:off x="5172890" y="987425"/>
            <a:ext cx="6182498" cy="4873627"/>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4" name="Text Placeholder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2" name="Title Text"/>
          <p:cNvSpPr txBox="1"/>
          <p:nvPr>
            <p:ph type="title"/>
          </p:nvPr>
        </p:nvSpPr>
        <p:spPr>
          <a:xfrm>
            <a:off x="838200" y="987424"/>
            <a:ext cx="3933825" cy="1069976"/>
          </a:xfrm>
          <a:prstGeom prst="rect">
            <a:avLst/>
          </a:prstGeom>
        </p:spPr>
        <p:txBody>
          <a:bodyPr anchor="b"/>
          <a:lstStyle>
            <a:lvl1pPr>
              <a:defRPr sz="3200"/>
            </a:lvl1pPr>
          </a:lstStyle>
          <a:p>
            <a:pPr/>
            <a:r>
              <a:t>Title Text</a:t>
            </a:r>
          </a:p>
        </p:txBody>
      </p:sp>
      <p:sp>
        <p:nvSpPr>
          <p:cNvPr id="9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9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
            <a:extLst/>
          </a:blip>
          <a:stretch>
            <a:fillRect/>
          </a:stretch>
        </p:blipFill>
        <p:spPr>
          <a:xfrm>
            <a:off x="10449352" y="325938"/>
            <a:ext cx="1446787" cy="379865"/>
          </a:xfrm>
          <a:prstGeom prst="rect">
            <a:avLst/>
          </a:prstGeom>
          <a:ln w="12700">
            <a:miter lim="400000"/>
          </a:ln>
        </p:spPr>
      </p:pic>
      <p:pic>
        <p:nvPicPr>
          <p:cNvPr id="3" name="Picture 7" descr="Picture 7"/>
          <p:cNvPicPr>
            <a:picLocks noChangeAspect="1"/>
          </p:cNvPicPr>
          <p:nvPr/>
        </p:nvPicPr>
        <p:blipFill>
          <a:blip r:embed="rId3">
            <a:extLst/>
          </a:blip>
          <a:stretch>
            <a:fillRect/>
          </a:stretch>
        </p:blipFill>
        <p:spPr>
          <a:xfrm>
            <a:off x="0" y="177766"/>
            <a:ext cx="1268279" cy="815012"/>
          </a:xfrm>
          <a:prstGeom prst="rect">
            <a:avLst/>
          </a:prstGeom>
          <a:ln w="12700">
            <a:miter lim="400000"/>
          </a:ln>
        </p:spPr>
      </p:pic>
      <p:sp>
        <p:nvSpPr>
          <p:cNvPr id="4"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1pPr>
      <a:lvl2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2pPr>
      <a:lvl3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3pPr>
      <a:lvl4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4pPr>
      <a:lvl5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5pPr>
      <a:lvl6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6pPr>
      <a:lvl7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7pPr>
      <a:lvl8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8pPr>
      <a:lvl9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imes New Roman"/>
          <a:ea typeface="Times New Roman"/>
          <a:cs typeface="Times New Roman"/>
          <a:sym typeface="Times New Roman"/>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imes New Roman"/>
          <a:ea typeface="Times New Roman"/>
          <a:cs typeface="Times New Roman"/>
          <a:sym typeface="Times New Roman"/>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imes New Roman"/>
          <a:ea typeface="Times New Roman"/>
          <a:cs typeface="Times New Roman"/>
          <a:sym typeface="Times New Roman"/>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imes New Roman"/>
          <a:ea typeface="Times New Roman"/>
          <a:cs typeface="Times New Roman"/>
          <a:sym typeface="Times New Roman"/>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imes New Roman"/>
          <a:ea typeface="Times New Roman"/>
          <a:cs typeface="Times New Roman"/>
          <a:sym typeface="Times New Roman"/>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imes New Roman"/>
          <a:ea typeface="Times New Roman"/>
          <a:cs typeface="Times New Roman"/>
          <a:sym typeface="Times New Roman"/>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imes New Roman"/>
          <a:ea typeface="Times New Roman"/>
          <a:cs typeface="Times New Roman"/>
          <a:sym typeface="Times New Roman"/>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imes New Roman"/>
          <a:ea typeface="Times New Roman"/>
          <a:cs typeface="Times New Roman"/>
          <a:sym typeface="Times New Roman"/>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imes New Roman"/>
          <a:ea typeface="Times New Roman"/>
          <a:cs typeface="Times New Roman"/>
          <a:sym typeface="Times New Roman"/>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Title 1"/>
          <p:cNvSpPr txBox="1"/>
          <p:nvPr>
            <p:ph type="ctrTitle"/>
          </p:nvPr>
        </p:nvSpPr>
        <p:spPr>
          <a:xfrm>
            <a:off x="1391477" y="344556"/>
            <a:ext cx="9144001" cy="3193776"/>
          </a:xfrm>
          <a:prstGeom prst="rect">
            <a:avLst/>
          </a:prstGeom>
        </p:spPr>
        <p:txBody>
          <a:bodyPr/>
          <a:lstStyle/>
          <a:p>
            <a:pPr>
              <a:defRPr sz="2800"/>
            </a:pPr>
            <a:r>
              <a:t>Lending Club Case Study</a:t>
            </a:r>
            <a:br/>
            <a:br/>
            <a:r>
              <a:t>SUBMISSION </a:t>
            </a:r>
          </a:p>
        </p:txBody>
      </p:sp>
      <p:sp>
        <p:nvSpPr>
          <p:cNvPr id="105" name="Subtitle 2"/>
          <p:cNvSpPr txBox="1"/>
          <p:nvPr>
            <p:ph type="subTitle" sz="quarter" idx="1"/>
          </p:nvPr>
        </p:nvSpPr>
        <p:spPr>
          <a:xfrm>
            <a:off x="388442" y="4793844"/>
            <a:ext cx="6138856" cy="1531919"/>
          </a:xfrm>
          <a:prstGeom prst="rect">
            <a:avLst/>
          </a:prstGeom>
        </p:spPr>
        <p:txBody>
          <a:bodyPr/>
          <a:lstStyle/>
          <a:p>
            <a:pPr algn="l">
              <a:defRPr sz="1800"/>
            </a:pPr>
            <a:r>
              <a:t>Group case Study:</a:t>
            </a:r>
          </a:p>
          <a:p>
            <a:pPr algn="l">
              <a:defRPr sz="1800"/>
            </a:pPr>
            <a:r>
              <a:t>Members/Contributors</a:t>
            </a:r>
          </a:p>
          <a:p>
            <a:pPr algn="l">
              <a:defRPr sz="1800"/>
            </a:pPr>
            <a:r>
              <a:t>Name: Piyush Saini &amp; Shaishaw Shashank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B) Heat map on interest rate and Purpose vs default rate: ( Fig B )…"/>
          <p:cNvSpPr txBox="1"/>
          <p:nvPr>
            <p:ph type="body" idx="1"/>
          </p:nvPr>
        </p:nvSpPr>
        <p:spPr>
          <a:xfrm>
            <a:off x="838200" y="839133"/>
            <a:ext cx="10515601" cy="5403324"/>
          </a:xfrm>
          <a:prstGeom prst="rect">
            <a:avLst/>
          </a:prstGeom>
        </p:spPr>
        <p:txBody>
          <a:bodyPr/>
          <a:lstStyle/>
          <a:p>
            <a:pPr marL="0" indent="0">
              <a:spcBef>
                <a:spcPts val="0"/>
              </a:spcBef>
              <a:buSzTx/>
              <a:buFontTx/>
              <a:buNone/>
              <a:defRPr sz="1200"/>
            </a:pPr>
            <a:r>
              <a:t>      B) Heat map on interest rate and Purpose vs default rate: ( Fig B )</a:t>
            </a:r>
          </a:p>
          <a:p>
            <a:pPr marL="0" indent="0">
              <a:spcBef>
                <a:spcPts val="0"/>
              </a:spcBef>
              <a:buSzTx/>
              <a:buFontTx/>
              <a:buNone/>
              <a:defRPr sz="1200"/>
            </a:pPr>
            <a:r>
              <a:t>     </a:t>
            </a:r>
          </a:p>
          <a:p>
            <a:pPr marL="0" indent="0">
              <a:spcBef>
                <a:spcPts val="0"/>
              </a:spcBef>
              <a:buSzTx/>
              <a:buFontTx/>
              <a:buNone/>
              <a:defRPr sz="1200"/>
            </a:pPr>
            <a:r>
              <a:t>      Observation: </a:t>
            </a:r>
          </a:p>
          <a:p>
            <a:pPr marL="0" indent="0">
              <a:spcBef>
                <a:spcPts val="0"/>
              </a:spcBef>
              <a:buSzTx/>
              <a:buFontTx/>
              <a:buNone/>
              <a:defRPr sz="1200"/>
            </a:pPr>
            <a:r>
              <a:t>       - Rate of default is very high when interest rate is high &gt; 15 and loan type is </a:t>
            </a:r>
          </a:p>
          <a:p>
            <a:pPr marL="0" indent="0">
              <a:spcBef>
                <a:spcPts val="0"/>
              </a:spcBef>
              <a:buSzTx/>
              <a:buFontTx/>
              <a:buNone/>
              <a:defRPr sz="1200"/>
            </a:pPr>
            <a:r>
              <a:t>        educational and small business, renewable energy, medical or house.</a:t>
            </a:r>
          </a:p>
          <a:p>
            <a:pPr marL="0" indent="0">
              <a:spcBef>
                <a:spcPts val="0"/>
              </a:spcBef>
              <a:buSzTx/>
              <a:buFontTx/>
              <a:buNone/>
              <a:defRPr sz="1200"/>
            </a:pPr>
          </a:p>
          <a:p>
            <a:pPr lvl="1" marL="0" indent="228600">
              <a:spcBef>
                <a:spcPts val="0"/>
              </a:spcBef>
              <a:buSzTx/>
              <a:buFontTx/>
              <a:buNone/>
              <a:defRPr sz="1200"/>
            </a:pPr>
            <a:r>
              <a:t>C) Heat map on loan term and Purpose vs default rate: ( Fig c )</a:t>
            </a:r>
          </a:p>
          <a:p>
            <a:pPr lvl="1" marL="0" indent="228600">
              <a:spcBef>
                <a:spcPts val="0"/>
              </a:spcBef>
              <a:buSzTx/>
              <a:buFontTx/>
              <a:buNone/>
              <a:defRPr sz="1200"/>
            </a:pPr>
          </a:p>
          <a:p>
            <a:pPr lvl="1" marL="0" indent="228600">
              <a:spcBef>
                <a:spcPts val="0"/>
              </a:spcBef>
              <a:buSzTx/>
              <a:buFontTx/>
              <a:buNone/>
              <a:defRPr sz="1200"/>
            </a:pPr>
            <a:r>
              <a:t> Observation:</a:t>
            </a:r>
          </a:p>
          <a:p>
            <a:pPr lvl="1" marL="0" indent="228600">
              <a:spcBef>
                <a:spcPts val="0"/>
              </a:spcBef>
              <a:buSzTx/>
              <a:buFontTx/>
              <a:buNone/>
              <a:defRPr sz="1200"/>
            </a:pPr>
            <a:r>
              <a:t>  - Educational loan with 60 months term is really bad performer with43% default rate.</a:t>
            </a:r>
          </a:p>
          <a:p>
            <a:pPr lvl="1" marL="0" indent="228600">
              <a:spcBef>
                <a:spcPts val="0"/>
              </a:spcBef>
              <a:buSzTx/>
              <a:buFontTx/>
              <a:buNone/>
              <a:defRPr sz="1200"/>
            </a:pPr>
            <a:r>
              <a:t>  - Small business with 60 months term is also very high default rate 35%.</a:t>
            </a:r>
          </a:p>
        </p:txBody>
      </p:sp>
      <p:grpSp>
        <p:nvGrpSpPr>
          <p:cNvPr id="166" name="Image Gallery"/>
          <p:cNvGrpSpPr/>
          <p:nvPr/>
        </p:nvGrpSpPr>
        <p:grpSpPr>
          <a:xfrm>
            <a:off x="6865861" y="952826"/>
            <a:ext cx="4226713" cy="2895601"/>
            <a:chOff x="0" y="0"/>
            <a:chExt cx="4226712" cy="2895600"/>
          </a:xfrm>
        </p:grpSpPr>
        <p:pic>
          <p:nvPicPr>
            <p:cNvPr id="164" name="Screenshot 2020-10-19 at 12.23.42 AM.png" descr="Screenshot 2020-10-19 at 12.23.42 AM.png"/>
            <p:cNvPicPr>
              <a:picLocks noChangeAspect="1"/>
            </p:cNvPicPr>
            <p:nvPr/>
          </p:nvPicPr>
          <p:blipFill>
            <a:blip r:embed="rId2">
              <a:extLst/>
            </a:blip>
            <a:srcRect l="0" t="1346" r="0" b="1346"/>
            <a:stretch>
              <a:fillRect/>
            </a:stretch>
          </p:blipFill>
          <p:spPr>
            <a:xfrm>
              <a:off x="0" y="0"/>
              <a:ext cx="4226713" cy="2540000"/>
            </a:xfrm>
            <a:prstGeom prst="rect">
              <a:avLst/>
            </a:prstGeom>
            <a:ln w="12700" cap="flat">
              <a:noFill/>
              <a:miter lim="400000"/>
            </a:ln>
            <a:effectLst/>
          </p:spPr>
        </p:pic>
        <p:sp>
          <p:nvSpPr>
            <p:cNvPr id="165" name="Fig b"/>
            <p:cNvSpPr/>
            <p:nvPr/>
          </p:nvSpPr>
          <p:spPr>
            <a:xfrm>
              <a:off x="0" y="2616200"/>
              <a:ext cx="422671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nSpc>
                  <a:spcPct val="10000"/>
                </a:lnSpc>
                <a:defRPr sz="900"/>
              </a:lvl1pPr>
            </a:lstStyle>
            <a:p>
              <a:pPr/>
              <a:r>
                <a:t>Fig b</a:t>
              </a:r>
            </a:p>
          </p:txBody>
        </p:sp>
      </p:grpSp>
      <p:grpSp>
        <p:nvGrpSpPr>
          <p:cNvPr id="169" name="Image Gallery"/>
          <p:cNvGrpSpPr/>
          <p:nvPr/>
        </p:nvGrpSpPr>
        <p:grpSpPr>
          <a:xfrm>
            <a:off x="6296971" y="3930054"/>
            <a:ext cx="5175211" cy="2651484"/>
            <a:chOff x="0" y="0"/>
            <a:chExt cx="5175210" cy="2651482"/>
          </a:xfrm>
        </p:grpSpPr>
        <p:pic>
          <p:nvPicPr>
            <p:cNvPr id="167" name="Screenshot 2020-10-19 at 12.28.49 AM.png" descr="Screenshot 2020-10-19 at 12.28.49 AM.png"/>
            <p:cNvPicPr>
              <a:picLocks noChangeAspect="1"/>
            </p:cNvPicPr>
            <p:nvPr/>
          </p:nvPicPr>
          <p:blipFill>
            <a:blip r:embed="rId3">
              <a:extLst/>
            </a:blip>
            <a:srcRect l="3192" t="0" r="3192" b="0"/>
            <a:stretch>
              <a:fillRect/>
            </a:stretch>
          </p:blipFill>
          <p:spPr>
            <a:xfrm>
              <a:off x="0" y="0"/>
              <a:ext cx="5175211" cy="2295883"/>
            </a:xfrm>
            <a:prstGeom prst="rect">
              <a:avLst/>
            </a:prstGeom>
            <a:ln w="12700" cap="flat">
              <a:noFill/>
              <a:miter lim="400000"/>
            </a:ln>
            <a:effectLst/>
          </p:spPr>
        </p:pic>
        <p:sp>
          <p:nvSpPr>
            <p:cNvPr id="168" name="Fig c"/>
            <p:cNvSpPr/>
            <p:nvPr/>
          </p:nvSpPr>
          <p:spPr>
            <a:xfrm>
              <a:off x="0" y="2372082"/>
              <a:ext cx="5175211"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800"/>
              </a:lvl1pPr>
            </a:lstStyle>
            <a:p>
              <a:pPr/>
              <a:r>
                <a:t>Fig c</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 Heat map on term and dti_bins vs default rate: (Fig d )…"/>
          <p:cNvSpPr txBox="1"/>
          <p:nvPr>
            <p:ph type="body" idx="1"/>
          </p:nvPr>
        </p:nvSpPr>
        <p:spPr>
          <a:xfrm>
            <a:off x="838200" y="851689"/>
            <a:ext cx="10515601" cy="5325274"/>
          </a:xfrm>
          <a:prstGeom prst="rect">
            <a:avLst/>
          </a:prstGeom>
        </p:spPr>
        <p:txBody>
          <a:bodyPr/>
          <a:lstStyle/>
          <a:p>
            <a:pPr marL="0" indent="0">
              <a:spcBef>
                <a:spcPts val="0"/>
              </a:spcBef>
              <a:buSzTx/>
              <a:buFontTx/>
              <a:buNone/>
              <a:defRPr sz="1200"/>
            </a:pPr>
            <a:r>
              <a:t>  </a:t>
            </a:r>
          </a:p>
          <a:p>
            <a:pPr marL="0" indent="0">
              <a:spcBef>
                <a:spcPts val="0"/>
              </a:spcBef>
              <a:buSzTx/>
              <a:buFontTx/>
              <a:buNone/>
              <a:defRPr sz="1200"/>
            </a:pPr>
            <a:r>
              <a:t>   D) Heat map on term and dti_bins vs default rate: (Fig d )</a:t>
            </a:r>
          </a:p>
          <a:p>
            <a:pPr marL="0" indent="0">
              <a:spcBef>
                <a:spcPts val="0"/>
              </a:spcBef>
              <a:buSzTx/>
              <a:buFontTx/>
              <a:buNone/>
              <a:defRPr sz="1200"/>
            </a:pPr>
            <a:r>
              <a:t>     </a:t>
            </a:r>
          </a:p>
          <a:p>
            <a:pPr marL="0" indent="0">
              <a:spcBef>
                <a:spcPts val="0"/>
              </a:spcBef>
              <a:buSzTx/>
              <a:buFontTx/>
              <a:buNone/>
              <a:defRPr sz="1200"/>
            </a:pPr>
            <a:r>
              <a:t>    Observation: </a:t>
            </a:r>
          </a:p>
          <a:p>
            <a:pPr marL="0" indent="0">
              <a:spcBef>
                <a:spcPts val="0"/>
              </a:spcBef>
              <a:buSzTx/>
              <a:buFontTx/>
              <a:buNone/>
              <a:defRPr sz="1200"/>
            </a:pPr>
            <a:r>
              <a:t>     - Loan default rate is consistently high in 60 months term. </a:t>
            </a:r>
          </a:p>
          <a:p>
            <a:pPr marL="0" indent="0">
              <a:spcBef>
                <a:spcPts val="0"/>
              </a:spcBef>
              <a:buSzTx/>
              <a:buFontTx/>
              <a:buNone/>
              <a:defRPr sz="1200"/>
            </a:pPr>
            <a:r>
              <a:t>     - It increases further slightly with increase in DTI.</a:t>
            </a:r>
          </a:p>
          <a:p>
            <a:pPr marL="0" indent="0">
              <a:spcBef>
                <a:spcPts val="0"/>
              </a:spcBef>
              <a:buSzTx/>
              <a:buFontTx/>
              <a:buNone/>
              <a:defRPr sz="1200"/>
            </a:pPr>
          </a:p>
          <a:p>
            <a:pPr marL="0" indent="0">
              <a:spcBef>
                <a:spcPts val="0"/>
              </a:spcBef>
              <a:buSzTx/>
              <a:buFontTx/>
              <a:buNone/>
              <a:defRPr sz="1200"/>
            </a:pPr>
          </a:p>
          <a:p>
            <a:pPr marL="0" indent="0">
              <a:spcBef>
                <a:spcPts val="0"/>
              </a:spcBef>
              <a:buSzTx/>
              <a:buFontTx/>
              <a:buNone/>
              <a:defRPr sz="1200"/>
            </a:pPr>
            <a:r>
              <a:t>  E) Heat map on term and loan_amt_bin vs default rate: (Fig e )</a:t>
            </a:r>
          </a:p>
          <a:p>
            <a:pPr marL="0" indent="0">
              <a:spcBef>
                <a:spcPts val="0"/>
              </a:spcBef>
              <a:buSzTx/>
              <a:buFontTx/>
              <a:buNone/>
              <a:defRPr sz="1200"/>
            </a:pPr>
            <a:r>
              <a:t>     </a:t>
            </a:r>
          </a:p>
          <a:p>
            <a:pPr marL="0" indent="0">
              <a:spcBef>
                <a:spcPts val="0"/>
              </a:spcBef>
              <a:buSzTx/>
              <a:buFontTx/>
              <a:buNone/>
              <a:defRPr sz="1200"/>
            </a:pPr>
            <a:r>
              <a:t>    Observation: </a:t>
            </a:r>
          </a:p>
          <a:p>
            <a:pPr marL="0" indent="0">
              <a:spcBef>
                <a:spcPts val="0"/>
              </a:spcBef>
              <a:buSzTx/>
              <a:buFontTx/>
              <a:buNone/>
              <a:defRPr sz="1200"/>
            </a:pPr>
            <a:r>
              <a:t>     - Loan default rate is consistently high in 60 months term. </a:t>
            </a:r>
          </a:p>
          <a:p>
            <a:pPr marL="0" indent="0">
              <a:spcBef>
                <a:spcPts val="0"/>
              </a:spcBef>
              <a:buSzTx/>
              <a:buFontTx/>
              <a:buNone/>
              <a:defRPr sz="1200"/>
            </a:pPr>
            <a:r>
              <a:t>    </a:t>
            </a:r>
          </a:p>
        </p:txBody>
      </p:sp>
      <p:grpSp>
        <p:nvGrpSpPr>
          <p:cNvPr id="174" name="Image Gallery"/>
          <p:cNvGrpSpPr/>
          <p:nvPr/>
        </p:nvGrpSpPr>
        <p:grpSpPr>
          <a:xfrm>
            <a:off x="6061262" y="791837"/>
            <a:ext cx="5080001" cy="2797189"/>
            <a:chOff x="0" y="0"/>
            <a:chExt cx="5080000" cy="2797187"/>
          </a:xfrm>
        </p:grpSpPr>
        <p:pic>
          <p:nvPicPr>
            <p:cNvPr id="172" name="Screenshot 2020-10-19 at 12.37.43 AM.png" descr="Screenshot 2020-10-19 at 12.37.43 AM.png"/>
            <p:cNvPicPr>
              <a:picLocks noChangeAspect="1"/>
            </p:cNvPicPr>
            <p:nvPr/>
          </p:nvPicPr>
          <p:blipFill>
            <a:blip r:embed="rId2">
              <a:extLst/>
            </a:blip>
            <a:srcRect l="1350" t="0" r="1350" b="0"/>
            <a:stretch>
              <a:fillRect/>
            </a:stretch>
          </p:blipFill>
          <p:spPr>
            <a:xfrm>
              <a:off x="0" y="0"/>
              <a:ext cx="5080000" cy="2441588"/>
            </a:xfrm>
            <a:prstGeom prst="rect">
              <a:avLst/>
            </a:prstGeom>
            <a:ln w="12700" cap="flat">
              <a:noFill/>
              <a:miter lim="400000"/>
            </a:ln>
            <a:effectLst/>
          </p:spPr>
        </p:pic>
        <p:sp>
          <p:nvSpPr>
            <p:cNvPr id="173" name="Fig: d"/>
            <p:cNvSpPr/>
            <p:nvPr/>
          </p:nvSpPr>
          <p:spPr>
            <a:xfrm>
              <a:off x="0" y="2517787"/>
              <a:ext cx="5080000"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nSpc>
                  <a:spcPct val="10000"/>
                </a:lnSpc>
                <a:defRPr sz="800"/>
              </a:lvl1pPr>
            </a:lstStyle>
            <a:p>
              <a:pPr/>
              <a:r>
                <a:t>Fig: d</a:t>
              </a:r>
            </a:p>
          </p:txBody>
        </p:sp>
      </p:grpSp>
      <p:grpSp>
        <p:nvGrpSpPr>
          <p:cNvPr id="177" name="Image Gallery"/>
          <p:cNvGrpSpPr/>
          <p:nvPr/>
        </p:nvGrpSpPr>
        <p:grpSpPr>
          <a:xfrm>
            <a:off x="6061262" y="3756053"/>
            <a:ext cx="5080001" cy="2585920"/>
            <a:chOff x="0" y="0"/>
            <a:chExt cx="5080000" cy="2585918"/>
          </a:xfrm>
        </p:grpSpPr>
        <p:pic>
          <p:nvPicPr>
            <p:cNvPr id="175" name="Screenshot 2020-10-19 at 12.40.05 AM.png" descr="Screenshot 2020-10-19 at 12.40.05 AM.png"/>
            <p:cNvPicPr>
              <a:picLocks noChangeAspect="1"/>
            </p:cNvPicPr>
            <p:nvPr/>
          </p:nvPicPr>
          <p:blipFill>
            <a:blip r:embed="rId3">
              <a:extLst/>
            </a:blip>
            <a:srcRect l="727" t="0" r="727" b="0"/>
            <a:stretch>
              <a:fillRect/>
            </a:stretch>
          </p:blipFill>
          <p:spPr>
            <a:xfrm>
              <a:off x="0" y="0"/>
              <a:ext cx="5080000" cy="2230319"/>
            </a:xfrm>
            <a:prstGeom prst="rect">
              <a:avLst/>
            </a:prstGeom>
            <a:ln w="12700" cap="flat">
              <a:noFill/>
              <a:miter lim="400000"/>
            </a:ln>
            <a:effectLst/>
          </p:spPr>
        </p:pic>
        <p:sp>
          <p:nvSpPr>
            <p:cNvPr id="176" name="Fig: e"/>
            <p:cNvSpPr/>
            <p:nvPr/>
          </p:nvSpPr>
          <p:spPr>
            <a:xfrm>
              <a:off x="0" y="2306518"/>
              <a:ext cx="5080000"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nSpc>
                  <a:spcPct val="10000"/>
                </a:lnSpc>
                <a:defRPr sz="800"/>
              </a:lvl1pPr>
            </a:lstStyle>
            <a:p>
              <a:pPr/>
              <a:r>
                <a:t>Fig: e</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ontent Placeholder 2"/>
          <p:cNvSpPr txBox="1"/>
          <p:nvPr>
            <p:ph type="body" idx="1"/>
          </p:nvPr>
        </p:nvSpPr>
        <p:spPr>
          <a:xfrm>
            <a:off x="404948" y="1854925"/>
            <a:ext cx="11168744" cy="4344263"/>
          </a:xfrm>
          <a:prstGeom prst="rect">
            <a:avLst/>
          </a:prstGeom>
        </p:spPr>
        <p:txBody>
          <a:bodyPr/>
          <a:lstStyle/>
          <a:p>
            <a:pPr marL="0" indent="0">
              <a:buSzTx/>
              <a:buNone/>
              <a:defRPr sz="1400">
                <a:latin typeface="Courier"/>
                <a:ea typeface="Courier"/>
                <a:cs typeface="Courier"/>
                <a:sym typeface="Courier"/>
              </a:defRPr>
            </a:pPr>
            <a:r>
              <a:t>With the case study analysis on different segmented of variables and plot, we observe few indications for a loan or borrower becoming default. However we’ve narrowed down our analysis to find out the most strong parameters as driving indications for default.</a:t>
            </a:r>
          </a:p>
          <a:p>
            <a:pPr marL="0" indent="0" defTabSz="457200">
              <a:lnSpc>
                <a:spcPts val="3200"/>
              </a:lnSpc>
              <a:spcBef>
                <a:spcPts val="0"/>
              </a:spcBef>
              <a:buSzTx/>
              <a:buNone/>
              <a:defRPr sz="1400">
                <a:latin typeface="Courier"/>
                <a:ea typeface="Courier"/>
                <a:cs typeface="Courier"/>
                <a:sym typeface="Courier"/>
              </a:defRPr>
            </a:pPr>
          </a:p>
          <a:p>
            <a:pPr marL="0" indent="0" defTabSz="457200">
              <a:lnSpc>
                <a:spcPts val="3200"/>
              </a:lnSpc>
              <a:spcBef>
                <a:spcPts val="0"/>
              </a:spcBef>
              <a:buSzTx/>
              <a:buNone/>
              <a:defRPr sz="1400">
                <a:latin typeface="Courier"/>
                <a:ea typeface="Courier"/>
                <a:cs typeface="Courier"/>
                <a:sym typeface="Courier"/>
              </a:defRPr>
            </a:pPr>
            <a:r>
              <a:t>- Key Observations and Recommendations:</a:t>
            </a:r>
          </a:p>
          <a:p>
            <a:pPr lvl="1" marL="0" indent="590550" defTabSz="457200">
              <a:lnSpc>
                <a:spcPts val="3200"/>
              </a:lnSpc>
              <a:spcBef>
                <a:spcPts val="0"/>
              </a:spcBef>
              <a:buSzTx/>
              <a:buNone/>
              <a:defRPr sz="1400">
                <a:latin typeface="Courier"/>
                <a:ea typeface="Courier"/>
                <a:cs typeface="Courier"/>
                <a:sym typeface="Courier"/>
              </a:defRPr>
            </a:pPr>
          </a:p>
          <a:p>
            <a:pPr lvl="1" marL="521368" indent="-140368" defTabSz="457200">
              <a:lnSpc>
                <a:spcPts val="3200"/>
              </a:lnSpc>
              <a:spcBef>
                <a:spcPts val="0"/>
              </a:spcBef>
              <a:buFontTx/>
              <a:defRPr sz="1400">
                <a:latin typeface="Courier"/>
                <a:ea typeface="Courier"/>
                <a:cs typeface="Courier"/>
                <a:sym typeface="Courier"/>
              </a:defRPr>
            </a:pPr>
            <a:r>
              <a:t> </a:t>
            </a:r>
            <a:r>
              <a:rPr i="1"/>
              <a:t>A high loan tenure is one of the most common indicator of loan default across all analysis.</a:t>
            </a:r>
            <a:endParaRPr i="1"/>
          </a:p>
          <a:p>
            <a:pPr lvl="1" marL="521368" indent="-140368" defTabSz="457200">
              <a:lnSpc>
                <a:spcPts val="3200"/>
              </a:lnSpc>
              <a:spcBef>
                <a:spcPts val="0"/>
              </a:spcBef>
              <a:buFontTx/>
              <a:defRPr i="1" sz="1400">
                <a:latin typeface="Courier"/>
                <a:ea typeface="Courier"/>
                <a:cs typeface="Courier"/>
                <a:sym typeface="Courier"/>
              </a:defRPr>
            </a:pPr>
            <a:r>
              <a:t> Low credit score (low grade and subgrade)with unsecured loans such as car, medical, small business and renewable energy loans have significant impact on loan defaults.</a:t>
            </a:r>
          </a:p>
          <a:p>
            <a:pPr lvl="1" marL="521368" indent="-140368" defTabSz="457200">
              <a:lnSpc>
                <a:spcPts val="3200"/>
              </a:lnSpc>
              <a:spcBef>
                <a:spcPts val="0"/>
              </a:spcBef>
              <a:buFontTx/>
              <a:defRPr sz="1400">
                <a:latin typeface="Courier"/>
                <a:ea typeface="Courier"/>
                <a:cs typeface="Courier"/>
                <a:sym typeface="Courier"/>
              </a:defRPr>
            </a:pPr>
            <a:r>
              <a:rPr i="1"/>
              <a:t> High interest rate across all segments is primary indication of default.</a:t>
            </a:r>
            <a:endParaRPr i="1"/>
          </a:p>
          <a:p>
            <a:pPr lvl="1" marL="521368" indent="-140368" defTabSz="457200">
              <a:lnSpc>
                <a:spcPts val="3200"/>
              </a:lnSpc>
              <a:spcBef>
                <a:spcPts val="0"/>
              </a:spcBef>
              <a:buFontTx/>
              <a:defRPr sz="1400">
                <a:latin typeface="Courier"/>
                <a:ea typeface="Courier"/>
                <a:cs typeface="Courier"/>
                <a:sym typeface="Courier"/>
              </a:defRPr>
            </a:pPr>
            <a:r>
              <a:rPr i="1"/>
              <a:t>Increase in dti is more likely a risk of becoming default.</a:t>
            </a:r>
            <a:r>
              <a:t>  </a:t>
            </a:r>
          </a:p>
        </p:txBody>
      </p:sp>
      <p:sp>
        <p:nvSpPr>
          <p:cNvPr id="180" name="Title 1"/>
          <p:cNvSpPr txBox="1"/>
          <p:nvPr>
            <p:ph type="title"/>
          </p:nvPr>
        </p:nvSpPr>
        <p:spPr>
          <a:xfrm>
            <a:off x="1136469" y="640080"/>
            <a:ext cx="9313817" cy="856138"/>
          </a:xfrm>
          <a:prstGeom prst="rect">
            <a:avLst/>
          </a:prstGeom>
        </p:spPr>
        <p:txBody>
          <a:bodyPr/>
          <a:lstStyle>
            <a:lvl1pPr>
              <a:defRPr sz="2500"/>
            </a:lvl1pPr>
          </a:lstStyle>
          <a:p>
            <a:pPr/>
            <a:r>
              <a:t>Recommendations: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Content Placeholder 2"/>
          <p:cNvSpPr txBox="1"/>
          <p:nvPr>
            <p:ph type="body" idx="1"/>
          </p:nvPr>
        </p:nvSpPr>
        <p:spPr>
          <a:xfrm>
            <a:off x="404948" y="1854925"/>
            <a:ext cx="11168744" cy="4344263"/>
          </a:xfrm>
          <a:prstGeom prst="rect">
            <a:avLst/>
          </a:prstGeom>
        </p:spPr>
        <p:txBody>
          <a:bodyPr/>
          <a:lstStyle/>
          <a:p>
            <a:pPr marL="0" indent="0" defTabSz="457200">
              <a:lnSpc>
                <a:spcPts val="3200"/>
              </a:lnSpc>
              <a:spcBef>
                <a:spcPts val="0"/>
              </a:spcBef>
              <a:buSzTx/>
              <a:buFontTx/>
              <a:buNone/>
              <a:defRPr sz="1400">
                <a:latin typeface="Helvetica Neue"/>
                <a:ea typeface="Helvetica Neue"/>
                <a:cs typeface="Helvetica Neue"/>
                <a:sym typeface="Helvetica Neue"/>
              </a:defRPr>
            </a:pPr>
            <a:r>
              <a:t>Lending Club company is the largest online loan marketplace, facilitating personal loans, business loans, and financing of medical procedures.The company receives a loan application, eventually company has to make a decision for loan approval based on the applicant’s profile.</a:t>
            </a:r>
          </a:p>
          <a:p>
            <a:pPr marL="0" indent="0">
              <a:buSzTx/>
              <a:buNone/>
              <a:defRPr sz="1400"/>
            </a:pPr>
            <a:r>
              <a:t>Lending Club company has few constraints over the analysis:</a:t>
            </a:r>
          </a:p>
          <a:p>
            <a:pPr lvl="1" marL="521368" indent="-140368">
              <a:buFontTx/>
              <a:defRPr sz="1400"/>
            </a:pPr>
            <a:r>
              <a:t>Borrowers can easily access lower interest rate loans through a fast online interface.</a:t>
            </a:r>
          </a:p>
          <a:p>
            <a:pPr lvl="1" marL="521368" indent="-140368" defTabSz="457200">
              <a:lnSpc>
                <a:spcPts val="3200"/>
              </a:lnSpc>
              <a:spcBef>
                <a:spcPts val="0"/>
              </a:spcBef>
              <a:buFontTx/>
              <a:defRPr sz="1400">
                <a:latin typeface="Helvetica Neue"/>
                <a:ea typeface="Helvetica Neue"/>
                <a:cs typeface="Helvetica Neue"/>
                <a:sym typeface="Helvetica Neue"/>
              </a:defRPr>
            </a:pPr>
            <a:r>
              <a:t>Identify the risky loan applicants.</a:t>
            </a:r>
          </a:p>
          <a:p>
            <a:pPr lvl="1" marL="521368" indent="-140368" defTabSz="457200">
              <a:lnSpc>
                <a:spcPts val="3200"/>
              </a:lnSpc>
              <a:spcBef>
                <a:spcPts val="0"/>
              </a:spcBef>
              <a:buFontTx/>
              <a:defRPr sz="1400">
                <a:latin typeface="Helvetica Neue"/>
                <a:ea typeface="Helvetica Neue"/>
                <a:cs typeface="Helvetica Neue"/>
                <a:sym typeface="Helvetica Neue"/>
              </a:defRPr>
            </a:pPr>
            <a:r>
              <a:t>The company wants to understand the driving factors (or driver variables) behind loan default, i.e. the variables which are strong indicators of default.</a:t>
            </a:r>
          </a:p>
          <a:p>
            <a:pPr lvl="1" marL="521368" indent="-140368" defTabSz="457200">
              <a:lnSpc>
                <a:spcPts val="3200"/>
              </a:lnSpc>
              <a:spcBef>
                <a:spcPts val="0"/>
              </a:spcBef>
              <a:buFontTx/>
              <a:defRPr sz="1400">
                <a:latin typeface="Helvetica Neue"/>
                <a:ea typeface="Helvetica Neue"/>
                <a:cs typeface="Helvetica Neue"/>
                <a:sym typeface="Helvetica Neue"/>
              </a:defRPr>
            </a:pPr>
            <a:r>
              <a:t>Disbursal of such loans can be reduced thereby cutting down the amount of credit loss.</a:t>
            </a:r>
          </a:p>
          <a:p>
            <a:pPr lvl="1" marL="521368" indent="-140368" defTabSz="457200">
              <a:lnSpc>
                <a:spcPts val="3200"/>
              </a:lnSpc>
              <a:spcBef>
                <a:spcPts val="0"/>
              </a:spcBef>
              <a:buFontTx/>
              <a:defRPr sz="1400">
                <a:latin typeface="Helvetica Neue"/>
                <a:ea typeface="Helvetica Neue"/>
                <a:cs typeface="Helvetica Neue"/>
                <a:sym typeface="Helvetica Neue"/>
              </a:defRPr>
            </a:pPr>
          </a:p>
          <a:p>
            <a:pPr marL="0" indent="0">
              <a:buSzTx/>
              <a:buNone/>
              <a:defRPr sz="1400"/>
            </a:pPr>
          </a:p>
        </p:txBody>
      </p:sp>
      <p:sp>
        <p:nvSpPr>
          <p:cNvPr id="108" name="Title 1"/>
          <p:cNvSpPr txBox="1"/>
          <p:nvPr>
            <p:ph type="title"/>
          </p:nvPr>
        </p:nvSpPr>
        <p:spPr>
          <a:xfrm>
            <a:off x="1136469" y="640080"/>
            <a:ext cx="9313817" cy="856138"/>
          </a:xfrm>
          <a:prstGeom prst="rect">
            <a:avLst/>
          </a:prstGeom>
        </p:spPr>
        <p:txBody>
          <a:bodyPr/>
          <a:lstStyle/>
          <a:p>
            <a:pPr>
              <a:defRPr b="1"/>
            </a:pPr>
            <a:r>
              <a:t> </a:t>
            </a:r>
            <a:r>
              <a:rPr b="0" sz="2800"/>
              <a:t>&lt;Abstract&gt;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Content Placeholder 2"/>
          <p:cNvSpPr txBox="1"/>
          <p:nvPr>
            <p:ph type="body" idx="1"/>
          </p:nvPr>
        </p:nvSpPr>
        <p:spPr>
          <a:xfrm>
            <a:off x="404948" y="1854925"/>
            <a:ext cx="11168744" cy="4344263"/>
          </a:xfrm>
          <a:prstGeom prst="rect">
            <a:avLst/>
          </a:prstGeom>
        </p:spPr>
        <p:txBody>
          <a:bodyPr/>
          <a:lstStyle/>
          <a:p>
            <a:pPr marL="0" indent="0">
              <a:buSzTx/>
              <a:buNone/>
              <a:defRPr sz="1800"/>
            </a:pPr>
            <a:r>
              <a:t>Identification of such applicants using EDA is the aim of this case study.</a:t>
            </a:r>
          </a:p>
          <a:p>
            <a:pPr marL="0" indent="0">
              <a:buSzTx/>
              <a:buNone/>
              <a:defRPr sz="1800"/>
            </a:pPr>
          </a:p>
          <a:p>
            <a:pPr marL="0" indent="0" defTabSz="457200">
              <a:lnSpc>
                <a:spcPct val="100000"/>
              </a:lnSpc>
              <a:spcBef>
                <a:spcPts val="0"/>
              </a:spcBef>
              <a:buSzTx/>
              <a:buFontTx/>
              <a:buNone/>
              <a:defRPr sz="1200">
                <a:latin typeface="+mn-lt"/>
                <a:ea typeface="+mn-ea"/>
                <a:cs typeface="+mn-cs"/>
                <a:sym typeface="Helvetica"/>
              </a:defRPr>
            </a:pPr>
            <a:r>
              <a:t>Step by approach to Perform Case study: </a:t>
            </a:r>
          </a:p>
          <a:p>
            <a:pPr marL="0" indent="0" defTabSz="457200">
              <a:lnSpc>
                <a:spcPct val="100000"/>
              </a:lnSpc>
              <a:spcBef>
                <a:spcPts val="0"/>
              </a:spcBef>
              <a:buSzTx/>
              <a:buFontTx/>
              <a:buNone/>
              <a:defRPr sz="1200">
                <a:latin typeface="+mn-lt"/>
                <a:ea typeface="+mn-ea"/>
                <a:cs typeface="+mn-cs"/>
                <a:sym typeface="Helvetica"/>
              </a:defRPr>
            </a:pPr>
            <a:endParaRPr>
              <a:latin typeface="Times"/>
              <a:ea typeface="Times"/>
              <a:cs typeface="Times"/>
              <a:sym typeface="Times"/>
            </a:endParaRPr>
          </a:p>
          <a:p>
            <a:pPr marL="399472" indent="-259772" defTabSz="457200">
              <a:lnSpc>
                <a:spcPct val="150000"/>
              </a:lnSpc>
              <a:spcBef>
                <a:spcPts val="0"/>
              </a:spcBef>
              <a:buClr>
                <a:srgbClr val="000000"/>
              </a:buClr>
              <a:buAutoNum type="arabicPeriod" startAt="1"/>
              <a:defRPr sz="1200">
                <a:latin typeface="+mn-lt"/>
                <a:ea typeface="+mn-ea"/>
                <a:cs typeface="+mn-cs"/>
                <a:sym typeface="Helvetica"/>
              </a:defRPr>
            </a:pPr>
            <a:r>
              <a:t>Data understanding : Reviewing the dates to visualise each column and select the objective target variables.</a:t>
            </a:r>
          </a:p>
          <a:p>
            <a:pPr marL="399472" indent="-259772" defTabSz="457200">
              <a:lnSpc>
                <a:spcPct val="150000"/>
              </a:lnSpc>
              <a:spcBef>
                <a:spcPts val="0"/>
              </a:spcBef>
              <a:buClr>
                <a:srgbClr val="000000"/>
              </a:buClr>
              <a:buAutoNum type="arabicPeriod" startAt="1"/>
              <a:defRPr sz="1200">
                <a:latin typeface="+mn-lt"/>
                <a:ea typeface="+mn-ea"/>
                <a:cs typeface="+mn-cs"/>
                <a:sym typeface="Helvetica"/>
              </a:defRPr>
            </a:pPr>
            <a:r>
              <a:t>Data cleaning (cleaning missing values, removing redundant columns etc.): Cleanup the data set to make data more meaningful.</a:t>
            </a:r>
            <a:endParaRPr sz="1600">
              <a:latin typeface="Times"/>
              <a:ea typeface="Times"/>
              <a:cs typeface="Times"/>
              <a:sym typeface="Times"/>
            </a:endParaRPr>
          </a:p>
          <a:p>
            <a:pPr marL="486063" indent="-346363" defTabSz="457200">
              <a:lnSpc>
                <a:spcPct val="150000"/>
              </a:lnSpc>
              <a:spcBef>
                <a:spcPts val="0"/>
              </a:spcBef>
              <a:buClr>
                <a:srgbClr val="000000"/>
              </a:buClr>
              <a:buAutoNum type="arabicPeriod" startAt="1"/>
              <a:defRPr sz="1200">
                <a:latin typeface="+mn-lt"/>
                <a:ea typeface="+mn-ea"/>
                <a:cs typeface="+mn-cs"/>
                <a:sym typeface="Helvetica"/>
              </a:defRPr>
            </a:pPr>
            <a:r>
              <a:rPr sz="1600">
                <a:latin typeface="Times"/>
                <a:ea typeface="Times"/>
                <a:cs typeface="Times"/>
                <a:sym typeface="Times"/>
              </a:rPr>
              <a:t>Data Analysis: </a:t>
            </a:r>
            <a:endParaRPr sz="1600">
              <a:latin typeface="Times"/>
              <a:ea typeface="Times"/>
              <a:cs typeface="Times"/>
              <a:sym typeface="Times"/>
            </a:endParaRPr>
          </a:p>
          <a:p>
            <a:pPr marL="0" indent="0" defTabSz="457200">
              <a:lnSpc>
                <a:spcPct val="150000"/>
              </a:lnSpc>
              <a:spcBef>
                <a:spcPts val="0"/>
              </a:spcBef>
              <a:buSzTx/>
              <a:buFontTx/>
              <a:buNone/>
              <a:defRPr sz="1200">
                <a:latin typeface="+mn-lt"/>
                <a:ea typeface="+mn-ea"/>
                <a:cs typeface="+mn-cs"/>
                <a:sym typeface="Helvetica"/>
              </a:defRPr>
            </a:pPr>
            <a:r>
              <a:rPr sz="1600">
                <a:latin typeface="Times"/>
                <a:ea typeface="Times"/>
                <a:cs typeface="Times"/>
                <a:sym typeface="Times"/>
              </a:rPr>
              <a:t>             a) </a:t>
            </a:r>
            <a:r>
              <a:t>Univariate analysis : Follow the checkpoints and appropriate analysis on the target variables.</a:t>
            </a:r>
            <a:r>
              <a:rPr sz="1600">
                <a:latin typeface="Times"/>
                <a:ea typeface="Times"/>
                <a:cs typeface="Times"/>
                <a:sym typeface="Times"/>
              </a:rPr>
              <a:t> </a:t>
            </a:r>
            <a:endParaRPr sz="1600">
              <a:latin typeface="Times"/>
              <a:ea typeface="Times"/>
              <a:cs typeface="Times"/>
              <a:sym typeface="Times"/>
            </a:endParaRPr>
          </a:p>
          <a:p>
            <a:pPr marL="0" indent="0" defTabSz="457200">
              <a:lnSpc>
                <a:spcPct val="150000"/>
              </a:lnSpc>
              <a:spcBef>
                <a:spcPts val="0"/>
              </a:spcBef>
              <a:buSzTx/>
              <a:buFontTx/>
              <a:buNone/>
              <a:defRPr sz="1200">
                <a:latin typeface="+mn-lt"/>
                <a:ea typeface="+mn-ea"/>
                <a:cs typeface="+mn-cs"/>
                <a:sym typeface="Helvetica"/>
              </a:defRPr>
            </a:pPr>
            <a:r>
              <a:rPr sz="1600">
                <a:latin typeface="Times"/>
                <a:ea typeface="Times"/>
                <a:cs typeface="Times"/>
                <a:sym typeface="Times"/>
              </a:rPr>
              <a:t>             b) </a:t>
            </a:r>
            <a:r>
              <a:t>Bivariate analysis : Look at the relations between the column-set, for any meaningful information</a:t>
            </a:r>
            <a:endParaRPr sz="1600">
              <a:latin typeface="Times"/>
              <a:ea typeface="Times"/>
              <a:cs typeface="Times"/>
              <a:sym typeface="Times"/>
            </a:endParaRPr>
          </a:p>
          <a:p>
            <a:pPr marL="0" indent="0" defTabSz="457200">
              <a:lnSpc>
                <a:spcPct val="150000"/>
              </a:lnSpc>
              <a:spcBef>
                <a:spcPts val="0"/>
              </a:spcBef>
              <a:buSzTx/>
              <a:buFontTx/>
              <a:buNone/>
              <a:defRPr sz="1200">
                <a:latin typeface="+mn-lt"/>
                <a:ea typeface="+mn-ea"/>
                <a:cs typeface="+mn-cs"/>
                <a:sym typeface="Helvetica"/>
              </a:defRPr>
            </a:pPr>
            <a:r>
              <a:rPr sz="1600">
                <a:latin typeface="Times"/>
                <a:ea typeface="Times"/>
                <a:cs typeface="Times"/>
                <a:sym typeface="Times"/>
              </a:rPr>
              <a:t>             c) </a:t>
            </a:r>
            <a:r>
              <a:t>Derived metrics : Extract hidden informations out of the dataset for further analysis.</a:t>
            </a:r>
          </a:p>
          <a:p>
            <a:pPr marL="399472" indent="-259772" defTabSz="457200">
              <a:lnSpc>
                <a:spcPct val="150000"/>
              </a:lnSpc>
              <a:spcBef>
                <a:spcPts val="0"/>
              </a:spcBef>
              <a:buClr>
                <a:srgbClr val="000000"/>
              </a:buClr>
              <a:buAutoNum type="arabicPeriod" startAt="4"/>
              <a:defRPr sz="1200">
                <a:latin typeface="+mn-lt"/>
                <a:ea typeface="+mn-ea"/>
                <a:cs typeface="+mn-cs"/>
                <a:sym typeface="Helvetica"/>
              </a:defRPr>
            </a:pPr>
            <a:r>
              <a:t>Plot the metrics to visualise the outcomes.</a:t>
            </a:r>
          </a:p>
          <a:p>
            <a:pPr marL="399472" indent="-259772" defTabSz="457200">
              <a:lnSpc>
                <a:spcPct val="150000"/>
              </a:lnSpc>
              <a:spcBef>
                <a:spcPts val="0"/>
              </a:spcBef>
              <a:buClr>
                <a:srgbClr val="000000"/>
              </a:buClr>
              <a:buAutoNum type="arabicPeriod" startAt="4"/>
              <a:defRPr sz="1200">
                <a:latin typeface="+mn-lt"/>
                <a:ea typeface="+mn-ea"/>
                <a:cs typeface="+mn-cs"/>
                <a:sym typeface="Helvetica"/>
              </a:defRPr>
            </a:pPr>
            <a:r>
              <a:t>Recommendations</a:t>
            </a:r>
            <a:br/>
          </a:p>
        </p:txBody>
      </p:sp>
      <p:sp>
        <p:nvSpPr>
          <p:cNvPr id="111" name="Title 1"/>
          <p:cNvSpPr txBox="1"/>
          <p:nvPr>
            <p:ph type="title"/>
          </p:nvPr>
        </p:nvSpPr>
        <p:spPr>
          <a:xfrm>
            <a:off x="1136469" y="640080"/>
            <a:ext cx="9313817" cy="856138"/>
          </a:xfrm>
          <a:prstGeom prst="rect">
            <a:avLst/>
          </a:prstGeom>
        </p:spPr>
        <p:txBody>
          <a:bodyPr/>
          <a:lstStyle/>
          <a:p>
            <a:pPr>
              <a:defRPr b="1"/>
            </a:pPr>
            <a:r>
              <a:t> </a:t>
            </a:r>
            <a:r>
              <a:rPr b="0" sz="2800"/>
              <a:t>&lt;Problem solving methodology : EDA&gt;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itle 1"/>
          <p:cNvSpPr txBox="1"/>
          <p:nvPr>
            <p:ph type="title"/>
          </p:nvPr>
        </p:nvSpPr>
        <p:spPr>
          <a:xfrm>
            <a:off x="1136469" y="640080"/>
            <a:ext cx="9313817" cy="856138"/>
          </a:xfrm>
          <a:prstGeom prst="rect">
            <a:avLst/>
          </a:prstGeom>
        </p:spPr>
        <p:txBody>
          <a:bodyPr/>
          <a:lstStyle/>
          <a:p>
            <a:pPr>
              <a:defRPr b="1"/>
            </a:pPr>
            <a:r>
              <a:t> </a:t>
            </a:r>
            <a:r>
              <a:rPr b="0" sz="2800"/>
              <a:t>&lt;Data Understanding and Data Cleaning&gt;</a:t>
            </a:r>
          </a:p>
        </p:txBody>
      </p:sp>
      <p:sp>
        <p:nvSpPr>
          <p:cNvPr id="114" name="Content Placeholder 2"/>
          <p:cNvSpPr txBox="1"/>
          <p:nvPr>
            <p:ph type="body" idx="1"/>
          </p:nvPr>
        </p:nvSpPr>
        <p:spPr>
          <a:xfrm>
            <a:off x="404948" y="1854925"/>
            <a:ext cx="11168744" cy="4344263"/>
          </a:xfrm>
          <a:prstGeom prst="rect">
            <a:avLst/>
          </a:prstGeom>
        </p:spPr>
        <p:txBody>
          <a:bodyPr/>
          <a:lstStyle/>
          <a:p>
            <a:pPr marL="0" indent="0">
              <a:buSzTx/>
              <a:buNone/>
              <a:defRPr sz="1400"/>
            </a:pPr>
          </a:p>
          <a:p>
            <a:pPr marL="0" indent="0">
              <a:buSzTx/>
              <a:buNone/>
              <a:defRPr sz="1400"/>
            </a:pPr>
            <a:r>
              <a:t>The objective is to understand the dataset set with respect to provided data dictionary, and visualise the target variable and other important columns to be useful in further stages of analysis.</a:t>
            </a:r>
          </a:p>
          <a:p>
            <a:pPr marL="0" indent="0">
              <a:buSzTx/>
              <a:buNone/>
              <a:defRPr sz="1400"/>
            </a:pPr>
            <a:r>
              <a:t>- Dropping of redundant, missing data and extra columns.</a:t>
            </a:r>
          </a:p>
          <a:p>
            <a:pPr marL="0" indent="0">
              <a:buSzTx/>
              <a:buNone/>
              <a:defRPr sz="1400"/>
            </a:pPr>
            <a:r>
              <a:t>- Standardising the columns.</a:t>
            </a:r>
          </a:p>
          <a:p>
            <a:pPr marL="0" indent="0">
              <a:buSzTx/>
              <a:buNone/>
              <a:defRPr sz="1400"/>
            </a:pPr>
            <a:r>
              <a:t>- Removing impurities (wrong values) from dataset to make it more meaningful.</a:t>
            </a:r>
          </a:p>
          <a:p>
            <a:pPr marL="0" indent="0">
              <a:buSzTx/>
              <a:buNone/>
              <a:defRPr sz="1400"/>
            </a:pPr>
            <a:r>
              <a:t>- Deciding Target Variable : Observing the dataset we can clearly determine </a:t>
            </a:r>
            <a:r>
              <a:rPr b="1"/>
              <a:t>loan_status</a:t>
            </a:r>
            <a:r>
              <a:t> as our target variable</a:t>
            </a:r>
          </a:p>
          <a:p>
            <a:pPr marL="0" indent="0">
              <a:buSzTx/>
              <a:buNone/>
              <a:defRPr sz="1400"/>
            </a:pPr>
            <a:r>
              <a:t>  </a:t>
            </a:r>
          </a:p>
          <a:p>
            <a:pPr marL="0" indent="0">
              <a:buSzTx/>
              <a:buNone/>
              <a:defRPr sz="1400"/>
            </a:pPr>
            <a: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xfrm>
            <a:off x="1136469" y="640080"/>
            <a:ext cx="9313817" cy="856138"/>
          </a:xfrm>
          <a:prstGeom prst="rect">
            <a:avLst/>
          </a:prstGeom>
        </p:spPr>
        <p:txBody>
          <a:bodyPr/>
          <a:lstStyle/>
          <a:p>
            <a:pPr>
              <a:defRPr b="1"/>
            </a:pPr>
            <a:r>
              <a:t> </a:t>
            </a:r>
            <a:r>
              <a:rPr b="0" sz="2800"/>
              <a:t>&lt;Analysis&gt;</a:t>
            </a:r>
          </a:p>
        </p:txBody>
      </p:sp>
      <p:sp>
        <p:nvSpPr>
          <p:cNvPr id="117" name="Content Placeholder 2"/>
          <p:cNvSpPr txBox="1"/>
          <p:nvPr>
            <p:ph type="body" idx="1"/>
          </p:nvPr>
        </p:nvSpPr>
        <p:spPr>
          <a:xfrm>
            <a:off x="404948" y="1854925"/>
            <a:ext cx="11168744" cy="4344263"/>
          </a:xfrm>
          <a:prstGeom prst="rect">
            <a:avLst/>
          </a:prstGeom>
        </p:spPr>
        <p:txBody>
          <a:bodyPr/>
          <a:lstStyle/>
          <a:p>
            <a:pPr marL="0" indent="0">
              <a:buSzTx/>
              <a:buNone/>
              <a:defRPr sz="1400"/>
            </a:pPr>
            <a:r>
              <a:t>Starting the analysis with univariate analogy on Target variable I.e loan_status in our case. Here we observed that any user/customer with Charged-off value is considered as defaulted.</a:t>
            </a:r>
          </a:p>
          <a:p>
            <a:pPr marL="0" indent="0">
              <a:buSzTx/>
              <a:buNone/>
              <a:defRPr sz="1400"/>
            </a:pPr>
          </a:p>
          <a:p>
            <a:pPr marL="0" indent="0">
              <a:buSzTx/>
              <a:buNone/>
              <a:defRPr sz="1400"/>
            </a:pPr>
            <a:r>
              <a:t>By considering the above analogy we have started our analysis in the same direction.</a:t>
            </a:r>
          </a:p>
          <a:p>
            <a:pPr marL="0" indent="0">
              <a:buSzTx/>
              <a:buNone/>
              <a:defRPr sz="1400"/>
            </a:pPr>
            <a:r>
              <a:t>    - Lets observe total number of defaulted customers in the dataset Fig -1 ~ 15%</a:t>
            </a:r>
          </a:p>
          <a:p>
            <a:pPr marL="0" indent="0">
              <a:buSzTx/>
              <a:buNone/>
              <a:defRPr sz="1400"/>
            </a:pPr>
            <a:r>
              <a:t>    - We will approach our univariate analysis on different set of variables with respect to loan_status.</a:t>
            </a:r>
          </a:p>
          <a:p>
            <a:pPr marL="0" indent="0">
              <a:buSzTx/>
              <a:buNone/>
              <a:defRPr sz="1400"/>
            </a:pPr>
            <a:r>
              <a:t>    - We’ll segregate the univariate analysis with multiple sets of variables and drive the correlation .</a:t>
            </a:r>
          </a:p>
          <a:p>
            <a:pPr marL="0" indent="0">
              <a:buSzTx/>
              <a:buNone/>
              <a:defRPr sz="1400"/>
            </a:pPr>
            <a:r>
              <a:t>    - Fico score is one of the deciding factor for loan amount, interest rate </a:t>
            </a:r>
          </a:p>
        </p:txBody>
      </p:sp>
      <p:grpSp>
        <p:nvGrpSpPr>
          <p:cNvPr id="120" name="Image Gallery"/>
          <p:cNvGrpSpPr/>
          <p:nvPr/>
        </p:nvGrpSpPr>
        <p:grpSpPr>
          <a:xfrm>
            <a:off x="7875998" y="2376855"/>
            <a:ext cx="3142896" cy="2690816"/>
            <a:chOff x="0" y="0"/>
            <a:chExt cx="3142895" cy="2690815"/>
          </a:xfrm>
        </p:grpSpPr>
        <p:pic>
          <p:nvPicPr>
            <p:cNvPr id="118" name="Screenshot 2020-10-18 at 8.24.45 PM.png" descr="Screenshot 2020-10-18 at 8.24.45 PM.png"/>
            <p:cNvPicPr>
              <a:picLocks noChangeAspect="1"/>
            </p:cNvPicPr>
            <p:nvPr/>
          </p:nvPicPr>
          <p:blipFill>
            <a:blip r:embed="rId2">
              <a:extLst/>
            </a:blip>
            <a:srcRect l="1482" t="0" r="1482" b="0"/>
            <a:stretch>
              <a:fillRect/>
            </a:stretch>
          </p:blipFill>
          <p:spPr>
            <a:xfrm>
              <a:off x="0" y="0"/>
              <a:ext cx="3142896" cy="2335216"/>
            </a:xfrm>
            <a:prstGeom prst="rect">
              <a:avLst/>
            </a:prstGeom>
            <a:ln w="12700" cap="flat">
              <a:noFill/>
              <a:miter lim="400000"/>
            </a:ln>
            <a:effectLst/>
          </p:spPr>
        </p:pic>
        <p:sp>
          <p:nvSpPr>
            <p:cNvPr id="119" name="Fig.1: Loan Status Distribution for all set of customers"/>
            <p:cNvSpPr/>
            <p:nvPr/>
          </p:nvSpPr>
          <p:spPr>
            <a:xfrm>
              <a:off x="0" y="2411415"/>
              <a:ext cx="3142896"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900"/>
              </a:lvl1pPr>
            </a:lstStyle>
            <a:p>
              <a:pPr/>
              <a:r>
                <a:t>Fig.1: Loan Status Distribution for all set of customers</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xfrm>
            <a:off x="1136469" y="640080"/>
            <a:ext cx="9313817" cy="856138"/>
          </a:xfrm>
          <a:prstGeom prst="rect">
            <a:avLst/>
          </a:prstGeom>
        </p:spPr>
        <p:txBody>
          <a:bodyPr/>
          <a:lstStyle/>
          <a:p>
            <a:pPr>
              <a:spcBef>
                <a:spcPts val="1000"/>
              </a:spcBef>
              <a:defRPr sz="2400"/>
            </a:pPr>
            <a:r>
              <a:t> </a:t>
            </a:r>
            <a:r>
              <a:rPr sz="2800"/>
              <a:t>&lt;Univariate Analysis&gt;</a:t>
            </a:r>
          </a:p>
        </p:txBody>
      </p:sp>
      <p:sp>
        <p:nvSpPr>
          <p:cNvPr id="123" name="Content Placeholder 2"/>
          <p:cNvSpPr txBox="1"/>
          <p:nvPr>
            <p:ph type="body" idx="1"/>
          </p:nvPr>
        </p:nvSpPr>
        <p:spPr>
          <a:xfrm>
            <a:off x="392248" y="1873257"/>
            <a:ext cx="11168744" cy="4344262"/>
          </a:xfrm>
          <a:prstGeom prst="rect">
            <a:avLst/>
          </a:prstGeom>
        </p:spPr>
        <p:txBody>
          <a:bodyPr/>
          <a:lstStyle/>
          <a:p>
            <a:pPr marL="0" indent="0">
              <a:buSzTx/>
              <a:buNone/>
              <a:defRPr sz="1400"/>
            </a:pPr>
            <a:r>
              <a:t>Deriving  relation between set off variables and default trends.</a:t>
            </a:r>
          </a:p>
          <a:p>
            <a:pPr marL="0" indent="0">
              <a:buSzTx/>
              <a:buNone/>
              <a:defRPr sz="1400"/>
            </a:pPr>
            <a:r>
              <a:t> - To visualise and observe the relation, we have some bar plots: </a:t>
            </a:r>
          </a:p>
          <a:p>
            <a:pPr marL="0" indent="0">
              <a:buSzTx/>
              <a:buNone/>
              <a:defRPr sz="1400"/>
            </a:pPr>
            <a:r>
              <a:t>     1) First we observe the variables which doesn’t have much impact for increase in default rate.</a:t>
            </a:r>
          </a:p>
          <a:p>
            <a:pPr marL="0" indent="0">
              <a:buSzTx/>
              <a:buNone/>
              <a:defRPr sz="1400"/>
            </a:pPr>
            <a:r>
              <a:t>        </a:t>
            </a:r>
          </a:p>
          <a:p>
            <a:pPr marL="0" indent="0">
              <a:buSzTx/>
              <a:buNone/>
              <a:defRPr sz="1400"/>
            </a:pPr>
          </a:p>
          <a:p>
            <a:pPr marL="0" indent="0">
              <a:buSzTx/>
              <a:buNone/>
              <a:defRPr sz="1400"/>
            </a:pPr>
          </a:p>
          <a:p>
            <a:pPr marL="0" indent="0">
              <a:buSzTx/>
              <a:buNone/>
              <a:defRPr sz="1400"/>
            </a:pPr>
          </a:p>
          <a:p>
            <a:pPr marL="0" indent="0">
              <a:buSzTx/>
              <a:buNone/>
              <a:defRPr sz="1400"/>
            </a:pPr>
          </a:p>
          <a:p>
            <a:pPr marL="0" indent="0">
              <a:buSzTx/>
              <a:buNone/>
              <a:defRPr sz="1400"/>
            </a:pPr>
          </a:p>
          <a:p>
            <a:pPr marL="0" indent="0">
              <a:buSzTx/>
              <a:buNone/>
              <a:defRPr sz="1400"/>
            </a:pPr>
          </a:p>
          <a:p>
            <a:pPr marL="0" indent="0">
              <a:buSzTx/>
              <a:buNone/>
              <a:defRPr sz="1400"/>
            </a:pPr>
          </a:p>
          <a:p>
            <a:pPr marL="0" indent="0">
              <a:buSzTx/>
              <a:buNone/>
              <a:defRPr sz="1400"/>
            </a:pPr>
          </a:p>
          <a:p>
            <a:pPr marL="0" indent="0">
              <a:buSzTx/>
              <a:buNone/>
              <a:defRPr sz="1400"/>
            </a:pPr>
            <a:r>
              <a:t>* Now with these plots we can clearly right off that home ownership and employment term doesn’t have much impact in the default or loan charged off.</a:t>
            </a:r>
          </a:p>
        </p:txBody>
      </p:sp>
      <p:grpSp>
        <p:nvGrpSpPr>
          <p:cNvPr id="126" name="Image Gallery"/>
          <p:cNvGrpSpPr/>
          <p:nvPr/>
        </p:nvGrpSpPr>
        <p:grpSpPr>
          <a:xfrm>
            <a:off x="397933" y="2915235"/>
            <a:ext cx="4393463" cy="2453302"/>
            <a:chOff x="0" y="0"/>
            <a:chExt cx="4393462" cy="2453300"/>
          </a:xfrm>
        </p:grpSpPr>
        <p:pic>
          <p:nvPicPr>
            <p:cNvPr id="124" name="Screenshot 2020-10-18 at 8.48.15 PM.png" descr="Screenshot 2020-10-18 at 8.48.15 PM.png"/>
            <p:cNvPicPr>
              <a:picLocks noChangeAspect="1"/>
            </p:cNvPicPr>
            <p:nvPr/>
          </p:nvPicPr>
          <p:blipFill>
            <a:blip r:embed="rId2">
              <a:extLst/>
            </a:blip>
            <a:srcRect l="0" t="279" r="0" b="279"/>
            <a:stretch>
              <a:fillRect/>
            </a:stretch>
          </p:blipFill>
          <p:spPr>
            <a:xfrm>
              <a:off x="0" y="0"/>
              <a:ext cx="4393463" cy="2085001"/>
            </a:xfrm>
            <a:prstGeom prst="rect">
              <a:avLst/>
            </a:prstGeom>
            <a:ln w="12700" cap="flat">
              <a:noFill/>
              <a:miter lim="400000"/>
            </a:ln>
            <a:effectLst/>
          </p:spPr>
        </p:pic>
        <p:sp>
          <p:nvSpPr>
            <p:cNvPr id="125" name="Home ownership does not have any impact on charged off rate"/>
            <p:cNvSpPr/>
            <p:nvPr/>
          </p:nvSpPr>
          <p:spPr>
            <a:xfrm>
              <a:off x="0" y="2161200"/>
              <a:ext cx="4393463"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1000"/>
              </a:lvl1pPr>
            </a:lstStyle>
            <a:p>
              <a:pPr/>
              <a:r>
                <a:t>Home ownership does not have any impact on charged off rate</a:t>
              </a:r>
            </a:p>
          </p:txBody>
        </p:sp>
      </p:grpSp>
      <p:grpSp>
        <p:nvGrpSpPr>
          <p:cNvPr id="129" name="Image Gallery"/>
          <p:cNvGrpSpPr/>
          <p:nvPr/>
        </p:nvGrpSpPr>
        <p:grpSpPr>
          <a:xfrm>
            <a:off x="4893130" y="2915235"/>
            <a:ext cx="4393463" cy="2453302"/>
            <a:chOff x="0" y="0"/>
            <a:chExt cx="4393462" cy="2453300"/>
          </a:xfrm>
        </p:grpSpPr>
        <p:pic>
          <p:nvPicPr>
            <p:cNvPr id="127" name="Screenshot 2020-10-18 at 8.48.26 PM.png" descr="Screenshot 2020-10-18 at 8.48.26 PM.png"/>
            <p:cNvPicPr>
              <a:picLocks noChangeAspect="1"/>
            </p:cNvPicPr>
            <p:nvPr/>
          </p:nvPicPr>
          <p:blipFill>
            <a:blip r:embed="rId3">
              <a:extLst/>
            </a:blip>
            <a:srcRect l="0" t="5296" r="0" b="5296"/>
            <a:stretch>
              <a:fillRect/>
            </a:stretch>
          </p:blipFill>
          <p:spPr>
            <a:xfrm>
              <a:off x="0" y="0"/>
              <a:ext cx="4393463" cy="2085001"/>
            </a:xfrm>
            <a:prstGeom prst="rect">
              <a:avLst/>
            </a:prstGeom>
            <a:ln w="12700" cap="flat">
              <a:noFill/>
              <a:miter lim="400000"/>
            </a:ln>
            <a:effectLst/>
          </p:spPr>
        </p:pic>
        <p:sp>
          <p:nvSpPr>
            <p:cNvPr id="128" name="Employment term does not have any impact on charged off rate"/>
            <p:cNvSpPr/>
            <p:nvPr/>
          </p:nvSpPr>
          <p:spPr>
            <a:xfrm>
              <a:off x="0" y="2161200"/>
              <a:ext cx="4393463"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1000"/>
              </a:lvl1pPr>
            </a:lstStyle>
            <a:p>
              <a:pPr/>
              <a:r>
                <a:t>Employment term does not have any impact on charged off rate</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Content Placeholder 2"/>
          <p:cNvSpPr txBox="1"/>
          <p:nvPr>
            <p:ph type="body" idx="1"/>
          </p:nvPr>
        </p:nvSpPr>
        <p:spPr>
          <a:xfrm>
            <a:off x="392248" y="881267"/>
            <a:ext cx="11168744" cy="5417014"/>
          </a:xfrm>
          <a:prstGeom prst="rect">
            <a:avLst/>
          </a:prstGeom>
        </p:spPr>
        <p:txBody>
          <a:bodyPr/>
          <a:lstStyle/>
          <a:p>
            <a:pPr marL="0" indent="0" defTabSz="905255">
              <a:spcBef>
                <a:spcPts val="900"/>
              </a:spcBef>
              <a:buSzTx/>
              <a:buNone/>
              <a:defRPr sz="1386"/>
            </a:pPr>
            <a:r>
              <a:t>3) Let’s observe the relation between variable that have impact on deciding charged-off or default. ( 5-Plots - bivariate analysis with charged-off/default rate)</a:t>
            </a:r>
          </a:p>
          <a:p>
            <a:pPr marL="0" indent="0" defTabSz="905255">
              <a:spcBef>
                <a:spcPts val="900"/>
              </a:spcBef>
              <a:buSzTx/>
              <a:buNone/>
              <a:defRPr sz="1386"/>
            </a:pPr>
          </a:p>
          <a:p>
            <a:pPr marL="0" indent="0" defTabSz="905255">
              <a:spcBef>
                <a:spcPts val="900"/>
              </a:spcBef>
              <a:buSzTx/>
              <a:buNone/>
              <a:defRPr sz="1386"/>
            </a:pPr>
          </a:p>
          <a:p>
            <a:pPr marL="0" indent="0" defTabSz="905255">
              <a:spcBef>
                <a:spcPts val="900"/>
              </a:spcBef>
              <a:buSzTx/>
              <a:buNone/>
              <a:defRPr sz="1386"/>
            </a:pPr>
          </a:p>
          <a:p>
            <a:pPr marL="0" indent="0" defTabSz="905255">
              <a:spcBef>
                <a:spcPts val="900"/>
              </a:spcBef>
              <a:buSzTx/>
              <a:buNone/>
              <a:defRPr sz="1386"/>
            </a:pPr>
          </a:p>
          <a:p>
            <a:pPr marL="0" indent="0" defTabSz="905255">
              <a:spcBef>
                <a:spcPts val="900"/>
              </a:spcBef>
              <a:buSzTx/>
              <a:buNone/>
              <a:defRPr sz="1386"/>
            </a:pPr>
          </a:p>
          <a:p>
            <a:pPr marL="0" indent="0" defTabSz="905255">
              <a:spcBef>
                <a:spcPts val="900"/>
              </a:spcBef>
              <a:buSzTx/>
              <a:buNone/>
              <a:defRPr sz="1386"/>
            </a:pPr>
            <a:r>
              <a:t> </a:t>
            </a:r>
          </a:p>
          <a:p>
            <a:pPr marL="0" indent="0" defTabSz="905255">
              <a:spcBef>
                <a:spcPts val="900"/>
              </a:spcBef>
              <a:buSzTx/>
              <a:buNone/>
              <a:defRPr sz="1386"/>
            </a:pPr>
          </a:p>
          <a:p>
            <a:pPr marL="0" indent="0" defTabSz="905255">
              <a:spcBef>
                <a:spcPts val="900"/>
              </a:spcBef>
              <a:buSzTx/>
              <a:buNone/>
              <a:defRPr sz="1386"/>
            </a:pPr>
            <a:r>
              <a:t>* Fico score are used by many lenders, grading and sub grading is a most prominent driving factor as credit score. Lets observe Grade and sub grade together.        </a:t>
            </a:r>
          </a:p>
          <a:p>
            <a:pPr marL="0" indent="0" defTabSz="905255">
              <a:spcBef>
                <a:spcPts val="900"/>
              </a:spcBef>
              <a:buSzTx/>
              <a:buNone/>
              <a:defRPr sz="1386"/>
            </a:pPr>
          </a:p>
          <a:p>
            <a:pPr marL="0" indent="0" defTabSz="905255">
              <a:spcBef>
                <a:spcPts val="900"/>
              </a:spcBef>
              <a:buSzTx/>
              <a:buNone/>
              <a:defRPr sz="1386"/>
            </a:pPr>
          </a:p>
          <a:p>
            <a:pPr marL="0" indent="0" defTabSz="905255">
              <a:spcBef>
                <a:spcPts val="900"/>
              </a:spcBef>
              <a:buSzTx/>
              <a:buNone/>
              <a:defRPr sz="1386"/>
            </a:pPr>
          </a:p>
          <a:p>
            <a:pPr marL="0" indent="0" defTabSz="905255">
              <a:spcBef>
                <a:spcPts val="900"/>
              </a:spcBef>
              <a:buSzTx/>
              <a:buNone/>
              <a:defRPr sz="1386"/>
            </a:pPr>
          </a:p>
          <a:p>
            <a:pPr marL="0" indent="0" defTabSz="905255">
              <a:spcBef>
                <a:spcPts val="900"/>
              </a:spcBef>
              <a:buSzTx/>
              <a:buNone/>
              <a:defRPr sz="1386"/>
            </a:pPr>
          </a:p>
          <a:p>
            <a:pPr marL="0" indent="0" defTabSz="905255">
              <a:spcBef>
                <a:spcPts val="900"/>
              </a:spcBef>
              <a:buSzTx/>
              <a:buNone/>
              <a:defRPr sz="1386"/>
            </a:pPr>
          </a:p>
          <a:p>
            <a:pPr marL="0" indent="0" defTabSz="905255">
              <a:spcBef>
                <a:spcPts val="900"/>
              </a:spcBef>
              <a:buSzTx/>
              <a:buNone/>
              <a:defRPr sz="1386"/>
            </a:pPr>
          </a:p>
        </p:txBody>
      </p:sp>
      <p:grpSp>
        <p:nvGrpSpPr>
          <p:cNvPr id="134" name="Image Gallery"/>
          <p:cNvGrpSpPr/>
          <p:nvPr/>
        </p:nvGrpSpPr>
        <p:grpSpPr>
          <a:xfrm>
            <a:off x="386481" y="1201578"/>
            <a:ext cx="3556001" cy="2294221"/>
            <a:chOff x="0" y="0"/>
            <a:chExt cx="3556000" cy="2294220"/>
          </a:xfrm>
        </p:grpSpPr>
        <p:pic>
          <p:nvPicPr>
            <p:cNvPr id="132" name="Screenshot 2020-10-18 at 8.47.43 PM.png" descr="Screenshot 2020-10-18 at 8.47.43 PM.png"/>
            <p:cNvPicPr>
              <a:picLocks noChangeAspect="1"/>
            </p:cNvPicPr>
            <p:nvPr/>
          </p:nvPicPr>
          <p:blipFill>
            <a:blip r:embed="rId2">
              <a:extLst/>
            </a:blip>
            <a:srcRect l="0" t="7323" r="0" b="7323"/>
            <a:stretch>
              <a:fillRect/>
            </a:stretch>
          </p:blipFill>
          <p:spPr>
            <a:xfrm>
              <a:off x="0" y="0"/>
              <a:ext cx="3556000" cy="1687568"/>
            </a:xfrm>
            <a:prstGeom prst="rect">
              <a:avLst/>
            </a:prstGeom>
            <a:ln w="12700" cap="flat">
              <a:noFill/>
              <a:miter lim="400000"/>
            </a:ln>
            <a:effectLst/>
          </p:spPr>
        </p:pic>
        <p:sp>
          <p:nvSpPr>
            <p:cNvPr id="133" name="* term compared with charged off rate higher term has major impact &gt; 20% charged off rate"/>
            <p:cNvSpPr/>
            <p:nvPr/>
          </p:nvSpPr>
          <p:spPr>
            <a:xfrm>
              <a:off x="0" y="1763767"/>
              <a:ext cx="3556000" cy="5304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ctr">
                <a:defRPr b="1" sz="800">
                  <a:latin typeface="Helvetica Neue"/>
                  <a:ea typeface="Helvetica Neue"/>
                  <a:cs typeface="Helvetica Neue"/>
                  <a:sym typeface="Helvetica Neue"/>
                </a:defRPr>
              </a:lvl1pPr>
            </a:lstStyle>
            <a:p>
              <a:pPr/>
              <a:r>
                <a:t>* term compared with charged off rate higher term has major impact &gt; 20% charged off rate</a:t>
              </a:r>
            </a:p>
          </p:txBody>
        </p:sp>
      </p:grpSp>
      <p:grpSp>
        <p:nvGrpSpPr>
          <p:cNvPr id="137" name="Image Gallery"/>
          <p:cNvGrpSpPr/>
          <p:nvPr/>
        </p:nvGrpSpPr>
        <p:grpSpPr>
          <a:xfrm>
            <a:off x="4198620" y="1269405"/>
            <a:ext cx="3556001" cy="2043168"/>
            <a:chOff x="0" y="0"/>
            <a:chExt cx="3556000" cy="2043167"/>
          </a:xfrm>
        </p:grpSpPr>
        <p:pic>
          <p:nvPicPr>
            <p:cNvPr id="135" name="Screenshot 2020-10-18 at 9.22.00 PM.png" descr="Screenshot 2020-10-18 at 9.22.00 PM.png"/>
            <p:cNvPicPr>
              <a:picLocks noChangeAspect="1"/>
            </p:cNvPicPr>
            <p:nvPr/>
          </p:nvPicPr>
          <p:blipFill>
            <a:blip r:embed="rId3">
              <a:extLst/>
            </a:blip>
            <a:srcRect l="0" t="13901" r="0" b="13901"/>
            <a:stretch>
              <a:fillRect/>
            </a:stretch>
          </p:blipFill>
          <p:spPr>
            <a:xfrm>
              <a:off x="0" y="0"/>
              <a:ext cx="3556000" cy="1687568"/>
            </a:xfrm>
            <a:prstGeom prst="rect">
              <a:avLst/>
            </a:prstGeom>
            <a:ln w="12700" cap="flat">
              <a:noFill/>
              <a:miter lim="400000"/>
            </a:ln>
            <a:effectLst/>
          </p:spPr>
        </p:pic>
        <p:sp>
          <p:nvSpPr>
            <p:cNvPr id="136" name="* Charged off or loan default rate increases as rate of interest goes up"/>
            <p:cNvSpPr/>
            <p:nvPr/>
          </p:nvSpPr>
          <p:spPr>
            <a:xfrm>
              <a:off x="0" y="1763767"/>
              <a:ext cx="3556000"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800"/>
              </a:pPr>
              <a:r>
                <a:t>* </a:t>
              </a:r>
              <a:r>
                <a:rPr b="1"/>
                <a:t>Charged off or loan default rate increases as rate of interest goes up</a:t>
              </a:r>
            </a:p>
          </p:txBody>
        </p:sp>
      </p:grpSp>
      <p:grpSp>
        <p:nvGrpSpPr>
          <p:cNvPr id="140" name="Image Gallery"/>
          <p:cNvGrpSpPr/>
          <p:nvPr/>
        </p:nvGrpSpPr>
        <p:grpSpPr>
          <a:xfrm>
            <a:off x="7805648" y="1236811"/>
            <a:ext cx="3693365" cy="2209957"/>
            <a:chOff x="0" y="0"/>
            <a:chExt cx="3693363" cy="2209955"/>
          </a:xfrm>
        </p:grpSpPr>
        <p:pic>
          <p:nvPicPr>
            <p:cNvPr id="138" name="Screenshot 2020-10-18 at 9.49.03 PM.png" descr="Screenshot 2020-10-18 at 9.49.03 PM.png"/>
            <p:cNvPicPr>
              <a:picLocks noChangeAspect="1"/>
            </p:cNvPicPr>
            <p:nvPr/>
          </p:nvPicPr>
          <p:blipFill>
            <a:blip r:embed="rId4">
              <a:extLst/>
            </a:blip>
            <a:srcRect l="0" t="20439" r="0" b="20439"/>
            <a:stretch>
              <a:fillRect/>
            </a:stretch>
          </p:blipFill>
          <p:spPr>
            <a:xfrm>
              <a:off x="0" y="0"/>
              <a:ext cx="3693364" cy="1752756"/>
            </a:xfrm>
            <a:prstGeom prst="rect">
              <a:avLst/>
            </a:prstGeom>
            <a:ln w="12700" cap="flat">
              <a:noFill/>
              <a:miter lim="400000"/>
            </a:ln>
            <a:effectLst/>
          </p:spPr>
        </p:pic>
        <p:sp>
          <p:nvSpPr>
            <p:cNvPr id="139" name="*Charged off or loan default rate is higher when loan is taken for small business"/>
            <p:cNvSpPr/>
            <p:nvPr/>
          </p:nvSpPr>
          <p:spPr>
            <a:xfrm>
              <a:off x="0" y="1828955"/>
              <a:ext cx="3693364"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lgn="ctr">
                <a:lnSpc>
                  <a:spcPct val="80000"/>
                </a:lnSpc>
                <a:defRPr sz="800"/>
              </a:pPr>
              <a:r>
                <a:t>*</a:t>
              </a:r>
              <a:r>
                <a:rPr b="1"/>
                <a:t>Charged off or loan default rate is higher when loan is taken for small business</a:t>
              </a:r>
            </a:p>
          </p:txBody>
        </p:sp>
      </p:grpSp>
      <p:grpSp>
        <p:nvGrpSpPr>
          <p:cNvPr id="143" name="Image Gallery"/>
          <p:cNvGrpSpPr/>
          <p:nvPr/>
        </p:nvGrpSpPr>
        <p:grpSpPr>
          <a:xfrm>
            <a:off x="5911873" y="3983005"/>
            <a:ext cx="4064001" cy="2387601"/>
            <a:chOff x="0" y="0"/>
            <a:chExt cx="4064000" cy="2387600"/>
          </a:xfrm>
        </p:grpSpPr>
        <p:pic>
          <p:nvPicPr>
            <p:cNvPr id="141" name="Screenshot 2020-10-18 at 10.05.53 PM.png" descr="Screenshot 2020-10-18 at 10.05.53 PM.png"/>
            <p:cNvPicPr>
              <a:picLocks noChangeAspect="1"/>
            </p:cNvPicPr>
            <p:nvPr/>
          </p:nvPicPr>
          <p:blipFill>
            <a:blip r:embed="rId5">
              <a:extLst/>
            </a:blip>
            <a:srcRect l="0" t="7006" r="0" b="7006"/>
            <a:stretch>
              <a:fillRect/>
            </a:stretch>
          </p:blipFill>
          <p:spPr>
            <a:xfrm>
              <a:off x="0" y="0"/>
              <a:ext cx="4064000" cy="2032000"/>
            </a:xfrm>
            <a:prstGeom prst="rect">
              <a:avLst/>
            </a:prstGeom>
            <a:ln w="12700" cap="flat">
              <a:noFill/>
              <a:miter lim="400000"/>
            </a:ln>
            <a:effectLst/>
          </p:spPr>
        </p:pic>
        <p:sp>
          <p:nvSpPr>
            <p:cNvPr id="142" name="With lower sub grade charged off or loan default rate goes up significantly"/>
            <p:cNvSpPr/>
            <p:nvPr/>
          </p:nvSpPr>
          <p:spPr>
            <a:xfrm>
              <a:off x="0" y="2108200"/>
              <a:ext cx="4064000" cy="27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800"/>
              </a:lvl1pPr>
            </a:lstStyle>
            <a:p>
              <a:pPr/>
              <a:r>
                <a:t>With lower sub grade charged off or loan default rate goes up significantly</a:t>
              </a:r>
            </a:p>
          </p:txBody>
        </p:sp>
      </p:grpSp>
      <p:grpSp>
        <p:nvGrpSpPr>
          <p:cNvPr id="146" name="Image Gallery"/>
          <p:cNvGrpSpPr/>
          <p:nvPr/>
        </p:nvGrpSpPr>
        <p:grpSpPr>
          <a:xfrm>
            <a:off x="985620" y="4034680"/>
            <a:ext cx="4064001" cy="2284250"/>
            <a:chOff x="0" y="0"/>
            <a:chExt cx="4064000" cy="2284248"/>
          </a:xfrm>
        </p:grpSpPr>
        <p:pic>
          <p:nvPicPr>
            <p:cNvPr id="144" name="Screenshot 2020-10-18 at 10.05.28 PM.png" descr="Screenshot 2020-10-18 at 10.05.28 PM.png"/>
            <p:cNvPicPr>
              <a:picLocks noChangeAspect="1"/>
            </p:cNvPicPr>
            <p:nvPr/>
          </p:nvPicPr>
          <p:blipFill>
            <a:blip r:embed="rId6">
              <a:extLst/>
            </a:blip>
            <a:srcRect l="0" t="6133" r="0" b="6133"/>
            <a:stretch>
              <a:fillRect/>
            </a:stretch>
          </p:blipFill>
          <p:spPr>
            <a:xfrm>
              <a:off x="0" y="0"/>
              <a:ext cx="4064000" cy="1928649"/>
            </a:xfrm>
            <a:prstGeom prst="rect">
              <a:avLst/>
            </a:prstGeom>
            <a:ln w="12700" cap="flat">
              <a:noFill/>
              <a:miter lim="400000"/>
            </a:ln>
            <a:effectLst/>
          </p:spPr>
        </p:pic>
        <p:sp>
          <p:nvSpPr>
            <p:cNvPr id="145" name="As grade is lowered charged off or loan default rate goes up significantly"/>
            <p:cNvSpPr/>
            <p:nvPr/>
          </p:nvSpPr>
          <p:spPr>
            <a:xfrm>
              <a:off x="0" y="2004848"/>
              <a:ext cx="4064000"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800"/>
              </a:lvl1pPr>
            </a:lstStyle>
            <a:p>
              <a:pPr/>
              <a:r>
                <a:t>As grade is lowered charged off or loan default rate goes up significantly</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Checkpoint &amp; Observations"/>
          <p:cNvSpPr txBox="1"/>
          <p:nvPr>
            <p:ph type="title"/>
          </p:nvPr>
        </p:nvSpPr>
        <p:spPr>
          <a:xfrm>
            <a:off x="1268278" y="705801"/>
            <a:ext cx="9181076" cy="379865"/>
          </a:xfrm>
          <a:prstGeom prst="rect">
            <a:avLst/>
          </a:prstGeom>
        </p:spPr>
        <p:txBody>
          <a:bodyPr lIns="25400" tIns="25400" rIns="25400" bIns="25400"/>
          <a:lstStyle>
            <a:lvl1pPr>
              <a:defRPr sz="2000"/>
            </a:lvl1pPr>
          </a:lstStyle>
          <a:p>
            <a:pPr/>
            <a:r>
              <a:t>Checkpoint &amp; Observations</a:t>
            </a:r>
          </a:p>
        </p:txBody>
      </p:sp>
      <p:sp>
        <p:nvSpPr>
          <p:cNvPr id="149" name="We have analysed the impact of third pointer variables on charged-off /default rate, with this we concluded :…"/>
          <p:cNvSpPr txBox="1"/>
          <p:nvPr>
            <p:ph type="body" idx="1"/>
          </p:nvPr>
        </p:nvSpPr>
        <p:spPr>
          <a:xfrm>
            <a:off x="838200" y="1073172"/>
            <a:ext cx="10515600" cy="5103791"/>
          </a:xfrm>
          <a:prstGeom prst="rect">
            <a:avLst/>
          </a:prstGeom>
        </p:spPr>
        <p:txBody>
          <a:bodyPr/>
          <a:lstStyle/>
          <a:p>
            <a:pPr marL="0" indent="0">
              <a:buSzTx/>
              <a:buFontTx/>
              <a:buNone/>
              <a:defRPr sz="1200"/>
            </a:pPr>
            <a:r>
              <a:t>We have analysed the impact of third pointer variables on charged-off /default rate, with this we concluded :  </a:t>
            </a:r>
          </a:p>
          <a:p>
            <a:pPr lvl="1" marL="0" indent="228600">
              <a:spcBef>
                <a:spcPts val="0"/>
              </a:spcBef>
              <a:buSzTx/>
              <a:buFontTx/>
              <a:buNone/>
              <a:defRPr sz="1200"/>
            </a:pPr>
            <a:r>
              <a:t> - All of the 3 variables (term, interest rate, loan purpose) are one of the indicating factor for charged off/default.</a:t>
            </a:r>
          </a:p>
          <a:p>
            <a:pPr lvl="1" marL="0" indent="228600">
              <a:spcBef>
                <a:spcPts val="0"/>
              </a:spcBef>
              <a:buSzTx/>
              <a:buFontTx/>
              <a:buNone/>
              <a:defRPr sz="1200"/>
            </a:pPr>
            <a:r>
              <a:t> - Loans with higher terms are more likely to default.</a:t>
            </a:r>
          </a:p>
          <a:p>
            <a:pPr lvl="1" marL="0" indent="228600">
              <a:spcBef>
                <a:spcPts val="0"/>
              </a:spcBef>
              <a:buSzTx/>
              <a:buFontTx/>
              <a:buNone/>
              <a:defRPr sz="1200"/>
            </a:pPr>
            <a:r>
              <a:t> - Loan with High Interest rate is another strong indication of default.</a:t>
            </a:r>
          </a:p>
          <a:p>
            <a:pPr marL="0" indent="0">
              <a:spcBef>
                <a:spcPts val="0"/>
              </a:spcBef>
              <a:buSzTx/>
              <a:buFontTx/>
              <a:buNone/>
              <a:defRPr sz="1200"/>
            </a:pPr>
            <a:r>
              <a:t>**) Resume Analysis with factors/variables derived from borrowers financial stability.</a:t>
            </a:r>
          </a:p>
          <a:p>
            <a:pPr marL="0" indent="0">
              <a:spcBef>
                <a:spcPts val="0"/>
              </a:spcBef>
              <a:buSzTx/>
              <a:buFontTx/>
              <a:buNone/>
              <a:defRPr sz="1200"/>
            </a:pPr>
          </a:p>
          <a:p>
            <a:pPr marL="0" indent="0">
              <a:spcBef>
                <a:spcPts val="0"/>
              </a:spcBef>
              <a:buSzTx/>
              <a:buFontTx/>
              <a:buNone/>
              <a:defRPr sz="1200"/>
            </a:pPr>
            <a:r>
              <a:t>    A) dti analysis vs loan default rate/charged-off                                                                         A) annual income analysis vs loan default rate/charged-off</a:t>
            </a:r>
          </a:p>
          <a:p>
            <a:pPr marL="0" indent="0">
              <a:spcBef>
                <a:spcPts val="0"/>
              </a:spcBef>
              <a:buSzTx/>
              <a:buFontTx/>
              <a:buNone/>
              <a:defRPr sz="1200"/>
            </a:pPr>
          </a:p>
          <a:p>
            <a:pPr marL="0" indent="0">
              <a:spcBef>
                <a:spcPts val="0"/>
              </a:spcBef>
              <a:buSzTx/>
              <a:buFontTx/>
              <a:buNone/>
              <a:defRPr sz="1200"/>
            </a:pPr>
          </a:p>
        </p:txBody>
      </p:sp>
      <p:grpSp>
        <p:nvGrpSpPr>
          <p:cNvPr id="152" name="Image Gallery"/>
          <p:cNvGrpSpPr/>
          <p:nvPr/>
        </p:nvGrpSpPr>
        <p:grpSpPr>
          <a:xfrm>
            <a:off x="6501924" y="2446602"/>
            <a:ext cx="3810001" cy="3499384"/>
            <a:chOff x="0" y="0"/>
            <a:chExt cx="3810000" cy="3499383"/>
          </a:xfrm>
        </p:grpSpPr>
        <p:pic>
          <p:nvPicPr>
            <p:cNvPr id="150" name="Screenshot 2020-10-18 at 11.12.53 PM.png" descr="Screenshot 2020-10-18 at 11.12.53 PM.png"/>
            <p:cNvPicPr>
              <a:picLocks noChangeAspect="1"/>
            </p:cNvPicPr>
            <p:nvPr/>
          </p:nvPicPr>
          <p:blipFill>
            <a:blip r:embed="rId2">
              <a:extLst/>
            </a:blip>
            <a:srcRect l="0" t="5100" r="0" b="5100"/>
            <a:stretch>
              <a:fillRect/>
            </a:stretch>
          </p:blipFill>
          <p:spPr>
            <a:xfrm>
              <a:off x="0" y="0"/>
              <a:ext cx="3810000" cy="2905799"/>
            </a:xfrm>
            <a:prstGeom prst="rect">
              <a:avLst/>
            </a:prstGeom>
            <a:ln w="12700" cap="flat">
              <a:noFill/>
              <a:miter lim="400000"/>
            </a:ln>
            <a:effectLst/>
          </p:spPr>
        </p:pic>
        <p:sp>
          <p:nvSpPr>
            <p:cNvPr id="151" name="Annual income does not much indication, however a high annual income group is less likely to default."/>
            <p:cNvSpPr/>
            <p:nvPr/>
          </p:nvSpPr>
          <p:spPr>
            <a:xfrm>
              <a:off x="0" y="2981998"/>
              <a:ext cx="3810000" cy="517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nSpc>
                  <a:spcPts val="2800"/>
                </a:lnSpc>
                <a:defRPr b="1" sz="900">
                  <a:latin typeface="Helvetica Neue"/>
                  <a:ea typeface="Helvetica Neue"/>
                  <a:cs typeface="Helvetica Neue"/>
                  <a:sym typeface="Helvetica Neue"/>
                </a:defRPr>
              </a:lvl1pPr>
            </a:lstStyle>
            <a:p>
              <a:pPr/>
              <a:r>
                <a:t>Annual income does not much indication, however a high annual income group is less likely to default.</a:t>
              </a:r>
            </a:p>
          </p:txBody>
        </p:sp>
      </p:grpSp>
      <p:grpSp>
        <p:nvGrpSpPr>
          <p:cNvPr id="155" name="Image Gallery"/>
          <p:cNvGrpSpPr/>
          <p:nvPr/>
        </p:nvGrpSpPr>
        <p:grpSpPr>
          <a:xfrm>
            <a:off x="881431" y="2477721"/>
            <a:ext cx="3728396" cy="3437146"/>
            <a:chOff x="0" y="0"/>
            <a:chExt cx="3728394" cy="3437144"/>
          </a:xfrm>
        </p:grpSpPr>
        <p:pic>
          <p:nvPicPr>
            <p:cNvPr id="153" name="Screenshot 2020-10-18 at 11.12.31 PM.png" descr="Screenshot 2020-10-18 at 11.12.31 PM.png"/>
            <p:cNvPicPr>
              <a:picLocks noChangeAspect="1"/>
            </p:cNvPicPr>
            <p:nvPr/>
          </p:nvPicPr>
          <p:blipFill>
            <a:blip r:embed="rId3">
              <a:extLst/>
            </a:blip>
            <a:srcRect l="5385" t="0" r="5385" b="0"/>
            <a:stretch>
              <a:fillRect/>
            </a:stretch>
          </p:blipFill>
          <p:spPr>
            <a:xfrm>
              <a:off x="0" y="0"/>
              <a:ext cx="3728395" cy="2843561"/>
            </a:xfrm>
            <a:prstGeom prst="rect">
              <a:avLst/>
            </a:prstGeom>
            <a:ln w="12700" cap="flat">
              <a:noFill/>
              <a:miter lim="400000"/>
            </a:ln>
            <a:effectLst/>
          </p:spPr>
        </p:pic>
        <p:sp>
          <p:nvSpPr>
            <p:cNvPr id="154" name="With increase in DTI loan default rate seems to go up till 24 and it decreases thereafter."/>
            <p:cNvSpPr/>
            <p:nvPr/>
          </p:nvSpPr>
          <p:spPr>
            <a:xfrm>
              <a:off x="0" y="2919760"/>
              <a:ext cx="3728395" cy="51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nSpc>
                  <a:spcPts val="2800"/>
                </a:lnSpc>
                <a:defRPr b="1" sz="900">
                  <a:latin typeface="Helvetica Neue"/>
                  <a:ea typeface="Helvetica Neue"/>
                  <a:cs typeface="Helvetica Neue"/>
                  <a:sym typeface="Helvetica Neue"/>
                </a:defRPr>
              </a:lvl1pPr>
            </a:lstStyle>
            <a:p>
              <a:pPr/>
              <a:r>
                <a:t>With increase in DTI loan default rate seems to go up till 24 and it decreases thereafter.</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ultivariate Analysis"/>
          <p:cNvSpPr txBox="1"/>
          <p:nvPr>
            <p:ph type="title"/>
          </p:nvPr>
        </p:nvSpPr>
        <p:spPr>
          <a:xfrm>
            <a:off x="1268278" y="705801"/>
            <a:ext cx="9181076" cy="379865"/>
          </a:xfrm>
          <a:prstGeom prst="rect">
            <a:avLst/>
          </a:prstGeom>
        </p:spPr>
        <p:txBody>
          <a:bodyPr lIns="25400" tIns="25400" rIns="25400" bIns="25400"/>
          <a:lstStyle>
            <a:lvl1pPr>
              <a:defRPr sz="2000"/>
            </a:lvl1pPr>
          </a:lstStyle>
          <a:p>
            <a:pPr/>
            <a:r>
              <a:t>Multivariate Analysis</a:t>
            </a:r>
          </a:p>
        </p:txBody>
      </p:sp>
      <p:sp>
        <p:nvSpPr>
          <p:cNvPr id="158" name="- As per our analysis with univariate and bivariate approach on different sets of variables, we didn’t reach at conclusion on driving factors for default loans.…"/>
          <p:cNvSpPr txBox="1"/>
          <p:nvPr>
            <p:ph type="body" idx="1"/>
          </p:nvPr>
        </p:nvSpPr>
        <p:spPr>
          <a:xfrm>
            <a:off x="838200" y="1073172"/>
            <a:ext cx="10515600" cy="5103791"/>
          </a:xfrm>
          <a:prstGeom prst="rect">
            <a:avLst/>
          </a:prstGeom>
        </p:spPr>
        <p:txBody>
          <a:bodyPr/>
          <a:lstStyle/>
          <a:p>
            <a:pPr marL="0" indent="0">
              <a:spcBef>
                <a:spcPts val="0"/>
              </a:spcBef>
              <a:buSzTx/>
              <a:buFontTx/>
              <a:buNone/>
              <a:defRPr sz="1200"/>
            </a:pPr>
            <a:r>
              <a:t>- As per our analysis with univariate and bivariate approach on different sets of variables, we didn’t reach at conclusion on driving factors for default loans.</a:t>
            </a:r>
          </a:p>
          <a:p>
            <a:pPr marL="0" indent="0">
              <a:spcBef>
                <a:spcPts val="0"/>
              </a:spcBef>
              <a:buSzTx/>
              <a:buFontTx/>
              <a:buNone/>
              <a:defRPr sz="1200"/>
            </a:pPr>
            <a:r>
              <a:t>- Lets further resume with multivariate analysis and heat map plots.   </a:t>
            </a:r>
          </a:p>
          <a:p>
            <a:pPr marL="0" indent="0">
              <a:spcBef>
                <a:spcPts val="0"/>
              </a:spcBef>
              <a:buSzTx/>
              <a:buFontTx/>
              <a:buNone/>
              <a:defRPr sz="1200"/>
            </a:pPr>
          </a:p>
          <a:p>
            <a:pPr marL="0" indent="0">
              <a:spcBef>
                <a:spcPts val="0"/>
              </a:spcBef>
              <a:buSzTx/>
              <a:buFontTx/>
              <a:buNone/>
              <a:defRPr sz="1200"/>
            </a:pPr>
            <a:r>
              <a:t>    A) Heat map on Grade/Purpose vs default rate: </a:t>
            </a:r>
          </a:p>
          <a:p>
            <a:pPr marL="0" indent="0">
              <a:spcBef>
                <a:spcPts val="0"/>
              </a:spcBef>
              <a:buSzTx/>
              <a:buFontTx/>
              <a:buNone/>
              <a:defRPr sz="1200"/>
            </a:pPr>
            <a:r>
              <a:t>     </a:t>
            </a:r>
          </a:p>
          <a:p>
            <a:pPr marL="0" indent="0">
              <a:spcBef>
                <a:spcPts val="0"/>
              </a:spcBef>
              <a:buSzTx/>
              <a:buFontTx/>
              <a:buNone/>
              <a:defRPr sz="1200"/>
            </a:pPr>
            <a:r>
              <a:t>    Observation: </a:t>
            </a:r>
          </a:p>
          <a:p>
            <a:pPr marL="0" indent="0">
              <a:spcBef>
                <a:spcPts val="0"/>
              </a:spcBef>
              <a:buSzTx/>
              <a:buFontTx/>
              <a:buNone/>
              <a:defRPr sz="1200"/>
            </a:pPr>
            <a:r>
              <a:t>     - Default rate is high in case of Grade G and purpose of loan</a:t>
            </a:r>
          </a:p>
          <a:p>
            <a:pPr marL="0" indent="0">
              <a:spcBef>
                <a:spcPts val="0"/>
              </a:spcBef>
              <a:buSzTx/>
              <a:buFontTx/>
              <a:buNone/>
              <a:defRPr sz="1200"/>
            </a:pPr>
            <a:r>
              <a:t>     as car, medical, small business and renewable energy loans</a:t>
            </a:r>
          </a:p>
          <a:p>
            <a:pPr marL="0" indent="0">
              <a:spcBef>
                <a:spcPts val="0"/>
              </a:spcBef>
              <a:buSzTx/>
              <a:buFontTx/>
              <a:buNone/>
              <a:defRPr sz="1200"/>
            </a:pPr>
          </a:p>
        </p:txBody>
      </p:sp>
      <p:grpSp>
        <p:nvGrpSpPr>
          <p:cNvPr id="161" name="Image Gallery"/>
          <p:cNvGrpSpPr/>
          <p:nvPr/>
        </p:nvGrpSpPr>
        <p:grpSpPr>
          <a:xfrm>
            <a:off x="5609420" y="1965263"/>
            <a:ext cx="5715001" cy="3982198"/>
            <a:chOff x="0" y="0"/>
            <a:chExt cx="5715000" cy="3982197"/>
          </a:xfrm>
        </p:grpSpPr>
        <p:pic>
          <p:nvPicPr>
            <p:cNvPr id="159" name="Screenshot 2020-10-18 at 11.57.26 PM.png" descr="Screenshot 2020-10-18 at 11.57.26 PM.png"/>
            <p:cNvPicPr>
              <a:picLocks noChangeAspect="1"/>
            </p:cNvPicPr>
            <p:nvPr/>
          </p:nvPicPr>
          <p:blipFill>
            <a:blip r:embed="rId2">
              <a:extLst/>
            </a:blip>
            <a:srcRect l="0" t="752" r="0" b="752"/>
            <a:stretch>
              <a:fillRect/>
            </a:stretch>
          </p:blipFill>
          <p:spPr>
            <a:xfrm>
              <a:off x="0" y="0"/>
              <a:ext cx="5715001" cy="3626598"/>
            </a:xfrm>
            <a:prstGeom prst="rect">
              <a:avLst/>
            </a:prstGeom>
            <a:ln w="12700" cap="flat">
              <a:noFill/>
              <a:miter lim="400000"/>
            </a:ln>
            <a:effectLst/>
          </p:spPr>
        </p:pic>
        <p:sp>
          <p:nvSpPr>
            <p:cNvPr id="160" name="Fig: HeatMap"/>
            <p:cNvSpPr/>
            <p:nvPr/>
          </p:nvSpPr>
          <p:spPr>
            <a:xfrm>
              <a:off x="0" y="3702797"/>
              <a:ext cx="5715001"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800"/>
              </a:lvl1pPr>
            </a:lstStyle>
            <a:p>
              <a:pPr/>
              <a:r>
                <a:t>Fig: HeatMap</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