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adc7632e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adc7632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eadc7632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eadc7632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eadc7632e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eadc7632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eadc7632e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eadc7632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eadc7632e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eadc7632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eadc7632e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eadc7632e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eadc7632e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eadc7632e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eadc7632e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eadc7632e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eadc7632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eadc7632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eadc7632e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eadc7632e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eadc7632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eadc7632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eadc7632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eadc7632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eadc7632e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eadc7632e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eadc7632e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eadc7632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eadc7632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eadc7632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eadc7632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eadc7632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20" Type="http://schemas.openxmlformats.org/officeDocument/2006/relationships/hyperlink" Target="http://surprise.readthedocs.io/en/stable/matrix_factorization.html#surprise.prediction_algorithms.matrix_factorization.NMF" TargetMode="External"/><Relationship Id="rId11" Type="http://schemas.openxmlformats.org/officeDocument/2006/relationships/hyperlink" Target="http://surprise.readthedocs.io/en/stable/knn_inspired.html" TargetMode="External"/><Relationship Id="rId22" Type="http://schemas.openxmlformats.org/officeDocument/2006/relationships/hyperlink" Target="http://surprise.readthedocs.io/en/stable/prediction_algorithms_package.html" TargetMode="External"/><Relationship Id="rId10" Type="http://schemas.openxmlformats.org/officeDocument/2006/relationships/hyperlink" Target="http://surprise.readthedocs.io/en/stable/basic_algorithms.html" TargetMode="External"/><Relationship Id="rId21" Type="http://schemas.openxmlformats.org/officeDocument/2006/relationships/hyperlink" Target="http://surprise.readthedocs.io/en/stable/prediction_algorithms_package.html" TargetMode="External"/><Relationship Id="rId13" Type="http://schemas.openxmlformats.org/officeDocument/2006/relationships/hyperlink" Target="http://surprise.readthedocs.io/en/stable/matrix_factorization.html#surprise.prediction_algorithms.matrix_factorization.SVD" TargetMode="External"/><Relationship Id="rId24" Type="http://schemas.openxmlformats.org/officeDocument/2006/relationships/hyperlink" Target="http://surprise.readthedocs.io/en/stable/similarities.html" TargetMode="External"/><Relationship Id="rId12" Type="http://schemas.openxmlformats.org/officeDocument/2006/relationships/hyperlink" Target="http://surprise.readthedocs.io/en/stable/knn_inspired.html" TargetMode="External"/><Relationship Id="rId23" Type="http://schemas.openxmlformats.org/officeDocument/2006/relationships/hyperlink" Target="http://surprise.readthedocs.io/en/stable/similarities.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rpriselib.com/" TargetMode="External"/><Relationship Id="rId4" Type="http://schemas.openxmlformats.org/officeDocument/2006/relationships/hyperlink" Target="https://surprise.readthedocs.io/en/latest/" TargetMode="External"/><Relationship Id="rId9" Type="http://schemas.openxmlformats.org/officeDocument/2006/relationships/hyperlink" Target="http://surprise.readthedocs.io/en/stable/basic_algorithms.html" TargetMode="External"/><Relationship Id="rId15" Type="http://schemas.openxmlformats.org/officeDocument/2006/relationships/hyperlink" Target="http://surprise.readthedocs.io/en/stable/matrix_factorization.html#unbiased-note" TargetMode="External"/><Relationship Id="rId14" Type="http://schemas.openxmlformats.org/officeDocument/2006/relationships/hyperlink" Target="http://surprise.readthedocs.io/en/stable/matrix_factorization.html#surprise.prediction_algorithms.matrix_factorization.SVD" TargetMode="External"/><Relationship Id="rId17" Type="http://schemas.openxmlformats.org/officeDocument/2006/relationships/hyperlink" Target="http://surprise.readthedocs.io/en/stable/matrix_factorization.html#surprise.prediction_algorithms.matrix_factorization.SVDpp" TargetMode="External"/><Relationship Id="rId16" Type="http://schemas.openxmlformats.org/officeDocument/2006/relationships/hyperlink" Target="http://surprise.readthedocs.io/en/stable/matrix_factorization.html#unbiased-note" TargetMode="External"/><Relationship Id="rId5" Type="http://schemas.openxmlformats.org/officeDocument/2006/relationships/hyperlink" Target="http://surpriselib.com/" TargetMode="External"/><Relationship Id="rId19" Type="http://schemas.openxmlformats.org/officeDocument/2006/relationships/hyperlink" Target="http://surprise.readthedocs.io/en/stable/matrix_factorization.html#surprise.prediction_algorithms.matrix_factorization.NMF" TargetMode="External"/><Relationship Id="rId6" Type="http://schemas.openxmlformats.org/officeDocument/2006/relationships/hyperlink" Target="https://github.com/NicolasHug/Surprise" TargetMode="External"/><Relationship Id="rId18" Type="http://schemas.openxmlformats.org/officeDocument/2006/relationships/hyperlink" Target="http://surprise.readthedocs.io/en/stable/matrix_factorization.html#surprise.prediction_algorithms.matrix_factorization.SVDpp" TargetMode="External"/><Relationship Id="rId7" Type="http://schemas.openxmlformats.org/officeDocument/2006/relationships/hyperlink" Target="http://surprise.readthedocs.io/en/stable/prediction_algorithms_package.html" TargetMode="External"/><Relationship Id="rId8" Type="http://schemas.openxmlformats.org/officeDocument/2006/relationships/hyperlink" Target="http://surprise.readthedocs.io/en/stable/prediction_algorithms_packag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surprise.readthedocs.io/en/stable/matrix_factorization.html#surprise.prediction_algorithms.matrix_factorization.NMF" TargetMode="External"/><Relationship Id="rId4" Type="http://schemas.openxmlformats.org/officeDocument/2006/relationships/hyperlink" Target="https://surprise.readthedocs.io/en/stable/slope_one.html#surprise.prediction_algorithms.slope_one.SlopeOne" TargetMode="External"/><Relationship Id="rId5" Type="http://schemas.openxmlformats.org/officeDocument/2006/relationships/hyperlink" Target="http://sifter.org/~simon/journal/20061211.html" TargetMode="External"/><Relationship Id="rId6" Type="http://schemas.openxmlformats.org/officeDocument/2006/relationships/hyperlink" Target="http://sifter.org/~simon/journal/20061211.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mcauley.ucsd.edu/data/amazon/link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Product Recommender for Online Stores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48" name="Google Shape;148;p22"/>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49" name="Google Shape;149;p22"/>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a:t>
            </a:r>
            <a:r>
              <a:rPr lang="en">
                <a:solidFill>
                  <a:srgbClr val="FFFFFF"/>
                </a:solidFill>
              </a:rPr>
              <a:t>with</a:t>
            </a:r>
            <a:r>
              <a:rPr lang="en">
                <a:solidFill>
                  <a:srgbClr val="FFFFFF"/>
                </a:solidFill>
              </a:rPr>
              <a:t>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0" name="Google Shape;150;p22"/>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56" name="Google Shape;156;p23"/>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57" name="Google Shape;157;p23"/>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with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8" name="Google Shape;158;p23"/>
          <p:cNvPicPr preferRelativeResize="0"/>
          <p:nvPr/>
        </p:nvPicPr>
        <p:blipFill>
          <a:blip r:embed="rId3">
            <a:alphaModFix/>
          </a:blip>
          <a:stretch>
            <a:fillRect/>
          </a:stretch>
        </p:blipFill>
        <p:spPr>
          <a:xfrm>
            <a:off x="3808025" y="1561875"/>
            <a:ext cx="5183574" cy="3223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1459625" y="920075"/>
            <a:ext cx="63516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100">
                <a:solidFill>
                  <a:srgbClr val="FFFFFF"/>
                </a:solidFill>
                <a:latin typeface="Verdana"/>
                <a:ea typeface="Verdana"/>
                <a:cs typeface="Verdana"/>
                <a:sym typeface="Verdana"/>
              </a:rPr>
              <a:t>Surprise Package  :</a:t>
            </a:r>
            <a:r>
              <a:rPr lang="en" sz="1000" u="sng">
                <a:solidFill>
                  <a:srgbClr val="FFFFFF"/>
                </a:solidFill>
                <a:latin typeface="Verdana"/>
                <a:ea typeface="Verdana"/>
                <a:cs typeface="Verdana"/>
                <a:sym typeface="Verdana"/>
                <a:hlinkClick r:id="rId3">
                  <a:extLst>
                    <a:ext uri="{A12FA001-AC4F-418D-AE19-62706E023703}">
                      <ahyp:hlinkClr val="tx"/>
                    </a:ext>
                  </a:extLst>
                </a:hlinkClick>
              </a:rPr>
              <a:t>http://surpriselib.com/</a:t>
            </a:r>
            <a:endParaRPr b="1" sz="11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lang="en" sz="1100">
                <a:solidFill>
                  <a:srgbClr val="FFFFFF"/>
                </a:solidFill>
                <a:latin typeface="Verdana"/>
                <a:ea typeface="Verdana"/>
                <a:cs typeface="Verdana"/>
                <a:sym typeface="Verdana"/>
              </a:rPr>
              <a:t>References</a:t>
            </a:r>
            <a:endParaRPr sz="1100">
              <a:solidFill>
                <a:srgbClr val="FFFFFF"/>
              </a:solidFill>
              <a:latin typeface="Verdana"/>
              <a:ea typeface="Verdana"/>
              <a:cs typeface="Verdana"/>
              <a:sym typeface="Verdana"/>
            </a:endParaRPr>
          </a:p>
          <a:p>
            <a:pPr indent="-304800" lvl="0" marL="457200" rtl="0" algn="l">
              <a:lnSpc>
                <a:spcPct val="115000"/>
              </a:lnSpc>
              <a:spcBef>
                <a:spcPts val="140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Documentation :</a:t>
            </a:r>
            <a:r>
              <a:rPr lang="en" sz="1000" u="sng">
                <a:solidFill>
                  <a:srgbClr val="FFFFFF"/>
                </a:solidFill>
                <a:latin typeface="Verdana"/>
                <a:ea typeface="Verdana"/>
                <a:cs typeface="Verdana"/>
                <a:sym typeface="Verdana"/>
                <a:hlinkClick r:id="rId4">
                  <a:extLst>
                    <a:ext uri="{A12FA001-AC4F-418D-AE19-62706E023703}">
                      <ahyp:hlinkClr val="tx"/>
                    </a:ext>
                  </a:extLst>
                </a:hlinkClick>
              </a:rPr>
              <a:t>https://surprise.readthedocs.io/en/latest/</a:t>
            </a:r>
            <a:endParaRPr sz="11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Installation: </a:t>
            </a:r>
            <a:r>
              <a:rPr lang="en" sz="1000" u="sng">
                <a:solidFill>
                  <a:srgbClr val="FFFFFF"/>
                </a:solidFill>
                <a:latin typeface="Verdana"/>
                <a:ea typeface="Verdana"/>
                <a:cs typeface="Verdana"/>
                <a:sym typeface="Verdana"/>
                <a:hlinkClick r:id="rId5">
                  <a:extLst>
                    <a:ext uri="{A12FA001-AC4F-418D-AE19-62706E023703}">
                      <ahyp:hlinkClr val="tx"/>
                    </a:ext>
                  </a:extLst>
                </a:hlinkClick>
              </a:rPr>
              <a:t>http://surpriselib.com/</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Git hub : </a:t>
            </a:r>
            <a:r>
              <a:rPr lang="en" sz="1000" u="sng">
                <a:solidFill>
                  <a:srgbClr val="FFFFFF"/>
                </a:solidFill>
                <a:latin typeface="Verdana"/>
                <a:ea typeface="Verdana"/>
                <a:cs typeface="Verdana"/>
                <a:sym typeface="Verdana"/>
                <a:hlinkClick r:id="rId6">
                  <a:extLst>
                    <a:ext uri="{A12FA001-AC4F-418D-AE19-62706E023703}">
                      <ahyp:hlinkClr val="tx"/>
                    </a:ext>
                  </a:extLst>
                </a:hlinkClick>
              </a:rPr>
              <a:t>https://github.com/NicolasHug/Surprise</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rPr lang="en" sz="1200">
                <a:solidFill>
                  <a:srgbClr val="FFFFFF"/>
                </a:solidFill>
                <a:latin typeface="Verdana"/>
                <a:ea typeface="Verdana"/>
                <a:cs typeface="Verdana"/>
                <a:sym typeface="Verdana"/>
              </a:rPr>
              <a:t>Surprise has many different algorithms built in.Itprovides various ready-to-use</a:t>
            </a:r>
            <a:r>
              <a:rPr lang="en" sz="1200">
                <a:solidFill>
                  <a:srgbClr val="FFFFFF"/>
                </a:solidFill>
                <a:uFill>
                  <a:noFill/>
                </a:uFill>
                <a:latin typeface="Verdana"/>
                <a:ea typeface="Verdana"/>
                <a:cs typeface="Verdana"/>
                <a:sym typeface="Verdana"/>
                <a:hlinkClick r:id="rId7">
                  <a:extLst>
                    <a:ext uri="{A12FA001-AC4F-418D-AE19-62706E023703}">
                      <ahyp:hlinkClr val="tx"/>
                    </a:ext>
                  </a:extLst>
                </a:hlinkClick>
              </a:rPr>
              <a:t> </a:t>
            </a:r>
            <a:r>
              <a:rPr lang="en" sz="1200" u="sng">
                <a:solidFill>
                  <a:srgbClr val="FFFFFF"/>
                </a:solidFill>
                <a:latin typeface="Verdana"/>
                <a:ea typeface="Verdana"/>
                <a:cs typeface="Verdana"/>
                <a:sym typeface="Verdana"/>
                <a:hlinkClick r:id="rId8">
                  <a:extLst>
                    <a:ext uri="{A12FA001-AC4F-418D-AE19-62706E023703}">
                      <ahyp:hlinkClr val="tx"/>
                    </a:ext>
                  </a:extLst>
                </a:hlinkClick>
              </a:rPr>
              <a:t>prediction algorithms</a:t>
            </a:r>
            <a:r>
              <a:rPr lang="en" sz="1200">
                <a:solidFill>
                  <a:srgbClr val="FFFFFF"/>
                </a:solidFill>
                <a:latin typeface="Verdana"/>
                <a:ea typeface="Verdana"/>
                <a:cs typeface="Verdana"/>
                <a:sym typeface="Verdana"/>
              </a:rPr>
              <a:t> such as</a:t>
            </a:r>
            <a:r>
              <a:rPr lang="en" sz="1200">
                <a:solidFill>
                  <a:srgbClr val="FFFFFF"/>
                </a:solidFill>
                <a:uFill>
                  <a:noFill/>
                </a:uFill>
                <a:latin typeface="Verdana"/>
                <a:ea typeface="Verdana"/>
                <a:cs typeface="Verdana"/>
                <a:sym typeface="Verdana"/>
                <a:hlinkClick r:id="rId9">
                  <a:extLst>
                    <a:ext uri="{A12FA001-AC4F-418D-AE19-62706E023703}">
                      <ahyp:hlinkClr val="tx"/>
                    </a:ext>
                  </a:extLst>
                </a:hlinkClick>
              </a:rPr>
              <a:t> </a:t>
            </a:r>
            <a:r>
              <a:rPr lang="en" sz="1200" u="sng">
                <a:solidFill>
                  <a:srgbClr val="FFFFFF"/>
                </a:solidFill>
                <a:latin typeface="Verdana"/>
                <a:ea typeface="Verdana"/>
                <a:cs typeface="Verdana"/>
                <a:sym typeface="Verdana"/>
                <a:hlinkClick r:id="rId10">
                  <a:extLst>
                    <a:ext uri="{A12FA001-AC4F-418D-AE19-62706E023703}">
                      <ahyp:hlinkClr val="tx"/>
                    </a:ext>
                  </a:extLst>
                </a:hlinkClick>
              </a:rPr>
              <a:t>baseline algorithms</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1">
                  <a:extLst>
                    <a:ext uri="{A12FA001-AC4F-418D-AE19-62706E023703}">
                      <ahyp:hlinkClr val="tx"/>
                    </a:ext>
                  </a:extLst>
                </a:hlinkClick>
              </a:rPr>
              <a:t> </a:t>
            </a:r>
            <a:r>
              <a:rPr lang="en" sz="1200" u="sng">
                <a:solidFill>
                  <a:srgbClr val="FFFFFF"/>
                </a:solidFill>
                <a:latin typeface="Verdana"/>
                <a:ea typeface="Verdana"/>
                <a:cs typeface="Verdana"/>
                <a:sym typeface="Verdana"/>
                <a:hlinkClick r:id="rId12">
                  <a:extLst>
                    <a:ext uri="{A12FA001-AC4F-418D-AE19-62706E023703}">
                      <ahyp:hlinkClr val="tx"/>
                    </a:ext>
                  </a:extLst>
                </a:hlinkClick>
              </a:rPr>
              <a:t>neighborhood methods</a:t>
            </a:r>
            <a:r>
              <a:rPr lang="en" sz="1200">
                <a:solidFill>
                  <a:srgbClr val="FFFFFF"/>
                </a:solidFill>
                <a:latin typeface="Verdana"/>
                <a:ea typeface="Verdana"/>
                <a:cs typeface="Verdana"/>
                <a:sym typeface="Verdana"/>
              </a:rPr>
              <a:t>, matrix factorization-based (</a:t>
            </a:r>
            <a:r>
              <a:rPr lang="en" sz="1200">
                <a:solidFill>
                  <a:srgbClr val="FFFFFF"/>
                </a:solidFill>
                <a:uFill>
                  <a:noFill/>
                </a:uFill>
                <a:latin typeface="Verdana"/>
                <a:ea typeface="Verdana"/>
                <a:cs typeface="Verdana"/>
                <a:sym typeface="Verdana"/>
                <a:hlinkClick r:id="rId13">
                  <a:extLst>
                    <a:ext uri="{A12FA001-AC4F-418D-AE19-62706E023703}">
                      <ahyp:hlinkClr val="tx"/>
                    </a:ext>
                  </a:extLst>
                </a:hlinkClick>
              </a:rPr>
              <a:t> </a:t>
            </a:r>
            <a:r>
              <a:rPr lang="en" sz="1200" u="sng">
                <a:solidFill>
                  <a:srgbClr val="FFFFFF"/>
                </a:solidFill>
                <a:latin typeface="Verdana"/>
                <a:ea typeface="Verdana"/>
                <a:cs typeface="Verdana"/>
                <a:sym typeface="Verdana"/>
                <a:hlinkClick r:id="rId14">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5">
                  <a:extLst>
                    <a:ext uri="{A12FA001-AC4F-418D-AE19-62706E023703}">
                      <ahyp:hlinkClr val="tx"/>
                    </a:ext>
                  </a:extLst>
                </a:hlinkClick>
              </a:rPr>
              <a:t> </a:t>
            </a:r>
            <a:r>
              <a:rPr lang="en" sz="1200" u="sng">
                <a:solidFill>
                  <a:srgbClr val="FFFFFF"/>
                </a:solidFill>
                <a:latin typeface="Verdana"/>
                <a:ea typeface="Verdana"/>
                <a:cs typeface="Verdana"/>
                <a:sym typeface="Verdana"/>
                <a:hlinkClick r:id="rId16">
                  <a:extLst>
                    <a:ext uri="{A12FA001-AC4F-418D-AE19-62706E023703}">
                      <ahyp:hlinkClr val="tx"/>
                    </a:ext>
                  </a:extLst>
                </a:hlinkClick>
              </a:rPr>
              <a:t>PMF</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7">
                  <a:extLst>
                    <a:ext uri="{A12FA001-AC4F-418D-AE19-62706E023703}">
                      <ahyp:hlinkClr val="tx"/>
                    </a:ext>
                  </a:extLst>
                </a:hlinkClick>
              </a:rPr>
              <a:t> </a:t>
            </a:r>
            <a:r>
              <a:rPr lang="en" sz="1200" u="sng">
                <a:solidFill>
                  <a:srgbClr val="FFFFFF"/>
                </a:solidFill>
                <a:latin typeface="Verdana"/>
                <a:ea typeface="Verdana"/>
                <a:cs typeface="Verdana"/>
                <a:sym typeface="Verdana"/>
                <a:hlinkClick r:id="rId18">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9">
                  <a:extLst>
                    <a:ext uri="{A12FA001-AC4F-418D-AE19-62706E023703}">
                      <ahyp:hlinkClr val="tx"/>
                    </a:ext>
                  </a:extLst>
                </a:hlinkClick>
              </a:rPr>
              <a:t> </a:t>
            </a:r>
            <a:r>
              <a:rPr lang="en" sz="1200" u="sng">
                <a:solidFill>
                  <a:srgbClr val="FFFFFF"/>
                </a:solidFill>
                <a:latin typeface="Verdana"/>
                <a:ea typeface="Verdana"/>
                <a:cs typeface="Verdana"/>
                <a:sym typeface="Verdana"/>
                <a:hlinkClick r:id="rId20">
                  <a:extLst>
                    <a:ext uri="{A12FA001-AC4F-418D-AE19-62706E023703}">
                      <ahyp:hlinkClr val="tx"/>
                    </a:ext>
                  </a:extLst>
                </a:hlinkClick>
              </a:rPr>
              <a:t>NMF</a:t>
            </a:r>
            <a:r>
              <a:rPr lang="en" sz="1200">
                <a:solidFill>
                  <a:srgbClr val="FFFFFF"/>
                </a:solidFill>
                <a:latin typeface="Verdana"/>
                <a:ea typeface="Verdana"/>
                <a:cs typeface="Verdana"/>
                <a:sym typeface="Verdana"/>
              </a:rPr>
              <a:t>), and</a:t>
            </a:r>
            <a:r>
              <a:rPr lang="en" sz="1200">
                <a:solidFill>
                  <a:srgbClr val="FFFFFF"/>
                </a:solidFill>
                <a:uFill>
                  <a:noFill/>
                </a:uFill>
                <a:latin typeface="Verdana"/>
                <a:ea typeface="Verdana"/>
                <a:cs typeface="Verdana"/>
                <a:sym typeface="Verdana"/>
                <a:hlinkClick r:id="rId21">
                  <a:extLst>
                    <a:ext uri="{A12FA001-AC4F-418D-AE19-62706E023703}">
                      <ahyp:hlinkClr val="tx"/>
                    </a:ext>
                  </a:extLst>
                </a:hlinkClick>
              </a:rPr>
              <a:t> </a:t>
            </a:r>
            <a:r>
              <a:rPr lang="en" sz="1200" u="sng">
                <a:solidFill>
                  <a:srgbClr val="FFFFFF"/>
                </a:solidFill>
                <a:latin typeface="Verdana"/>
                <a:ea typeface="Verdana"/>
                <a:cs typeface="Verdana"/>
                <a:sym typeface="Verdana"/>
                <a:hlinkClick r:id="rId22">
                  <a:extLst>
                    <a:ext uri="{A12FA001-AC4F-418D-AE19-62706E023703}">
                      <ahyp:hlinkClr val="tx"/>
                    </a:ext>
                  </a:extLst>
                </a:hlinkClick>
              </a:rPr>
              <a:t>many others</a:t>
            </a:r>
            <a:r>
              <a:rPr lang="en" sz="1200">
                <a:solidFill>
                  <a:srgbClr val="FFFFFF"/>
                </a:solidFill>
                <a:latin typeface="Verdana"/>
                <a:ea typeface="Verdana"/>
                <a:cs typeface="Verdana"/>
                <a:sym typeface="Verdana"/>
              </a:rPr>
              <a:t>. Also, various</a:t>
            </a:r>
            <a:r>
              <a:rPr lang="en" sz="1200">
                <a:solidFill>
                  <a:srgbClr val="FFFFFF"/>
                </a:solidFill>
                <a:uFill>
                  <a:noFill/>
                </a:uFill>
                <a:latin typeface="Verdana"/>
                <a:ea typeface="Verdana"/>
                <a:cs typeface="Verdana"/>
                <a:sym typeface="Verdana"/>
                <a:hlinkClick r:id="rId23">
                  <a:extLst>
                    <a:ext uri="{A12FA001-AC4F-418D-AE19-62706E023703}">
                      <ahyp:hlinkClr val="tx"/>
                    </a:ext>
                  </a:extLst>
                </a:hlinkClick>
              </a:rPr>
              <a:t> </a:t>
            </a:r>
            <a:r>
              <a:rPr lang="en" sz="1200" u="sng">
                <a:solidFill>
                  <a:srgbClr val="FFFFFF"/>
                </a:solidFill>
                <a:latin typeface="Verdana"/>
                <a:ea typeface="Verdana"/>
                <a:cs typeface="Verdana"/>
                <a:sym typeface="Verdana"/>
                <a:hlinkClick r:id="rId24">
                  <a:extLst>
                    <a:ext uri="{A12FA001-AC4F-418D-AE19-62706E023703}">
                      <ahyp:hlinkClr val="tx"/>
                    </a:ext>
                  </a:extLst>
                </a:hlinkClick>
              </a:rPr>
              <a:t>similarity measures</a:t>
            </a:r>
            <a:r>
              <a:rPr lang="en" sz="1200">
                <a:solidFill>
                  <a:srgbClr val="FFFFFF"/>
                </a:solidFill>
                <a:latin typeface="Verdana"/>
                <a:ea typeface="Verdana"/>
                <a:cs typeface="Verdana"/>
                <a:sym typeface="Verdana"/>
              </a:rPr>
              <a:t> (cosine, MSD, pearson…) are built-in</a:t>
            </a:r>
            <a:endParaRPr sz="1200">
              <a:solidFill>
                <a:srgbClr val="FFFFFF"/>
              </a:solidFill>
              <a:latin typeface="Verdana"/>
              <a:ea typeface="Verdana"/>
              <a:cs typeface="Verdana"/>
              <a:sym typeface="Verdana"/>
            </a:endParaRPr>
          </a:p>
        </p:txBody>
      </p:sp>
      <p:sp>
        <p:nvSpPr>
          <p:cNvPr id="164" name="Google Shape;164;p24"/>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787550" y="920075"/>
            <a:ext cx="7023600" cy="39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700">
                <a:solidFill>
                  <a:srgbClr val="FFFFFF"/>
                </a:solidFill>
                <a:latin typeface="Verdana"/>
                <a:ea typeface="Verdana"/>
                <a:cs typeface="Verdana"/>
                <a:sym typeface="Verdana"/>
              </a:rPr>
              <a:t>Algorithms used </a:t>
            </a:r>
            <a:endParaRPr b="1" sz="17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t/>
            </a:r>
            <a:endParaRPr sz="13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b="1" lang="en" sz="1300">
                <a:solidFill>
                  <a:srgbClr val="FFFFFF"/>
                </a:solidFill>
                <a:latin typeface="Verdana"/>
                <a:ea typeface="Verdana"/>
                <a:cs typeface="Verdana"/>
                <a:sym typeface="Verdana"/>
              </a:rPr>
              <a:t>BaselineOnly:</a:t>
            </a:r>
            <a:r>
              <a:rPr lang="en" sz="1300">
                <a:solidFill>
                  <a:srgbClr val="FFFFFF"/>
                </a:solidFill>
                <a:latin typeface="Verdana"/>
                <a:ea typeface="Verdana"/>
                <a:cs typeface="Verdana"/>
                <a:sym typeface="Verdana"/>
              </a:rPr>
              <a:t>Algorithm predicting the baseline estimate for a given user and item.</a:t>
            </a:r>
            <a:endParaRPr sz="1300">
              <a:solidFill>
                <a:srgbClr val="FFFFFF"/>
              </a:solidFill>
              <a:latin typeface="Verdana"/>
              <a:ea typeface="Verdana"/>
              <a:cs typeface="Verdana"/>
              <a:sym typeface="Verdana"/>
            </a:endParaRPr>
          </a:p>
          <a:p>
            <a:pPr indent="0" lvl="0" marL="0" rtl="0" algn="l">
              <a:lnSpc>
                <a:spcPct val="115000"/>
              </a:lnSpc>
              <a:spcBef>
                <a:spcPts val="400"/>
              </a:spcBef>
              <a:spcAft>
                <a:spcPts val="0"/>
              </a:spcAft>
              <a:buNone/>
            </a:pPr>
            <a:r>
              <a:rPr b="1" lang="en" sz="1300">
                <a:solidFill>
                  <a:srgbClr val="FFFFFF"/>
                </a:solidFill>
                <a:latin typeface="Verdana"/>
                <a:ea typeface="Verdana"/>
                <a:cs typeface="Verdana"/>
                <a:sym typeface="Verdana"/>
              </a:rPr>
              <a:t>KNNBaseline:</a:t>
            </a:r>
            <a:r>
              <a:rPr lang="en" sz="1300">
                <a:solidFill>
                  <a:srgbClr val="FFFFFF"/>
                </a:solidFill>
                <a:latin typeface="Verdana"/>
                <a:ea typeface="Verdana"/>
                <a:cs typeface="Verdana"/>
                <a:sym typeface="Verdana"/>
              </a:rPr>
              <a:t>A basic collaborative filtering algorithm taking into account a </a:t>
            </a:r>
            <a:r>
              <a:rPr i="1" lang="en" sz="1300">
                <a:solidFill>
                  <a:srgbClr val="FFFFFF"/>
                </a:solidFill>
                <a:latin typeface="Verdana"/>
                <a:ea typeface="Verdana"/>
                <a:cs typeface="Verdana"/>
                <a:sym typeface="Verdana"/>
              </a:rPr>
              <a:t>baseline</a:t>
            </a:r>
            <a:r>
              <a:rPr lang="en" sz="1300">
                <a:solidFill>
                  <a:srgbClr val="FFFFFF"/>
                </a:solidFill>
                <a:latin typeface="Verdana"/>
                <a:ea typeface="Verdana"/>
                <a:cs typeface="Verdana"/>
                <a:sym typeface="Verdana"/>
              </a:rPr>
              <a:t> rating.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u="sng">
                <a:solidFill>
                  <a:srgbClr val="FFFFFF"/>
                </a:solidFill>
                <a:latin typeface="Verdana"/>
                <a:ea typeface="Verdana"/>
                <a:cs typeface="Verdana"/>
                <a:sym typeface="Verdana"/>
                <a:hlinkClick r:id="rId3">
                  <a:extLst>
                    <a:ext uri="{A12FA001-AC4F-418D-AE19-62706E023703}">
                      <ahyp:hlinkClr val="tx"/>
                    </a:ext>
                  </a:extLst>
                </a:hlinkClick>
              </a:rPr>
              <a:t>NMF</a:t>
            </a:r>
            <a:r>
              <a:rPr b="1" lang="en" sz="1300">
                <a:solidFill>
                  <a:srgbClr val="FFFFFF"/>
                </a:solidFill>
                <a:latin typeface="Verdana"/>
                <a:ea typeface="Verdana"/>
                <a:cs typeface="Verdana"/>
                <a:sym typeface="Verdana"/>
              </a:rPr>
              <a:t>:</a:t>
            </a:r>
            <a:r>
              <a:rPr lang="en" sz="1300">
                <a:solidFill>
                  <a:srgbClr val="FFFFFF"/>
                </a:solidFill>
                <a:latin typeface="Verdana"/>
                <a:ea typeface="Verdana"/>
                <a:cs typeface="Verdana"/>
                <a:sym typeface="Verdana"/>
              </a:rPr>
              <a:t>A collaborative filtering algorithm based on Non-negative Matrix Factorization.</a:t>
            </a:r>
            <a:r>
              <a:rPr lang="en" sz="1300">
                <a:solidFill>
                  <a:srgbClr val="FFFFFF"/>
                </a:solidFill>
                <a:uFill>
                  <a:noFill/>
                </a:uFill>
                <a:latin typeface="Verdana"/>
                <a:ea typeface="Verdana"/>
                <a:cs typeface="Verdana"/>
                <a:sym typeface="Verdana"/>
                <a:hlinkClick r:id="rId4">
                  <a:extLst>
                    <a:ext uri="{A12FA001-AC4F-418D-AE19-62706E023703}">
                      <ahyp:hlinkClr val="tx"/>
                    </a:ext>
                  </a:extLst>
                </a:hlinkClick>
              </a:rPr>
              <a:t> </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a:solidFill>
                  <a:srgbClr val="FFFFFF"/>
                </a:solidFill>
                <a:latin typeface="Verdana"/>
                <a:ea typeface="Verdana"/>
                <a:cs typeface="Verdana"/>
                <a:sym typeface="Verdana"/>
              </a:rPr>
              <a:t>Co-clustering</a:t>
            </a:r>
            <a:r>
              <a:rPr lang="en" sz="1300">
                <a:solidFill>
                  <a:srgbClr val="FFFFFF"/>
                </a:solidFill>
                <a:latin typeface="Verdana"/>
                <a:ea typeface="Verdana"/>
                <a:cs typeface="Verdana"/>
                <a:sym typeface="Verdana"/>
              </a:rPr>
              <a:t>:A collaborative filtering algorithm based on co-clustering.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lang="en" sz="1300">
                <a:solidFill>
                  <a:srgbClr val="FFFFFF"/>
                </a:solidFill>
                <a:latin typeface="Verdana"/>
                <a:ea typeface="Verdana"/>
                <a:cs typeface="Verdana"/>
                <a:sym typeface="Verdana"/>
              </a:rPr>
              <a:t>SVD:When baselines are not used, this is equivalent to Probabilistic Matrix Factorization, it is as popularized by</a:t>
            </a:r>
            <a:r>
              <a:rPr lang="en" sz="1300">
                <a:solidFill>
                  <a:srgbClr val="FFFFFF"/>
                </a:solidFill>
                <a:uFill>
                  <a:noFill/>
                </a:uFill>
                <a:latin typeface="Verdana"/>
                <a:ea typeface="Verdana"/>
                <a:cs typeface="Verdana"/>
                <a:sym typeface="Verdana"/>
                <a:hlinkClick r:id="rId5">
                  <a:extLst>
                    <a:ext uri="{A12FA001-AC4F-418D-AE19-62706E023703}">
                      <ahyp:hlinkClr val="tx"/>
                    </a:ext>
                  </a:extLst>
                </a:hlinkClick>
              </a:rPr>
              <a:t> </a:t>
            </a:r>
            <a:r>
              <a:rPr lang="en" sz="1300" u="sng">
                <a:solidFill>
                  <a:srgbClr val="FFFFFF"/>
                </a:solidFill>
                <a:latin typeface="Verdana"/>
                <a:ea typeface="Verdana"/>
                <a:cs typeface="Verdana"/>
                <a:sym typeface="Verdana"/>
                <a:hlinkClick r:id="rId6">
                  <a:extLst>
                    <a:ext uri="{A12FA001-AC4F-418D-AE19-62706E023703}">
                      <ahyp:hlinkClr val="tx"/>
                    </a:ext>
                  </a:extLst>
                </a:hlinkClick>
              </a:rPr>
              <a:t>Simon Funk</a:t>
            </a:r>
            <a:r>
              <a:rPr lang="en" sz="1300">
                <a:solidFill>
                  <a:srgbClr val="FFFFFF"/>
                </a:solidFill>
                <a:latin typeface="Verdana"/>
                <a:ea typeface="Verdana"/>
                <a:cs typeface="Verdana"/>
                <a:sym typeface="Verdana"/>
              </a:rPr>
              <a:t> during the Netflix Prize</a:t>
            </a:r>
            <a:endParaRPr sz="13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b="1">
              <a:solidFill>
                <a:srgbClr val="FFFFFF"/>
              </a:solidFill>
              <a:latin typeface="Verdana"/>
              <a:ea typeface="Verdana"/>
              <a:cs typeface="Verdana"/>
              <a:sym typeface="Verdana"/>
            </a:endParaRPr>
          </a:p>
        </p:txBody>
      </p:sp>
      <p:sp>
        <p:nvSpPr>
          <p:cNvPr id="170" name="Google Shape;170;p25"/>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nvSpPr>
        <p:spPr>
          <a:xfrm>
            <a:off x="787550" y="920075"/>
            <a:ext cx="702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FFFF"/>
                </a:solidFill>
                <a:latin typeface="Verdana"/>
                <a:ea typeface="Verdana"/>
                <a:cs typeface="Verdana"/>
                <a:sym typeface="Verdana"/>
              </a:rPr>
              <a:t>Metrics used are rmse and mae.</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rPr b="1" lang="en" sz="1200">
                <a:solidFill>
                  <a:srgbClr val="FFFFFF"/>
                </a:solidFill>
                <a:latin typeface="Verdana"/>
                <a:ea typeface="Verdana"/>
                <a:cs typeface="Verdana"/>
                <a:sym typeface="Verdana"/>
              </a:rPr>
              <a:t>Results are -</a:t>
            </a:r>
            <a:r>
              <a:rPr b="1" lang="en">
                <a:solidFill>
                  <a:srgbClr val="FFFFFF"/>
                </a:solidFill>
                <a:latin typeface="Verdana"/>
                <a:ea typeface="Verdana"/>
                <a:cs typeface="Verdana"/>
                <a:sym typeface="Verdana"/>
              </a:rPr>
              <a:t> </a:t>
            </a:r>
            <a:r>
              <a:rPr lang="en" sz="1200">
                <a:solidFill>
                  <a:srgbClr val="FFFFFF"/>
                </a:solidFill>
                <a:latin typeface="Verdana"/>
                <a:ea typeface="Verdana"/>
                <a:cs typeface="Verdana"/>
                <a:sym typeface="Verdana"/>
              </a:rPr>
              <a:t>BaselineOnly algorithm has given the best rmse.</a:t>
            </a:r>
            <a:r>
              <a:rPr lang="en" sz="1000">
                <a:latin typeface="Verdana"/>
                <a:ea typeface="Verdana"/>
                <a:cs typeface="Verdana"/>
                <a:sym typeface="Verdana"/>
              </a:rPr>
              <a:t> </a:t>
            </a:r>
            <a:endParaRPr b="1" sz="1200">
              <a:solidFill>
                <a:srgbClr val="FFFFFF"/>
              </a:solidFill>
              <a:latin typeface="Verdana"/>
              <a:ea typeface="Verdana"/>
              <a:cs typeface="Verdana"/>
              <a:sym typeface="Verdana"/>
            </a:endParaRPr>
          </a:p>
        </p:txBody>
      </p:sp>
      <p:sp>
        <p:nvSpPr>
          <p:cNvPr id="176" name="Google Shape;176;p26"/>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Metrics</a:t>
            </a:r>
            <a:endParaRPr b="1">
              <a:latin typeface="Roboto"/>
              <a:ea typeface="Roboto"/>
              <a:cs typeface="Roboto"/>
              <a:sym typeface="Roboto"/>
            </a:endParaRPr>
          </a:p>
        </p:txBody>
      </p:sp>
      <p:pic>
        <p:nvPicPr>
          <p:cNvPr id="177" name="Google Shape;177;p26"/>
          <p:cNvPicPr preferRelativeResize="0"/>
          <p:nvPr/>
        </p:nvPicPr>
        <p:blipFill>
          <a:blip r:embed="rId3">
            <a:alphaModFix/>
          </a:blip>
          <a:stretch>
            <a:fillRect/>
          </a:stretch>
        </p:blipFill>
        <p:spPr>
          <a:xfrm>
            <a:off x="1913050" y="2036075"/>
            <a:ext cx="4572000" cy="18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1060200" y="3949125"/>
            <a:ext cx="702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FFFFFF"/>
                </a:solidFill>
                <a:latin typeface="Verdana"/>
                <a:ea typeface="Verdana"/>
                <a:cs typeface="Verdana"/>
                <a:sym typeface="Verdana"/>
              </a:rPr>
              <a:t>The above are the top 10 best Predictions. The product 'B000HGHMF8','B000IF51UQ' and 'B0028E1E2Y' are rated best with ratings 4.</a:t>
            </a:r>
            <a:endParaRPr b="1">
              <a:solidFill>
                <a:srgbClr val="FFFFFF"/>
              </a:solidFill>
              <a:latin typeface="Verdana"/>
              <a:ea typeface="Verdana"/>
              <a:cs typeface="Verdana"/>
              <a:sym typeface="Verdana"/>
            </a:endParaRPr>
          </a:p>
        </p:txBody>
      </p:sp>
      <p:sp>
        <p:nvSpPr>
          <p:cNvPr id="183" name="Google Shape;183;p27"/>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best predictions</a:t>
            </a:r>
            <a:endParaRPr b="1">
              <a:latin typeface="Roboto"/>
              <a:ea typeface="Roboto"/>
              <a:cs typeface="Roboto"/>
              <a:sym typeface="Roboto"/>
            </a:endParaRPr>
          </a:p>
        </p:txBody>
      </p:sp>
      <p:pic>
        <p:nvPicPr>
          <p:cNvPr id="184" name="Google Shape;184;p27"/>
          <p:cNvPicPr preferRelativeResize="0"/>
          <p:nvPr/>
        </p:nvPicPr>
        <p:blipFill>
          <a:blip r:embed="rId3">
            <a:alphaModFix/>
          </a:blip>
          <a:stretch>
            <a:fillRect/>
          </a:stretch>
        </p:blipFill>
        <p:spPr>
          <a:xfrm>
            <a:off x="957000" y="1117900"/>
            <a:ext cx="7023600" cy="25212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worst predictions</a:t>
            </a:r>
            <a:endParaRPr b="1">
              <a:latin typeface="Roboto"/>
              <a:ea typeface="Roboto"/>
              <a:cs typeface="Roboto"/>
              <a:sym typeface="Roboto"/>
            </a:endParaRPr>
          </a:p>
        </p:txBody>
      </p:sp>
      <p:pic>
        <p:nvPicPr>
          <p:cNvPr id="190" name="Google Shape;190;p28"/>
          <p:cNvPicPr preferRelativeResize="0"/>
          <p:nvPr/>
        </p:nvPicPr>
        <p:blipFill>
          <a:blip r:embed="rId3">
            <a:alphaModFix/>
          </a:blip>
          <a:stretch>
            <a:fillRect/>
          </a:stretch>
        </p:blipFill>
        <p:spPr>
          <a:xfrm>
            <a:off x="1165250" y="1072475"/>
            <a:ext cx="7148400" cy="257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1041300" y="1458125"/>
            <a:ext cx="7061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500">
                <a:solidFill>
                  <a:srgbClr val="FFFFFF"/>
                </a:solidFill>
                <a:latin typeface="Verdana"/>
                <a:ea typeface="Verdana"/>
                <a:cs typeface="Verdana"/>
                <a:sym typeface="Verdana"/>
              </a:rPr>
              <a:t>There are many ways to build and improve this recommender system. I couldn't use k-NN algorithms from the Surprise package, as it needs more memory, nor could I complete it on google colab. Using more tuned parameters I did some basic cross validation to select the best parameters. To improve the recommendations, tune these parameters and make sure that the algorithm is serving the best recommendations possible with the data available.</a:t>
            </a:r>
            <a:endParaRPr b="1" sz="1900">
              <a:solidFill>
                <a:srgbClr val="FFFFFF"/>
              </a:solidFill>
              <a:latin typeface="Roboto"/>
              <a:ea typeface="Roboto"/>
              <a:cs typeface="Roboto"/>
              <a:sym typeface="Roboto"/>
            </a:endParaRPr>
          </a:p>
        </p:txBody>
      </p:sp>
      <p:sp>
        <p:nvSpPr>
          <p:cNvPr id="196" name="Google Shape;196;p29"/>
          <p:cNvSpPr txBox="1"/>
          <p:nvPr/>
        </p:nvSpPr>
        <p:spPr>
          <a:xfrm>
            <a:off x="976000" y="559825"/>
            <a:ext cx="706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800">
                <a:solidFill>
                  <a:srgbClr val="FFFFFF"/>
                </a:solidFill>
                <a:latin typeface="Verdana"/>
                <a:ea typeface="Verdana"/>
                <a:cs typeface="Verdana"/>
                <a:sym typeface="Verdana"/>
              </a:rPr>
              <a:t>Conclusion:</a:t>
            </a:r>
            <a:endParaRPr b="1" sz="2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1459625" y="1823100"/>
            <a:ext cx="5452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Char char="●"/>
            </a:pPr>
            <a:r>
              <a:rPr lang="en">
                <a:solidFill>
                  <a:srgbClr val="FFFFFF"/>
                </a:solidFill>
              </a:rPr>
              <a:t>Many customer are influenced with the reviews and ratings while buying on online stores.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Ratings 1,2 3,4 5 gives the quick understanding of product quality.</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purpose of this project is to build a </a:t>
            </a:r>
            <a:r>
              <a:rPr lang="en">
                <a:solidFill>
                  <a:srgbClr val="FFFFFF"/>
                </a:solidFill>
              </a:rPr>
              <a:t>recommender</a:t>
            </a:r>
            <a:r>
              <a:rPr lang="en">
                <a:solidFill>
                  <a:srgbClr val="FFFFFF"/>
                </a:solidFill>
              </a:rPr>
              <a:t> for online stores based on customer ratings.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30200" lvl="0" marL="457200" rtl="0" algn="l">
              <a:spcBef>
                <a:spcPts val="0"/>
              </a:spcBef>
              <a:spcAft>
                <a:spcPts val="0"/>
              </a:spcAft>
              <a:buClr>
                <a:srgbClr val="FFFFFF"/>
              </a:buClr>
              <a:buSzPts val="1600"/>
              <a:buChar char="●"/>
            </a:pPr>
            <a:r>
              <a:rPr lang="en" sz="1200">
                <a:solidFill>
                  <a:srgbClr val="FFFFFF"/>
                </a:solidFill>
                <a:latin typeface="Verdana"/>
                <a:ea typeface="Verdana"/>
                <a:cs typeface="Verdana"/>
                <a:sym typeface="Verdana"/>
              </a:rPr>
              <a:t>In this project recommendation model is built based on electronics products  of Amazon, based on the ratings.</a:t>
            </a:r>
            <a:endParaRPr sz="1200">
              <a:solidFill>
                <a:srgbClr val="FFFFFF"/>
              </a:solidFill>
              <a:latin typeface="Verdana"/>
              <a:ea typeface="Verdana"/>
              <a:cs typeface="Verdana"/>
              <a:sym typeface="Verdana"/>
            </a:endParaRPr>
          </a:p>
          <a:p>
            <a:pPr indent="0" lvl="0" marL="457200" rtl="0" algn="l">
              <a:spcBef>
                <a:spcPts val="0"/>
              </a:spcBef>
              <a:spcAft>
                <a:spcPts val="0"/>
              </a:spcAft>
              <a:buNone/>
            </a:pPr>
            <a:r>
              <a:t/>
            </a:r>
            <a:endParaRPr>
              <a:solidFill>
                <a:srgbClr val="FFFFFF"/>
              </a:solidFill>
            </a:endParaRPr>
          </a:p>
        </p:txBody>
      </p:sp>
      <p:sp>
        <p:nvSpPr>
          <p:cNvPr id="92" name="Google Shape;92;p14"/>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Introduction</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459625" y="1823100"/>
            <a:ext cx="5452200" cy="16008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Clr>
                <a:srgbClr val="FFFFFF"/>
              </a:buClr>
              <a:buSzPts val="1600"/>
              <a:buChar char="●"/>
            </a:pPr>
            <a:r>
              <a:rPr lang="en" sz="1200">
                <a:solidFill>
                  <a:srgbClr val="FFFFFF"/>
                </a:solidFill>
                <a:latin typeface="Verdana"/>
                <a:ea typeface="Verdana"/>
                <a:cs typeface="Verdana"/>
                <a:sym typeface="Verdana"/>
              </a:rPr>
              <a:t>Source - Amazon Reviews data (</a:t>
            </a:r>
            <a:r>
              <a:rPr lang="en" sz="1200" u="sng">
                <a:solidFill>
                  <a:srgbClr val="FFFFFF"/>
                </a:solidFill>
                <a:latin typeface="Verdana"/>
                <a:ea typeface="Verdana"/>
                <a:cs typeface="Verdana"/>
                <a:sym typeface="Verdana"/>
                <a:hlinkClick r:id="rId3">
                  <a:extLst>
                    <a:ext uri="{A12FA001-AC4F-418D-AE19-62706E023703}">
                      <ahyp:hlinkClr val="tx"/>
                    </a:ext>
                  </a:extLst>
                </a:hlinkClick>
              </a:rPr>
              <a:t>http://jmcauley.ucsd.edu/data/amazon/links.html</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For this case study, I am using the Electronics dataset.</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98" name="Google Shape;98;p15"/>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1459625" y="920075"/>
            <a:ext cx="5452200" cy="41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highlight>
                <a:srgbClr val="FEFEFD"/>
              </a:highlight>
              <a:latin typeface="Verdana"/>
              <a:ea typeface="Verdana"/>
              <a:cs typeface="Verdana"/>
              <a:sym typeface="Verdana"/>
            </a:endParaRPr>
          </a:p>
          <a:p>
            <a:pPr indent="0" lvl="0" marL="0" rtl="0" algn="l">
              <a:lnSpc>
                <a:spcPct val="115000"/>
              </a:lnSpc>
              <a:spcBef>
                <a:spcPts val="0"/>
              </a:spcBef>
              <a:spcAft>
                <a:spcPts val="0"/>
              </a:spcAft>
              <a:buNone/>
            </a:pPr>
            <a:r>
              <a:rPr lang="en" sz="1000">
                <a:solidFill>
                  <a:srgbClr val="FFFFFF"/>
                </a:solidFill>
                <a:latin typeface="Verdana"/>
                <a:ea typeface="Verdana"/>
                <a:cs typeface="Verdana"/>
                <a:sym typeface="Verdana"/>
              </a:rPr>
              <a:t>Sample review dataset:</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rPr lang="en" sz="1000">
                <a:solidFill>
                  <a:srgbClr val="FFFFFF"/>
                </a:solidFill>
                <a:latin typeface="Verdana"/>
                <a:ea typeface="Verdana"/>
                <a:cs typeface="Verdana"/>
                <a:sym typeface="Verdana"/>
              </a:rPr>
              <a:t>This dataset includes reviews (ratings, text, helpfulness votes), product metadata (descriptions, category information, price, brand, and image features), and links (also viewed/also bought graphs). And has 1689188 records.</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"reviewerID": "A2SUAM1J3GNN3B",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"as</a:t>
            </a:r>
            <a:r>
              <a:rPr lang="en" sz="1000">
                <a:solidFill>
                  <a:srgbClr val="FFFFFF"/>
                </a:solidFill>
                <a:latin typeface="Verdana"/>
                <a:ea typeface="Verdana"/>
                <a:cs typeface="Verdana"/>
                <a:sym typeface="Verdana"/>
              </a:rPr>
              <a:t>in": "0000013714",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"reviewerName": "J. McDonald",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"helpful": [2, 3],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"reviewText": "I bought this for my husband who plays the piano.  He is having a wonderful time playing these old hymns.  The music  is at times hard to read </a:t>
            </a:r>
            <a:r>
              <a:rPr lang="en" sz="1000">
                <a:solidFill>
                  <a:srgbClr val="FFFFFF"/>
                </a:solidFill>
                <a:latin typeface="Verdana"/>
                <a:ea typeface="Verdana"/>
                <a:cs typeface="Verdana"/>
                <a:sym typeface="Verdana"/>
              </a:rPr>
              <a:t>because we think the book was published for singing from more than playing from.  Great purchase though!",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"overall": 5.0,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"summary": "Heavenly Highway Hymns",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"unixReviewTime": 1252800000,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"reviewTime": "09 13, 2009"</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04" name="Google Shape;104;p16"/>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1298700" y="1705750"/>
            <a:ext cx="54522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reviews:  1365131</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reviewers =  1036895</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products =  35192</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Average rating score:  4.046</a:t>
            </a:r>
            <a:endParaRPr sz="1800">
              <a:solidFill>
                <a:srgbClr val="FFFFFF"/>
              </a:solidFill>
              <a:highlight>
                <a:srgbClr val="FEFEFD"/>
              </a:highlight>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10" name="Google Shape;110;p17"/>
          <p:cNvSpPr txBox="1"/>
          <p:nvPr/>
        </p:nvSpPr>
        <p:spPr>
          <a:xfrm>
            <a:off x="863275" y="8292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Summary of data set</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Product Ratings:</a:t>
            </a:r>
            <a:endParaRPr b="1" sz="2100">
              <a:solidFill>
                <a:srgbClr val="FFFFFF"/>
              </a:solidFill>
              <a:latin typeface="Roboto"/>
              <a:ea typeface="Roboto"/>
              <a:cs typeface="Roboto"/>
              <a:sym typeface="Roboto"/>
            </a:endParaRPr>
          </a:p>
        </p:txBody>
      </p:sp>
      <p:pic>
        <p:nvPicPr>
          <p:cNvPr id="116" name="Google Shape;116;p18"/>
          <p:cNvPicPr preferRelativeResize="0"/>
          <p:nvPr/>
        </p:nvPicPr>
        <p:blipFill>
          <a:blip r:embed="rId3">
            <a:alphaModFix/>
          </a:blip>
          <a:stretch>
            <a:fillRect/>
          </a:stretch>
        </p:blipFill>
        <p:spPr>
          <a:xfrm>
            <a:off x="994850" y="1741075"/>
            <a:ext cx="1657350" cy="1219200"/>
          </a:xfrm>
          <a:prstGeom prst="rect">
            <a:avLst/>
          </a:prstGeom>
          <a:noFill/>
          <a:ln>
            <a:noFill/>
          </a:ln>
        </p:spPr>
      </p:pic>
      <p:pic>
        <p:nvPicPr>
          <p:cNvPr id="117" name="Google Shape;117;p18"/>
          <p:cNvPicPr preferRelativeResize="0"/>
          <p:nvPr/>
        </p:nvPicPr>
        <p:blipFill>
          <a:blip r:embed="rId4">
            <a:alphaModFix/>
          </a:blip>
          <a:stretch>
            <a:fillRect/>
          </a:stretch>
        </p:blipFill>
        <p:spPr>
          <a:xfrm>
            <a:off x="2804600" y="1443300"/>
            <a:ext cx="5095875" cy="3400425"/>
          </a:xfrm>
          <a:prstGeom prst="rect">
            <a:avLst/>
          </a:prstGeom>
          <a:noFill/>
          <a:ln>
            <a:noFill/>
          </a:ln>
        </p:spPr>
      </p:pic>
      <p:sp>
        <p:nvSpPr>
          <p:cNvPr id="118" name="Google Shape;118;p18"/>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844350" y="346425"/>
            <a:ext cx="5452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500">
                <a:solidFill>
                  <a:srgbClr val="FFFFFF"/>
                </a:solidFill>
                <a:latin typeface="Verdana"/>
                <a:ea typeface="Verdana"/>
                <a:cs typeface="Verdana"/>
                <a:sym typeface="Verdana"/>
              </a:rPr>
              <a:t>Popular products</a:t>
            </a:r>
            <a:r>
              <a:rPr b="1" lang="en" sz="2200">
                <a:solidFill>
                  <a:srgbClr val="FFFFFF"/>
                </a:solidFill>
                <a:latin typeface="Verdana"/>
                <a:ea typeface="Verdana"/>
                <a:cs typeface="Verdana"/>
                <a:sym typeface="Verdana"/>
              </a:rPr>
              <a:t>:</a:t>
            </a:r>
            <a:endParaRPr b="1" sz="2500">
              <a:solidFill>
                <a:srgbClr val="FFFFFF"/>
              </a:solidFill>
              <a:latin typeface="Roboto"/>
              <a:ea typeface="Roboto"/>
              <a:cs typeface="Roboto"/>
              <a:sym typeface="Roboto"/>
            </a:endParaRPr>
          </a:p>
        </p:txBody>
      </p:sp>
      <p:sp>
        <p:nvSpPr>
          <p:cNvPr id="124" name="Google Shape;124;p19"/>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
        <p:nvSpPr>
          <p:cNvPr id="125" name="Google Shape;125;p19"/>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B007WTAJTO with ratings 14162</a:t>
            </a:r>
            <a:endParaRPr>
              <a:solidFill>
                <a:srgbClr val="FFFFFF"/>
              </a:solidFill>
            </a:endParaRPr>
          </a:p>
          <a:p>
            <a:pPr indent="0" lvl="0" marL="0" rtl="0" algn="l">
              <a:spcBef>
                <a:spcPts val="0"/>
              </a:spcBef>
              <a:spcAft>
                <a:spcPts val="0"/>
              </a:spcAft>
              <a:buNone/>
            </a:pPr>
            <a:r>
              <a:rPr lang="en">
                <a:solidFill>
                  <a:srgbClr val="FFFFFF"/>
                </a:solidFill>
              </a:rPr>
              <a:t>B0019EHU8G with ratings 12274</a:t>
            </a:r>
            <a:endParaRPr>
              <a:solidFill>
                <a:srgbClr val="FFFFFF"/>
              </a:solidFill>
            </a:endParaRPr>
          </a:p>
          <a:p>
            <a:pPr indent="0" lvl="0" marL="0" rtl="0" algn="l">
              <a:spcBef>
                <a:spcPts val="0"/>
              </a:spcBef>
              <a:spcAft>
                <a:spcPts val="0"/>
              </a:spcAft>
              <a:buNone/>
            </a:pPr>
            <a:r>
              <a:rPr lang="en">
                <a:solidFill>
                  <a:srgbClr val="FFFFFF"/>
                </a:solidFill>
              </a:rPr>
              <a:t>B003ELYQGG with ratings 11611</a:t>
            </a:r>
            <a:endParaRPr>
              <a:solidFill>
                <a:srgbClr val="FFFFFF"/>
              </a:solidFill>
            </a:endParaRPr>
          </a:p>
          <a:p>
            <a:pPr indent="0" lvl="0" marL="0" rtl="0" algn="l">
              <a:spcBef>
                <a:spcPts val="0"/>
              </a:spcBef>
              <a:spcAft>
                <a:spcPts val="0"/>
              </a:spcAft>
              <a:buNone/>
            </a:pPr>
            <a:r>
              <a:rPr lang="en">
                <a:solidFill>
                  <a:srgbClr val="FFFFFF"/>
                </a:solidFill>
              </a:rPr>
              <a:t>B0012S4APK with ratings  5606</a:t>
            </a:r>
            <a:endParaRPr>
              <a:solidFill>
                <a:srgbClr val="FFFFFF"/>
              </a:solidFill>
            </a:endParaRPr>
          </a:p>
          <a:p>
            <a:pPr indent="0" lvl="0" marL="0" rtl="0" algn="l">
              <a:spcBef>
                <a:spcPts val="0"/>
              </a:spcBef>
              <a:spcAft>
                <a:spcPts val="0"/>
              </a:spcAft>
              <a:buNone/>
            </a:pPr>
            <a:r>
              <a:rPr lang="en">
                <a:solidFill>
                  <a:srgbClr val="FFFFFF"/>
                </a:solidFill>
              </a:rPr>
              <a:t>B0001FTVEK with ratings 5324</a:t>
            </a:r>
            <a:endParaRPr>
              <a:solidFill>
                <a:srgbClr val="FFFFFF"/>
              </a:solidFill>
            </a:endParaRPr>
          </a:p>
        </p:txBody>
      </p:sp>
      <p:pic>
        <p:nvPicPr>
          <p:cNvPr id="126" name="Google Shape;126;p19"/>
          <p:cNvPicPr preferRelativeResize="0"/>
          <p:nvPr/>
        </p:nvPicPr>
        <p:blipFill>
          <a:blip r:embed="rId3">
            <a:alphaModFix/>
          </a:blip>
          <a:stretch>
            <a:fillRect/>
          </a:stretch>
        </p:blipFill>
        <p:spPr>
          <a:xfrm>
            <a:off x="3798625" y="1394925"/>
            <a:ext cx="4946875" cy="2560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Total Review Number based on years </a:t>
            </a:r>
            <a:endParaRPr b="1" sz="1800">
              <a:solidFill>
                <a:srgbClr val="FFFFFF"/>
              </a:solidFill>
              <a:latin typeface="Roboto"/>
              <a:ea typeface="Roboto"/>
              <a:cs typeface="Roboto"/>
              <a:sym typeface="Roboto"/>
            </a:endParaRPr>
          </a:p>
        </p:txBody>
      </p:sp>
      <p:sp>
        <p:nvSpPr>
          <p:cNvPr id="132" name="Google Shape;132;p20"/>
          <p:cNvSpPr txBox="1"/>
          <p:nvPr/>
        </p:nvSpPr>
        <p:spPr>
          <a:xfrm>
            <a:off x="1315725" y="824475"/>
            <a:ext cx="7042500" cy="554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Number of reviews was maximum in the year 2013.Looks there were hardly ratings done on products till 2002 and slowly started from 2003.</a:t>
            </a:r>
            <a:endParaRPr sz="1900">
              <a:solidFill>
                <a:srgbClr val="FFFFFF"/>
              </a:solidFill>
              <a:latin typeface="Roboto"/>
              <a:ea typeface="Roboto"/>
              <a:cs typeface="Roboto"/>
              <a:sym typeface="Roboto"/>
            </a:endParaRPr>
          </a:p>
        </p:txBody>
      </p:sp>
      <p:sp>
        <p:nvSpPr>
          <p:cNvPr id="133" name="Google Shape;133;p20"/>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2013	with ratings 513513</a:t>
            </a:r>
            <a:endParaRPr>
              <a:solidFill>
                <a:srgbClr val="FFFFFF"/>
              </a:solidFill>
            </a:endParaRPr>
          </a:p>
          <a:p>
            <a:pPr indent="0" lvl="0" marL="0" rtl="0" algn="l">
              <a:spcBef>
                <a:spcPts val="0"/>
              </a:spcBef>
              <a:spcAft>
                <a:spcPts val="0"/>
              </a:spcAft>
              <a:buNone/>
            </a:pPr>
            <a:r>
              <a:rPr lang="en">
                <a:solidFill>
                  <a:srgbClr val="FFFFFF"/>
                </a:solidFill>
              </a:rPr>
              <a:t>2014  with ratings  346501</a:t>
            </a:r>
            <a:endParaRPr>
              <a:solidFill>
                <a:srgbClr val="FFFFFF"/>
              </a:solidFill>
            </a:endParaRPr>
          </a:p>
          <a:p>
            <a:pPr indent="0" lvl="0" marL="0" rtl="0" algn="l">
              <a:spcBef>
                <a:spcPts val="0"/>
              </a:spcBef>
              <a:spcAft>
                <a:spcPts val="0"/>
              </a:spcAft>
              <a:buNone/>
            </a:pPr>
            <a:r>
              <a:rPr lang="en">
                <a:solidFill>
                  <a:srgbClr val="FFFFFF"/>
                </a:solidFill>
              </a:rPr>
              <a:t>2012	with ratings 223490</a:t>
            </a:r>
            <a:endParaRPr>
              <a:solidFill>
                <a:srgbClr val="FFFFFF"/>
              </a:solidFill>
            </a:endParaRPr>
          </a:p>
          <a:p>
            <a:pPr indent="0" lvl="0" marL="0" rtl="0" algn="l">
              <a:spcBef>
                <a:spcPts val="0"/>
              </a:spcBef>
              <a:spcAft>
                <a:spcPts val="0"/>
              </a:spcAft>
              <a:buNone/>
            </a:pPr>
            <a:r>
              <a:rPr lang="en">
                <a:solidFill>
                  <a:srgbClr val="FFFFFF"/>
                </a:solidFill>
              </a:rPr>
              <a:t>2011	with ratings 128834</a:t>
            </a:r>
            <a:endParaRPr>
              <a:solidFill>
                <a:srgbClr val="FFFFFF"/>
              </a:solidFill>
            </a:endParaRPr>
          </a:p>
          <a:p>
            <a:pPr indent="0" lvl="0" marL="0" rtl="0" algn="l">
              <a:spcBef>
                <a:spcPts val="0"/>
              </a:spcBef>
              <a:spcAft>
                <a:spcPts val="0"/>
              </a:spcAft>
              <a:buNone/>
            </a:pPr>
            <a:r>
              <a:rPr lang="en">
                <a:solidFill>
                  <a:srgbClr val="FFFFFF"/>
                </a:solidFill>
              </a:rPr>
              <a:t>2010	with ratings  67371</a:t>
            </a:r>
            <a:endParaRPr>
              <a:solidFill>
                <a:srgbClr val="FFFFFF"/>
              </a:solidFill>
            </a:endParaRPr>
          </a:p>
        </p:txBody>
      </p:sp>
      <p:pic>
        <p:nvPicPr>
          <p:cNvPr id="134" name="Google Shape;134;p20"/>
          <p:cNvPicPr preferRelativeResize="0"/>
          <p:nvPr/>
        </p:nvPicPr>
        <p:blipFill>
          <a:blip r:embed="rId3">
            <a:alphaModFix/>
          </a:blip>
          <a:stretch>
            <a:fillRect/>
          </a:stretch>
        </p:blipFill>
        <p:spPr>
          <a:xfrm>
            <a:off x="3950050" y="1493125"/>
            <a:ext cx="4946875" cy="3194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customer per year:</a:t>
            </a:r>
            <a:endParaRPr b="1" sz="1800">
              <a:solidFill>
                <a:srgbClr val="FFFFFF"/>
              </a:solidFill>
              <a:latin typeface="Roboto"/>
              <a:ea typeface="Roboto"/>
              <a:cs typeface="Roboto"/>
              <a:sym typeface="Roboto"/>
            </a:endParaRPr>
          </a:p>
        </p:txBody>
      </p:sp>
      <p:sp>
        <p:nvSpPr>
          <p:cNvPr id="140" name="Google Shape;140;p21"/>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There were a total of 1151618 unique customers visited between 1999 to 2014. Year 2013 has seen the maximum number. Here is the visual distribution</a:t>
            </a:r>
            <a:endParaRPr sz="2200">
              <a:solidFill>
                <a:srgbClr val="FFFFFF"/>
              </a:solidFill>
              <a:latin typeface="Roboto"/>
              <a:ea typeface="Roboto"/>
              <a:cs typeface="Roboto"/>
              <a:sym typeface="Roboto"/>
            </a:endParaRPr>
          </a:p>
        </p:txBody>
      </p:sp>
      <p:sp>
        <p:nvSpPr>
          <p:cNvPr id="141" name="Google Shape;141;p21"/>
          <p:cNvSpPr txBox="1"/>
          <p:nvPr/>
        </p:nvSpPr>
        <p:spPr>
          <a:xfrm>
            <a:off x="709925" y="1552400"/>
            <a:ext cx="3182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a:t>
            </a:r>
            <a:r>
              <a:rPr lang="en">
                <a:solidFill>
                  <a:srgbClr val="FFFFFF"/>
                </a:solidFill>
              </a:rPr>
              <a:t>unique</a:t>
            </a:r>
            <a:r>
              <a:rPr lang="en">
                <a:solidFill>
                  <a:srgbClr val="FFFFFF"/>
                </a:solidFill>
              </a:rPr>
              <a:t> customer per year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2010 	with customer 61782</a:t>
            </a:r>
            <a:endParaRPr>
              <a:solidFill>
                <a:srgbClr val="FFFFFF"/>
              </a:solidFill>
            </a:endParaRPr>
          </a:p>
          <a:p>
            <a:pPr indent="0" lvl="0" marL="0" rtl="0" algn="l">
              <a:spcBef>
                <a:spcPts val="0"/>
              </a:spcBef>
              <a:spcAft>
                <a:spcPts val="0"/>
              </a:spcAft>
              <a:buNone/>
            </a:pPr>
            <a:r>
              <a:rPr lang="en">
                <a:solidFill>
                  <a:srgbClr val="FFFFFF"/>
                </a:solidFill>
              </a:rPr>
              <a:t>2011	with customer 115009</a:t>
            </a:r>
            <a:endParaRPr>
              <a:solidFill>
                <a:srgbClr val="FFFFFF"/>
              </a:solidFill>
            </a:endParaRPr>
          </a:p>
          <a:p>
            <a:pPr indent="0" lvl="0" marL="0" rtl="0" algn="l">
              <a:spcBef>
                <a:spcPts val="0"/>
              </a:spcBef>
              <a:spcAft>
                <a:spcPts val="0"/>
              </a:spcAft>
              <a:buNone/>
            </a:pPr>
            <a:r>
              <a:rPr lang="en">
                <a:solidFill>
                  <a:srgbClr val="FFFFFF"/>
                </a:solidFill>
              </a:rPr>
              <a:t>2012	with customer 192277</a:t>
            </a:r>
            <a:endParaRPr>
              <a:solidFill>
                <a:srgbClr val="FFFFFF"/>
              </a:solidFill>
            </a:endParaRPr>
          </a:p>
          <a:p>
            <a:pPr indent="0" lvl="0" marL="0" rtl="0" algn="l">
              <a:spcBef>
                <a:spcPts val="0"/>
              </a:spcBef>
              <a:spcAft>
                <a:spcPts val="0"/>
              </a:spcAft>
              <a:buNone/>
            </a:pPr>
            <a:r>
              <a:rPr lang="en">
                <a:solidFill>
                  <a:srgbClr val="FFFFFF"/>
                </a:solidFill>
              </a:rPr>
              <a:t>2013	with customer 414734</a:t>
            </a:r>
            <a:endParaRPr>
              <a:solidFill>
                <a:srgbClr val="FFFFFF"/>
              </a:solidFill>
            </a:endParaRPr>
          </a:p>
          <a:p>
            <a:pPr indent="0" lvl="0" marL="0" rtl="0" algn="l">
              <a:spcBef>
                <a:spcPts val="0"/>
              </a:spcBef>
              <a:spcAft>
                <a:spcPts val="0"/>
              </a:spcAft>
              <a:buNone/>
            </a:pPr>
            <a:r>
              <a:rPr lang="en">
                <a:solidFill>
                  <a:srgbClr val="FFFFFF"/>
                </a:solidFill>
              </a:rPr>
              <a:t>2014	with customer 288186</a:t>
            </a:r>
            <a:endParaRPr>
              <a:solidFill>
                <a:srgbClr val="FFFFFF"/>
              </a:solidFill>
            </a:endParaRPr>
          </a:p>
        </p:txBody>
      </p:sp>
      <p:pic>
        <p:nvPicPr>
          <p:cNvPr id="142" name="Google Shape;142;p21"/>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