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Montserrat"/>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c494f655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c494f655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494f655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494f655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c494f655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c494f655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c494f655b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c494f655b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f1133c0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f1133c0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c494f655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c494f655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shaila.sid01@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using credit card data</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429850"/>
            <a:ext cx="7038900" cy="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95" name="Google Shape;195;p22"/>
          <p:cNvSpPr txBox="1"/>
          <p:nvPr/>
        </p:nvSpPr>
        <p:spPr>
          <a:xfrm>
            <a:off x="1238050" y="1250675"/>
            <a:ext cx="6316500" cy="3155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Outliers were checked with threshold value 3 for these features and found -</a:t>
            </a:r>
            <a:endParaRPr sz="13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391 outliers for Total_Trans_Amt (Total Transaction Amount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124 outliers for Months_Inactive ( No. of months inactive in the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54 outliersfor Contacts_Count (No. of Contacts between the customer and bank in the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2 outliers for Total_Trans_Ct (Total Transaction Count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1 outliers for Customer_Age</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and none for Months_on_book (Time frame with the Bank)</a:t>
            </a:r>
            <a:endParaRPr sz="1300">
              <a:solidFill>
                <a:srgbClr val="FFFFFF"/>
              </a:solidFill>
              <a:latin typeface="Verdana"/>
              <a:ea typeface="Verdana"/>
              <a:cs typeface="Verdana"/>
              <a:sym typeface="Verdana"/>
            </a:endParaRPr>
          </a:p>
          <a:p>
            <a:pPr indent="0" lvl="0" marL="0" rtl="0" algn="l">
              <a:spcBef>
                <a:spcPts val="1200"/>
              </a:spcBef>
              <a:spcAft>
                <a:spcPts val="0"/>
              </a:spcAft>
              <a:buNone/>
            </a:pPr>
            <a:r>
              <a:t/>
            </a:r>
            <a:endParaRPr sz="17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201" name="Google Shape;201;p23"/>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203" name="Google Shape;203;p23"/>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204" name="Google Shape;204;p23"/>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1288500" y="691550"/>
            <a:ext cx="70389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210" name="Google Shape;210;p24"/>
          <p:cNvSpPr txBox="1"/>
          <p:nvPr/>
        </p:nvSpPr>
        <p:spPr>
          <a:xfrm>
            <a:off x="1445600" y="1343950"/>
            <a:ext cx="6451800" cy="235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Found these features Skewed to the left.</a:t>
            </a:r>
            <a:endParaRPr sz="13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 Limit -Credit Limit on the Credit Card</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Total_Trans_Amt -Total Transaction Amount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Total_Amt_Chng_Q4_Q1 - Ratio of the total transaction count in 4th quarter and the total transaction count in 1st quarter</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Total_Trans_Amt - Very interesting, right skewed, bimodal with outliers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 - The amount left on the credit card to use</a:t>
            </a:r>
            <a:endParaRPr sz="1300">
              <a:solidFill>
                <a:srgbClr val="FFFFFF"/>
              </a:solidFill>
              <a:latin typeface="Verdana"/>
              <a:ea typeface="Verdana"/>
              <a:cs typeface="Verdana"/>
              <a:sym typeface="Verdana"/>
            </a:endParaRPr>
          </a:p>
          <a:p>
            <a:pPr indent="0" lvl="0" marL="0" rtl="0" algn="l">
              <a:spcBef>
                <a:spcPts val="1200"/>
              </a:spcBef>
              <a:spcAft>
                <a:spcPts val="0"/>
              </a:spcAft>
              <a:buNone/>
            </a:pPr>
            <a:r>
              <a:t/>
            </a:r>
            <a:endParaRPr sz="17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216" name="Google Shape;216;p25"/>
          <p:cNvSpPr txBox="1"/>
          <p:nvPr/>
        </p:nvSpPr>
        <p:spPr>
          <a:xfrm>
            <a:off x="603525" y="1629700"/>
            <a:ext cx="3420000" cy="2555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217" name="Google Shape;217;p25"/>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218" name="Google Shape;218;p25"/>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219" name="Google Shape;219;p25"/>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225" name="Google Shape;225;p26"/>
          <p:cNvSpPr txBox="1"/>
          <p:nvPr/>
        </p:nvSpPr>
        <p:spPr>
          <a:xfrm>
            <a:off x="1192925" y="1070225"/>
            <a:ext cx="68670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 Credit Limit on the Credit Card - slightly left skewed, with spike on extremes.</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 The amount left on the credit card to use - right skewed with outliers</a:t>
            </a:r>
            <a:endParaRPr>
              <a:solidFill>
                <a:srgbClr val="FFFFFF"/>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31" name="Google Shape;231;p27"/>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32" name="Google Shape;232;p27"/>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33" name="Google Shape;233;p27"/>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34" name="Google Shape;234;p27"/>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40" name="Google Shape;240;p28"/>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
        <p:nvSpPr>
          <p:cNvPr id="241" name="Google Shape;241;p28"/>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9"/>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48" name="Google Shape;248;p29"/>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54" name="Google Shape;254;p30"/>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55" name="Google Shape;255;p30"/>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56" name="Google Shape;256;p30"/>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57" name="Google Shape;257;p30"/>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58" name="Google Shape;258;p30"/>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64" name="Google Shape;264;p31"/>
          <p:cNvSpPr txBox="1"/>
          <p:nvPr/>
        </p:nvSpPr>
        <p:spPr>
          <a:xfrm>
            <a:off x="1192925" y="1070225"/>
            <a:ext cx="6867000" cy="2539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000">
                <a:solidFill>
                  <a:schemeClr val="lt1"/>
                </a:solidFill>
                <a:latin typeface="Verdana"/>
                <a:ea typeface="Verdana"/>
                <a:cs typeface="Verdana"/>
                <a:sym typeface="Verdana"/>
              </a:rPr>
              <a:t>After Comparing each scaled feature with the original and with the help of Q-Q plot, below scaled features are selected for further exploration.</a:t>
            </a:r>
            <a:endParaRPr sz="1000">
              <a:solidFill>
                <a:schemeClr val="lt1"/>
              </a:solidFill>
              <a:latin typeface="Verdana"/>
              <a:ea typeface="Verdana"/>
              <a:cs typeface="Verdana"/>
              <a:sym typeface="Verdana"/>
            </a:endParaRPr>
          </a:p>
          <a:p>
            <a:pPr indent="-292100" lvl="0" marL="457200" rtl="0" algn="l">
              <a:spcBef>
                <a:spcPts val="120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Customer_Age_zScore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Credit_Limit_log or div 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Total_Revolving_Bal_divMedian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Avg_Open_To_Buy_log or div 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Total_Amt_Chng_Q4_Q1_divMedian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Total_Trans_Amt_log or 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Total_Trans_Ct_zScore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Total_Ct_Chng_Q4_Q1_divMedian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Months_on_book_zScore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Total_Amt_Chng_Q4_Q1_divMedian</a:t>
            </a:r>
            <a:endParaRPr sz="10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300">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8" name="Shape 268"/>
        <p:cNvGrpSpPr/>
        <p:nvPr/>
      </p:nvGrpSpPr>
      <p:grpSpPr>
        <a:xfrm>
          <a:off x="0" y="0"/>
          <a:ext cx="0" cy="0"/>
          <a:chOff x="0" y="0"/>
          <a:chExt cx="0" cy="0"/>
        </a:xfrm>
      </p:grpSpPr>
      <p:sp>
        <p:nvSpPr>
          <p:cNvPr id="269" name="Google Shape;269;p32"/>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70" name="Google Shape;270;p32"/>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71" name="Google Shape;271;p32"/>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77" name="Google Shape;277;p33"/>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83" name="Google Shape;283;p34"/>
          <p:cNvSpPr txBox="1"/>
          <p:nvPr/>
        </p:nvSpPr>
        <p:spPr>
          <a:xfrm>
            <a:off x="1192925" y="1070225"/>
            <a:ext cx="6867000" cy="379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correlations across the features are Analysed -</a:t>
            </a:r>
            <a:endParaRPr>
              <a:solidFill>
                <a:srgbClr val="FFFFFF"/>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Customer age and Time frame with banks are highly correlated.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Avg utilization ratio(how much of the available credit the customer spent) has some negative correlation.</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 revolving balance (balance that carries over from one month to the next and average utilization (how much of the available credit the customer spent) are positively correlated.As expected.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Average opening balance is negatively correlated to avg utilization ratio.</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There is very little correlation between total transfer amount and credit limit</a:t>
            </a:r>
            <a:endParaRPr>
              <a:solidFill>
                <a:srgbClr val="FFFFFF"/>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7" name="Shape 287"/>
        <p:cNvGrpSpPr/>
        <p:nvPr/>
      </p:nvGrpSpPr>
      <p:grpSpPr>
        <a:xfrm>
          <a:off x="0" y="0"/>
          <a:ext cx="0" cy="0"/>
          <a:chOff x="0" y="0"/>
          <a:chExt cx="0" cy="0"/>
        </a:xfrm>
      </p:grpSpPr>
      <p:sp>
        <p:nvSpPr>
          <p:cNvPr id="288" name="Google Shape;288;p3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89" name="Google Shape;289;p35"/>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Months_on_book_zScore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95" name="Google Shape;295;p36"/>
          <p:cNvSpPr txBox="1"/>
          <p:nvPr/>
        </p:nvSpPr>
        <p:spPr>
          <a:xfrm>
            <a:off x="1192925" y="1070225"/>
            <a:ext cx="6867000" cy="1970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9" name="Shape 299"/>
        <p:cNvGrpSpPr/>
        <p:nvPr/>
      </p:nvGrpSpPr>
      <p:grpSpPr>
        <a:xfrm>
          <a:off x="0" y="0"/>
          <a:ext cx="0" cy="0"/>
          <a:chOff x="0" y="0"/>
          <a:chExt cx="0" cy="0"/>
        </a:xfrm>
      </p:grpSpPr>
      <p:sp>
        <p:nvSpPr>
          <p:cNvPr id="300" name="Google Shape;300;p3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301" name="Google Shape;301;p37"/>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302" name="Google Shape;302;p37"/>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6" name="Shape 306"/>
        <p:cNvGrpSpPr/>
        <p:nvPr/>
      </p:nvGrpSpPr>
      <p:grpSpPr>
        <a:xfrm>
          <a:off x="0" y="0"/>
          <a:ext cx="0" cy="0"/>
          <a:chOff x="0" y="0"/>
          <a:chExt cx="0" cy="0"/>
        </a:xfrm>
      </p:grpSpPr>
      <p:sp>
        <p:nvSpPr>
          <p:cNvPr id="307" name="Google Shape;307;p3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308" name="Google Shape;308;p38"/>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314" name="Google Shape;314;p39"/>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315" name="Google Shape;315;p39"/>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316" name="Google Shape;316;p39"/>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317" name="Google Shape;317;p39"/>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1" name="Shape 321"/>
        <p:cNvGrpSpPr/>
        <p:nvPr/>
      </p:nvGrpSpPr>
      <p:grpSpPr>
        <a:xfrm>
          <a:off x="0" y="0"/>
          <a:ext cx="0" cy="0"/>
          <a:chOff x="0" y="0"/>
          <a:chExt cx="0" cy="0"/>
        </a:xfrm>
      </p:grpSpPr>
      <p:sp>
        <p:nvSpPr>
          <p:cNvPr id="322" name="Google Shape;322;p40"/>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23" name="Google Shape;323;p40"/>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324" name="Google Shape;324;p40"/>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325" name="Google Shape;325;p40"/>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9" name="Shape 329"/>
        <p:cNvGrpSpPr/>
        <p:nvPr/>
      </p:nvGrpSpPr>
      <p:grpSpPr>
        <a:xfrm>
          <a:off x="0" y="0"/>
          <a:ext cx="0" cy="0"/>
          <a:chOff x="0" y="0"/>
          <a:chExt cx="0" cy="0"/>
        </a:xfrm>
      </p:grpSpPr>
      <p:sp>
        <p:nvSpPr>
          <p:cNvPr id="330" name="Google Shape;330;p41"/>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1" name="Google Shape;331;p41"/>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332" name="Google Shape;332;p41"/>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333" name="Google Shape;333;p41"/>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7" name="Shape 337"/>
        <p:cNvGrpSpPr/>
        <p:nvPr/>
      </p:nvGrpSpPr>
      <p:grpSpPr>
        <a:xfrm>
          <a:off x="0" y="0"/>
          <a:ext cx="0" cy="0"/>
          <a:chOff x="0" y="0"/>
          <a:chExt cx="0" cy="0"/>
        </a:xfrm>
      </p:grpSpPr>
      <p:sp>
        <p:nvSpPr>
          <p:cNvPr id="338" name="Google Shape;338;p42"/>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9" name="Google Shape;339;p42"/>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340" name="Google Shape;340;p42"/>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341" name="Google Shape;341;p42"/>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45" name="Shape 345"/>
        <p:cNvGrpSpPr/>
        <p:nvPr/>
      </p:nvGrpSpPr>
      <p:grpSpPr>
        <a:xfrm>
          <a:off x="0" y="0"/>
          <a:ext cx="0" cy="0"/>
          <a:chOff x="0" y="0"/>
          <a:chExt cx="0" cy="0"/>
        </a:xfrm>
      </p:grpSpPr>
      <p:sp>
        <p:nvSpPr>
          <p:cNvPr id="346" name="Google Shape;346;p4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47" name="Google Shape;347;p43"/>
          <p:cNvPicPr preferRelativeResize="0"/>
          <p:nvPr/>
        </p:nvPicPr>
        <p:blipFill>
          <a:blip r:embed="rId3">
            <a:alphaModFix/>
          </a:blip>
          <a:stretch>
            <a:fillRect/>
          </a:stretch>
        </p:blipFill>
        <p:spPr>
          <a:xfrm>
            <a:off x="304800" y="967750"/>
            <a:ext cx="4163170" cy="2720159"/>
          </a:xfrm>
          <a:prstGeom prst="rect">
            <a:avLst/>
          </a:prstGeom>
          <a:noFill/>
          <a:ln>
            <a:noFill/>
          </a:ln>
        </p:spPr>
      </p:pic>
      <p:pic>
        <p:nvPicPr>
          <p:cNvPr id="348" name="Google Shape;348;p43"/>
          <p:cNvPicPr preferRelativeResize="0"/>
          <p:nvPr/>
        </p:nvPicPr>
        <p:blipFill>
          <a:blip r:embed="rId4">
            <a:alphaModFix/>
          </a:blip>
          <a:stretch>
            <a:fillRect/>
          </a:stretch>
        </p:blipFill>
        <p:spPr>
          <a:xfrm>
            <a:off x="4620375" y="967750"/>
            <a:ext cx="4108476" cy="2665175"/>
          </a:xfrm>
          <a:prstGeom prst="rect">
            <a:avLst/>
          </a:prstGeom>
          <a:noFill/>
          <a:ln>
            <a:noFill/>
          </a:ln>
        </p:spPr>
      </p:pic>
      <p:sp>
        <p:nvSpPr>
          <p:cNvPr id="349" name="Google Shape;349;p43"/>
          <p:cNvSpPr txBox="1"/>
          <p:nvPr/>
        </p:nvSpPr>
        <p:spPr>
          <a:xfrm>
            <a:off x="1454600"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train set</a:t>
            </a:r>
            <a:endParaRPr>
              <a:solidFill>
                <a:srgbClr val="FFFFFF"/>
              </a:solidFill>
              <a:latin typeface="Lato"/>
              <a:ea typeface="Lato"/>
              <a:cs typeface="Lato"/>
              <a:sym typeface="Lato"/>
            </a:endParaRPr>
          </a:p>
        </p:txBody>
      </p:sp>
      <p:sp>
        <p:nvSpPr>
          <p:cNvPr id="350" name="Google Shape;350;p43"/>
          <p:cNvSpPr txBox="1"/>
          <p:nvPr/>
        </p:nvSpPr>
        <p:spPr>
          <a:xfrm>
            <a:off x="5875225"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test set</a:t>
            </a:r>
            <a:endParaRPr>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54" name="Shape 354"/>
        <p:cNvGrpSpPr/>
        <p:nvPr/>
      </p:nvGrpSpPr>
      <p:grpSpPr>
        <a:xfrm>
          <a:off x="0" y="0"/>
          <a:ext cx="0" cy="0"/>
          <a:chOff x="0" y="0"/>
          <a:chExt cx="0" cy="0"/>
        </a:xfrm>
      </p:grpSpPr>
      <p:sp>
        <p:nvSpPr>
          <p:cNvPr id="355" name="Google Shape;355;p44"/>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56" name="Google Shape;356;p44"/>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60" name="Shape 360"/>
        <p:cNvGrpSpPr/>
        <p:nvPr/>
      </p:nvGrpSpPr>
      <p:grpSpPr>
        <a:xfrm>
          <a:off x="0" y="0"/>
          <a:ext cx="0" cy="0"/>
          <a:chOff x="0" y="0"/>
          <a:chExt cx="0" cy="0"/>
        </a:xfrm>
      </p:grpSpPr>
      <p:sp>
        <p:nvSpPr>
          <p:cNvPr id="361" name="Google Shape;361;p45"/>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62" name="Google Shape;362;p45"/>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63" name="Google Shape;363;p45"/>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64" name="Google Shape;364;p45"/>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68" name="Shape 368"/>
        <p:cNvGrpSpPr/>
        <p:nvPr/>
      </p:nvGrpSpPr>
      <p:grpSpPr>
        <a:xfrm>
          <a:off x="0" y="0"/>
          <a:ext cx="0" cy="0"/>
          <a:chOff x="0" y="0"/>
          <a:chExt cx="0" cy="0"/>
        </a:xfrm>
      </p:grpSpPr>
      <p:sp>
        <p:nvSpPr>
          <p:cNvPr id="369" name="Google Shape;369;p46"/>
          <p:cNvSpPr txBox="1"/>
          <p:nvPr>
            <p:ph type="title"/>
          </p:nvPr>
        </p:nvSpPr>
        <p:spPr>
          <a:xfrm>
            <a:off x="1373000" y="106217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70" name="Google Shape;370;p46"/>
          <p:cNvSpPr txBox="1"/>
          <p:nvPr/>
        </p:nvSpPr>
        <p:spPr>
          <a:xfrm>
            <a:off x="1052550" y="15742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74" name="Shape 374"/>
        <p:cNvGrpSpPr/>
        <p:nvPr/>
      </p:nvGrpSpPr>
      <p:grpSpPr>
        <a:xfrm>
          <a:off x="0" y="0"/>
          <a:ext cx="0" cy="0"/>
          <a:chOff x="0" y="0"/>
          <a:chExt cx="0" cy="0"/>
        </a:xfrm>
      </p:grpSpPr>
      <p:sp>
        <p:nvSpPr>
          <p:cNvPr id="375" name="Google Shape;375;p47"/>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76" name="Google Shape;376;p47"/>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idx="1" type="body"/>
          </p:nvPr>
        </p:nvSpPr>
        <p:spPr>
          <a:xfrm>
            <a:off x="1120750" y="1043150"/>
            <a:ext cx="7712100" cy="3426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200"/>
              </a:spcBef>
              <a:spcAft>
                <a:spcPts val="0"/>
              </a:spcAft>
              <a:buNone/>
            </a:pPr>
            <a:r>
              <a:rPr lang="en" sz="1500">
                <a:solidFill>
                  <a:srgbClr val="EAD1DC"/>
                </a:solidFill>
                <a:latin typeface="Verdana"/>
                <a:ea typeface="Verdana"/>
                <a:cs typeface="Verdana"/>
                <a:sym typeface="Verdana"/>
              </a:rPr>
              <a:t>From the Initial Analysis</a:t>
            </a:r>
            <a:endParaRPr sz="1500">
              <a:solidFill>
                <a:srgbClr val="EAD1DC"/>
              </a:solidFill>
              <a:latin typeface="Verdana"/>
              <a:ea typeface="Verdana"/>
              <a:cs typeface="Verdana"/>
              <a:sym typeface="Verdana"/>
            </a:endParaRPr>
          </a:p>
          <a:p>
            <a:pPr indent="-292100" lvl="0" marL="457200" rtl="0" algn="l">
              <a:lnSpc>
                <a:spcPct val="100000"/>
              </a:lnSpc>
              <a:spcBef>
                <a:spcPts val="120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customer age is ~46 and min and max customer age is 70 to 82.</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period of relationship with the bank is ~36 months with a minimum of 13 and max as 56.</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Total number of products with the customer ~4 and maximum is 6.</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Mean of Credit_limit 8631 while median is 4549 ,data may have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Total_Revolving_Bal(unpaid portion) has mean as 1162 while median is 1276, No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Avg_Open_To_Buy(amount left on the credit card) has mean 7469 and max as 34516.Appears some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Total_Trans_Amt has an average of 4404 and median of 3899. This indicates outliers</a:t>
            </a:r>
            <a:r>
              <a:rPr b="1" lang="en" sz="1000">
                <a:solidFill>
                  <a:srgbClr val="FFFFFF"/>
                </a:solidFill>
                <a:latin typeface="Verdana"/>
                <a:ea typeface="Verdana"/>
                <a:cs typeface="Verdana"/>
                <a:sym typeface="Verdana"/>
              </a:rPr>
              <a:t>.</a:t>
            </a:r>
            <a:endParaRPr b="1" sz="10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000">
              <a:solidFill>
                <a:srgbClr val="FFFFFF"/>
              </a:solidFill>
              <a:latin typeface="Verdana"/>
              <a:ea typeface="Verdana"/>
              <a:cs typeface="Verdana"/>
              <a:sym typeface="Verdana"/>
            </a:endParaRPr>
          </a:p>
          <a:p>
            <a:pPr indent="0" lvl="0" marL="0" rtl="0" algn="l">
              <a:spcBef>
                <a:spcPts val="1200"/>
              </a:spcBef>
              <a:spcAft>
                <a:spcPts val="0"/>
              </a:spcAft>
              <a:buNone/>
            </a:pPr>
            <a:r>
              <a:rPr b="1" lang="en" sz="1235">
                <a:solidFill>
                  <a:srgbClr val="FFFFFF"/>
                </a:solidFill>
                <a:latin typeface="Verdana"/>
                <a:ea typeface="Verdana"/>
                <a:cs typeface="Verdana"/>
                <a:sym typeface="Verdana"/>
              </a:rPr>
              <a:t>My target variable is :Attrition_Flag: if the account is closed then "Attrited Customer" else "Existing Customer"</a:t>
            </a:r>
            <a:endParaRPr b="1" sz="1435">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0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8" name="Google Shape;158;p17"/>
          <p:cNvSpPr txBox="1"/>
          <p:nvPr>
            <p:ph idx="1" type="body"/>
          </p:nvPr>
        </p:nvSpPr>
        <p:spPr>
          <a:xfrm>
            <a:off x="1205200" y="1630800"/>
            <a:ext cx="7583700" cy="2048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64" name="Google Shape;164;p18"/>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6" name="Google Shape;166;p18"/>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18"/>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73" name="Google Shape;173;p19"/>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9" name="Google Shape;179;p20"/>
          <p:cNvSpPr txBox="1"/>
          <p:nvPr/>
        </p:nvSpPr>
        <p:spPr>
          <a:xfrm>
            <a:off x="1297500" y="1367425"/>
            <a:ext cx="7306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80" name="Google Shape;180;p20"/>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pic>
        <p:nvPicPr>
          <p:cNvPr id="186" name="Google Shape;186;p21"/>
          <p:cNvPicPr preferRelativeResize="0"/>
          <p:nvPr/>
        </p:nvPicPr>
        <p:blipFill>
          <a:blip r:embed="rId3">
            <a:alphaModFix/>
          </a:blip>
          <a:stretch>
            <a:fillRect/>
          </a:stretch>
        </p:blipFill>
        <p:spPr>
          <a:xfrm>
            <a:off x="1661188" y="1060225"/>
            <a:ext cx="5459001" cy="1951825"/>
          </a:xfrm>
          <a:prstGeom prst="rect">
            <a:avLst/>
          </a:prstGeom>
          <a:noFill/>
          <a:ln>
            <a:noFill/>
          </a:ln>
        </p:spPr>
      </p:pic>
      <p:pic>
        <p:nvPicPr>
          <p:cNvPr id="187" name="Google Shape;187;p21"/>
          <p:cNvPicPr preferRelativeResize="0"/>
          <p:nvPr/>
        </p:nvPicPr>
        <p:blipFill>
          <a:blip r:embed="rId4">
            <a:alphaModFix/>
          </a:blip>
          <a:stretch>
            <a:fillRect/>
          </a:stretch>
        </p:blipFill>
        <p:spPr>
          <a:xfrm>
            <a:off x="1702937" y="3101225"/>
            <a:ext cx="5417275" cy="1901258"/>
          </a:xfrm>
          <a:prstGeom prst="rect">
            <a:avLst/>
          </a:prstGeom>
          <a:noFill/>
          <a:ln>
            <a:noFill/>
          </a:ln>
        </p:spPr>
      </p:pic>
      <p:sp>
        <p:nvSpPr>
          <p:cNvPr id="188" name="Google Shape;188;p21"/>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9" name="Google Shape;189;p21"/>
          <p:cNvSpPr txBox="1"/>
          <p:nvPr/>
        </p:nvSpPr>
        <p:spPr>
          <a:xfrm>
            <a:off x="3242800" y="52345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