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EB7161-FECD-44C5-9C74-04853472A76A}">
  <a:tblStyle styleId="{E3EB7161-FECD-44C5-9C74-04853472A76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6584ab0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6584ab0e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6584ab0e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6584ab0e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6584ab0e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6584ab0e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6584ab0e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6584ab0e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6584ab0e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6584ab0e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6584d1b6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6584d1b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6816607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6816607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68166078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68166078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68166078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68166078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68166078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68166078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197452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b="1"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97452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Oswald"/>
                <a:ea typeface="Oswald"/>
                <a:cs typeface="Oswald"/>
                <a:sym typeface="Oswald"/>
              </a:rPr>
              <a:t>Big Mountain Ski Resort </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Data analysis </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and </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Recommendations</a:t>
            </a:r>
            <a:endParaRPr>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Oswald"/>
                <a:ea typeface="Oswald"/>
                <a:cs typeface="Oswald"/>
                <a:sym typeface="Oswald"/>
              </a:rPr>
              <a:t>Conclusion</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The model suggests that Big Mountain is underpricing their tickets so the company can probably increase prices marginally ,</a:t>
            </a:r>
            <a:r>
              <a:rPr lang="en">
                <a:solidFill>
                  <a:schemeClr val="dk1"/>
                </a:solidFill>
              </a:rPr>
              <a:t>on increasing the price of their adult weekend tickets by $10 to $15.</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Increase the vertical drop by adding a run to a point 150 feet lower down but requiring the installation of an additional chair lift to bring skiers back up, without additional snow making coverage </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Big Mountain keeps the old price for weekdays, and adopts an increased price for weekends.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Oswald"/>
                <a:ea typeface="Oswald"/>
                <a:cs typeface="Oswald"/>
                <a:sym typeface="Oswald"/>
              </a:rPr>
              <a:t>Conclusion</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457200" rtl="0" algn="just">
              <a:spcBef>
                <a:spcPts val="0"/>
              </a:spcBef>
              <a:spcAft>
                <a:spcPts val="0"/>
              </a:spcAft>
              <a:buNone/>
            </a:pPr>
            <a:r>
              <a:rPr lang="en">
                <a:solidFill>
                  <a:schemeClr val="dk1"/>
                </a:solidFill>
              </a:rPr>
              <a:t>The best scenario where we managed to gain the highest revenue increase possible was by  -</a:t>
            </a:r>
            <a:endParaRPr>
              <a:solidFill>
                <a:schemeClr val="dk1"/>
              </a:solidFill>
            </a:endParaRPr>
          </a:p>
          <a:p>
            <a:pPr indent="-342900" lvl="0" marL="914400" rtl="0" algn="just">
              <a:spcBef>
                <a:spcPts val="0"/>
              </a:spcBef>
              <a:spcAft>
                <a:spcPts val="0"/>
              </a:spcAft>
              <a:buClr>
                <a:schemeClr val="dk1"/>
              </a:buClr>
              <a:buSzPts val="1800"/>
              <a:buChar char="●"/>
            </a:pPr>
            <a:r>
              <a:rPr lang="en">
                <a:solidFill>
                  <a:schemeClr val="dk1"/>
                </a:solidFill>
              </a:rPr>
              <a:t>adding one </a:t>
            </a:r>
            <a:endParaRPr>
              <a:solidFill>
                <a:schemeClr val="dk1"/>
              </a:solidFill>
            </a:endParaRPr>
          </a:p>
          <a:p>
            <a:pPr indent="-342900" lvl="0" marL="914400" rtl="0" algn="just">
              <a:spcBef>
                <a:spcPts val="0"/>
              </a:spcBef>
              <a:spcAft>
                <a:spcPts val="0"/>
              </a:spcAft>
              <a:buClr>
                <a:schemeClr val="dk1"/>
              </a:buClr>
              <a:buSzPts val="1800"/>
              <a:buChar char="●"/>
            </a:pPr>
            <a:r>
              <a:rPr lang="en">
                <a:solidFill>
                  <a:schemeClr val="dk1"/>
                </a:solidFill>
              </a:rPr>
              <a:t>increasing the vertical drop by 150 ft</a:t>
            </a:r>
            <a:endParaRPr>
              <a:solidFill>
                <a:schemeClr val="dk1"/>
              </a:solidFill>
            </a:endParaRPr>
          </a:p>
          <a:p>
            <a:pPr indent="-342900" lvl="0" marL="914400" rtl="0" algn="just">
              <a:spcBef>
                <a:spcPts val="0"/>
              </a:spcBef>
              <a:spcAft>
                <a:spcPts val="0"/>
              </a:spcAft>
              <a:buClr>
                <a:schemeClr val="dk1"/>
              </a:buClr>
              <a:buSzPts val="1800"/>
              <a:buChar char="●"/>
            </a:pPr>
            <a:r>
              <a:rPr lang="en">
                <a:solidFill>
                  <a:schemeClr val="dk1"/>
                </a:solidFill>
              </a:rPr>
              <a:t>2 acres of snow making cover</a:t>
            </a:r>
            <a:endParaRPr>
              <a:solidFill>
                <a:schemeClr val="dk1"/>
              </a:solidFill>
            </a:endParaRPr>
          </a:p>
          <a:p>
            <a:pPr indent="-342900" lvl="0" marL="914400" rtl="0" algn="just">
              <a:spcBef>
                <a:spcPts val="0"/>
              </a:spcBef>
              <a:spcAft>
                <a:spcPts val="0"/>
              </a:spcAft>
              <a:buClr>
                <a:schemeClr val="dk1"/>
              </a:buClr>
              <a:buSzPts val="1800"/>
              <a:buChar char="●"/>
            </a:pPr>
            <a:r>
              <a:rPr b="1" lang="en">
                <a:solidFill>
                  <a:schemeClr val="dk1"/>
                </a:solidFill>
              </a:rPr>
              <a:t>adding one Chair Lift</a:t>
            </a:r>
            <a:endParaRPr b="1">
              <a:solidFill>
                <a:schemeClr val="dk1"/>
              </a:solidFill>
            </a:endParaRPr>
          </a:p>
          <a:p>
            <a:pPr indent="0" lvl="0" marL="457200" rtl="0" algn="just">
              <a:spcBef>
                <a:spcPts val="0"/>
              </a:spcBef>
              <a:spcAft>
                <a:spcPts val="0"/>
              </a:spcAft>
              <a:buNone/>
            </a:pPr>
            <a:r>
              <a:t/>
            </a:r>
            <a:endParaRPr>
              <a:solidFill>
                <a:schemeClr val="dk1"/>
              </a:solidFill>
            </a:endParaRPr>
          </a:p>
          <a:p>
            <a:pPr indent="0" lvl="0" marL="457200" rtl="0" algn="just">
              <a:spcBef>
                <a:spcPts val="0"/>
              </a:spcBef>
              <a:spcAft>
                <a:spcPts val="0"/>
              </a:spcAft>
              <a:buNone/>
            </a:pPr>
            <a:r>
              <a:rPr lang="en">
                <a:solidFill>
                  <a:schemeClr val="dk1"/>
                </a:solidFill>
              </a:rPr>
              <a:t>This scenario has increased ticket price by 12% from $81 to $94.66, resulting in a bottom-line increase by $15,528,841 (After deducting operating costs = $1.54M).</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swald"/>
                <a:ea typeface="Oswald"/>
                <a:cs typeface="Oswald"/>
                <a:sym typeface="Oswald"/>
              </a:rPr>
              <a:t>Problem Statement:</a:t>
            </a:r>
            <a:endParaRPr b="1">
              <a:latin typeface="Oswald"/>
              <a:ea typeface="Oswald"/>
              <a:cs typeface="Oswald"/>
              <a:sym typeface="Oswald"/>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Big Mountain plans on increasing operational costs by $1,500,000 this season and needs to offset this by increased revenues</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The ski resort market is competitive and therefore ticket price changes are delicate and need to be fine-tuned</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Big Mountain needs to determine how and to what extent different facilities affect supportable ticket prices using a data driven approach</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 predictive analysis need to be made on rich ski-resort dataset of different competitors</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swald"/>
                <a:ea typeface="Oswald"/>
                <a:cs typeface="Oswald"/>
                <a:sym typeface="Oswald"/>
              </a:rPr>
              <a:t>History</a:t>
            </a:r>
            <a:endParaRPr b="1">
              <a:latin typeface="Oswald"/>
              <a:ea typeface="Oswald"/>
              <a:cs typeface="Oswald"/>
              <a:sym typeface="Oswald"/>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2000">
                <a:solidFill>
                  <a:schemeClr val="dk1"/>
                </a:solidFill>
              </a:rPr>
              <a:t>Big Mountain Resort offers spectacular views of Glacier National Park and Flathead National Forest, with access to 105 trails. Every year about 350,000 people ski or snowboard at Big Mountain. The business expressed a desire for some guidance on how to select a better value for their ticket price. by considering number of changes hoping to reduce cost without reducing ticket price or increasing ticket price.</a:t>
            </a:r>
            <a:endParaRPr sz="2000">
              <a:solidFill>
                <a:schemeClr val="dk1"/>
              </a:solidFill>
            </a:endParaRPr>
          </a:p>
          <a:p>
            <a:pPr indent="0" lvl="0" marL="457200" rtl="0" algn="l">
              <a:lnSpc>
                <a:spcPct val="115000"/>
              </a:lnSpc>
              <a:spcBef>
                <a:spcPts val="0"/>
              </a:spcBef>
              <a:spcAft>
                <a:spcPts val="0"/>
              </a:spcAft>
              <a:buNone/>
            </a:pPr>
            <a:r>
              <a:t/>
            </a:r>
            <a:endParaRPr b="1" sz="2000">
              <a:solidFill>
                <a:schemeClr val="dk1"/>
              </a:solidFill>
            </a:endParaRPr>
          </a:p>
          <a:p>
            <a:pPr indent="0" lvl="0" marL="0" rtl="0" algn="l">
              <a:spcBef>
                <a:spcPts val="0"/>
              </a:spcBef>
              <a:spcAft>
                <a:spcPts val="120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2710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swald"/>
                <a:ea typeface="Oswald"/>
                <a:cs typeface="Oswald"/>
                <a:sym typeface="Oswald"/>
              </a:rPr>
              <a:t>Key Findings:</a:t>
            </a:r>
            <a:endParaRPr b="1">
              <a:latin typeface="Oswald"/>
              <a:ea typeface="Oswald"/>
              <a:cs typeface="Oswald"/>
              <a:sym typeface="Oswald"/>
            </a:endParaRPr>
          </a:p>
        </p:txBody>
      </p:sp>
      <p:sp>
        <p:nvSpPr>
          <p:cNvPr id="72" name="Google Shape;72;p16"/>
          <p:cNvSpPr txBox="1"/>
          <p:nvPr>
            <p:ph idx="1" type="body"/>
          </p:nvPr>
        </p:nvSpPr>
        <p:spPr>
          <a:xfrm>
            <a:off x="311700" y="908825"/>
            <a:ext cx="3985500" cy="3689700"/>
          </a:xfrm>
          <a:prstGeom prst="rect">
            <a:avLst/>
          </a:prstGeom>
        </p:spPr>
        <p:txBody>
          <a:bodyPr anchorCtr="0" anchor="t" bIns="91425" lIns="91425" spcFirstLastPara="1" rIns="91425" wrap="square" tIns="91425">
            <a:normAutofit fontScale="62500"/>
          </a:bodyPr>
          <a:lstStyle/>
          <a:p>
            <a:pPr indent="0" lvl="0" marL="0" rtl="0" algn="l">
              <a:lnSpc>
                <a:spcPct val="115000"/>
              </a:lnSpc>
              <a:spcBef>
                <a:spcPts val="0"/>
              </a:spcBef>
              <a:spcAft>
                <a:spcPts val="0"/>
              </a:spcAft>
              <a:buNone/>
            </a:pPr>
            <a:r>
              <a:rPr lang="en">
                <a:solidFill>
                  <a:schemeClr val="dk1"/>
                </a:solidFill>
              </a:rPr>
              <a:t>The most important features are :</a:t>
            </a:r>
            <a:endParaRPr>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Total Chairs</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F</a:t>
            </a:r>
            <a:r>
              <a:rPr lang="en" sz="1400">
                <a:solidFill>
                  <a:schemeClr val="dk1"/>
                </a:solidFill>
              </a:rPr>
              <a:t>ast Quads</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Runs</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Longest Run </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Trams</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Skiable Terrain</a:t>
            </a:r>
            <a:r>
              <a:rPr lang="en" sz="1400">
                <a:solidFill>
                  <a:schemeClr val="dk1"/>
                </a:solidFill>
              </a:rPr>
              <a:t> Area</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Vertical Drop</a:t>
            </a:r>
            <a:endParaRPr sz="1400">
              <a:solidFill>
                <a:schemeClr val="dk1"/>
              </a:solidFill>
            </a:endParaRPr>
          </a:p>
          <a:p>
            <a:pPr indent="-284162" lvl="0" marL="457200" rtl="0" algn="l">
              <a:spcBef>
                <a:spcPts val="0"/>
              </a:spcBef>
              <a:spcAft>
                <a:spcPts val="0"/>
              </a:spcAft>
              <a:buClr>
                <a:schemeClr val="dk1"/>
              </a:buClr>
              <a:buSzPct val="100000"/>
              <a:buChar char="●"/>
            </a:pPr>
            <a:r>
              <a:rPr lang="en" sz="1400">
                <a:solidFill>
                  <a:schemeClr val="dk1"/>
                </a:solidFill>
              </a:rPr>
              <a:t>Snow Making Equipment</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
                <a:solidFill>
                  <a:schemeClr val="dk1"/>
                </a:solidFill>
              </a:rPr>
              <a:t>Big Mountain is on the upper end for most facilities compared to competitors in the market</a:t>
            </a:r>
            <a:endParaRPr>
              <a:solidFill>
                <a:schemeClr val="dk1"/>
              </a:solidFill>
            </a:endParaRPr>
          </a:p>
          <a:p>
            <a:pPr indent="0" lvl="0" marL="0" rtl="0" algn="l">
              <a:lnSpc>
                <a:spcPct val="115000"/>
              </a:lnSpc>
              <a:spcBef>
                <a:spcPts val="0"/>
              </a:spcBef>
              <a:spcAft>
                <a:spcPts val="0"/>
              </a:spcAft>
              <a:buNone/>
            </a:pPr>
            <a:r>
              <a:rPr lang="en">
                <a:solidFill>
                  <a:schemeClr val="dk1"/>
                </a:solidFill>
              </a:rPr>
              <a:t>Big Mountain is underpricing their tickets by around </a:t>
            </a:r>
            <a:r>
              <a:rPr b="1" lang="en">
                <a:solidFill>
                  <a:schemeClr val="dk1"/>
                </a:solidFill>
              </a:rPr>
              <a:t>$10</a:t>
            </a:r>
            <a:endParaRPr b="1">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Increasing the length of the longest run or increasing snow coverage area has minimal impact on revenue</a:t>
            </a:r>
            <a:endParaRPr b="1">
              <a:solidFill>
                <a:schemeClr val="dk1"/>
              </a:solidFill>
            </a:endParaRPr>
          </a:p>
          <a:p>
            <a:pPr indent="0" lvl="0" marL="0" rtl="0" algn="l">
              <a:lnSpc>
                <a:spcPct val="115000"/>
              </a:lnSpc>
              <a:spcBef>
                <a:spcPts val="0"/>
              </a:spcBef>
              <a:spcAft>
                <a:spcPts val="0"/>
              </a:spcAft>
              <a:buClr>
                <a:schemeClr val="dk1"/>
              </a:buClr>
              <a:buSzPct val="61111"/>
              <a:buFont typeface="Arial"/>
              <a:buNone/>
            </a:pPr>
            <a:r>
              <a:t/>
            </a:r>
            <a:endParaRPr>
              <a:solidFill>
                <a:schemeClr val="dk1"/>
              </a:solidFill>
            </a:endParaRPr>
          </a:p>
          <a:p>
            <a:pPr indent="0" lvl="0" marL="0" rtl="0" algn="l">
              <a:spcBef>
                <a:spcPts val="0"/>
              </a:spcBef>
              <a:spcAft>
                <a:spcPts val="1200"/>
              </a:spcAft>
              <a:buNone/>
            </a:pPr>
            <a:r>
              <a:t/>
            </a:r>
            <a:endParaRPr/>
          </a:p>
        </p:txBody>
      </p:sp>
      <p:pic>
        <p:nvPicPr>
          <p:cNvPr id="73" name="Google Shape;73;p16"/>
          <p:cNvPicPr preferRelativeResize="0"/>
          <p:nvPr/>
        </p:nvPicPr>
        <p:blipFill>
          <a:blip r:embed="rId3">
            <a:alphaModFix/>
          </a:blip>
          <a:stretch>
            <a:fillRect/>
          </a:stretch>
        </p:blipFill>
        <p:spPr>
          <a:xfrm>
            <a:off x="4572000" y="1017725"/>
            <a:ext cx="4322626" cy="331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426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61111"/>
              <a:buFont typeface="Arial"/>
              <a:buNone/>
            </a:pPr>
            <a:r>
              <a:rPr b="1" lang="en" sz="1800" u="sng"/>
              <a:t>Closing up to 10 Runs vs (Ticket price &amp; Revenue)</a:t>
            </a:r>
            <a:endParaRPr b="1" sz="1800" u="sng"/>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1"/>
                </a:solidFill>
              </a:rPr>
              <a:t>Big Mountain Resort has been reviewing a potential scenario for cutting costs by Permanently closing down up to 10 of the least used runs.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Our Model predicted the following when it comes to closing </a:t>
            </a:r>
            <a:r>
              <a:rPr lang="en" sz="1200" u="sng">
                <a:solidFill>
                  <a:schemeClr val="dk1"/>
                </a:solidFill>
              </a:rPr>
              <a:t>up to 10 used Runs:</a:t>
            </a:r>
            <a:endParaRPr/>
          </a:p>
        </p:txBody>
      </p:sp>
      <p:graphicFrame>
        <p:nvGraphicFramePr>
          <p:cNvPr id="80" name="Google Shape;80;p17"/>
          <p:cNvGraphicFramePr/>
          <p:nvPr/>
        </p:nvGraphicFramePr>
        <p:xfrm>
          <a:off x="383300" y="2083400"/>
          <a:ext cx="3000000" cy="3000000"/>
        </p:xfrm>
        <a:graphic>
          <a:graphicData uri="http://schemas.openxmlformats.org/drawingml/2006/table">
            <a:tbl>
              <a:tblPr>
                <a:noFill/>
                <a:tableStyleId>{E3EB7161-FECD-44C5-9C74-04853472A76A}</a:tableStyleId>
              </a:tblPr>
              <a:tblGrid>
                <a:gridCol w="3179175"/>
              </a:tblGrid>
              <a:tr h="100000">
                <a:tc>
                  <a:txBody>
                    <a:bodyPr/>
                    <a:lstStyle/>
                    <a:p>
                      <a:pPr indent="0" lvl="0" marL="0" rtl="0" algn="l">
                        <a:lnSpc>
                          <a:spcPct val="115000"/>
                        </a:lnSpc>
                        <a:spcBef>
                          <a:spcPts val="0"/>
                        </a:spcBef>
                        <a:spcAft>
                          <a:spcPts val="0"/>
                        </a:spcAft>
                        <a:buNone/>
                      </a:pPr>
                      <a:r>
                        <a:rPr lang="en" sz="1000">
                          <a:solidFill>
                            <a:schemeClr val="dk1"/>
                          </a:solidFill>
                        </a:rPr>
                        <a:t>Closing one run will have no impact on Ticket price or revenue.</a:t>
                      </a:r>
                      <a:endParaRPr sz="1000">
                        <a:latin typeface="Roboto"/>
                        <a:ea typeface="Roboto"/>
                        <a:cs typeface="Roboto"/>
                        <a:sym typeface="Roboto"/>
                      </a:endParaRPr>
                    </a:p>
                  </a:txBody>
                  <a:tcPr marT="63500" marB="63500" marR="63500" marL="63500"/>
                </a:tc>
              </a:tr>
              <a:tr h="0">
                <a:tc>
                  <a:txBody>
                    <a:bodyPr/>
                    <a:lstStyle/>
                    <a:p>
                      <a:pPr indent="0" lvl="0" marL="0" rtl="0" algn="l">
                        <a:lnSpc>
                          <a:spcPct val="115000"/>
                        </a:lnSpc>
                        <a:spcBef>
                          <a:spcPts val="0"/>
                        </a:spcBef>
                        <a:spcAft>
                          <a:spcPts val="0"/>
                        </a:spcAft>
                        <a:buNone/>
                      </a:pPr>
                      <a:r>
                        <a:rPr lang="en" sz="1000">
                          <a:solidFill>
                            <a:schemeClr val="dk1"/>
                          </a:solidFill>
                        </a:rPr>
                        <a:t>Closing down 3 runs, it seems they may as well close down 4 or 5 as there’s same loss in ticket price and revenue by $0.67 and $1.250M respectively.</a:t>
                      </a:r>
                      <a:endParaRPr sz="1000">
                        <a:latin typeface="Roboto"/>
                        <a:ea typeface="Roboto"/>
                        <a:cs typeface="Roboto"/>
                        <a:sym typeface="Roboto"/>
                      </a:endParaRPr>
                    </a:p>
                  </a:txBody>
                  <a:tcPr marT="63500" marB="63500" marR="63500" marL="63500"/>
                </a:tc>
              </a:tr>
              <a:tr h="0">
                <a:tc>
                  <a:txBody>
                    <a:bodyPr/>
                    <a:lstStyle/>
                    <a:p>
                      <a:pPr indent="0" lvl="0" marL="0" rtl="0" algn="l">
                        <a:lnSpc>
                          <a:spcPct val="115000"/>
                        </a:lnSpc>
                        <a:spcBef>
                          <a:spcPts val="0"/>
                        </a:spcBef>
                        <a:spcAft>
                          <a:spcPts val="0"/>
                        </a:spcAft>
                        <a:buNone/>
                      </a:pPr>
                      <a:r>
                        <a:rPr lang="en" sz="1000">
                          <a:solidFill>
                            <a:schemeClr val="dk1"/>
                          </a:solidFill>
                        </a:rPr>
                        <a:t>Closing 10 runs reduce support for ticket price and so revenue by $1.71 and $3M respectively.</a:t>
                      </a:r>
                      <a:endParaRPr sz="1000">
                        <a:latin typeface="Roboto"/>
                        <a:ea typeface="Roboto"/>
                        <a:cs typeface="Roboto"/>
                        <a:sym typeface="Roboto"/>
                      </a:endParaRPr>
                    </a:p>
                  </a:txBody>
                  <a:tcPr marT="63500" marB="63500" marR="63500" marL="63500"/>
                </a:tc>
              </a:tr>
              <a:tr h="0">
                <a:tc>
                  <a:txBody>
                    <a:bodyPr/>
                    <a:lstStyle/>
                    <a:p>
                      <a:pPr indent="0" lvl="0" marL="0" rtl="0" algn="l">
                        <a:lnSpc>
                          <a:spcPct val="115000"/>
                        </a:lnSpc>
                        <a:spcBef>
                          <a:spcPts val="0"/>
                        </a:spcBef>
                        <a:spcAft>
                          <a:spcPts val="0"/>
                        </a:spcAft>
                        <a:buNone/>
                      </a:pPr>
                      <a:r>
                        <a:rPr lang="en" sz="1000">
                          <a:solidFill>
                            <a:schemeClr val="dk1"/>
                          </a:solidFill>
                        </a:rPr>
                        <a:t>Because we don’t know the operating cost per used run, we can’t determine how much cost saving will be offset the loss in revenue after closing more than one run</a:t>
                      </a:r>
                      <a:endParaRPr sz="1000">
                        <a:solidFill>
                          <a:schemeClr val="dk1"/>
                        </a:solidFill>
                      </a:endParaRPr>
                    </a:p>
                  </a:txBody>
                  <a:tcPr marT="63500" marB="63500" marR="63500" marL="63500"/>
                </a:tc>
              </a:tr>
            </a:tbl>
          </a:graphicData>
        </a:graphic>
      </p:graphicFrame>
      <p:pic>
        <p:nvPicPr>
          <p:cNvPr id="81" name="Google Shape;81;p17"/>
          <p:cNvPicPr preferRelativeResize="0"/>
          <p:nvPr/>
        </p:nvPicPr>
        <p:blipFill>
          <a:blip r:embed="rId3">
            <a:alphaModFix/>
          </a:blip>
          <a:stretch>
            <a:fillRect/>
          </a:stretch>
        </p:blipFill>
        <p:spPr>
          <a:xfrm>
            <a:off x="3845925" y="2039575"/>
            <a:ext cx="4897773" cy="239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2710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Oswald"/>
                <a:ea typeface="Oswald"/>
                <a:cs typeface="Oswald"/>
                <a:sym typeface="Oswald"/>
              </a:rPr>
              <a:t>Big Mountain Ticket Price comparison in market</a:t>
            </a:r>
            <a:endParaRPr b="1">
              <a:latin typeface="Oswald"/>
              <a:ea typeface="Oswald"/>
              <a:cs typeface="Oswald"/>
              <a:sym typeface="Oswald"/>
            </a:endParaRPr>
          </a:p>
        </p:txBody>
      </p:sp>
      <p:pic>
        <p:nvPicPr>
          <p:cNvPr id="87" name="Google Shape;87;p18"/>
          <p:cNvPicPr preferRelativeResize="0"/>
          <p:nvPr/>
        </p:nvPicPr>
        <p:blipFill>
          <a:blip r:embed="rId3">
            <a:alphaModFix/>
          </a:blip>
          <a:stretch>
            <a:fillRect/>
          </a:stretch>
        </p:blipFill>
        <p:spPr>
          <a:xfrm>
            <a:off x="271026" y="1216700"/>
            <a:ext cx="4136600" cy="2199212"/>
          </a:xfrm>
          <a:prstGeom prst="rect">
            <a:avLst/>
          </a:prstGeom>
          <a:noFill/>
          <a:ln>
            <a:noFill/>
          </a:ln>
        </p:spPr>
      </p:pic>
      <p:sp>
        <p:nvSpPr>
          <p:cNvPr id="88" name="Google Shape;88;p18"/>
          <p:cNvSpPr txBox="1"/>
          <p:nvPr/>
        </p:nvSpPr>
        <p:spPr>
          <a:xfrm>
            <a:off x="2256175" y="3867550"/>
            <a:ext cx="4136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Big Mountain’s Ticket Price compared to other Resorts Ticket Price.</a:t>
            </a:r>
            <a:endParaRPr sz="1300">
              <a:solidFill>
                <a:schemeClr val="dk1"/>
              </a:solidFill>
            </a:endParaRPr>
          </a:p>
        </p:txBody>
      </p:sp>
      <p:pic>
        <p:nvPicPr>
          <p:cNvPr id="89" name="Google Shape;89;p18"/>
          <p:cNvPicPr preferRelativeResize="0"/>
          <p:nvPr/>
        </p:nvPicPr>
        <p:blipFill>
          <a:blip r:embed="rId4">
            <a:alphaModFix/>
          </a:blip>
          <a:stretch>
            <a:fillRect/>
          </a:stretch>
        </p:blipFill>
        <p:spPr>
          <a:xfrm>
            <a:off x="4623200" y="1193425"/>
            <a:ext cx="3931023" cy="219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2710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Oswald"/>
                <a:ea typeface="Oswald"/>
                <a:cs typeface="Oswald"/>
                <a:sym typeface="Oswald"/>
              </a:rPr>
              <a:t>Big Mountain Ticket Price comparison in market</a:t>
            </a:r>
            <a:endParaRPr b="1">
              <a:latin typeface="Oswald"/>
              <a:ea typeface="Oswald"/>
              <a:cs typeface="Oswald"/>
              <a:sym typeface="Oswald"/>
            </a:endParaRPr>
          </a:p>
        </p:txBody>
      </p:sp>
      <p:pic>
        <p:nvPicPr>
          <p:cNvPr id="95" name="Google Shape;95;p19"/>
          <p:cNvPicPr preferRelativeResize="0"/>
          <p:nvPr/>
        </p:nvPicPr>
        <p:blipFill>
          <a:blip r:embed="rId3">
            <a:alphaModFix/>
          </a:blip>
          <a:stretch>
            <a:fillRect/>
          </a:stretch>
        </p:blipFill>
        <p:spPr>
          <a:xfrm>
            <a:off x="4800350" y="1209705"/>
            <a:ext cx="3839401" cy="2213200"/>
          </a:xfrm>
          <a:prstGeom prst="rect">
            <a:avLst/>
          </a:prstGeom>
          <a:noFill/>
          <a:ln>
            <a:noFill/>
          </a:ln>
        </p:spPr>
      </p:pic>
      <p:sp>
        <p:nvSpPr>
          <p:cNvPr id="96" name="Google Shape;96;p19"/>
          <p:cNvSpPr txBox="1"/>
          <p:nvPr/>
        </p:nvSpPr>
        <p:spPr>
          <a:xfrm>
            <a:off x="4800350" y="3581700"/>
            <a:ext cx="3710100" cy="1280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Big Mountain has one of the longest runs. Although it is just over half the length of the longest, the longer ones are rare.</a:t>
            </a:r>
            <a:endParaRPr sz="1600">
              <a:solidFill>
                <a:schemeClr val="dk1"/>
              </a:solidFill>
            </a:endParaRPr>
          </a:p>
        </p:txBody>
      </p:sp>
      <p:pic>
        <p:nvPicPr>
          <p:cNvPr id="97" name="Google Shape;97;p19"/>
          <p:cNvPicPr preferRelativeResize="0"/>
          <p:nvPr/>
        </p:nvPicPr>
        <p:blipFill>
          <a:blip r:embed="rId4">
            <a:alphaModFix/>
          </a:blip>
          <a:stretch>
            <a:fillRect/>
          </a:stretch>
        </p:blipFill>
        <p:spPr>
          <a:xfrm>
            <a:off x="412225" y="1209700"/>
            <a:ext cx="4086700" cy="2213200"/>
          </a:xfrm>
          <a:prstGeom prst="rect">
            <a:avLst/>
          </a:prstGeom>
          <a:noFill/>
          <a:ln>
            <a:noFill/>
          </a:ln>
        </p:spPr>
      </p:pic>
      <p:sp>
        <p:nvSpPr>
          <p:cNvPr id="98" name="Google Shape;98;p19"/>
          <p:cNvSpPr txBox="1"/>
          <p:nvPr/>
        </p:nvSpPr>
        <p:spPr>
          <a:xfrm>
            <a:off x="738675" y="3698000"/>
            <a:ext cx="37101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Big Mountain compares well for the number of runs. </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2710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Oswald"/>
                <a:ea typeface="Oswald"/>
                <a:cs typeface="Oswald"/>
                <a:sym typeface="Oswald"/>
              </a:rPr>
              <a:t>Big Mountain Ticket Price comparison in market</a:t>
            </a:r>
            <a:endParaRPr b="1">
              <a:latin typeface="Oswald"/>
              <a:ea typeface="Oswald"/>
              <a:cs typeface="Oswald"/>
              <a:sym typeface="Oswald"/>
            </a:endParaRPr>
          </a:p>
        </p:txBody>
      </p:sp>
      <p:pic>
        <p:nvPicPr>
          <p:cNvPr id="104" name="Google Shape;104;p20"/>
          <p:cNvPicPr preferRelativeResize="0"/>
          <p:nvPr/>
        </p:nvPicPr>
        <p:blipFill>
          <a:blip r:embed="rId3">
            <a:alphaModFix/>
          </a:blip>
          <a:stretch>
            <a:fillRect/>
          </a:stretch>
        </p:blipFill>
        <p:spPr>
          <a:xfrm>
            <a:off x="395107" y="1097125"/>
            <a:ext cx="4212999" cy="2356257"/>
          </a:xfrm>
          <a:prstGeom prst="rect">
            <a:avLst/>
          </a:prstGeom>
          <a:noFill/>
          <a:ln>
            <a:noFill/>
          </a:ln>
        </p:spPr>
      </p:pic>
      <p:sp>
        <p:nvSpPr>
          <p:cNvPr id="105" name="Google Shape;105;p20"/>
          <p:cNvSpPr txBox="1"/>
          <p:nvPr/>
        </p:nvSpPr>
        <p:spPr>
          <a:xfrm>
            <a:off x="433150" y="3532775"/>
            <a:ext cx="41388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dk1"/>
                </a:solidFill>
              </a:rPr>
              <a:t>Big Mountain is very high up the league table of snow making area.</a:t>
            </a:r>
            <a:endParaRPr sz="1800">
              <a:solidFill>
                <a:schemeClr val="dk1"/>
              </a:solidFill>
            </a:endParaRPr>
          </a:p>
        </p:txBody>
      </p:sp>
      <p:pic>
        <p:nvPicPr>
          <p:cNvPr id="106" name="Google Shape;106;p20"/>
          <p:cNvPicPr preferRelativeResize="0"/>
          <p:nvPr/>
        </p:nvPicPr>
        <p:blipFill>
          <a:blip r:embed="rId4">
            <a:alphaModFix/>
          </a:blip>
          <a:stretch>
            <a:fillRect/>
          </a:stretch>
        </p:blipFill>
        <p:spPr>
          <a:xfrm>
            <a:off x="4703242" y="1126108"/>
            <a:ext cx="4294434" cy="2347917"/>
          </a:xfrm>
          <a:prstGeom prst="rect">
            <a:avLst/>
          </a:prstGeom>
          <a:noFill/>
          <a:ln>
            <a:noFill/>
          </a:ln>
        </p:spPr>
      </p:pic>
      <p:sp>
        <p:nvSpPr>
          <p:cNvPr id="107" name="Google Shape;107;p20"/>
          <p:cNvSpPr txBox="1"/>
          <p:nvPr/>
        </p:nvSpPr>
        <p:spPr>
          <a:xfrm>
            <a:off x="4812213" y="3582400"/>
            <a:ext cx="39321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Big Mountain is doing well for vertical drop but there are still quite a few resorts with a greater drops.</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2710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Oswald"/>
                <a:ea typeface="Oswald"/>
                <a:cs typeface="Oswald"/>
                <a:sym typeface="Oswald"/>
              </a:rPr>
              <a:t>Big Mountain Ticket Price comparison in market</a:t>
            </a:r>
            <a:endParaRPr b="1">
              <a:latin typeface="Oswald"/>
              <a:ea typeface="Oswald"/>
              <a:cs typeface="Oswald"/>
              <a:sym typeface="Oswald"/>
            </a:endParaRPr>
          </a:p>
        </p:txBody>
      </p:sp>
      <p:pic>
        <p:nvPicPr>
          <p:cNvPr id="113" name="Google Shape;113;p21"/>
          <p:cNvPicPr preferRelativeResize="0"/>
          <p:nvPr/>
        </p:nvPicPr>
        <p:blipFill>
          <a:blip r:embed="rId3">
            <a:alphaModFix/>
          </a:blip>
          <a:stretch>
            <a:fillRect/>
          </a:stretch>
        </p:blipFill>
        <p:spPr>
          <a:xfrm>
            <a:off x="354475" y="1142250"/>
            <a:ext cx="3989724" cy="2283125"/>
          </a:xfrm>
          <a:prstGeom prst="rect">
            <a:avLst/>
          </a:prstGeom>
          <a:noFill/>
          <a:ln>
            <a:noFill/>
          </a:ln>
        </p:spPr>
      </p:pic>
      <p:sp>
        <p:nvSpPr>
          <p:cNvPr id="114" name="Google Shape;114;p21"/>
          <p:cNvSpPr txBox="1"/>
          <p:nvPr/>
        </p:nvSpPr>
        <p:spPr>
          <a:xfrm>
            <a:off x="354475" y="3549900"/>
            <a:ext cx="39321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Big Mountain has amongst the highest number of total chairs, resorts with more appear to be outliers.</a:t>
            </a:r>
            <a:endParaRPr sz="1600">
              <a:solidFill>
                <a:schemeClr val="dk1"/>
              </a:solidFill>
            </a:endParaRPr>
          </a:p>
        </p:txBody>
      </p:sp>
      <p:pic>
        <p:nvPicPr>
          <p:cNvPr id="115" name="Google Shape;115;p21"/>
          <p:cNvPicPr preferRelativeResize="0"/>
          <p:nvPr/>
        </p:nvPicPr>
        <p:blipFill>
          <a:blip r:embed="rId4">
            <a:alphaModFix/>
          </a:blip>
          <a:stretch>
            <a:fillRect/>
          </a:stretch>
        </p:blipFill>
        <p:spPr>
          <a:xfrm>
            <a:off x="4496600" y="1170125"/>
            <a:ext cx="3932100" cy="2283125"/>
          </a:xfrm>
          <a:prstGeom prst="rect">
            <a:avLst/>
          </a:prstGeom>
          <a:noFill/>
          <a:ln>
            <a:noFill/>
          </a:ln>
        </p:spPr>
      </p:pic>
      <p:sp>
        <p:nvSpPr>
          <p:cNvPr id="116" name="Google Shape;116;p21"/>
          <p:cNvSpPr txBox="1"/>
          <p:nvPr/>
        </p:nvSpPr>
        <p:spPr>
          <a:xfrm>
            <a:off x="4572000" y="3605650"/>
            <a:ext cx="39321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Big Mountain has 3 quads, which puts it high up that league table. </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