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5497CE-4D68-49DD-8C04-B995BE590BE0}">
  <a:tblStyle styleId="{E85497CE-4D68-49DD-8C04-B995BE590BE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6584ab0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6584ab0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584ab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584ab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584ab0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584ab0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584d1b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584d1b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16607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16607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7d125fe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7d125fe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584ab0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584ab0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9745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745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Oswald"/>
                <a:ea typeface="Oswald"/>
                <a:cs typeface="Oswald"/>
                <a:sym typeface="Oswald"/>
              </a:rPr>
              <a:t>Big Mountain Ski Resort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Data analysis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and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Recommendations</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Problem Statement:</a:t>
            </a:r>
            <a:endParaRPr b="1">
              <a:latin typeface="Oswald"/>
              <a:ea typeface="Oswald"/>
              <a:cs typeface="Oswald"/>
              <a:sym typeface="Oswald"/>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plans on increasing operational costs by $1,500,000 this season and needs to offset this by increased revenues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ski resort market is competitive and therefore ticket price changes are delicate and need to be fine-tuned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needs to determine how and to what extent different facilities affect supportable ticket prices using a data driven approach</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predictive analysis need to be made on rich ski-resort dataset of different competitors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History</a:t>
            </a:r>
            <a:endParaRPr b="1">
              <a:latin typeface="Oswald"/>
              <a:ea typeface="Oswald"/>
              <a:cs typeface="Oswald"/>
              <a:sym typeface="Oswald"/>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000">
                <a:solidFill>
                  <a:schemeClr val="dk1"/>
                </a:solidFill>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endParaRPr sz="2000">
              <a:solidFill>
                <a:schemeClr val="dk1"/>
              </a:solidFill>
            </a:endParaRPr>
          </a:p>
          <a:p>
            <a:pPr indent="0" lvl="0" marL="457200" rtl="0" algn="l">
              <a:lnSpc>
                <a:spcPct val="115000"/>
              </a:lnSpc>
              <a:spcBef>
                <a:spcPts val="0"/>
              </a:spcBef>
              <a:spcAft>
                <a:spcPts val="0"/>
              </a:spcAft>
              <a:buNone/>
            </a:pPr>
            <a:r>
              <a:t/>
            </a:r>
            <a:endParaRPr b="1" sz="2000">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Key Findings:</a:t>
            </a:r>
            <a:endParaRPr b="1">
              <a:latin typeface="Oswald"/>
              <a:ea typeface="Oswald"/>
              <a:cs typeface="Oswald"/>
              <a:sym typeface="Oswald"/>
            </a:endParaRPr>
          </a:p>
        </p:txBody>
      </p:sp>
      <p:sp>
        <p:nvSpPr>
          <p:cNvPr id="72" name="Google Shape;72;p16"/>
          <p:cNvSpPr txBox="1"/>
          <p:nvPr>
            <p:ph idx="1" type="body"/>
          </p:nvPr>
        </p:nvSpPr>
        <p:spPr>
          <a:xfrm>
            <a:off x="311700" y="908825"/>
            <a:ext cx="3985500" cy="3689700"/>
          </a:xfrm>
          <a:prstGeom prst="rect">
            <a:avLst/>
          </a:prstGeom>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None/>
            </a:pPr>
            <a:r>
              <a:rPr lang="en">
                <a:solidFill>
                  <a:schemeClr val="dk1"/>
                </a:solidFill>
              </a:rPr>
              <a:t>The most important features are :</a:t>
            </a:r>
            <a:endParaRPr>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Total Chairs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F</a:t>
            </a:r>
            <a:r>
              <a:rPr lang="en" sz="1400">
                <a:solidFill>
                  <a:schemeClr val="dk1"/>
                </a:solidFill>
              </a:rPr>
              <a:t>ast Quads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Runs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Longest Run </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Trams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Skiable Terrain</a:t>
            </a:r>
            <a:r>
              <a:rPr lang="en" sz="1400">
                <a:solidFill>
                  <a:schemeClr val="dk1"/>
                </a:solidFill>
              </a:rPr>
              <a:t> Area</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Vertical Drop</a:t>
            </a:r>
            <a:endParaRPr sz="1400">
              <a:solidFill>
                <a:schemeClr val="dk1"/>
              </a:solidFill>
            </a:endParaRPr>
          </a:p>
          <a:p>
            <a:pPr indent="-284162" lvl="0" marL="457200" rtl="0" algn="l">
              <a:spcBef>
                <a:spcPts val="0"/>
              </a:spcBef>
              <a:spcAft>
                <a:spcPts val="0"/>
              </a:spcAft>
              <a:buClr>
                <a:schemeClr val="dk1"/>
              </a:buClr>
              <a:buSzPct val="100000"/>
              <a:buChar char="●"/>
            </a:pPr>
            <a:r>
              <a:rPr lang="en" sz="1400">
                <a:solidFill>
                  <a:schemeClr val="dk1"/>
                </a:solidFill>
              </a:rPr>
              <a:t>Snow Making Equipment</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a:solidFill>
                  <a:schemeClr val="dk1"/>
                </a:solidFill>
              </a:rPr>
              <a:t>Big Mountain is on the upper end for most facilities compared to competitors in the market</a:t>
            </a:r>
            <a:endParaRPr>
              <a:solidFill>
                <a:schemeClr val="dk1"/>
              </a:solidFill>
            </a:endParaRPr>
          </a:p>
          <a:p>
            <a:pPr indent="0" lvl="0" marL="0" rtl="0" algn="l">
              <a:lnSpc>
                <a:spcPct val="115000"/>
              </a:lnSpc>
              <a:spcBef>
                <a:spcPts val="0"/>
              </a:spcBef>
              <a:spcAft>
                <a:spcPts val="0"/>
              </a:spcAft>
              <a:buNone/>
            </a:pPr>
            <a:r>
              <a:rPr lang="en">
                <a:solidFill>
                  <a:schemeClr val="dk1"/>
                </a:solidFill>
              </a:rPr>
              <a:t>Big Mountain is underpricing their tickets by around </a:t>
            </a:r>
            <a:r>
              <a:rPr b="1" lang="en">
                <a:solidFill>
                  <a:schemeClr val="dk1"/>
                </a:solidFill>
              </a:rPr>
              <a:t>$10</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Increasing the length of the longest run or increasing snow coverage area has minimal impact on revenue</a:t>
            </a:r>
            <a:endParaRPr b="1">
              <a:solidFill>
                <a:schemeClr val="dk1"/>
              </a:solidFill>
            </a:endParaRPr>
          </a:p>
          <a:p>
            <a:pPr indent="0" lvl="0" marL="0" rtl="0" algn="l">
              <a:lnSpc>
                <a:spcPct val="115000"/>
              </a:lnSpc>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4572000" y="1017725"/>
            <a:ext cx="4322626" cy="331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26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t>Closing up to 10 Runs vs (Ticket price &amp; Revenue)</a:t>
            </a:r>
            <a:endParaRPr b="1" sz="1800" u="sng"/>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Big Mountain Resort has been reviewing a potential scenario for cutting costs by Permanently closing down up to 10 of the least used runs.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Our Model predicted the following when it comes to closing </a:t>
            </a:r>
            <a:r>
              <a:rPr lang="en" sz="1200" u="sng">
                <a:solidFill>
                  <a:schemeClr val="dk1"/>
                </a:solidFill>
              </a:rPr>
              <a:t>up to 10 used Runs:</a:t>
            </a:r>
            <a:endParaRPr/>
          </a:p>
        </p:txBody>
      </p:sp>
      <p:graphicFrame>
        <p:nvGraphicFramePr>
          <p:cNvPr id="80" name="Google Shape;80;p17"/>
          <p:cNvGraphicFramePr/>
          <p:nvPr/>
        </p:nvGraphicFramePr>
        <p:xfrm>
          <a:off x="383300" y="2083400"/>
          <a:ext cx="3000000" cy="3000000"/>
        </p:xfrm>
        <a:graphic>
          <a:graphicData uri="http://schemas.openxmlformats.org/drawingml/2006/table">
            <a:tbl>
              <a:tblPr>
                <a:noFill/>
                <a:tableStyleId>{E85497CE-4D68-49DD-8C04-B995BE590BE0}</a:tableStyleId>
              </a:tblPr>
              <a:tblGrid>
                <a:gridCol w="3179175"/>
              </a:tblGrid>
              <a:tr h="100000">
                <a:tc>
                  <a:txBody>
                    <a:bodyPr/>
                    <a:lstStyle/>
                    <a:p>
                      <a:pPr indent="0" lvl="0" marL="0" rtl="0" algn="l">
                        <a:lnSpc>
                          <a:spcPct val="115000"/>
                        </a:lnSpc>
                        <a:spcBef>
                          <a:spcPts val="0"/>
                        </a:spcBef>
                        <a:spcAft>
                          <a:spcPts val="0"/>
                        </a:spcAft>
                        <a:buNone/>
                      </a:pPr>
                      <a:r>
                        <a:rPr lang="en" sz="1000">
                          <a:solidFill>
                            <a:schemeClr val="dk1"/>
                          </a:solidFill>
                        </a:rPr>
                        <a:t>Closing one run will have no impact on Ticket price or revenue.</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down 3 runs, it seems they may as well close down 4 or 5 as there’s same loss in ticket price and revenue by $0.67 and $1.250M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10 runs reduce support for ticket price and so revenue by $1.71 and $3M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Because we don’t know the operating cost per used run, we can’t determine how much cost saving will be offset the loss in revenue after closing more than one run</a:t>
                      </a:r>
                      <a:endParaRPr sz="1000">
                        <a:solidFill>
                          <a:schemeClr val="dk1"/>
                        </a:solidFill>
                      </a:endParaRPr>
                    </a:p>
                  </a:txBody>
                  <a:tcPr marT="63500" marB="63500" marR="63500" marL="63500"/>
                </a:tc>
              </a:tr>
            </a:tbl>
          </a:graphicData>
        </a:graphic>
      </p:graphicFrame>
      <p:pic>
        <p:nvPicPr>
          <p:cNvPr id="81" name="Google Shape;81;p17"/>
          <p:cNvPicPr preferRelativeResize="0"/>
          <p:nvPr/>
        </p:nvPicPr>
        <p:blipFill>
          <a:blip r:embed="rId3">
            <a:alphaModFix/>
          </a:blip>
          <a:stretch>
            <a:fillRect/>
          </a:stretch>
        </p:blipFill>
        <p:spPr>
          <a:xfrm>
            <a:off x="3845925" y="2039575"/>
            <a:ext cx="4897773" cy="239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216875" y="20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87" name="Google Shape;87;p18"/>
          <p:cNvPicPr preferRelativeResize="0"/>
          <p:nvPr/>
        </p:nvPicPr>
        <p:blipFill>
          <a:blip r:embed="rId3">
            <a:alphaModFix/>
          </a:blip>
          <a:stretch>
            <a:fillRect/>
          </a:stretch>
        </p:blipFill>
        <p:spPr>
          <a:xfrm>
            <a:off x="1335825" y="774063"/>
            <a:ext cx="3051500" cy="1622325"/>
          </a:xfrm>
          <a:prstGeom prst="rect">
            <a:avLst/>
          </a:prstGeom>
          <a:noFill/>
          <a:ln>
            <a:noFill/>
          </a:ln>
        </p:spPr>
      </p:pic>
      <p:sp>
        <p:nvSpPr>
          <p:cNvPr id="88" name="Google Shape;88;p18"/>
          <p:cNvSpPr txBox="1"/>
          <p:nvPr/>
        </p:nvSpPr>
        <p:spPr>
          <a:xfrm>
            <a:off x="723700" y="2494713"/>
            <a:ext cx="760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Price compared to other Resorts Ticket Price.</a:t>
            </a:r>
            <a:endParaRPr sz="1100">
              <a:solidFill>
                <a:schemeClr val="dk1"/>
              </a:solidFill>
            </a:endParaRPr>
          </a:p>
        </p:txBody>
      </p:sp>
      <p:pic>
        <p:nvPicPr>
          <p:cNvPr id="89" name="Google Shape;89;p18"/>
          <p:cNvPicPr preferRelativeResize="0"/>
          <p:nvPr/>
        </p:nvPicPr>
        <p:blipFill>
          <a:blip r:embed="rId4">
            <a:alphaModFix/>
          </a:blip>
          <a:stretch>
            <a:fillRect/>
          </a:stretch>
        </p:blipFill>
        <p:spPr>
          <a:xfrm>
            <a:off x="4848850" y="774087"/>
            <a:ext cx="2823149" cy="1579400"/>
          </a:xfrm>
          <a:prstGeom prst="rect">
            <a:avLst/>
          </a:prstGeom>
          <a:noFill/>
          <a:ln>
            <a:noFill/>
          </a:ln>
        </p:spPr>
      </p:pic>
      <p:pic>
        <p:nvPicPr>
          <p:cNvPr id="90" name="Google Shape;90;p18"/>
          <p:cNvPicPr preferRelativeResize="0"/>
          <p:nvPr/>
        </p:nvPicPr>
        <p:blipFill>
          <a:blip r:embed="rId5">
            <a:alphaModFix/>
          </a:blip>
          <a:stretch>
            <a:fillRect/>
          </a:stretch>
        </p:blipFill>
        <p:spPr>
          <a:xfrm>
            <a:off x="4973725" y="2993275"/>
            <a:ext cx="3051501" cy="1651251"/>
          </a:xfrm>
          <a:prstGeom prst="rect">
            <a:avLst/>
          </a:prstGeom>
          <a:noFill/>
          <a:ln>
            <a:noFill/>
          </a:ln>
        </p:spPr>
      </p:pic>
      <p:sp>
        <p:nvSpPr>
          <p:cNvPr id="91" name="Google Shape;91;p18"/>
          <p:cNvSpPr txBox="1"/>
          <p:nvPr/>
        </p:nvSpPr>
        <p:spPr>
          <a:xfrm>
            <a:off x="4572000" y="4645175"/>
            <a:ext cx="4168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H</a:t>
            </a:r>
            <a:r>
              <a:rPr lang="en" sz="1300">
                <a:solidFill>
                  <a:schemeClr val="dk1"/>
                </a:solidFill>
              </a:rPr>
              <a:t>as one of the longest runs. </a:t>
            </a:r>
            <a:endParaRPr sz="1300">
              <a:solidFill>
                <a:schemeClr val="dk1"/>
              </a:solidFill>
            </a:endParaRPr>
          </a:p>
        </p:txBody>
      </p:sp>
      <p:pic>
        <p:nvPicPr>
          <p:cNvPr id="92" name="Google Shape;92;p18"/>
          <p:cNvPicPr preferRelativeResize="0"/>
          <p:nvPr/>
        </p:nvPicPr>
        <p:blipFill>
          <a:blip r:embed="rId6">
            <a:alphaModFix/>
          </a:blip>
          <a:stretch>
            <a:fillRect/>
          </a:stretch>
        </p:blipFill>
        <p:spPr>
          <a:xfrm>
            <a:off x="1335825" y="2992612"/>
            <a:ext cx="3051501" cy="1652573"/>
          </a:xfrm>
          <a:prstGeom prst="rect">
            <a:avLst/>
          </a:prstGeom>
          <a:noFill/>
          <a:ln>
            <a:noFill/>
          </a:ln>
        </p:spPr>
      </p:pic>
      <p:sp>
        <p:nvSpPr>
          <p:cNvPr id="93" name="Google Shape;93;p18"/>
          <p:cNvSpPr txBox="1"/>
          <p:nvPr/>
        </p:nvSpPr>
        <p:spPr>
          <a:xfrm>
            <a:off x="603325" y="4703125"/>
            <a:ext cx="43704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rPr>
              <a:t>C</a:t>
            </a:r>
            <a:r>
              <a:rPr lang="en">
                <a:solidFill>
                  <a:schemeClr val="dk1"/>
                </a:solidFill>
              </a:rPr>
              <a:t>ompares well for the number of runs.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216875" y="20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99" name="Google Shape;99;p19"/>
          <p:cNvPicPr preferRelativeResize="0"/>
          <p:nvPr/>
        </p:nvPicPr>
        <p:blipFill>
          <a:blip r:embed="rId3">
            <a:alphaModFix/>
          </a:blip>
          <a:stretch>
            <a:fillRect/>
          </a:stretch>
        </p:blipFill>
        <p:spPr>
          <a:xfrm>
            <a:off x="1053850" y="848650"/>
            <a:ext cx="3026676" cy="1723100"/>
          </a:xfrm>
          <a:prstGeom prst="rect">
            <a:avLst/>
          </a:prstGeom>
          <a:noFill/>
          <a:ln>
            <a:noFill/>
          </a:ln>
        </p:spPr>
      </p:pic>
      <p:sp>
        <p:nvSpPr>
          <p:cNvPr id="100" name="Google Shape;100;p19"/>
          <p:cNvSpPr txBox="1"/>
          <p:nvPr/>
        </p:nvSpPr>
        <p:spPr>
          <a:xfrm>
            <a:off x="248926" y="2503450"/>
            <a:ext cx="4636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rPr>
              <a:t>V</a:t>
            </a:r>
            <a:r>
              <a:rPr lang="en" sz="1200">
                <a:solidFill>
                  <a:schemeClr val="dk1"/>
                </a:solidFill>
              </a:rPr>
              <a:t>ery high up </a:t>
            </a:r>
            <a:r>
              <a:rPr lang="en" sz="1200">
                <a:solidFill>
                  <a:schemeClr val="dk1"/>
                </a:solidFill>
              </a:rPr>
              <a:t>the league table of</a:t>
            </a:r>
            <a:r>
              <a:rPr lang="en" sz="1600">
                <a:solidFill>
                  <a:schemeClr val="dk1"/>
                </a:solidFill>
              </a:rPr>
              <a:t> </a:t>
            </a:r>
            <a:r>
              <a:rPr lang="en" sz="1200">
                <a:solidFill>
                  <a:schemeClr val="dk1"/>
                </a:solidFill>
              </a:rPr>
              <a:t> </a:t>
            </a:r>
            <a:r>
              <a:rPr lang="en" sz="1200">
                <a:solidFill>
                  <a:schemeClr val="dk1"/>
                </a:solidFill>
              </a:rPr>
              <a:t>snowmaking</a:t>
            </a:r>
            <a:r>
              <a:rPr lang="en" sz="1200">
                <a:solidFill>
                  <a:schemeClr val="dk1"/>
                </a:solidFill>
              </a:rPr>
              <a:t> area.</a:t>
            </a:r>
            <a:endParaRPr sz="1200">
              <a:solidFill>
                <a:schemeClr val="dk1"/>
              </a:solidFill>
            </a:endParaRPr>
          </a:p>
        </p:txBody>
      </p:sp>
      <p:pic>
        <p:nvPicPr>
          <p:cNvPr id="101" name="Google Shape;101;p19"/>
          <p:cNvPicPr preferRelativeResize="0"/>
          <p:nvPr/>
        </p:nvPicPr>
        <p:blipFill>
          <a:blip r:embed="rId4">
            <a:alphaModFix/>
          </a:blip>
          <a:stretch>
            <a:fillRect/>
          </a:stretch>
        </p:blipFill>
        <p:spPr>
          <a:xfrm>
            <a:off x="5087500" y="2934550"/>
            <a:ext cx="2945376" cy="1654800"/>
          </a:xfrm>
          <a:prstGeom prst="rect">
            <a:avLst/>
          </a:prstGeom>
          <a:noFill/>
          <a:ln>
            <a:noFill/>
          </a:ln>
        </p:spPr>
      </p:pic>
      <p:sp>
        <p:nvSpPr>
          <p:cNvPr id="102" name="Google Shape;102;p19"/>
          <p:cNvSpPr txBox="1"/>
          <p:nvPr/>
        </p:nvSpPr>
        <p:spPr>
          <a:xfrm>
            <a:off x="4234075" y="4561800"/>
            <a:ext cx="44304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rPr>
              <a:t>I</a:t>
            </a:r>
            <a:r>
              <a:rPr lang="en" sz="1200">
                <a:solidFill>
                  <a:schemeClr val="dk1"/>
                </a:solidFill>
              </a:rPr>
              <a:t>s doing well for vertical drop but there are still quite a few resorts with a greater drops.</a:t>
            </a:r>
            <a:endParaRPr sz="1200">
              <a:solidFill>
                <a:schemeClr val="dk1"/>
              </a:solidFill>
            </a:endParaRPr>
          </a:p>
        </p:txBody>
      </p:sp>
      <p:pic>
        <p:nvPicPr>
          <p:cNvPr id="103" name="Google Shape;103;p19"/>
          <p:cNvPicPr preferRelativeResize="0"/>
          <p:nvPr/>
        </p:nvPicPr>
        <p:blipFill>
          <a:blip r:embed="rId5">
            <a:alphaModFix/>
          </a:blip>
          <a:stretch>
            <a:fillRect/>
          </a:stretch>
        </p:blipFill>
        <p:spPr>
          <a:xfrm>
            <a:off x="1053838" y="2895938"/>
            <a:ext cx="3026674" cy="1732018"/>
          </a:xfrm>
          <a:prstGeom prst="rect">
            <a:avLst/>
          </a:prstGeom>
          <a:noFill/>
          <a:ln>
            <a:noFill/>
          </a:ln>
        </p:spPr>
      </p:pic>
      <p:sp>
        <p:nvSpPr>
          <p:cNvPr id="104" name="Google Shape;104;p19"/>
          <p:cNvSpPr txBox="1"/>
          <p:nvPr/>
        </p:nvSpPr>
        <p:spPr>
          <a:xfrm>
            <a:off x="354475" y="4561800"/>
            <a:ext cx="3932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rPr>
              <a:t>H</a:t>
            </a:r>
            <a:r>
              <a:rPr lang="en" sz="1200">
                <a:solidFill>
                  <a:schemeClr val="dk1"/>
                </a:solidFill>
              </a:rPr>
              <a:t>as amongst the highest number of total chairs, resorts with more appear to be outliers.</a:t>
            </a:r>
            <a:endParaRPr sz="1200">
              <a:solidFill>
                <a:schemeClr val="dk1"/>
              </a:solidFill>
            </a:endParaRPr>
          </a:p>
        </p:txBody>
      </p:sp>
      <p:pic>
        <p:nvPicPr>
          <p:cNvPr id="105" name="Google Shape;105;p19"/>
          <p:cNvPicPr preferRelativeResize="0"/>
          <p:nvPr/>
        </p:nvPicPr>
        <p:blipFill>
          <a:blip r:embed="rId6">
            <a:alphaModFix/>
          </a:blip>
          <a:stretch>
            <a:fillRect/>
          </a:stretch>
        </p:blipFill>
        <p:spPr>
          <a:xfrm>
            <a:off x="5087500" y="848650"/>
            <a:ext cx="2849972" cy="1654800"/>
          </a:xfrm>
          <a:prstGeom prst="rect">
            <a:avLst/>
          </a:prstGeom>
          <a:noFill/>
          <a:ln>
            <a:noFill/>
          </a:ln>
        </p:spPr>
      </p:pic>
      <p:sp>
        <p:nvSpPr>
          <p:cNvPr id="106" name="Google Shape;106;p19"/>
          <p:cNvSpPr txBox="1"/>
          <p:nvPr/>
        </p:nvSpPr>
        <p:spPr>
          <a:xfrm>
            <a:off x="4645350" y="2597638"/>
            <a:ext cx="3932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rPr>
              <a:t>H</a:t>
            </a:r>
            <a:r>
              <a:rPr lang="en" sz="1200">
                <a:solidFill>
                  <a:schemeClr val="dk1"/>
                </a:solidFill>
              </a:rPr>
              <a:t>as 3 quads, which puts it high up that league table.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Conclusion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The model suggests that Big Mountain is underpricing their tickets so the company can probably increase prices marginally ,</a:t>
            </a:r>
            <a:r>
              <a:rPr lang="en" sz="1300">
                <a:solidFill>
                  <a:schemeClr val="dk1"/>
                </a:solidFill>
              </a:rPr>
              <a:t>on i</a:t>
            </a:r>
            <a:r>
              <a:rPr b="1" lang="en" sz="1300">
                <a:solidFill>
                  <a:schemeClr val="dk1"/>
                </a:solidFill>
              </a:rPr>
              <a:t>ncreasing the price</a:t>
            </a:r>
            <a:r>
              <a:rPr lang="en" sz="1300">
                <a:solidFill>
                  <a:schemeClr val="dk1"/>
                </a:solidFill>
              </a:rPr>
              <a:t> of their adult weekend tickets by </a:t>
            </a:r>
            <a:r>
              <a:rPr b="1" lang="en" sz="1300">
                <a:solidFill>
                  <a:schemeClr val="dk1"/>
                </a:solidFill>
              </a:rPr>
              <a:t>$10 to $15.</a:t>
            </a:r>
            <a:endParaRPr b="1"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Increase the vertical drop by adding a run to a point 150 feet lower down but requiring the installation of an additional chair lift to bring skiers back up, without additional snow making coverage </a:t>
            </a:r>
            <a:endParaRPr sz="1300">
              <a:solidFill>
                <a:schemeClr val="dk1"/>
              </a:solidFill>
            </a:endParaRPr>
          </a:p>
          <a:p>
            <a:pPr indent="0" lvl="0" marL="4572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Big Mountain keeps the old price for weekdays, and adopts an increased price for weekends.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12">
                <a:solidFill>
                  <a:schemeClr val="dk1"/>
                </a:solidFill>
              </a:rPr>
              <a:t>The best scenario where we managed to gain the highest revenue increase possible was by  -</a:t>
            </a:r>
            <a:endParaRPr sz="1312">
              <a:solidFill>
                <a:schemeClr val="dk1"/>
              </a:solidFill>
            </a:endParaRPr>
          </a:p>
          <a:p>
            <a:pPr indent="-311969" lvl="0" marL="914400" rtl="0" algn="just">
              <a:spcBef>
                <a:spcPts val="0"/>
              </a:spcBef>
              <a:spcAft>
                <a:spcPts val="0"/>
              </a:spcAft>
              <a:buClr>
                <a:schemeClr val="dk1"/>
              </a:buClr>
              <a:buSzPts val="1313"/>
              <a:buChar char="●"/>
            </a:pPr>
            <a:r>
              <a:rPr b="1" lang="en" sz="1312">
                <a:solidFill>
                  <a:schemeClr val="dk1"/>
                </a:solidFill>
              </a:rPr>
              <a:t>adding one run</a:t>
            </a:r>
            <a:endParaRPr b="1" sz="1312">
              <a:solidFill>
                <a:schemeClr val="dk1"/>
              </a:solidFill>
            </a:endParaRPr>
          </a:p>
          <a:p>
            <a:pPr indent="-311969" lvl="0" marL="914400" rtl="0" algn="just">
              <a:spcBef>
                <a:spcPts val="0"/>
              </a:spcBef>
              <a:spcAft>
                <a:spcPts val="0"/>
              </a:spcAft>
              <a:buClr>
                <a:schemeClr val="dk1"/>
              </a:buClr>
              <a:buSzPts val="1313"/>
              <a:buChar char="●"/>
            </a:pPr>
            <a:r>
              <a:rPr b="1" lang="en" sz="1312">
                <a:solidFill>
                  <a:schemeClr val="dk1"/>
                </a:solidFill>
              </a:rPr>
              <a:t>increasing the vertical drop by 150 ft</a:t>
            </a:r>
            <a:endParaRPr b="1" sz="1312">
              <a:solidFill>
                <a:schemeClr val="dk1"/>
              </a:solidFill>
            </a:endParaRPr>
          </a:p>
          <a:p>
            <a:pPr indent="-311969" lvl="0" marL="914400" rtl="0" algn="just">
              <a:spcBef>
                <a:spcPts val="0"/>
              </a:spcBef>
              <a:spcAft>
                <a:spcPts val="0"/>
              </a:spcAft>
              <a:buClr>
                <a:schemeClr val="dk1"/>
              </a:buClr>
              <a:buSzPts val="1313"/>
              <a:buChar char="●"/>
            </a:pPr>
            <a:r>
              <a:rPr b="1" lang="en" sz="1312">
                <a:solidFill>
                  <a:schemeClr val="dk1"/>
                </a:solidFill>
              </a:rPr>
              <a:t>2 acres of snow making cover</a:t>
            </a:r>
            <a:endParaRPr b="1" sz="1312">
              <a:solidFill>
                <a:schemeClr val="dk1"/>
              </a:solidFill>
            </a:endParaRPr>
          </a:p>
          <a:p>
            <a:pPr indent="-311969" lvl="0" marL="914400" rtl="0" algn="just">
              <a:spcBef>
                <a:spcPts val="0"/>
              </a:spcBef>
              <a:spcAft>
                <a:spcPts val="0"/>
              </a:spcAft>
              <a:buClr>
                <a:schemeClr val="dk1"/>
              </a:buClr>
              <a:buSzPts val="1313"/>
              <a:buChar char="●"/>
            </a:pPr>
            <a:r>
              <a:rPr b="1" lang="en" sz="1312">
                <a:solidFill>
                  <a:schemeClr val="dk1"/>
                </a:solidFill>
              </a:rPr>
              <a:t>adding one Chair Lift</a:t>
            </a:r>
            <a:endParaRPr b="1" sz="1312">
              <a:solidFill>
                <a:schemeClr val="dk1"/>
              </a:solidFill>
            </a:endParaRPr>
          </a:p>
          <a:p>
            <a:pPr indent="0" lvl="0" marL="457200" rtl="0" algn="just">
              <a:spcBef>
                <a:spcPts val="0"/>
              </a:spcBef>
              <a:spcAft>
                <a:spcPts val="0"/>
              </a:spcAft>
              <a:buNone/>
            </a:pPr>
            <a:r>
              <a:t/>
            </a:r>
            <a:endParaRPr sz="1312">
              <a:solidFill>
                <a:schemeClr val="dk1"/>
              </a:solidFill>
            </a:endParaRPr>
          </a:p>
          <a:p>
            <a:pPr indent="0" lvl="0" marL="457200" rtl="0" algn="just">
              <a:spcBef>
                <a:spcPts val="0"/>
              </a:spcBef>
              <a:spcAft>
                <a:spcPts val="0"/>
              </a:spcAft>
              <a:buNone/>
            </a:pPr>
            <a:r>
              <a:rPr lang="en" sz="1312">
                <a:solidFill>
                  <a:schemeClr val="dk1"/>
                </a:solidFill>
              </a:rPr>
              <a:t>This scenario has increased ticket price by 12% from </a:t>
            </a:r>
            <a:r>
              <a:rPr b="1" lang="en" sz="1312">
                <a:solidFill>
                  <a:schemeClr val="dk1"/>
                </a:solidFill>
              </a:rPr>
              <a:t>$81 to $94.66</a:t>
            </a:r>
            <a:r>
              <a:rPr lang="en" sz="1312">
                <a:solidFill>
                  <a:schemeClr val="dk1"/>
                </a:solidFill>
              </a:rPr>
              <a:t>, resulting in a bottom-line increase by </a:t>
            </a:r>
            <a:r>
              <a:rPr b="1" lang="en" sz="1312">
                <a:solidFill>
                  <a:schemeClr val="dk1"/>
                </a:solidFill>
              </a:rPr>
              <a:t>$15,528,841</a:t>
            </a:r>
            <a:r>
              <a:rPr lang="en" sz="1312">
                <a:solidFill>
                  <a:schemeClr val="dk1"/>
                </a:solidFill>
              </a:rPr>
              <a:t> (After deducting operating costs = $1.54M).</a:t>
            </a:r>
            <a:endParaRPr sz="81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