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f1133c06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f1133c06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f1133c06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f1133c06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c494f655b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c494f655b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c494f655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c494f655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c494f655b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c494f655b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f1133c0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f1133c0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c494f655b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c494f655b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c494f655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c494f655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f1133c06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f1133c06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f1133c06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f1133c06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494f655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494f655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f1133c06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f1133c06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f1133c06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f1133c06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f1133c06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f1133c06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f1133c06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f1133c06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1133c06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f1133c06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f1133c06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f1133c06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f1133c06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f1133c06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f1133c06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f1133c06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c494f655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c494f655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c494f65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c494f65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c494f655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c494f655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c494f655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c494f655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c494f655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c494f655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f1133c06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f1133c0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c494f655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c494f655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c494f655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c494f655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mailto:shaila.sid01@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sakshigoyal7/credit-card-customers" TargetMode="External"/><Relationship Id="rId4" Type="http://schemas.openxmlformats.org/officeDocument/2006/relationships/hyperlink" Target="https://www.kaggle.com/c/1056lab-credit-card-customer-churn-prediction/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296000" y="1492825"/>
            <a:ext cx="5282400" cy="1665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100">
                <a:solidFill>
                  <a:srgbClr val="F1C232"/>
                </a:solidFill>
                <a:latin typeface="Verdana"/>
                <a:ea typeface="Verdana"/>
                <a:cs typeface="Verdana"/>
                <a:sym typeface="Verdana"/>
              </a:rPr>
              <a:t>Customer Attrition Prediction </a:t>
            </a:r>
            <a:endParaRPr b="1" sz="2100">
              <a:solidFill>
                <a:srgbClr val="F1C232"/>
              </a:solidFill>
              <a:latin typeface="Verdana"/>
              <a:ea typeface="Verdana"/>
              <a:cs typeface="Verdana"/>
              <a:sym typeface="Verdana"/>
            </a:endParaRPr>
          </a:p>
          <a:p>
            <a:pPr indent="0" lvl="0" marL="0" rtl="0" algn="ctr">
              <a:lnSpc>
                <a:spcPct val="115000"/>
              </a:lnSpc>
              <a:spcBef>
                <a:spcPts val="0"/>
              </a:spcBef>
              <a:spcAft>
                <a:spcPts val="0"/>
              </a:spcAft>
              <a:buNone/>
            </a:pPr>
            <a:r>
              <a:rPr b="1" lang="en" sz="2100">
                <a:solidFill>
                  <a:srgbClr val="F1C232"/>
                </a:solidFill>
                <a:latin typeface="Verdana"/>
                <a:ea typeface="Verdana"/>
                <a:cs typeface="Verdana"/>
                <a:sym typeface="Verdana"/>
              </a:rPr>
              <a:t>using credit card data</a:t>
            </a:r>
            <a:endParaRPr b="1" sz="4800">
              <a:solidFill>
                <a:srgbClr val="F1C232"/>
              </a:solidFill>
            </a:endParaRPr>
          </a:p>
        </p:txBody>
      </p:sp>
      <p:sp>
        <p:nvSpPr>
          <p:cNvPr id="135" name="Google Shape;135;p13"/>
          <p:cNvSpPr txBox="1"/>
          <p:nvPr>
            <p:ph idx="1" type="subTitle"/>
          </p:nvPr>
        </p:nvSpPr>
        <p:spPr>
          <a:xfrm>
            <a:off x="3692250" y="2664750"/>
            <a:ext cx="5169600" cy="1221900"/>
          </a:xfrm>
          <a:prstGeom prst="rect">
            <a:avLst/>
          </a:prstGeom>
        </p:spPr>
        <p:txBody>
          <a:bodyPr anchorCtr="0" anchor="t" bIns="91425" lIns="91425" spcFirstLastPara="1" rIns="91425" wrap="square" tIns="91425">
            <a:normAutofit fontScale="32500" lnSpcReduction="10000"/>
          </a:bodyPr>
          <a:lstStyle/>
          <a:p>
            <a:pPr indent="0" lvl="0" marL="0" rtl="0" algn="l">
              <a:lnSpc>
                <a:spcPct val="115000"/>
              </a:lnSpc>
              <a:spcBef>
                <a:spcPts val="0"/>
              </a:spcBef>
              <a:spcAft>
                <a:spcPts val="0"/>
              </a:spcAft>
              <a:buNone/>
            </a:pPr>
            <a:r>
              <a:rPr lang="en" sz="4692">
                <a:solidFill>
                  <a:srgbClr val="EAD1DC"/>
                </a:solidFill>
                <a:latin typeface="Verdana"/>
                <a:ea typeface="Verdana"/>
                <a:cs typeface="Verdana"/>
                <a:sym typeface="Verdana"/>
              </a:rPr>
              <a:t>Capstone Project </a:t>
            </a:r>
            <a:endParaRPr sz="4692">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rPr lang="en" sz="4692">
                <a:solidFill>
                  <a:srgbClr val="EAD1DC"/>
                </a:solidFill>
                <a:latin typeface="Verdana"/>
                <a:ea typeface="Verdana"/>
                <a:cs typeface="Verdana"/>
                <a:sym typeface="Verdana"/>
              </a:rPr>
              <a:t>Data Science Career Track, Springboard</a:t>
            </a:r>
            <a:endParaRPr sz="4692">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t/>
            </a:r>
            <a:endParaRPr sz="3500">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rPr lang="en" sz="4423">
                <a:solidFill>
                  <a:srgbClr val="EAD1DC"/>
                </a:solidFill>
                <a:latin typeface="Verdana"/>
                <a:ea typeface="Verdana"/>
                <a:cs typeface="Verdana"/>
                <a:sym typeface="Verdana"/>
              </a:rPr>
              <a:t>Thanks to mentor Julian Jenkins III</a:t>
            </a:r>
            <a:endParaRPr sz="4423">
              <a:solidFill>
                <a:srgbClr val="EAD1DC"/>
              </a:solidFill>
              <a:latin typeface="Verdana"/>
              <a:ea typeface="Verdana"/>
              <a:cs typeface="Verdana"/>
              <a:sym typeface="Verdana"/>
            </a:endParaRPr>
          </a:p>
          <a:p>
            <a:pPr indent="0" lvl="0" marL="0" rtl="0" algn="l">
              <a:spcBef>
                <a:spcPts val="0"/>
              </a:spcBef>
              <a:spcAft>
                <a:spcPts val="0"/>
              </a:spcAft>
              <a:buNone/>
            </a:pPr>
            <a:r>
              <a:t/>
            </a:r>
            <a:endParaRPr>
              <a:solidFill>
                <a:srgbClr val="EAD1D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429850"/>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sq root scaling</a:t>
            </a:r>
            <a:endParaRPr b="1">
              <a:solidFill>
                <a:srgbClr val="F1C232"/>
              </a:solidFill>
            </a:endParaRPr>
          </a:p>
        </p:txBody>
      </p:sp>
      <p:sp>
        <p:nvSpPr>
          <p:cNvPr id="202" name="Google Shape;202;p22"/>
          <p:cNvSpPr txBox="1"/>
          <p:nvPr/>
        </p:nvSpPr>
        <p:spPr>
          <a:xfrm>
            <a:off x="296350" y="1466600"/>
            <a:ext cx="3149700" cy="17394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300">
                <a:solidFill>
                  <a:srgbClr val="FFFFFF"/>
                </a:solidFill>
                <a:latin typeface="Verdana"/>
                <a:ea typeface="Verdana"/>
                <a:cs typeface="Verdana"/>
                <a:sym typeface="Verdana"/>
              </a:rPr>
              <a:t>This is applied to "Total_Trans_Amt </a:t>
            </a:r>
            <a:r>
              <a:rPr lang="en" sz="1300">
                <a:solidFill>
                  <a:srgbClr val="FFFFFF"/>
                </a:solidFill>
                <a:latin typeface="Verdana"/>
                <a:ea typeface="Verdana"/>
                <a:cs typeface="Verdana"/>
                <a:sym typeface="Verdana"/>
              </a:rPr>
              <a:t>and new columns are created with suffix "_SqR"</a:t>
            </a:r>
            <a:endParaRPr sz="1700">
              <a:solidFill>
                <a:srgbClr val="FFFFFF"/>
              </a:solidFill>
              <a:latin typeface="Verdana"/>
              <a:ea typeface="Verdana"/>
              <a:cs typeface="Verdana"/>
              <a:sym typeface="Verdana"/>
            </a:endParaRPr>
          </a:p>
          <a:p>
            <a:pPr indent="-311150" lvl="0" marL="457200" rtl="0" algn="l">
              <a:spcBef>
                <a:spcPts val="120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Credit_Limit"</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Total_Revolving_Bal</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Avg_Open_To_Buy</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otal_Trans_Ct </a:t>
            </a:r>
            <a:endParaRPr sz="1700">
              <a:solidFill>
                <a:srgbClr val="FFFFFF"/>
              </a:solidFill>
              <a:latin typeface="Verdana"/>
              <a:ea typeface="Verdana"/>
              <a:cs typeface="Verdana"/>
              <a:sym typeface="Verdana"/>
            </a:endParaRPr>
          </a:p>
        </p:txBody>
      </p:sp>
      <p:pic>
        <p:nvPicPr>
          <p:cNvPr id="203" name="Google Shape;203;p22"/>
          <p:cNvPicPr preferRelativeResize="0"/>
          <p:nvPr/>
        </p:nvPicPr>
        <p:blipFill>
          <a:blip r:embed="rId3">
            <a:alphaModFix/>
          </a:blip>
          <a:stretch>
            <a:fillRect/>
          </a:stretch>
        </p:blipFill>
        <p:spPr>
          <a:xfrm>
            <a:off x="3389425" y="995999"/>
            <a:ext cx="5505901" cy="1739400"/>
          </a:xfrm>
          <a:prstGeom prst="rect">
            <a:avLst/>
          </a:prstGeom>
          <a:noFill/>
          <a:ln>
            <a:noFill/>
          </a:ln>
        </p:spPr>
      </p:pic>
      <p:pic>
        <p:nvPicPr>
          <p:cNvPr id="204" name="Google Shape;204;p22"/>
          <p:cNvPicPr preferRelativeResize="0"/>
          <p:nvPr/>
        </p:nvPicPr>
        <p:blipFill>
          <a:blip r:embed="rId4">
            <a:alphaModFix/>
          </a:blip>
          <a:stretch>
            <a:fillRect/>
          </a:stretch>
        </p:blipFill>
        <p:spPr>
          <a:xfrm>
            <a:off x="3389425" y="2941550"/>
            <a:ext cx="5505901" cy="1822550"/>
          </a:xfrm>
          <a:prstGeom prst="rect">
            <a:avLst/>
          </a:prstGeom>
          <a:noFill/>
          <a:ln>
            <a:noFill/>
          </a:ln>
        </p:spPr>
      </p:pic>
      <p:sp>
        <p:nvSpPr>
          <p:cNvPr id="205" name="Google Shape;205;p22"/>
          <p:cNvSpPr txBox="1"/>
          <p:nvPr/>
        </p:nvSpPr>
        <p:spPr>
          <a:xfrm>
            <a:off x="4431950" y="4690325"/>
            <a:ext cx="378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Sq root applied on avg_open_to_but and total_rovolving_bal</a:t>
            </a:r>
            <a:endParaRPr sz="11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429850"/>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Data Wrangling : Conclusion</a:t>
            </a:r>
            <a:endParaRPr b="1">
              <a:solidFill>
                <a:srgbClr val="F1C232"/>
              </a:solidFill>
            </a:endParaRPr>
          </a:p>
        </p:txBody>
      </p:sp>
      <p:sp>
        <p:nvSpPr>
          <p:cNvPr id="211" name="Google Shape;211;p23"/>
          <p:cNvSpPr txBox="1"/>
          <p:nvPr/>
        </p:nvSpPr>
        <p:spPr>
          <a:xfrm>
            <a:off x="1182225" y="1258975"/>
            <a:ext cx="6568500" cy="877200"/>
          </a:xfrm>
          <a:prstGeom prst="rect">
            <a:avLst/>
          </a:prstGeom>
          <a:noFill/>
          <a:ln>
            <a:noFill/>
          </a:ln>
        </p:spPr>
        <p:txBody>
          <a:bodyPr anchorCtr="0" anchor="t" bIns="91425" lIns="91425" spcFirstLastPara="1" rIns="91425" wrap="square" tIns="91425">
            <a:spAutoFit/>
          </a:bodyPr>
          <a:lstStyle/>
          <a:p>
            <a:pPr indent="-317500" lvl="0" marL="457200" rtl="0" algn="l">
              <a:spcBef>
                <a:spcPts val="1200"/>
              </a:spcBef>
              <a:spcAft>
                <a:spcPts val="0"/>
              </a:spcAft>
              <a:buClr>
                <a:srgbClr val="FFFFFF"/>
              </a:buClr>
              <a:buSzPts val="1400"/>
              <a:buFont typeface="Verdana"/>
              <a:buChar char="●"/>
            </a:pPr>
            <a:r>
              <a:rPr lang="en">
                <a:solidFill>
                  <a:srgbClr val="FFFFFF"/>
                </a:solidFill>
                <a:latin typeface="Verdana"/>
                <a:ea typeface="Verdana"/>
                <a:cs typeface="Verdana"/>
                <a:sym typeface="Verdana"/>
              </a:rPr>
              <a:t>All together 25 new columns are added, making 48 columns in total.</a:t>
            </a:r>
            <a:r>
              <a:rPr lang="en" sz="1700">
                <a:solidFill>
                  <a:srgbClr val="FFFFFF"/>
                </a:solidFill>
                <a:latin typeface="Verdana"/>
                <a:ea typeface="Verdana"/>
                <a:cs typeface="Verdana"/>
                <a:sym typeface="Verdana"/>
              </a:rPr>
              <a:t> </a:t>
            </a:r>
            <a:endParaRPr sz="1700">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No columns are dropped</a:t>
            </a:r>
            <a:endParaRPr sz="1700">
              <a:solidFill>
                <a:srgbClr val="FFFFFF"/>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429850"/>
            <a:ext cx="7038900" cy="45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17" name="Google Shape;217;p24"/>
          <p:cNvSpPr txBox="1"/>
          <p:nvPr/>
        </p:nvSpPr>
        <p:spPr>
          <a:xfrm>
            <a:off x="1192925" y="1070225"/>
            <a:ext cx="6867000" cy="585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Verdana"/>
              <a:buChar char="●"/>
            </a:pPr>
            <a:r>
              <a:rPr lang="en" sz="1200">
                <a:solidFill>
                  <a:schemeClr val="lt1"/>
                </a:solidFill>
                <a:latin typeface="Verdana"/>
                <a:ea typeface="Verdana"/>
                <a:cs typeface="Verdana"/>
                <a:sym typeface="Verdana"/>
              </a:rPr>
              <a:t>feature relationship is evaluated.</a:t>
            </a:r>
            <a:endParaRPr sz="1200">
              <a:solidFill>
                <a:schemeClr val="lt1"/>
              </a:solidFill>
              <a:latin typeface="Verdana"/>
              <a:ea typeface="Verdana"/>
              <a:cs typeface="Verdana"/>
              <a:sym typeface="Verdana"/>
            </a:endParaRPr>
          </a:p>
          <a:p>
            <a:pPr indent="-304800" lvl="0" marL="457200" rtl="0" algn="l">
              <a:spcBef>
                <a:spcPts val="0"/>
              </a:spcBef>
              <a:spcAft>
                <a:spcPts val="0"/>
              </a:spcAft>
              <a:buClr>
                <a:schemeClr val="lt1"/>
              </a:buClr>
              <a:buSzPts val="1200"/>
              <a:buFont typeface="Verdana"/>
              <a:buChar char="●"/>
            </a:pPr>
            <a:r>
              <a:rPr lang="en" sz="1200">
                <a:solidFill>
                  <a:schemeClr val="lt1"/>
                </a:solidFill>
                <a:latin typeface="Verdana"/>
                <a:ea typeface="Verdana"/>
                <a:cs typeface="Verdana"/>
                <a:sym typeface="Verdana"/>
              </a:rPr>
              <a:t> Scaled features are compared with original features with help of hist plots.</a:t>
            </a:r>
            <a:endParaRPr sz="1200">
              <a:solidFill>
                <a:schemeClr val="lt1"/>
              </a:solidFill>
              <a:latin typeface="Verdana"/>
              <a:ea typeface="Verdana"/>
              <a:cs typeface="Verdana"/>
              <a:sym typeface="Verdana"/>
            </a:endParaRPr>
          </a:p>
        </p:txBody>
      </p:sp>
      <p:pic>
        <p:nvPicPr>
          <p:cNvPr id="218" name="Google Shape;218;p24"/>
          <p:cNvPicPr preferRelativeResize="0"/>
          <p:nvPr/>
        </p:nvPicPr>
        <p:blipFill>
          <a:blip r:embed="rId3">
            <a:alphaModFix/>
          </a:blip>
          <a:stretch>
            <a:fillRect/>
          </a:stretch>
        </p:blipFill>
        <p:spPr>
          <a:xfrm>
            <a:off x="1469850" y="1700700"/>
            <a:ext cx="5943600" cy="319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22" name="Shape 222"/>
        <p:cNvGrpSpPr/>
        <p:nvPr/>
      </p:nvGrpSpPr>
      <p:grpSpPr>
        <a:xfrm>
          <a:off x="0" y="0"/>
          <a:ext cx="0" cy="0"/>
          <a:chOff x="0" y="0"/>
          <a:chExt cx="0" cy="0"/>
        </a:xfrm>
      </p:grpSpPr>
      <p:sp>
        <p:nvSpPr>
          <p:cNvPr id="223" name="Google Shape;223;p25"/>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24" name="Google Shape;224;p25"/>
          <p:cNvSpPr txBox="1"/>
          <p:nvPr/>
        </p:nvSpPr>
        <p:spPr>
          <a:xfrm>
            <a:off x="1138500" y="889750"/>
            <a:ext cx="6867000" cy="69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300">
                <a:solidFill>
                  <a:schemeClr val="lt1"/>
                </a:solidFill>
                <a:latin typeface="Verdana"/>
                <a:ea typeface="Verdana"/>
                <a:cs typeface="Verdana"/>
                <a:sym typeface="Verdana"/>
              </a:rPr>
              <a:t>Features are verified for Gaussian or Normally Distributed using Q-Q plot.</a:t>
            </a:r>
            <a:endParaRPr sz="1300">
              <a:solidFill>
                <a:schemeClr val="lt1"/>
              </a:solidFill>
              <a:latin typeface="Verdana"/>
              <a:ea typeface="Verdana"/>
              <a:cs typeface="Verdana"/>
              <a:sym typeface="Verdana"/>
            </a:endParaRPr>
          </a:p>
          <a:p>
            <a:pPr indent="0" lvl="0" marL="457200" rtl="0" algn="l">
              <a:spcBef>
                <a:spcPts val="1200"/>
              </a:spcBef>
              <a:spcAft>
                <a:spcPts val="1200"/>
              </a:spcAft>
              <a:buNone/>
            </a:pPr>
            <a:r>
              <a:rPr lang="en" sz="1000">
                <a:solidFill>
                  <a:schemeClr val="lt1"/>
                </a:solidFill>
                <a:latin typeface="Verdana"/>
                <a:ea typeface="Verdana"/>
                <a:cs typeface="Verdana"/>
                <a:sym typeface="Verdana"/>
              </a:rPr>
              <a:t>Sample q-q plots for Total reans amt for all scaling</a:t>
            </a:r>
            <a:endParaRPr sz="1000">
              <a:solidFill>
                <a:schemeClr val="lt1"/>
              </a:solidFill>
              <a:latin typeface="Verdana"/>
              <a:ea typeface="Verdana"/>
              <a:cs typeface="Verdana"/>
              <a:sym typeface="Verdana"/>
            </a:endParaRPr>
          </a:p>
        </p:txBody>
      </p:sp>
      <p:pic>
        <p:nvPicPr>
          <p:cNvPr id="225" name="Google Shape;225;p25"/>
          <p:cNvPicPr preferRelativeResize="0"/>
          <p:nvPr/>
        </p:nvPicPr>
        <p:blipFill>
          <a:blip r:embed="rId3">
            <a:alphaModFix/>
          </a:blip>
          <a:stretch>
            <a:fillRect/>
          </a:stretch>
        </p:blipFill>
        <p:spPr>
          <a:xfrm>
            <a:off x="937475" y="1532450"/>
            <a:ext cx="3531075" cy="1683100"/>
          </a:xfrm>
          <a:prstGeom prst="rect">
            <a:avLst/>
          </a:prstGeom>
          <a:noFill/>
          <a:ln>
            <a:noFill/>
          </a:ln>
        </p:spPr>
      </p:pic>
      <p:pic>
        <p:nvPicPr>
          <p:cNvPr id="226" name="Google Shape;226;p25"/>
          <p:cNvPicPr preferRelativeResize="0"/>
          <p:nvPr/>
        </p:nvPicPr>
        <p:blipFill>
          <a:blip r:embed="rId4">
            <a:alphaModFix/>
          </a:blip>
          <a:stretch>
            <a:fillRect/>
          </a:stretch>
        </p:blipFill>
        <p:spPr>
          <a:xfrm>
            <a:off x="4685075" y="1487325"/>
            <a:ext cx="3531075" cy="1683100"/>
          </a:xfrm>
          <a:prstGeom prst="rect">
            <a:avLst/>
          </a:prstGeom>
          <a:noFill/>
          <a:ln>
            <a:noFill/>
          </a:ln>
        </p:spPr>
      </p:pic>
      <p:pic>
        <p:nvPicPr>
          <p:cNvPr id="227" name="Google Shape;227;p25"/>
          <p:cNvPicPr preferRelativeResize="0"/>
          <p:nvPr/>
        </p:nvPicPr>
        <p:blipFill>
          <a:blip r:embed="rId5">
            <a:alphaModFix/>
          </a:blip>
          <a:stretch>
            <a:fillRect/>
          </a:stretch>
        </p:blipFill>
        <p:spPr>
          <a:xfrm>
            <a:off x="937475" y="3313800"/>
            <a:ext cx="3531075" cy="1668275"/>
          </a:xfrm>
          <a:prstGeom prst="rect">
            <a:avLst/>
          </a:prstGeom>
          <a:noFill/>
          <a:ln>
            <a:noFill/>
          </a:ln>
        </p:spPr>
      </p:pic>
      <p:pic>
        <p:nvPicPr>
          <p:cNvPr id="228" name="Google Shape;228;p25"/>
          <p:cNvPicPr preferRelativeResize="0"/>
          <p:nvPr/>
        </p:nvPicPr>
        <p:blipFill>
          <a:blip r:embed="rId6">
            <a:alphaModFix/>
          </a:blip>
          <a:stretch>
            <a:fillRect/>
          </a:stretch>
        </p:blipFill>
        <p:spPr>
          <a:xfrm>
            <a:off x="4718450" y="3313800"/>
            <a:ext cx="3464324" cy="1576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32" name="Shape 232"/>
        <p:cNvGrpSpPr/>
        <p:nvPr/>
      </p:nvGrpSpPr>
      <p:grpSpPr>
        <a:xfrm>
          <a:off x="0" y="0"/>
          <a:ext cx="0" cy="0"/>
          <a:chOff x="0" y="0"/>
          <a:chExt cx="0" cy="0"/>
        </a:xfrm>
      </p:grpSpPr>
      <p:sp>
        <p:nvSpPr>
          <p:cNvPr id="233" name="Google Shape;233;p26"/>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34" name="Google Shape;234;p26"/>
          <p:cNvSpPr txBox="1"/>
          <p:nvPr/>
        </p:nvSpPr>
        <p:spPr>
          <a:xfrm>
            <a:off x="1192925" y="1070225"/>
            <a:ext cx="686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1500">
                <a:solidFill>
                  <a:schemeClr val="lt1"/>
                </a:solidFill>
                <a:latin typeface="Verdana"/>
                <a:ea typeface="Verdana"/>
                <a:cs typeface="Verdana"/>
                <a:sym typeface="Verdana"/>
              </a:rPr>
              <a:t>Feature Correlation heat map</a:t>
            </a:r>
            <a:endParaRPr sz="2000">
              <a:solidFill>
                <a:schemeClr val="lt1"/>
              </a:solidFill>
              <a:latin typeface="Verdana"/>
              <a:ea typeface="Verdana"/>
              <a:cs typeface="Verdana"/>
              <a:sym typeface="Verdana"/>
            </a:endParaRPr>
          </a:p>
        </p:txBody>
      </p:sp>
      <p:pic>
        <p:nvPicPr>
          <p:cNvPr id="235" name="Google Shape;235;p26"/>
          <p:cNvPicPr preferRelativeResize="0"/>
          <p:nvPr/>
        </p:nvPicPr>
        <p:blipFill>
          <a:blip r:embed="rId3">
            <a:alphaModFix/>
          </a:blip>
          <a:stretch>
            <a:fillRect/>
          </a:stretch>
        </p:blipFill>
        <p:spPr>
          <a:xfrm>
            <a:off x="1758625" y="1485725"/>
            <a:ext cx="5351039" cy="335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39" name="Shape 239"/>
        <p:cNvGrpSpPr/>
        <p:nvPr/>
      </p:nvGrpSpPr>
      <p:grpSpPr>
        <a:xfrm>
          <a:off x="0" y="0"/>
          <a:ext cx="0" cy="0"/>
          <a:chOff x="0" y="0"/>
          <a:chExt cx="0" cy="0"/>
        </a:xfrm>
      </p:grpSpPr>
      <p:sp>
        <p:nvSpPr>
          <p:cNvPr id="240" name="Google Shape;240;p27"/>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41" name="Google Shape;241;p27"/>
          <p:cNvSpPr txBox="1"/>
          <p:nvPr/>
        </p:nvSpPr>
        <p:spPr>
          <a:xfrm>
            <a:off x="1087950" y="1280150"/>
            <a:ext cx="6867000" cy="3588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a:solidFill>
                  <a:srgbClr val="B6D7A8"/>
                </a:solidFill>
                <a:latin typeface="Verdana"/>
                <a:ea typeface="Verdana"/>
                <a:cs typeface="Verdana"/>
                <a:sym typeface="Verdana"/>
              </a:rPr>
              <a:t>How </a:t>
            </a:r>
            <a:r>
              <a:rPr b="1" lang="en">
                <a:solidFill>
                  <a:srgbClr val="B6D7A8"/>
                </a:solidFill>
                <a:latin typeface="Verdana"/>
                <a:ea typeface="Verdana"/>
                <a:cs typeface="Verdana"/>
                <a:sym typeface="Verdana"/>
              </a:rPr>
              <a:t>correlations across the features are</a:t>
            </a:r>
            <a:r>
              <a:rPr b="1" lang="en">
                <a:solidFill>
                  <a:srgbClr val="B6D7A8"/>
                </a:solidFill>
                <a:latin typeface="Verdana"/>
                <a:ea typeface="Verdana"/>
                <a:cs typeface="Verdana"/>
                <a:sym typeface="Verdana"/>
              </a:rPr>
              <a:t> </a:t>
            </a:r>
            <a:r>
              <a:rPr b="1" lang="en">
                <a:solidFill>
                  <a:srgbClr val="B6D7A8"/>
                </a:solidFill>
                <a:latin typeface="Verdana"/>
                <a:ea typeface="Verdana"/>
                <a:cs typeface="Verdana"/>
                <a:sym typeface="Verdana"/>
              </a:rPr>
              <a:t>Analysed</a:t>
            </a:r>
            <a:r>
              <a:rPr b="1" lang="en">
                <a:solidFill>
                  <a:srgbClr val="B6D7A8"/>
                </a:solidFill>
                <a:latin typeface="Verdana"/>
                <a:ea typeface="Verdana"/>
                <a:cs typeface="Verdana"/>
                <a:sym typeface="Verdana"/>
              </a:rPr>
              <a:t> -</a:t>
            </a:r>
            <a:endParaRPr b="1">
              <a:solidFill>
                <a:srgbClr val="B6D7A8"/>
              </a:solidFill>
              <a:latin typeface="Verdana"/>
              <a:ea typeface="Verdana"/>
              <a:cs typeface="Verdana"/>
              <a:sym typeface="Verdana"/>
            </a:endParaRPr>
          </a:p>
          <a:p>
            <a:pPr indent="-317500" lvl="0" marL="457200" rtl="0" algn="l">
              <a:lnSpc>
                <a:spcPct val="115000"/>
              </a:lnSpc>
              <a:spcBef>
                <a:spcPts val="1200"/>
              </a:spcBef>
              <a:spcAft>
                <a:spcPts val="0"/>
              </a:spcAft>
              <a:buClr>
                <a:srgbClr val="FFFFFF"/>
              </a:buClr>
              <a:buSzPts val="1400"/>
              <a:buChar char="●"/>
            </a:pPr>
            <a:r>
              <a:rPr lang="en">
                <a:solidFill>
                  <a:srgbClr val="FFFFFF"/>
                </a:solidFill>
                <a:latin typeface="Verdana"/>
                <a:ea typeface="Verdana"/>
                <a:cs typeface="Verdana"/>
                <a:sym typeface="Verdana"/>
              </a:rPr>
              <a:t>As expected there is very high correlation between total transfer amount and total transfer count. Total transfer count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Credit limit and Average open to buy is fully correlated, Average open to buy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Total_Trans_Ct and Total_Trans_Amt are close for fully correlation,.91, Total trans count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It is also logical that Total_Trans_Amt is correlated to Total_Amt_Chng_Q4_Q1,total ct_change_Q4_Q1. Total_Amt_Chng_Q4_Q1,total ct_change_Q4_Q1 are dropped.</a:t>
            </a:r>
            <a:endParaRPr>
              <a:solidFill>
                <a:schemeClr val="lt1"/>
              </a:solidFill>
              <a:latin typeface="Verdana"/>
              <a:ea typeface="Verdana"/>
              <a:cs typeface="Verdana"/>
              <a:sym typeface="Verdana"/>
            </a:endParaRPr>
          </a:p>
          <a:p>
            <a:pPr indent="0" lvl="0" marL="457200" rtl="0" algn="l">
              <a:lnSpc>
                <a:spcPct val="115000"/>
              </a:lnSpc>
              <a:spcBef>
                <a:spcPts val="1200"/>
              </a:spcBef>
              <a:spcAft>
                <a:spcPts val="0"/>
              </a:spcAft>
              <a:buNone/>
            </a:pPr>
            <a:r>
              <a:t/>
            </a:r>
            <a:endParaRPr>
              <a:solidFill>
                <a:srgbClr val="FFFFFF"/>
              </a:solidFill>
              <a:latin typeface="Verdana"/>
              <a:ea typeface="Verdana"/>
              <a:cs typeface="Verdana"/>
              <a:sym typeface="Verdana"/>
            </a:endParaRPr>
          </a:p>
          <a:p>
            <a:pPr indent="0" lvl="0" marL="0" rtl="0" algn="l">
              <a:spcBef>
                <a:spcPts val="1200"/>
              </a:spcBef>
              <a:spcAft>
                <a:spcPts val="1200"/>
              </a:spcAft>
              <a:buNone/>
            </a:pPr>
            <a:r>
              <a:t/>
            </a:r>
            <a:endParaRPr b="1">
              <a:solidFill>
                <a:schemeClr val="lt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45" name="Shape 245"/>
        <p:cNvGrpSpPr/>
        <p:nvPr/>
      </p:nvGrpSpPr>
      <p:grpSpPr>
        <a:xfrm>
          <a:off x="0" y="0"/>
          <a:ext cx="0" cy="0"/>
          <a:chOff x="0" y="0"/>
          <a:chExt cx="0" cy="0"/>
        </a:xfrm>
      </p:grpSpPr>
      <p:sp>
        <p:nvSpPr>
          <p:cNvPr id="246" name="Google Shape;246;p28"/>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47" name="Google Shape;247;p28"/>
          <p:cNvSpPr txBox="1"/>
          <p:nvPr/>
        </p:nvSpPr>
        <p:spPr>
          <a:xfrm>
            <a:off x="1192925" y="1070225"/>
            <a:ext cx="6867000" cy="3601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Verdana"/>
                <a:ea typeface="Verdana"/>
                <a:cs typeface="Verdana"/>
                <a:sym typeface="Verdana"/>
              </a:rPr>
              <a:t>After feature scaling the final list of features for the pre-processing looked follows and Target is 'Attrition_Numeric'</a:t>
            </a:r>
            <a:endParaRPr sz="1100">
              <a:solidFill>
                <a:schemeClr val="lt1"/>
              </a:solidFill>
              <a:latin typeface="Verdana"/>
              <a:ea typeface="Verdana"/>
              <a:cs typeface="Verdana"/>
              <a:sym typeface="Verdana"/>
            </a:endParaRPr>
          </a:p>
          <a:p>
            <a:pPr indent="-298450" lvl="0" marL="457200" rtl="0" algn="l">
              <a:spcBef>
                <a:spcPts val="120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Customer_Age</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Credit_Limit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Total_Revolving</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Total_Trans_Amt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Avg_Utilization</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Gender_Encoded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Dependent_count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Education_Level_sorted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Marital_Status_sorted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Income_Category_sorted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Card_Category_sorted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Months_on_book</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Total_Relationship_Count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Months_Inactive_12_mon</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Contacts_Count_12_mon</a:t>
            </a:r>
            <a:endParaRPr sz="1100">
              <a:solidFill>
                <a:schemeClr val="lt1"/>
              </a:solidFill>
              <a:latin typeface="Verdana"/>
              <a:ea typeface="Verdana"/>
              <a:cs typeface="Verdana"/>
              <a:sym typeface="Verdana"/>
            </a:endParaRPr>
          </a:p>
          <a:p>
            <a:pPr indent="0" lvl="0" marL="0" rtl="0" algn="l">
              <a:spcBef>
                <a:spcPts val="1200"/>
              </a:spcBef>
              <a:spcAft>
                <a:spcPts val="1200"/>
              </a:spcAft>
              <a:buNone/>
            </a:pPr>
            <a:r>
              <a:t/>
            </a:r>
            <a:endParaRPr b="1" sz="1500">
              <a:solidFill>
                <a:schemeClr val="lt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51" name="Shape 251"/>
        <p:cNvGrpSpPr/>
        <p:nvPr/>
      </p:nvGrpSpPr>
      <p:grpSpPr>
        <a:xfrm>
          <a:off x="0" y="0"/>
          <a:ext cx="0" cy="0"/>
          <a:chOff x="0" y="0"/>
          <a:chExt cx="0" cy="0"/>
        </a:xfrm>
      </p:grpSpPr>
      <p:sp>
        <p:nvSpPr>
          <p:cNvPr id="252" name="Google Shape;252;p29"/>
          <p:cNvSpPr txBox="1"/>
          <p:nvPr>
            <p:ph type="title"/>
          </p:nvPr>
        </p:nvSpPr>
        <p:spPr>
          <a:xfrm>
            <a:off x="1180200" y="814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Pre-Processing</a:t>
            </a:r>
            <a:endParaRPr b="1">
              <a:solidFill>
                <a:srgbClr val="F1C232"/>
              </a:solidFill>
            </a:endParaRPr>
          </a:p>
        </p:txBody>
      </p:sp>
      <p:sp>
        <p:nvSpPr>
          <p:cNvPr id="253" name="Google Shape;253;p29"/>
          <p:cNvSpPr txBox="1"/>
          <p:nvPr/>
        </p:nvSpPr>
        <p:spPr>
          <a:xfrm>
            <a:off x="678600" y="1728975"/>
            <a:ext cx="3672600" cy="2709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rgbClr val="FFFFFF"/>
                </a:solidFill>
                <a:latin typeface="Verdana"/>
                <a:ea typeface="Verdana"/>
                <a:cs typeface="Verdana"/>
                <a:sym typeface="Verdana"/>
              </a:rPr>
              <a:t>Applied the scaling best found from the EDA as </a:t>
            </a:r>
            <a:r>
              <a:rPr lang="en" sz="1200">
                <a:solidFill>
                  <a:srgbClr val="FFFFFF"/>
                </a:solidFill>
                <a:latin typeface="Verdana"/>
                <a:ea typeface="Verdana"/>
                <a:cs typeface="Verdana"/>
                <a:sym typeface="Verdana"/>
              </a:rPr>
              <a:t>follows</a:t>
            </a:r>
            <a:r>
              <a:rPr lang="en" sz="1200">
                <a:solidFill>
                  <a:srgbClr val="FFFFFF"/>
                </a:solidFill>
                <a:latin typeface="Verdana"/>
                <a:ea typeface="Verdana"/>
                <a:cs typeface="Verdana"/>
                <a:sym typeface="Verdana"/>
              </a:rPr>
              <a:t> </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Z scoring for "Customer_Age","Months_on_book"</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Div median for 'Total_Revolving_Bal'</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Log scaling for "Credit_Limit","Total_Trans_Amt"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Test and Train sets are created with 80:20 ratio. </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t/>
            </a:r>
            <a:endParaRPr sz="1100">
              <a:solidFill>
                <a:schemeClr val="lt1"/>
              </a:solidFill>
              <a:latin typeface="Verdana"/>
              <a:ea typeface="Verdana"/>
              <a:cs typeface="Verdana"/>
              <a:sym typeface="Verdana"/>
            </a:endParaRPr>
          </a:p>
          <a:p>
            <a:pPr indent="0" lvl="0" marL="0" rtl="0" algn="l">
              <a:spcBef>
                <a:spcPts val="1200"/>
              </a:spcBef>
              <a:spcAft>
                <a:spcPts val="1200"/>
              </a:spcAft>
              <a:buNone/>
            </a:pPr>
            <a:r>
              <a:t/>
            </a:r>
            <a:endParaRPr b="1" sz="1500">
              <a:solidFill>
                <a:schemeClr val="lt1"/>
              </a:solidFill>
              <a:latin typeface="Verdana"/>
              <a:ea typeface="Verdana"/>
              <a:cs typeface="Verdana"/>
              <a:sym typeface="Verdana"/>
            </a:endParaRPr>
          </a:p>
        </p:txBody>
      </p:sp>
      <p:pic>
        <p:nvPicPr>
          <p:cNvPr id="254" name="Google Shape;254;p29"/>
          <p:cNvPicPr preferRelativeResize="0"/>
          <p:nvPr/>
        </p:nvPicPr>
        <p:blipFill>
          <a:blip r:embed="rId3">
            <a:alphaModFix/>
          </a:blip>
          <a:stretch>
            <a:fillRect/>
          </a:stretch>
        </p:blipFill>
        <p:spPr>
          <a:xfrm>
            <a:off x="4700325" y="773375"/>
            <a:ext cx="4216874" cy="4032925"/>
          </a:xfrm>
          <a:prstGeom prst="rect">
            <a:avLst/>
          </a:prstGeom>
          <a:noFill/>
          <a:ln>
            <a:noFill/>
          </a:ln>
        </p:spPr>
      </p:pic>
      <p:sp>
        <p:nvSpPr>
          <p:cNvPr id="255" name="Google Shape;255;p29"/>
          <p:cNvSpPr txBox="1"/>
          <p:nvPr/>
        </p:nvSpPr>
        <p:spPr>
          <a:xfrm>
            <a:off x="615400" y="3794125"/>
            <a:ext cx="51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56" name="Google Shape;256;p29"/>
          <p:cNvSpPr txBox="1"/>
          <p:nvPr/>
        </p:nvSpPr>
        <p:spPr>
          <a:xfrm>
            <a:off x="6183050" y="4806300"/>
            <a:ext cx="87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pair plot</a:t>
            </a:r>
            <a:endParaRPr>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60" name="Shape 260"/>
        <p:cNvGrpSpPr/>
        <p:nvPr/>
      </p:nvGrpSpPr>
      <p:grpSpPr>
        <a:xfrm>
          <a:off x="0" y="0"/>
          <a:ext cx="0" cy="0"/>
          <a:chOff x="0" y="0"/>
          <a:chExt cx="0" cy="0"/>
        </a:xfrm>
      </p:grpSpPr>
      <p:sp>
        <p:nvSpPr>
          <p:cNvPr id="261" name="Google Shape;261;p30"/>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Modeling</a:t>
            </a:r>
            <a:endParaRPr b="1">
              <a:solidFill>
                <a:srgbClr val="F1C232"/>
              </a:solidFill>
            </a:endParaRPr>
          </a:p>
        </p:txBody>
      </p:sp>
      <p:sp>
        <p:nvSpPr>
          <p:cNvPr id="262" name="Google Shape;262;p30"/>
          <p:cNvSpPr txBox="1"/>
          <p:nvPr/>
        </p:nvSpPr>
        <p:spPr>
          <a:xfrm>
            <a:off x="1192925" y="1070225"/>
            <a:ext cx="686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CE5CD"/>
                </a:solidFill>
                <a:latin typeface="Verdana"/>
                <a:ea typeface="Verdana"/>
                <a:cs typeface="Verdana"/>
                <a:sym typeface="Verdana"/>
              </a:rPr>
              <a:t>Model used are</a:t>
            </a:r>
            <a:r>
              <a:rPr lang="en" sz="1800">
                <a:solidFill>
                  <a:srgbClr val="FCE5CD"/>
                </a:solidFill>
                <a:latin typeface="Verdana"/>
                <a:ea typeface="Verdana"/>
                <a:cs typeface="Verdana"/>
                <a:sym typeface="Verdana"/>
              </a:rPr>
              <a:t> </a:t>
            </a:r>
            <a:endParaRPr sz="1800">
              <a:solidFill>
                <a:srgbClr val="FCE5CD"/>
              </a:solidFill>
              <a:latin typeface="Verdana"/>
              <a:ea typeface="Verdana"/>
              <a:cs typeface="Verdana"/>
              <a:sym typeface="Verdana"/>
            </a:endParaRPr>
          </a:p>
          <a:p>
            <a:pPr indent="-317500" lvl="0" marL="457200" rtl="0" algn="l">
              <a:spcBef>
                <a:spcPts val="120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Logistic Regression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Random Forest Classification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KNeighbours Classification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XGBoost Classification</a:t>
            </a:r>
            <a:endParaRPr b="1">
              <a:solidFill>
                <a:srgbClr val="FFFFFF"/>
              </a:solidFill>
              <a:latin typeface="Verdana"/>
              <a:ea typeface="Verdana"/>
              <a:cs typeface="Verdana"/>
              <a:sym typeface="Verdana"/>
            </a:endParaRPr>
          </a:p>
        </p:txBody>
      </p:sp>
      <p:sp>
        <p:nvSpPr>
          <p:cNvPr id="263" name="Google Shape;263;p30"/>
          <p:cNvSpPr txBox="1"/>
          <p:nvPr/>
        </p:nvSpPr>
        <p:spPr>
          <a:xfrm>
            <a:off x="1192925" y="2897350"/>
            <a:ext cx="56142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CE5CD"/>
                </a:solidFill>
                <a:latin typeface="Verdana"/>
                <a:ea typeface="Verdana"/>
                <a:cs typeface="Verdana"/>
                <a:sym typeface="Verdana"/>
              </a:rPr>
              <a:t>Steps followed to build model are </a:t>
            </a:r>
            <a:endParaRPr b="1" sz="1300">
              <a:solidFill>
                <a:srgbClr val="FCE5CD"/>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Set the model object, Pipeline, cross-validator, etc.</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Evaluate the fit on the training data (make sure everything is working,</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is the metric acceptable?)</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Pick the threshold (using the training data)</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Evaluate on the test data</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Compare train and test results </a:t>
            </a:r>
            <a:endParaRPr b="1" sz="1300">
              <a:solidFill>
                <a:srgbClr val="FFFFFF"/>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67" name="Shape 267"/>
        <p:cNvGrpSpPr/>
        <p:nvPr/>
      </p:nvGrpSpPr>
      <p:grpSpPr>
        <a:xfrm>
          <a:off x="0" y="0"/>
          <a:ext cx="0" cy="0"/>
          <a:chOff x="0" y="0"/>
          <a:chExt cx="0" cy="0"/>
        </a:xfrm>
      </p:grpSpPr>
      <p:sp>
        <p:nvSpPr>
          <p:cNvPr id="268" name="Google Shape;268;p31"/>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1400"/>
              </a:spcBef>
              <a:spcAft>
                <a:spcPts val="600"/>
              </a:spcAft>
              <a:buNone/>
            </a:pPr>
            <a:r>
              <a:rPr b="1" lang="en" sz="1700">
                <a:solidFill>
                  <a:srgbClr val="F1C232"/>
                </a:solidFill>
                <a:latin typeface="Arial"/>
                <a:ea typeface="Arial"/>
                <a:cs typeface="Arial"/>
                <a:sym typeface="Arial"/>
              </a:rPr>
              <a:t>Evaluation Metrics</a:t>
            </a:r>
            <a:endParaRPr b="1" sz="2500">
              <a:solidFill>
                <a:srgbClr val="F1C232"/>
              </a:solidFill>
            </a:endParaRPr>
          </a:p>
        </p:txBody>
      </p:sp>
      <p:sp>
        <p:nvSpPr>
          <p:cNvPr id="269" name="Google Shape;269;p31"/>
          <p:cNvSpPr txBox="1"/>
          <p:nvPr/>
        </p:nvSpPr>
        <p:spPr>
          <a:xfrm>
            <a:off x="1192925" y="1070225"/>
            <a:ext cx="6867000" cy="408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Confusion Matrix:</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Classification Report : </a:t>
            </a:r>
            <a:endParaRPr>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latin typeface="Verdana"/>
                <a:ea typeface="Verdana"/>
                <a:cs typeface="Verdana"/>
                <a:sym typeface="Verdana"/>
              </a:rPr>
              <a:t>Precision:- </a:t>
            </a:r>
            <a:r>
              <a:rPr i="1" lang="en" sz="1200">
                <a:solidFill>
                  <a:srgbClr val="FFFFFF"/>
                </a:solidFill>
              </a:rPr>
              <a:t>What percent of predictions were correct?</a:t>
            </a:r>
            <a:endParaRPr sz="1200">
              <a:solidFill>
                <a:srgbClr val="FFFFFF"/>
              </a:solidFill>
              <a:latin typeface="Verdana"/>
              <a:ea typeface="Verdana"/>
              <a:cs typeface="Verdana"/>
              <a:sym typeface="Verdana"/>
            </a:endParaRPr>
          </a:p>
          <a:p>
            <a:pPr indent="457200" lvl="0" marL="457200" rtl="0" algn="l">
              <a:spcBef>
                <a:spcPts val="1200"/>
              </a:spcBef>
              <a:spcAft>
                <a:spcPts val="0"/>
              </a:spcAft>
              <a:buNone/>
            </a:pPr>
            <a:r>
              <a:rPr lang="en" sz="1200">
                <a:solidFill>
                  <a:srgbClr val="FFFFFF"/>
                </a:solidFill>
                <a:latin typeface="Verdana"/>
                <a:ea typeface="Verdana"/>
                <a:cs typeface="Verdana"/>
                <a:sym typeface="Verdana"/>
              </a:rPr>
              <a:t>Accuracy of positive predictions.</a:t>
            </a:r>
            <a:endParaRPr sz="1200">
              <a:solidFill>
                <a:srgbClr val="FFFFFF"/>
              </a:solidFill>
              <a:latin typeface="Verdana"/>
              <a:ea typeface="Verdana"/>
              <a:cs typeface="Verdana"/>
              <a:sym typeface="Verdana"/>
            </a:endParaRPr>
          </a:p>
          <a:p>
            <a:pPr indent="457200" lvl="0" marL="457200" rtl="0" algn="l">
              <a:spcBef>
                <a:spcPts val="1200"/>
              </a:spcBef>
              <a:spcAft>
                <a:spcPts val="0"/>
              </a:spcAft>
              <a:buNone/>
            </a:pPr>
            <a:r>
              <a:rPr lang="en" sz="1200">
                <a:solidFill>
                  <a:srgbClr val="FFFFFF"/>
                </a:solidFill>
                <a:latin typeface="Verdana"/>
                <a:ea typeface="Verdana"/>
                <a:cs typeface="Verdana"/>
                <a:sym typeface="Verdana"/>
              </a:rPr>
              <a:t>Precision = TP/(TP + FP)</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rPr>
              <a:t>Recall — </a:t>
            </a:r>
            <a:r>
              <a:rPr i="1" lang="en" sz="1200">
                <a:solidFill>
                  <a:srgbClr val="FFFFFF"/>
                </a:solidFill>
              </a:rPr>
              <a:t>What percent of the positive cases  were correct?</a:t>
            </a:r>
            <a:endParaRPr sz="1200">
              <a:solidFill>
                <a:srgbClr val="FFFFFF"/>
              </a:solidFill>
              <a:latin typeface="Verdana"/>
              <a:ea typeface="Verdana"/>
              <a:cs typeface="Verdana"/>
              <a:sym typeface="Verdana"/>
            </a:endParaRPr>
          </a:p>
          <a:p>
            <a:pPr indent="457200" lvl="0" marL="457200" rtl="0" algn="l">
              <a:lnSpc>
                <a:spcPct val="115000"/>
              </a:lnSpc>
              <a:spcBef>
                <a:spcPts val="1200"/>
              </a:spcBef>
              <a:spcAft>
                <a:spcPts val="0"/>
              </a:spcAft>
              <a:buNone/>
            </a:pPr>
            <a:r>
              <a:rPr lang="en" sz="1200">
                <a:solidFill>
                  <a:srgbClr val="FFFFFF"/>
                </a:solidFill>
                <a:latin typeface="Verdana"/>
                <a:ea typeface="Verdana"/>
                <a:cs typeface="Verdana"/>
                <a:sym typeface="Verdana"/>
              </a:rPr>
              <a:t>Fraction of positives that were correctly identified.</a:t>
            </a:r>
            <a:endParaRPr sz="1200">
              <a:solidFill>
                <a:srgbClr val="FFFFFF"/>
              </a:solidFill>
              <a:latin typeface="Verdana"/>
              <a:ea typeface="Verdana"/>
              <a:cs typeface="Verdana"/>
              <a:sym typeface="Verdana"/>
            </a:endParaRPr>
          </a:p>
          <a:p>
            <a:pPr indent="457200" lvl="0" marL="457200" rtl="0" algn="l">
              <a:lnSpc>
                <a:spcPct val="115000"/>
              </a:lnSpc>
              <a:spcBef>
                <a:spcPts val="1200"/>
              </a:spcBef>
              <a:spcAft>
                <a:spcPts val="0"/>
              </a:spcAft>
              <a:buNone/>
            </a:pPr>
            <a:r>
              <a:rPr lang="en" sz="1200">
                <a:solidFill>
                  <a:srgbClr val="FFFFFF"/>
                </a:solidFill>
                <a:latin typeface="Verdana"/>
                <a:ea typeface="Verdana"/>
                <a:cs typeface="Verdana"/>
                <a:sym typeface="Verdana"/>
              </a:rPr>
              <a:t>Recall = TP/(TP+FN)</a:t>
            </a:r>
            <a:endParaRPr sz="1200">
              <a:solidFill>
                <a:srgbClr val="FFFFFF"/>
              </a:solidFill>
              <a:latin typeface="Verdana"/>
              <a:ea typeface="Verdana"/>
              <a:cs typeface="Verdana"/>
              <a:sym typeface="Verdana"/>
            </a:endParaRPr>
          </a:p>
          <a:p>
            <a:pPr indent="-317500" lvl="0" marL="457200" rtl="0" algn="l">
              <a:spcBef>
                <a:spcPts val="120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ROC_AUC : </a:t>
            </a:r>
            <a:r>
              <a:rPr lang="en" sz="1200">
                <a:solidFill>
                  <a:srgbClr val="FFFFFF"/>
                </a:solidFill>
                <a:latin typeface="Verdana"/>
                <a:ea typeface="Verdana"/>
                <a:cs typeface="Verdana"/>
                <a:sym typeface="Verdana"/>
              </a:rPr>
              <a:t>ROC is a plot of True Positive Rate (TPR) against False Positive Rate (FPR)</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latin typeface="Verdana"/>
                <a:ea typeface="Verdana"/>
                <a:cs typeface="Verdana"/>
                <a:sym typeface="Verdana"/>
              </a:rPr>
              <a:t>predict the actual class of the data point by predicting its probability of belonging to different classes.</a:t>
            </a:r>
            <a:endParaRPr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sz="10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43350" y="1070525"/>
            <a:ext cx="7038900" cy="604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solidFill>
                  <a:srgbClr val="F1C232"/>
                </a:solidFill>
                <a:latin typeface="Verdana"/>
                <a:ea typeface="Verdana"/>
                <a:cs typeface="Verdana"/>
                <a:sym typeface="Verdana"/>
              </a:rPr>
              <a:t>Objectives:</a:t>
            </a:r>
            <a:endParaRPr sz="1800">
              <a:solidFill>
                <a:srgbClr val="F1C232"/>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FFFFFF"/>
              </a:solidFill>
              <a:latin typeface="Verdana"/>
              <a:ea typeface="Verdana"/>
              <a:cs typeface="Verdana"/>
              <a:sym typeface="Verdana"/>
            </a:endParaRPr>
          </a:p>
          <a:p>
            <a:pPr indent="-323850" lvl="0" marL="457200" rtl="0" algn="l">
              <a:spcBef>
                <a:spcPts val="120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Explore the dataset and visualize the same</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Build a model to predict the customer is going to churn or not</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Optimize the 4 models with appropriate techniques</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Generate a set of insights and recommendations that may help the bank</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73" name="Shape 273"/>
        <p:cNvGrpSpPr/>
        <p:nvPr/>
      </p:nvGrpSpPr>
      <p:grpSpPr>
        <a:xfrm>
          <a:off x="0" y="0"/>
          <a:ext cx="0" cy="0"/>
          <a:chOff x="0" y="0"/>
          <a:chExt cx="0" cy="0"/>
        </a:xfrm>
      </p:grpSpPr>
      <p:sp>
        <p:nvSpPr>
          <p:cNvPr id="274" name="Google Shape;274;p32"/>
          <p:cNvSpPr txBox="1"/>
          <p:nvPr>
            <p:ph type="title"/>
          </p:nvPr>
        </p:nvSpPr>
        <p:spPr>
          <a:xfrm>
            <a:off x="1297500" y="429850"/>
            <a:ext cx="7038900" cy="385500"/>
          </a:xfrm>
          <a:prstGeom prst="rect">
            <a:avLst/>
          </a:prstGeom>
        </p:spPr>
        <p:txBody>
          <a:bodyPr anchorCtr="0" anchor="t" bIns="91425" lIns="91425" spcFirstLastPara="1" rIns="91425" wrap="square" tIns="91425">
            <a:normAutofit fontScale="90000"/>
          </a:bodyPr>
          <a:lstStyle/>
          <a:p>
            <a:pPr indent="0" lvl="0" marL="0" rtl="0" algn="l">
              <a:spcBef>
                <a:spcPts val="1400"/>
              </a:spcBef>
              <a:spcAft>
                <a:spcPts val="600"/>
              </a:spcAft>
              <a:buNone/>
            </a:pPr>
            <a:r>
              <a:rPr b="1" lang="en" sz="1700">
                <a:solidFill>
                  <a:srgbClr val="F1C232"/>
                </a:solidFill>
                <a:latin typeface="Arial"/>
                <a:ea typeface="Arial"/>
                <a:cs typeface="Arial"/>
                <a:sym typeface="Arial"/>
              </a:rPr>
              <a:t>Logistic</a:t>
            </a:r>
            <a:r>
              <a:rPr b="1" lang="en" sz="1700">
                <a:solidFill>
                  <a:srgbClr val="F1C232"/>
                </a:solidFill>
                <a:latin typeface="Arial"/>
                <a:ea typeface="Arial"/>
                <a:cs typeface="Arial"/>
                <a:sym typeface="Arial"/>
              </a:rPr>
              <a:t> Regression: </a:t>
            </a:r>
            <a:r>
              <a:rPr b="1" lang="en" sz="1700">
                <a:solidFill>
                  <a:srgbClr val="F1C232"/>
                </a:solidFill>
                <a:latin typeface="Arial"/>
                <a:ea typeface="Arial"/>
                <a:cs typeface="Arial"/>
                <a:sym typeface="Arial"/>
              </a:rPr>
              <a:t>Metrics</a:t>
            </a:r>
            <a:r>
              <a:rPr b="1" lang="en" sz="1700">
                <a:solidFill>
                  <a:srgbClr val="F1C232"/>
                </a:solidFill>
                <a:latin typeface="Arial"/>
                <a:ea typeface="Arial"/>
                <a:cs typeface="Arial"/>
                <a:sym typeface="Arial"/>
              </a:rPr>
              <a:t> Evaluation</a:t>
            </a:r>
            <a:endParaRPr b="1" sz="2500">
              <a:solidFill>
                <a:srgbClr val="F1C232"/>
              </a:solidFill>
            </a:endParaRPr>
          </a:p>
        </p:txBody>
      </p:sp>
      <p:sp>
        <p:nvSpPr>
          <p:cNvPr id="275" name="Google Shape;275;p32"/>
          <p:cNvSpPr txBox="1"/>
          <p:nvPr/>
        </p:nvSpPr>
        <p:spPr>
          <a:xfrm>
            <a:off x="1138500" y="815400"/>
            <a:ext cx="686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1000">
              <a:latin typeface="Verdana"/>
              <a:ea typeface="Verdana"/>
              <a:cs typeface="Verdana"/>
              <a:sym typeface="Verdana"/>
            </a:endParaRPr>
          </a:p>
        </p:txBody>
      </p:sp>
      <p:pic>
        <p:nvPicPr>
          <p:cNvPr id="276" name="Google Shape;276;p32"/>
          <p:cNvPicPr preferRelativeResize="0"/>
          <p:nvPr/>
        </p:nvPicPr>
        <p:blipFill>
          <a:blip r:embed="rId3">
            <a:alphaModFix/>
          </a:blip>
          <a:stretch>
            <a:fillRect/>
          </a:stretch>
        </p:blipFill>
        <p:spPr>
          <a:xfrm>
            <a:off x="1297500" y="952600"/>
            <a:ext cx="3046325" cy="2984576"/>
          </a:xfrm>
          <a:prstGeom prst="rect">
            <a:avLst/>
          </a:prstGeom>
          <a:noFill/>
          <a:ln>
            <a:noFill/>
          </a:ln>
        </p:spPr>
      </p:pic>
      <p:pic>
        <p:nvPicPr>
          <p:cNvPr id="277" name="Google Shape;277;p32"/>
          <p:cNvPicPr preferRelativeResize="0"/>
          <p:nvPr/>
        </p:nvPicPr>
        <p:blipFill>
          <a:blip r:embed="rId4">
            <a:alphaModFix/>
          </a:blip>
          <a:stretch>
            <a:fillRect/>
          </a:stretch>
        </p:blipFill>
        <p:spPr>
          <a:xfrm>
            <a:off x="4977575" y="952600"/>
            <a:ext cx="3005129" cy="2984575"/>
          </a:xfrm>
          <a:prstGeom prst="rect">
            <a:avLst/>
          </a:prstGeom>
          <a:noFill/>
          <a:ln>
            <a:noFill/>
          </a:ln>
        </p:spPr>
      </p:pic>
      <p:sp>
        <p:nvSpPr>
          <p:cNvPr id="278" name="Google Shape;278;p32"/>
          <p:cNvSpPr txBox="1"/>
          <p:nvPr/>
        </p:nvSpPr>
        <p:spPr>
          <a:xfrm>
            <a:off x="1149900" y="4035300"/>
            <a:ext cx="6844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Lato"/>
                <a:ea typeface="Lato"/>
                <a:cs typeface="Lato"/>
                <a:sym typeface="Lato"/>
              </a:rPr>
              <a:t>This model is generalized better on train set and test set.However roc_AUC score 0.75, means it can 75% chance of identifying default and non-default class.Recall perfect for defaults, precision is 0.85. only. Indicating this model can not predict the defaults correctly, but non-deaults are predicted as defaults. Meaning those who are actually attrited are predicted as existing. However it is better than naive model.Can identity majority class much better, but still not to the expectation.</a:t>
            </a:r>
            <a:endParaRPr sz="1200">
              <a:solidFill>
                <a:srgbClr val="FFFF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82" name="Shape 282"/>
        <p:cNvGrpSpPr/>
        <p:nvPr/>
      </p:nvGrpSpPr>
      <p:grpSpPr>
        <a:xfrm>
          <a:off x="0" y="0"/>
          <a:ext cx="0" cy="0"/>
          <a:chOff x="0" y="0"/>
          <a:chExt cx="0" cy="0"/>
        </a:xfrm>
      </p:grpSpPr>
      <p:sp>
        <p:nvSpPr>
          <p:cNvPr id="283" name="Google Shape;283;p33"/>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Random Forest Classification: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pic>
        <p:nvPicPr>
          <p:cNvPr id="284" name="Google Shape;284;p33"/>
          <p:cNvPicPr preferRelativeResize="0"/>
          <p:nvPr/>
        </p:nvPicPr>
        <p:blipFill>
          <a:blip r:embed="rId3">
            <a:alphaModFix/>
          </a:blip>
          <a:stretch>
            <a:fillRect/>
          </a:stretch>
        </p:blipFill>
        <p:spPr>
          <a:xfrm>
            <a:off x="1297500" y="815350"/>
            <a:ext cx="3027450" cy="2911976"/>
          </a:xfrm>
          <a:prstGeom prst="rect">
            <a:avLst/>
          </a:prstGeom>
          <a:noFill/>
          <a:ln>
            <a:noFill/>
          </a:ln>
        </p:spPr>
      </p:pic>
      <p:pic>
        <p:nvPicPr>
          <p:cNvPr id="285" name="Google Shape;285;p33"/>
          <p:cNvPicPr preferRelativeResize="0"/>
          <p:nvPr/>
        </p:nvPicPr>
        <p:blipFill>
          <a:blip r:embed="rId4">
            <a:alphaModFix/>
          </a:blip>
          <a:stretch>
            <a:fillRect/>
          </a:stretch>
        </p:blipFill>
        <p:spPr>
          <a:xfrm>
            <a:off x="4656675" y="815350"/>
            <a:ext cx="3282875" cy="2911975"/>
          </a:xfrm>
          <a:prstGeom prst="rect">
            <a:avLst/>
          </a:prstGeom>
          <a:noFill/>
          <a:ln>
            <a:noFill/>
          </a:ln>
        </p:spPr>
      </p:pic>
      <p:sp>
        <p:nvSpPr>
          <p:cNvPr id="286" name="Google Shape;286;p33"/>
          <p:cNvSpPr txBox="1"/>
          <p:nvPr/>
        </p:nvSpPr>
        <p:spPr>
          <a:xfrm>
            <a:off x="1136700" y="3792050"/>
            <a:ext cx="7038900" cy="177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This model performed poorly in comparisonto logistic regression. Same as naive model. Grid search may yield better results with hypertuning params, can also try feature </a:t>
            </a:r>
            <a:r>
              <a:rPr lang="en" sz="1200">
                <a:solidFill>
                  <a:srgbClr val="FFFFFF"/>
                </a:solidFill>
                <a:latin typeface="Lato"/>
                <a:ea typeface="Lato"/>
                <a:cs typeface="Lato"/>
                <a:sym typeface="Lato"/>
              </a:rPr>
              <a:t>importance</a:t>
            </a:r>
            <a:r>
              <a:rPr lang="en" sz="1200">
                <a:solidFill>
                  <a:srgbClr val="FFFFFF"/>
                </a:solidFill>
                <a:latin typeface="Lato"/>
                <a:ea typeface="Lato"/>
                <a:cs typeface="Lato"/>
                <a:sym typeface="Lato"/>
              </a:rPr>
              <a:t> and apply top 3 or 5 features to get better results. Though recall is 1, +ve predictive rate precision is 0.84. Indicating 84% chance of correct prediction on defaults to non-defaults.</a:t>
            </a:r>
            <a:endParaRPr sz="1200">
              <a:solidFill>
                <a:srgbClr val="FFFFFF"/>
              </a:solidFill>
              <a:latin typeface="Lato"/>
              <a:ea typeface="Lato"/>
              <a:cs typeface="Lato"/>
              <a:sym typeface="Lato"/>
            </a:endParaRPr>
          </a:p>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Hyper param tuning did not play the role, it is same as naive model.</a:t>
            </a:r>
            <a:endParaRPr sz="1200">
              <a:solidFill>
                <a:srgbClr val="FFFFFF"/>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90" name="Shape 290"/>
        <p:cNvGrpSpPr/>
        <p:nvPr/>
      </p:nvGrpSpPr>
      <p:grpSpPr>
        <a:xfrm>
          <a:off x="0" y="0"/>
          <a:ext cx="0" cy="0"/>
          <a:chOff x="0" y="0"/>
          <a:chExt cx="0" cy="0"/>
        </a:xfrm>
      </p:grpSpPr>
      <p:sp>
        <p:nvSpPr>
          <p:cNvPr id="291" name="Google Shape;291;p34"/>
          <p:cNvSpPr txBox="1"/>
          <p:nvPr>
            <p:ph type="title"/>
          </p:nvPr>
        </p:nvSpPr>
        <p:spPr>
          <a:xfrm>
            <a:off x="1297500" y="429850"/>
            <a:ext cx="7038900" cy="360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KNeighbours Classification</a:t>
            </a:r>
            <a:r>
              <a:rPr b="1" lang="en" sz="1400">
                <a:solidFill>
                  <a:srgbClr val="F1C232"/>
                </a:solidFill>
                <a:latin typeface="Verdana"/>
                <a:ea typeface="Verdana"/>
                <a:cs typeface="Verdana"/>
                <a:sym typeface="Verdana"/>
              </a:rPr>
              <a:t>: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292" name="Google Shape;292;p34"/>
          <p:cNvSpPr txBox="1"/>
          <p:nvPr/>
        </p:nvSpPr>
        <p:spPr>
          <a:xfrm>
            <a:off x="443100" y="3678800"/>
            <a:ext cx="8257800" cy="13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KNeighbours is performing same as Random Forest on Test set. However Max roc_auc is perfect 1 on train set,meaning model can identify between all the defaults and the non-defaults points correctly. This is supported with confusion matrix of train set. However on applying to test set it is visible False -ve is 1, and true -ve is 0. can be seen with </a:t>
            </a:r>
            <a:r>
              <a:rPr lang="en" sz="1200">
                <a:solidFill>
                  <a:srgbClr val="FFFFFF"/>
                </a:solidFill>
                <a:latin typeface="Lato"/>
                <a:ea typeface="Lato"/>
                <a:cs typeface="Lato"/>
                <a:sym typeface="Lato"/>
              </a:rPr>
              <a:t>precision</a:t>
            </a:r>
            <a:r>
              <a:rPr lang="en" sz="1200">
                <a:solidFill>
                  <a:srgbClr val="FFFFFF"/>
                </a:solidFill>
                <a:latin typeface="Lato"/>
                <a:ea typeface="Lato"/>
                <a:cs typeface="Lato"/>
                <a:sym typeface="Lato"/>
              </a:rPr>
              <a:t> 0.84 Hyper param tuning did not play the role, it is same as naive model.</a:t>
            </a:r>
            <a:endParaRPr sz="12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rPr lang="en" sz="1200">
                <a:solidFill>
                  <a:srgbClr val="FFFFFF"/>
                </a:solidFill>
                <a:latin typeface="Lato"/>
                <a:ea typeface="Lato"/>
                <a:cs typeface="Lato"/>
                <a:sym typeface="Lato"/>
              </a:rPr>
              <a:t>It is potential that all may be predicted as true +ves meaning, there is attrition, Actually customers are leaving.</a:t>
            </a:r>
            <a:endParaRPr>
              <a:latin typeface="Lato"/>
              <a:ea typeface="Lato"/>
              <a:cs typeface="Lato"/>
              <a:sym typeface="Lato"/>
            </a:endParaRPr>
          </a:p>
        </p:txBody>
      </p:sp>
      <p:pic>
        <p:nvPicPr>
          <p:cNvPr id="293" name="Google Shape;293;p34"/>
          <p:cNvPicPr preferRelativeResize="0"/>
          <p:nvPr/>
        </p:nvPicPr>
        <p:blipFill>
          <a:blip r:embed="rId3">
            <a:alphaModFix/>
          </a:blip>
          <a:stretch>
            <a:fillRect/>
          </a:stretch>
        </p:blipFill>
        <p:spPr>
          <a:xfrm>
            <a:off x="1341550" y="848775"/>
            <a:ext cx="2790783" cy="2696500"/>
          </a:xfrm>
          <a:prstGeom prst="rect">
            <a:avLst/>
          </a:prstGeom>
          <a:noFill/>
          <a:ln>
            <a:noFill/>
          </a:ln>
        </p:spPr>
      </p:pic>
      <p:pic>
        <p:nvPicPr>
          <p:cNvPr id="294" name="Google Shape;294;p34"/>
          <p:cNvPicPr preferRelativeResize="0"/>
          <p:nvPr/>
        </p:nvPicPr>
        <p:blipFill>
          <a:blip r:embed="rId4">
            <a:alphaModFix/>
          </a:blip>
          <a:stretch>
            <a:fillRect/>
          </a:stretch>
        </p:blipFill>
        <p:spPr>
          <a:xfrm>
            <a:off x="4775483" y="790750"/>
            <a:ext cx="2780912" cy="269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98" name="Shape 298"/>
        <p:cNvGrpSpPr/>
        <p:nvPr/>
      </p:nvGrpSpPr>
      <p:grpSpPr>
        <a:xfrm>
          <a:off x="0" y="0"/>
          <a:ext cx="0" cy="0"/>
          <a:chOff x="0" y="0"/>
          <a:chExt cx="0" cy="0"/>
        </a:xfrm>
      </p:grpSpPr>
      <p:sp>
        <p:nvSpPr>
          <p:cNvPr id="299" name="Google Shape;299;p35"/>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XGBoost Classification</a:t>
            </a:r>
            <a:r>
              <a:rPr b="1" lang="en" sz="1400">
                <a:solidFill>
                  <a:srgbClr val="F1C232"/>
                </a:solidFill>
                <a:latin typeface="Verdana"/>
                <a:ea typeface="Verdana"/>
                <a:cs typeface="Verdana"/>
                <a:sym typeface="Verdana"/>
              </a:rPr>
              <a:t>: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00" name="Google Shape;300;p35"/>
          <p:cNvSpPr txBox="1"/>
          <p:nvPr/>
        </p:nvSpPr>
        <p:spPr>
          <a:xfrm>
            <a:off x="1136700" y="3792050"/>
            <a:ext cx="7038900" cy="1108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200">
                <a:solidFill>
                  <a:srgbClr val="FFFFFF"/>
                </a:solidFill>
                <a:latin typeface="Verdana"/>
                <a:ea typeface="Verdana"/>
                <a:cs typeface="Verdana"/>
                <a:sym typeface="Verdana"/>
              </a:rPr>
              <a:t>This is generalized better compared to all modeland performed fairly well, as false -ve rate is 0.7 compared with logistic and random forest on both on train and test set. And I can see true +ve rate stayed 1, with recall 1 and improved precision 88%.generalized. This brings a model that can fairly make mistakes in unseen data, in comparison to other models.</a:t>
            </a:r>
            <a:endParaRPr sz="1600">
              <a:solidFill>
                <a:srgbClr val="FFFFFF"/>
              </a:solidFill>
              <a:latin typeface="Lato"/>
              <a:ea typeface="Lato"/>
              <a:cs typeface="Lato"/>
              <a:sym typeface="Lato"/>
            </a:endParaRPr>
          </a:p>
        </p:txBody>
      </p:sp>
      <p:pic>
        <p:nvPicPr>
          <p:cNvPr id="301" name="Google Shape;301;p35"/>
          <p:cNvPicPr preferRelativeResize="0"/>
          <p:nvPr/>
        </p:nvPicPr>
        <p:blipFill>
          <a:blip r:embed="rId3">
            <a:alphaModFix/>
          </a:blip>
          <a:stretch>
            <a:fillRect/>
          </a:stretch>
        </p:blipFill>
        <p:spPr>
          <a:xfrm>
            <a:off x="1454700" y="882775"/>
            <a:ext cx="2750622" cy="2671901"/>
          </a:xfrm>
          <a:prstGeom prst="rect">
            <a:avLst/>
          </a:prstGeom>
          <a:noFill/>
          <a:ln>
            <a:noFill/>
          </a:ln>
        </p:spPr>
      </p:pic>
      <p:pic>
        <p:nvPicPr>
          <p:cNvPr id="302" name="Google Shape;302;p35"/>
          <p:cNvPicPr preferRelativeResize="0"/>
          <p:nvPr/>
        </p:nvPicPr>
        <p:blipFill>
          <a:blip r:embed="rId4">
            <a:alphaModFix/>
          </a:blip>
          <a:stretch>
            <a:fillRect/>
          </a:stretch>
        </p:blipFill>
        <p:spPr>
          <a:xfrm>
            <a:off x="4571997" y="815350"/>
            <a:ext cx="2732203" cy="267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06" name="Shape 306"/>
        <p:cNvGrpSpPr/>
        <p:nvPr/>
      </p:nvGrpSpPr>
      <p:grpSpPr>
        <a:xfrm>
          <a:off x="0" y="0"/>
          <a:ext cx="0" cy="0"/>
          <a:chOff x="0" y="0"/>
          <a:chExt cx="0" cy="0"/>
        </a:xfrm>
      </p:grpSpPr>
      <p:sp>
        <p:nvSpPr>
          <p:cNvPr id="307" name="Google Shape;307;p36"/>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Arial"/>
                <a:ea typeface="Arial"/>
                <a:cs typeface="Arial"/>
                <a:sym typeface="Arial"/>
              </a:rPr>
              <a:t>ROC_AUC Curve Comparison</a:t>
            </a:r>
            <a:endParaRPr b="1" sz="14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pic>
        <p:nvPicPr>
          <p:cNvPr id="308" name="Google Shape;308;p36"/>
          <p:cNvPicPr preferRelativeResize="0"/>
          <p:nvPr/>
        </p:nvPicPr>
        <p:blipFill>
          <a:blip r:embed="rId3">
            <a:alphaModFix/>
          </a:blip>
          <a:stretch>
            <a:fillRect/>
          </a:stretch>
        </p:blipFill>
        <p:spPr>
          <a:xfrm>
            <a:off x="304800" y="967750"/>
            <a:ext cx="4163170" cy="2720159"/>
          </a:xfrm>
          <a:prstGeom prst="rect">
            <a:avLst/>
          </a:prstGeom>
          <a:noFill/>
          <a:ln>
            <a:noFill/>
          </a:ln>
        </p:spPr>
      </p:pic>
      <p:pic>
        <p:nvPicPr>
          <p:cNvPr id="309" name="Google Shape;309;p36"/>
          <p:cNvPicPr preferRelativeResize="0"/>
          <p:nvPr/>
        </p:nvPicPr>
        <p:blipFill>
          <a:blip r:embed="rId4">
            <a:alphaModFix/>
          </a:blip>
          <a:stretch>
            <a:fillRect/>
          </a:stretch>
        </p:blipFill>
        <p:spPr>
          <a:xfrm>
            <a:off x="4620375" y="967750"/>
            <a:ext cx="4108476" cy="2665175"/>
          </a:xfrm>
          <a:prstGeom prst="rect">
            <a:avLst/>
          </a:prstGeom>
          <a:noFill/>
          <a:ln>
            <a:noFill/>
          </a:ln>
        </p:spPr>
      </p:pic>
      <p:sp>
        <p:nvSpPr>
          <p:cNvPr id="310" name="Google Shape;310;p36"/>
          <p:cNvSpPr txBox="1"/>
          <p:nvPr/>
        </p:nvSpPr>
        <p:spPr>
          <a:xfrm>
            <a:off x="1454600" y="3840300"/>
            <a:ext cx="11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On train set</a:t>
            </a:r>
            <a:endParaRPr>
              <a:solidFill>
                <a:srgbClr val="FFFFFF"/>
              </a:solidFill>
              <a:latin typeface="Lato"/>
              <a:ea typeface="Lato"/>
              <a:cs typeface="Lato"/>
              <a:sym typeface="Lato"/>
            </a:endParaRPr>
          </a:p>
        </p:txBody>
      </p:sp>
      <p:sp>
        <p:nvSpPr>
          <p:cNvPr id="311" name="Google Shape;311;p36"/>
          <p:cNvSpPr txBox="1"/>
          <p:nvPr/>
        </p:nvSpPr>
        <p:spPr>
          <a:xfrm>
            <a:off x="5875225" y="3840300"/>
            <a:ext cx="11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On test set</a:t>
            </a:r>
            <a:endParaRPr>
              <a:solidFill>
                <a:srgbClr val="FFFFFF"/>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15" name="Shape 315"/>
        <p:cNvGrpSpPr/>
        <p:nvPr/>
      </p:nvGrpSpPr>
      <p:grpSpPr>
        <a:xfrm>
          <a:off x="0" y="0"/>
          <a:ext cx="0" cy="0"/>
          <a:chOff x="0" y="0"/>
          <a:chExt cx="0" cy="0"/>
        </a:xfrm>
      </p:grpSpPr>
      <p:sp>
        <p:nvSpPr>
          <p:cNvPr id="316" name="Google Shape;316;p37"/>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600">
                <a:solidFill>
                  <a:srgbClr val="F1C232"/>
                </a:solidFill>
                <a:latin typeface="Arial"/>
                <a:ea typeface="Arial"/>
                <a:cs typeface="Arial"/>
                <a:sym typeface="Arial"/>
              </a:rPr>
              <a:t>ROC_AUC Curve Evaluation</a:t>
            </a:r>
            <a:endParaRPr b="1" sz="16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17" name="Google Shape;317;p37"/>
          <p:cNvSpPr txBox="1"/>
          <p:nvPr/>
        </p:nvSpPr>
        <p:spPr>
          <a:xfrm>
            <a:off x="1297500" y="1158975"/>
            <a:ext cx="7038900" cy="3540300"/>
          </a:xfrm>
          <a:prstGeom prst="rect">
            <a:avLst/>
          </a:prstGeom>
          <a:noFill/>
          <a:ln>
            <a:noFill/>
          </a:ln>
        </p:spPr>
        <p:txBody>
          <a:bodyPr anchorCtr="0" anchor="t" bIns="91425" lIns="91425" spcFirstLastPara="1" rIns="91425" wrap="square" tIns="91425">
            <a:spAutoFit/>
          </a:bodyPr>
          <a:lstStyle/>
          <a:p>
            <a:pPr indent="-317500" lvl="0" marL="457200" rtl="0" algn="l">
              <a:spcBef>
                <a:spcPts val="1200"/>
              </a:spcBef>
              <a:spcAft>
                <a:spcPts val="0"/>
              </a:spcAft>
              <a:buClr>
                <a:srgbClr val="FFFFFF"/>
              </a:buClr>
              <a:buSzPts val="1400"/>
              <a:buFont typeface="Verdana"/>
              <a:buChar char="●"/>
            </a:pPr>
            <a:r>
              <a:rPr lang="en">
                <a:solidFill>
                  <a:srgbClr val="FFFFFF"/>
                </a:solidFill>
                <a:latin typeface="Verdana"/>
                <a:ea typeface="Verdana"/>
                <a:cs typeface="Verdana"/>
                <a:sym typeface="Verdana"/>
              </a:rPr>
              <a:t>Logistic regression is performing well on both training and test sets. With a score of 0.55 This is generalized better.</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KNeighbors performed very badly on train is 1.0 and on test data with roc_auc 0.71. It is overfitting.Meaning it can perfectly identify between all the Positive and the Negative class points correctly on train set.However on test data there is a chance KN identify the defaults from the non-defaults class values</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RandomForest has both train and test roc_auc is 0.5. It is the same as naive. Model does not have the ability to predict defaults and non-defaults.</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XGboost has done fairly well in terms of roc_auc performance with slight difference between train and test roc_auc, those are 0.64 and .64.scores are almost close.Same as Logistic regression, generalized better.</a:t>
            </a:r>
            <a:endParaRPr>
              <a:solidFill>
                <a:srgbClr val="FFFFFF"/>
              </a:solidFill>
              <a:latin typeface="Verdana"/>
              <a:ea typeface="Verdana"/>
              <a:cs typeface="Verdana"/>
              <a:sym typeface="Verdana"/>
            </a:endParaRPr>
          </a:p>
          <a:p>
            <a:pPr indent="0" lvl="0" marL="0" rtl="0" algn="l">
              <a:lnSpc>
                <a:spcPct val="115000"/>
              </a:lnSpc>
              <a:spcBef>
                <a:spcPts val="1200"/>
              </a:spcBef>
              <a:spcAft>
                <a:spcPts val="1200"/>
              </a:spcAft>
              <a:buNone/>
            </a:pPr>
            <a:r>
              <a:t/>
            </a:r>
            <a:endParaRPr sz="1200">
              <a:solidFill>
                <a:srgbClr val="FFFFFF"/>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21" name="Shape 321"/>
        <p:cNvGrpSpPr/>
        <p:nvPr/>
      </p:nvGrpSpPr>
      <p:grpSpPr>
        <a:xfrm>
          <a:off x="0" y="0"/>
          <a:ext cx="0" cy="0"/>
          <a:chOff x="0" y="0"/>
          <a:chExt cx="0" cy="0"/>
        </a:xfrm>
      </p:grpSpPr>
      <p:sp>
        <p:nvSpPr>
          <p:cNvPr id="322" name="Google Shape;322;p38"/>
          <p:cNvSpPr txBox="1"/>
          <p:nvPr>
            <p:ph type="title"/>
          </p:nvPr>
        </p:nvSpPr>
        <p:spPr>
          <a:xfrm>
            <a:off x="1788275" y="66580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800">
                <a:solidFill>
                  <a:srgbClr val="F1C232"/>
                </a:solidFill>
                <a:latin typeface="Verdana"/>
                <a:ea typeface="Verdana"/>
                <a:cs typeface="Verdana"/>
                <a:sym typeface="Verdana"/>
              </a:rPr>
              <a:t>Summary</a:t>
            </a:r>
            <a:endParaRPr b="1" sz="18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23" name="Google Shape;323;p38"/>
          <p:cNvSpPr txBox="1"/>
          <p:nvPr/>
        </p:nvSpPr>
        <p:spPr>
          <a:xfrm>
            <a:off x="1788275" y="1177825"/>
            <a:ext cx="6172200" cy="1550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FFFFFF"/>
              </a:buClr>
              <a:buSzPts val="1300"/>
              <a:buChar char="●"/>
            </a:pPr>
            <a:r>
              <a:rPr lang="en" sz="1300">
                <a:solidFill>
                  <a:srgbClr val="FFFFFF"/>
                </a:solidFill>
              </a:rPr>
              <a:t>XGBoost and Logistic regression is performing well on both training and test set.</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RandomForest is the same as naive. Model does not have the ability to predict defaults and non-defaults.</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KNeighbors is overfitting</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24" name="Google Shape;324;p38"/>
          <p:cNvSpPr txBox="1"/>
          <p:nvPr>
            <p:ph type="title"/>
          </p:nvPr>
        </p:nvSpPr>
        <p:spPr>
          <a:xfrm>
            <a:off x="1699275" y="26665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800">
                <a:solidFill>
                  <a:srgbClr val="F1C232"/>
                </a:solidFill>
                <a:latin typeface="Arial"/>
                <a:ea typeface="Arial"/>
                <a:cs typeface="Arial"/>
                <a:sym typeface="Arial"/>
              </a:rPr>
              <a:t>Additional Models</a:t>
            </a:r>
            <a:endParaRPr b="1" sz="18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25" name="Google Shape;325;p38"/>
          <p:cNvSpPr txBox="1"/>
          <p:nvPr/>
        </p:nvSpPr>
        <p:spPr>
          <a:xfrm>
            <a:off x="1533425" y="3291850"/>
            <a:ext cx="7038900" cy="1373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rgbClr val="FFFFFF"/>
              </a:buClr>
              <a:buSzPts val="1200"/>
              <a:buFont typeface="Lato"/>
              <a:buChar char="●"/>
            </a:pPr>
            <a:r>
              <a:rPr lang="en" sz="1200">
                <a:solidFill>
                  <a:srgbClr val="FFFFFF"/>
                </a:solidFill>
                <a:latin typeface="Lato"/>
                <a:ea typeface="Lato"/>
                <a:cs typeface="Lato"/>
                <a:sym typeface="Lato"/>
              </a:rPr>
              <a:t>It would be interesting to see the results of other models, meaning trying different algorithms</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Making combination or hybrid models, e.g. RF + TensorFlow</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Trying feature crosses like dmatrix from patsy</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Clustering or association rules</a:t>
            </a:r>
            <a:endParaRPr sz="1200">
              <a:solidFill>
                <a:srgbClr val="FFFFFF"/>
              </a:solidFill>
              <a:latin typeface="Lato"/>
              <a:ea typeface="Lato"/>
              <a:cs typeface="Lato"/>
              <a:sym typeface="Lato"/>
            </a:endParaRPr>
          </a:p>
          <a:p>
            <a:pPr indent="0" lvl="0" marL="457200" rtl="0" algn="l">
              <a:lnSpc>
                <a:spcPct val="115000"/>
              </a:lnSpc>
              <a:spcBef>
                <a:spcPts val="1200"/>
              </a:spcBef>
              <a:spcAft>
                <a:spcPts val="1200"/>
              </a:spcAft>
              <a:buNone/>
            </a:pPr>
            <a:r>
              <a:t/>
            </a:r>
            <a:endParaRPr sz="1200">
              <a:solidFill>
                <a:srgbClr val="FFFF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29" name="Shape 329"/>
        <p:cNvGrpSpPr/>
        <p:nvPr/>
      </p:nvGrpSpPr>
      <p:grpSpPr>
        <a:xfrm>
          <a:off x="0" y="0"/>
          <a:ext cx="0" cy="0"/>
          <a:chOff x="0" y="0"/>
          <a:chExt cx="0" cy="0"/>
        </a:xfrm>
      </p:grpSpPr>
      <p:sp>
        <p:nvSpPr>
          <p:cNvPr id="330" name="Google Shape;330;p39"/>
          <p:cNvSpPr txBox="1"/>
          <p:nvPr>
            <p:ph type="title"/>
          </p:nvPr>
        </p:nvSpPr>
        <p:spPr>
          <a:xfrm>
            <a:off x="1481300" y="547825"/>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a:solidFill>
                  <a:srgbClr val="F1C232"/>
                </a:solidFill>
                <a:latin typeface="Arial"/>
                <a:ea typeface="Arial"/>
                <a:cs typeface="Arial"/>
                <a:sym typeface="Arial"/>
              </a:rPr>
              <a:t>Recommendations</a:t>
            </a:r>
            <a:endParaRPr b="1" sz="17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31" name="Google Shape;331;p39"/>
          <p:cNvSpPr txBox="1"/>
          <p:nvPr/>
        </p:nvSpPr>
        <p:spPr>
          <a:xfrm>
            <a:off x="1305225" y="1041825"/>
            <a:ext cx="7038900" cy="365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lang="en" sz="1200">
                <a:solidFill>
                  <a:srgbClr val="FFFFFF"/>
                </a:solidFill>
                <a:latin typeface="Lato"/>
                <a:ea typeface="Lato"/>
                <a:cs typeface="Lato"/>
                <a:sym typeface="Lato"/>
              </a:rPr>
              <a:t>From the EDA</a:t>
            </a:r>
            <a:endParaRPr sz="1200">
              <a:solidFill>
                <a:srgbClr val="FFFFFF"/>
              </a:solidFill>
              <a:latin typeface="Lato"/>
              <a:ea typeface="Lato"/>
              <a:cs typeface="Lato"/>
              <a:sym typeface="Lato"/>
            </a:endParaRPr>
          </a:p>
          <a:p>
            <a:pPr indent="-304800" lvl="0" marL="457200" rtl="0" algn="l">
              <a:lnSpc>
                <a:spcPct val="115000"/>
              </a:lnSpc>
              <a:spcBef>
                <a:spcPts val="1200"/>
              </a:spcBef>
              <a:spcAft>
                <a:spcPts val="0"/>
              </a:spcAft>
              <a:buClr>
                <a:srgbClr val="FFFFFF"/>
              </a:buClr>
              <a:buSzPts val="1200"/>
              <a:buFont typeface="Lato"/>
              <a:buChar char="●"/>
            </a:pPr>
            <a:r>
              <a:rPr lang="en" sz="1200">
                <a:solidFill>
                  <a:srgbClr val="FFFFFF"/>
                </a:solidFill>
                <a:latin typeface="Lato"/>
                <a:ea typeface="Lato"/>
                <a:cs typeface="Lato"/>
                <a:sym typeface="Lato"/>
              </a:rPr>
              <a:t>Customers who have had high number of contacts with the bank in the last 12 months have attrited. This needs to be investigated whether there were any issues of customers that were not resolved made customer leaving the bank.</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The proportion of income category of attrited customer, it is highly concentrated around 60K - 80K income, followed by Less than 40K income compare to attrited customers with higher annual income of 80K-120K and over 120K+.</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Customers who are inactive for a month show high chances of attrition.Bank should focus on these customers as well.</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 in age range 36-55 ,who were doctorate or postgraduate and/or Female attrited more.Reasons need to be further investigated.</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 having more product with the bank he/she is less likely to attrite.This may be indication for Bank to offer different service to customer.</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Avg utilization ratio is lower amongst attrited customers.</a:t>
            </a:r>
            <a:endParaRPr sz="12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t/>
            </a:r>
            <a:endParaRPr sz="1200">
              <a:solidFill>
                <a:srgbClr val="FFFF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35" name="Shape 335"/>
        <p:cNvGrpSpPr/>
        <p:nvPr/>
      </p:nvGrpSpPr>
      <p:grpSpPr>
        <a:xfrm>
          <a:off x="0" y="0"/>
          <a:ext cx="0" cy="0"/>
          <a:chOff x="0" y="0"/>
          <a:chExt cx="0" cy="0"/>
        </a:xfrm>
      </p:grpSpPr>
      <p:sp>
        <p:nvSpPr>
          <p:cNvPr id="336" name="Google Shape;336;p40"/>
          <p:cNvSpPr txBox="1"/>
          <p:nvPr>
            <p:ph type="title"/>
          </p:nvPr>
        </p:nvSpPr>
        <p:spPr>
          <a:xfrm>
            <a:off x="1052550" y="12059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000">
                <a:solidFill>
                  <a:srgbClr val="FFFFFF"/>
                </a:solidFill>
                <a:latin typeface="Verdana"/>
                <a:ea typeface="Verdana"/>
                <a:cs typeface="Verdana"/>
                <a:sym typeface="Verdana"/>
              </a:rPr>
              <a:t>Thank You</a:t>
            </a:r>
            <a:endParaRPr b="1" sz="4000">
              <a:solidFill>
                <a:srgbClr val="FFFFFF"/>
              </a:solidFill>
              <a:latin typeface="Roboto"/>
              <a:ea typeface="Roboto"/>
              <a:cs typeface="Roboto"/>
              <a:sym typeface="Roboto"/>
            </a:endParaRPr>
          </a:p>
          <a:p>
            <a:pPr indent="0" lvl="0" marL="0" rtl="0" algn="l">
              <a:spcBef>
                <a:spcPts val="1200"/>
              </a:spcBef>
              <a:spcAft>
                <a:spcPts val="0"/>
              </a:spcAft>
              <a:buNone/>
            </a:pPr>
            <a:r>
              <a:t/>
            </a:r>
            <a:endParaRPr/>
          </a:p>
        </p:txBody>
      </p:sp>
      <p:sp>
        <p:nvSpPr>
          <p:cNvPr id="337" name="Google Shape;337;p40"/>
          <p:cNvSpPr txBox="1"/>
          <p:nvPr>
            <p:ph idx="1" type="body"/>
          </p:nvPr>
        </p:nvSpPr>
        <p:spPr>
          <a:xfrm>
            <a:off x="822950" y="2478925"/>
            <a:ext cx="7693800" cy="1154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F9CB9C"/>
                </a:solidFill>
                <a:latin typeface="Verdana"/>
                <a:ea typeface="Verdana"/>
                <a:cs typeface="Verdana"/>
                <a:sym typeface="Verdana"/>
              </a:rPr>
              <a:t>Shailaja.S</a:t>
            </a:r>
            <a:endParaRPr sz="1400">
              <a:solidFill>
                <a:srgbClr val="F9CB9C"/>
              </a:solidFill>
              <a:latin typeface="Verdana"/>
              <a:ea typeface="Verdana"/>
              <a:cs typeface="Verdana"/>
              <a:sym typeface="Verdana"/>
            </a:endParaRPr>
          </a:p>
          <a:p>
            <a:pPr indent="0" lvl="0" marL="0" rtl="0" algn="l">
              <a:lnSpc>
                <a:spcPct val="100000"/>
              </a:lnSpc>
              <a:spcBef>
                <a:spcPts val="1200"/>
              </a:spcBef>
              <a:spcAft>
                <a:spcPts val="0"/>
              </a:spcAft>
              <a:buNone/>
            </a:pPr>
            <a:r>
              <a:rPr lang="en" sz="1100">
                <a:solidFill>
                  <a:srgbClr val="F9CB9C"/>
                </a:solidFill>
                <a:latin typeface="Verdana"/>
                <a:ea typeface="Verdana"/>
                <a:cs typeface="Verdana"/>
                <a:sym typeface="Verdana"/>
              </a:rPr>
              <a:t>email:</a:t>
            </a:r>
            <a:r>
              <a:rPr lang="en" sz="1100" u="sng">
                <a:solidFill>
                  <a:srgbClr val="F9CB9C"/>
                </a:solidFill>
                <a:latin typeface="Verdana"/>
                <a:ea typeface="Verdana"/>
                <a:cs typeface="Verdana"/>
                <a:sym typeface="Verdana"/>
                <a:hlinkClick r:id="rId3">
                  <a:extLst>
                    <a:ext uri="{A12FA001-AC4F-418D-AE19-62706E023703}">
                      <ahyp:hlinkClr val="tx"/>
                    </a:ext>
                  </a:extLst>
                </a:hlinkClick>
              </a:rPr>
              <a:t>shaila.sid01@gmail.com</a:t>
            </a:r>
            <a:endParaRPr sz="1100">
              <a:solidFill>
                <a:srgbClr val="F9CB9C"/>
              </a:solidFill>
              <a:latin typeface="Verdana"/>
              <a:ea typeface="Verdana"/>
              <a:cs typeface="Verdana"/>
              <a:sym typeface="Verdana"/>
            </a:endParaRPr>
          </a:p>
          <a:p>
            <a:pPr indent="0" lvl="0" marL="0" rtl="0" algn="l">
              <a:spcBef>
                <a:spcPts val="1200"/>
              </a:spcBef>
              <a:spcAft>
                <a:spcPts val="1200"/>
              </a:spcAft>
              <a:buNone/>
            </a:pPr>
            <a:r>
              <a:rPr lang="en">
                <a:solidFill>
                  <a:srgbClr val="F9CB9C"/>
                </a:solidFill>
              </a:rPr>
              <a:t>Github : https://github.com/shaisid01/Data-Science/tree/main/CapstoneProjects/Capstone%202</a:t>
            </a:r>
            <a:endParaRPr>
              <a:solidFill>
                <a:srgbClr val="F9CB9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Introduction</a:t>
            </a:r>
            <a:endParaRPr b="1">
              <a:solidFill>
                <a:srgbClr val="F1C232"/>
              </a:solidFill>
            </a:endParaRPr>
          </a:p>
        </p:txBody>
      </p:sp>
      <p:sp>
        <p:nvSpPr>
          <p:cNvPr id="147" name="Google Shape;147;p15"/>
          <p:cNvSpPr txBox="1"/>
          <p:nvPr>
            <p:ph idx="1" type="body"/>
          </p:nvPr>
        </p:nvSpPr>
        <p:spPr>
          <a:xfrm>
            <a:off x="1252375" y="11161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1200"/>
              </a:spcBef>
              <a:spcAft>
                <a:spcPts val="0"/>
              </a:spcAft>
              <a:buNone/>
            </a:pPr>
            <a:r>
              <a:rPr b="1" lang="en" sz="1435">
                <a:solidFill>
                  <a:srgbClr val="FFFFFF"/>
                </a:solidFill>
                <a:latin typeface="Verdana"/>
                <a:ea typeface="Verdana"/>
                <a:cs typeface="Verdana"/>
                <a:sym typeface="Verdana"/>
              </a:rPr>
              <a:t>Problem Statemen</a:t>
            </a:r>
            <a:r>
              <a:rPr b="1" lang="en" sz="1200">
                <a:solidFill>
                  <a:srgbClr val="FFFFFF"/>
                </a:solidFill>
                <a:latin typeface="Verdana"/>
                <a:ea typeface="Verdana"/>
                <a:cs typeface="Verdana"/>
                <a:sym typeface="Verdana"/>
              </a:rPr>
              <a:t>t</a:t>
            </a:r>
            <a:endParaRPr b="1" sz="12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rPr lang="en" sz="1333">
                <a:solidFill>
                  <a:srgbClr val="FFFFFF"/>
                </a:solidFill>
                <a:latin typeface="Verdana"/>
                <a:ea typeface="Verdana"/>
                <a:cs typeface="Verdana"/>
                <a:sym typeface="Verdana"/>
              </a:rPr>
              <a:t>T</a:t>
            </a:r>
            <a:r>
              <a:rPr lang="en" sz="1333">
                <a:latin typeface="Verdana"/>
                <a:ea typeface="Verdana"/>
                <a:cs typeface="Verdana"/>
                <a:sym typeface="Verdana"/>
              </a:rPr>
              <a:t>he customer churn, also known as customer attrition, refers to a customer ending relationship with a company for some reasons.Identify and visualize which factors contribute to customer churn.</a:t>
            </a:r>
            <a:endParaRPr sz="1333">
              <a:latin typeface="Verdana"/>
              <a:ea typeface="Verdana"/>
              <a:cs typeface="Verdana"/>
              <a:sym typeface="Verdana"/>
            </a:endParaRPr>
          </a:p>
          <a:p>
            <a:pPr indent="0" lvl="0" marL="0" rtl="0" algn="just">
              <a:spcBef>
                <a:spcPts val="1200"/>
              </a:spcBef>
              <a:spcAft>
                <a:spcPts val="0"/>
              </a:spcAft>
              <a:buNone/>
            </a:pPr>
            <a:r>
              <a:rPr lang="en" sz="1333">
                <a:solidFill>
                  <a:srgbClr val="FFFFFF"/>
                </a:solidFill>
                <a:latin typeface="Verdana"/>
                <a:ea typeface="Verdana"/>
                <a:cs typeface="Verdana"/>
                <a:sym typeface="Verdana"/>
              </a:rPr>
              <a:t>Credit card dataset is used.</a:t>
            </a:r>
            <a:endParaRPr sz="1333">
              <a:solidFill>
                <a:srgbClr val="FFFFFF"/>
              </a:solidFill>
              <a:latin typeface="Verdana"/>
              <a:ea typeface="Verdana"/>
              <a:cs typeface="Verdana"/>
              <a:sym typeface="Verdana"/>
            </a:endParaRPr>
          </a:p>
          <a:p>
            <a:pPr indent="0" lvl="0" marL="0" rtl="0" algn="just">
              <a:spcBef>
                <a:spcPts val="0"/>
              </a:spcBef>
              <a:spcAft>
                <a:spcPts val="0"/>
              </a:spcAft>
              <a:buNone/>
            </a:pPr>
            <a:r>
              <a:t/>
            </a:r>
            <a:endParaRPr sz="1000">
              <a:solidFill>
                <a:srgbClr val="FFFFFF"/>
              </a:solidFill>
              <a:latin typeface="Verdana"/>
              <a:ea typeface="Verdana"/>
              <a:cs typeface="Verdana"/>
              <a:sym typeface="Verdana"/>
            </a:endParaRPr>
          </a:p>
          <a:p>
            <a:pPr indent="0" lvl="0" marL="0" rtl="0" algn="just">
              <a:spcBef>
                <a:spcPts val="0"/>
              </a:spcBef>
              <a:spcAft>
                <a:spcPts val="0"/>
              </a:spcAft>
              <a:buNone/>
            </a:pPr>
            <a:r>
              <a:rPr b="1" lang="en" sz="1470">
                <a:solidFill>
                  <a:srgbClr val="FFFFFF"/>
                </a:solidFill>
                <a:latin typeface="Verdana"/>
                <a:ea typeface="Verdana"/>
                <a:cs typeface="Verdana"/>
                <a:sym typeface="Verdana"/>
              </a:rPr>
              <a:t>Source :</a:t>
            </a:r>
            <a:endParaRPr b="1" sz="1470">
              <a:solidFill>
                <a:srgbClr val="FFFFFF"/>
              </a:solidFill>
              <a:latin typeface="Verdana"/>
              <a:ea typeface="Verdana"/>
              <a:cs typeface="Verdana"/>
              <a:sym typeface="Verdana"/>
            </a:endParaRPr>
          </a:p>
          <a:p>
            <a:pPr indent="0" lvl="0" marL="0" rtl="0" algn="just">
              <a:spcBef>
                <a:spcPts val="0"/>
              </a:spcBef>
              <a:spcAft>
                <a:spcPts val="0"/>
              </a:spcAft>
              <a:buNone/>
            </a:pPr>
            <a:r>
              <a:t/>
            </a:r>
            <a:endParaRPr sz="1000">
              <a:solidFill>
                <a:srgbClr val="FFFFFF"/>
              </a:solidFill>
              <a:latin typeface="Verdana"/>
              <a:ea typeface="Verdana"/>
              <a:cs typeface="Verdana"/>
              <a:sym typeface="Verdana"/>
            </a:endParaRPr>
          </a:p>
          <a:p>
            <a:pPr indent="0" lvl="0" marL="0" rtl="0" algn="l">
              <a:lnSpc>
                <a:spcPct val="100000"/>
              </a:lnSpc>
              <a:spcBef>
                <a:spcPts val="0"/>
              </a:spcBef>
              <a:spcAft>
                <a:spcPts val="0"/>
              </a:spcAft>
              <a:buNone/>
            </a:pPr>
            <a:r>
              <a:rPr lang="en" sz="1250">
                <a:solidFill>
                  <a:srgbClr val="FFFFFF"/>
                </a:solidFill>
                <a:latin typeface="Verdana"/>
                <a:ea typeface="Verdana"/>
                <a:cs typeface="Verdana"/>
                <a:sym typeface="Verdana"/>
              </a:rPr>
              <a:t>From google data search</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u="sng">
                <a:solidFill>
                  <a:srgbClr val="FFFFFF"/>
                </a:solidFill>
                <a:latin typeface="Verdana"/>
                <a:ea typeface="Verdana"/>
                <a:cs typeface="Verdana"/>
                <a:sym typeface="Verdana"/>
                <a:hlinkClick r:id="rId3">
                  <a:extLst>
                    <a:ext uri="{A12FA001-AC4F-418D-AE19-62706E023703}">
                      <ahyp:hlinkClr val="tx"/>
                    </a:ext>
                  </a:extLst>
                </a:hlinkClick>
              </a:rPr>
              <a:t>https://www.kaggle.com/sakshigoyal7/credit-card-customers</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a:solidFill>
                  <a:srgbClr val="FFFFFF"/>
                </a:solidFill>
                <a:latin typeface="Verdana"/>
                <a:ea typeface="Verdana"/>
                <a:cs typeface="Verdana"/>
                <a:sym typeface="Verdana"/>
              </a:rPr>
              <a:t>OR</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u="sng">
                <a:solidFill>
                  <a:srgbClr val="FFFFFF"/>
                </a:solidFill>
                <a:latin typeface="Verdana"/>
                <a:ea typeface="Verdana"/>
                <a:cs typeface="Verdana"/>
                <a:sym typeface="Verdana"/>
                <a:hlinkClick r:id="rId4">
                  <a:extLst>
                    <a:ext uri="{A12FA001-AC4F-418D-AE19-62706E023703}">
                      <ahyp:hlinkClr val="tx"/>
                    </a:ext>
                  </a:extLst>
                </a:hlinkClick>
              </a:rPr>
              <a:t>https://www.kaggle.com/c/1056lab-credit-card-customer-churn-prediction/data</a:t>
            </a:r>
            <a:endParaRPr sz="1250">
              <a:solidFill>
                <a:srgbClr val="FFFFFF"/>
              </a:solidFill>
              <a:latin typeface="Verdana"/>
              <a:ea typeface="Verdana"/>
              <a:cs typeface="Verdana"/>
              <a:sym typeface="Verdana"/>
            </a:endParaRPr>
          </a:p>
          <a:p>
            <a:pPr indent="0" lvl="0" marL="0" rtl="0" algn="l">
              <a:spcBef>
                <a:spcPts val="0"/>
              </a:spcBef>
              <a:spcAft>
                <a:spcPts val="0"/>
              </a:spcAft>
              <a:buNone/>
            </a:pPr>
            <a:r>
              <a:t/>
            </a:r>
            <a:endParaRPr sz="1250">
              <a:solidFill>
                <a:srgbClr val="000000"/>
              </a:solidFill>
              <a:latin typeface="Verdana"/>
              <a:ea typeface="Verdana"/>
              <a:cs typeface="Verdana"/>
              <a:sym typeface="Verdana"/>
            </a:endParaRPr>
          </a:p>
          <a:p>
            <a:pPr indent="0" lvl="0" marL="0" rtl="0" algn="just">
              <a:spcBef>
                <a:spcPts val="0"/>
              </a:spcBef>
              <a:spcAft>
                <a:spcPts val="0"/>
              </a:spcAft>
              <a:buNone/>
            </a:pPr>
            <a:r>
              <a:t/>
            </a:r>
            <a:endParaRPr sz="1000">
              <a:solidFill>
                <a:srgbClr val="000000"/>
              </a:solidFill>
              <a:latin typeface="Verdana"/>
              <a:ea typeface="Verdana"/>
              <a:cs typeface="Verdana"/>
              <a:sym typeface="Verdana"/>
            </a:endParaRPr>
          </a:p>
          <a:p>
            <a:pPr indent="0" lvl="0" marL="0" rtl="0" algn="l">
              <a:lnSpc>
                <a:spcPct val="100000"/>
              </a:lnSpc>
              <a:spcBef>
                <a:spcPts val="1200"/>
              </a:spcBef>
              <a:spcAft>
                <a:spcPts val="0"/>
              </a:spcAft>
              <a:buNone/>
            </a:pPr>
            <a:r>
              <a:t/>
            </a:r>
            <a:endParaRPr sz="1000">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00">
                <a:solidFill>
                  <a:srgbClr val="F1C232"/>
                </a:solidFill>
                <a:latin typeface="Verdana"/>
                <a:ea typeface="Verdana"/>
                <a:cs typeface="Verdana"/>
                <a:sym typeface="Verdana"/>
              </a:rPr>
              <a:t>Data Exploration</a:t>
            </a:r>
            <a:endParaRPr b="1" sz="1800">
              <a:solidFill>
                <a:srgbClr val="F1C232"/>
              </a:solidFill>
            </a:endParaRPr>
          </a:p>
        </p:txBody>
      </p:sp>
      <p:sp>
        <p:nvSpPr>
          <p:cNvPr id="153" name="Google Shape;153;p16"/>
          <p:cNvSpPr txBox="1"/>
          <p:nvPr>
            <p:ph idx="1" type="body"/>
          </p:nvPr>
        </p:nvSpPr>
        <p:spPr>
          <a:xfrm>
            <a:off x="1178125" y="972075"/>
            <a:ext cx="7583700" cy="3527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lang="en" sz="5600">
                <a:solidFill>
                  <a:srgbClr val="FFFFFF"/>
                </a:solidFill>
                <a:latin typeface="Verdana"/>
                <a:ea typeface="Verdana"/>
                <a:cs typeface="Verdana"/>
                <a:sym typeface="Verdana"/>
              </a:rPr>
              <a:t>There are 10127 rows and 23 columns. </a:t>
            </a:r>
            <a:endParaRPr sz="5600">
              <a:solidFill>
                <a:srgbClr val="FFFFFF"/>
              </a:solidFill>
              <a:latin typeface="Verdana"/>
              <a:ea typeface="Verdana"/>
              <a:cs typeface="Verdana"/>
              <a:sym typeface="Verdana"/>
            </a:endParaRPr>
          </a:p>
          <a:p>
            <a:pPr indent="-317500" lvl="0" marL="457200" rtl="0" algn="l">
              <a:lnSpc>
                <a:spcPct val="100000"/>
              </a:lnSpc>
              <a:spcBef>
                <a:spcPts val="120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missing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Null</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missing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unique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Weird</a:t>
            </a:r>
            <a:r>
              <a:rPr lang="en" sz="5600">
                <a:solidFill>
                  <a:srgbClr val="FFFFFF"/>
                </a:solidFill>
                <a:latin typeface="Verdana"/>
                <a:ea typeface="Verdana"/>
                <a:cs typeface="Verdana"/>
                <a:sym typeface="Verdana"/>
              </a:rPr>
              <a:t> values or filled, for </a:t>
            </a:r>
            <a:r>
              <a:rPr lang="en" sz="5600">
                <a:solidFill>
                  <a:srgbClr val="FFFFFF"/>
                </a:solidFill>
                <a:latin typeface="Verdana"/>
                <a:ea typeface="Verdana"/>
                <a:cs typeface="Verdana"/>
                <a:sym typeface="Verdana"/>
              </a:rPr>
              <a:t>example</a:t>
            </a:r>
            <a:r>
              <a:rPr lang="en" sz="5600">
                <a:solidFill>
                  <a:srgbClr val="FFFFFF"/>
                </a:solidFill>
                <a:latin typeface="Verdana"/>
                <a:ea typeface="Verdana"/>
                <a:cs typeface="Verdana"/>
                <a:sym typeface="Verdana"/>
              </a:rPr>
              <a:t> “unknown”</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SzPct val="100000"/>
              <a:buFont typeface="Verdana"/>
              <a:buChar char="●"/>
            </a:pPr>
            <a:r>
              <a:rPr lang="en" sz="5600">
                <a:latin typeface="Verdana"/>
                <a:ea typeface="Verdana"/>
                <a:cs typeface="Verdana"/>
                <a:sym typeface="Verdana"/>
              </a:rPr>
              <a:t>Corrected weirdly formatted values(income category)</a:t>
            </a:r>
            <a:endParaRPr sz="5600">
              <a:latin typeface="Verdana"/>
              <a:ea typeface="Verdana"/>
              <a:cs typeface="Verdana"/>
              <a:sym typeface="Verdana"/>
            </a:endParaRPr>
          </a:p>
          <a:p>
            <a:pPr indent="0" lvl="0" marL="457200" rtl="0" algn="l">
              <a:lnSpc>
                <a:spcPct val="100000"/>
              </a:lnSpc>
              <a:spcBef>
                <a:spcPts val="1200"/>
              </a:spcBef>
              <a:spcAft>
                <a:spcPts val="0"/>
              </a:spcAft>
              <a:buNone/>
            </a:pPr>
            <a:r>
              <a:rPr lang="en" sz="4800">
                <a:latin typeface="Verdana"/>
                <a:ea typeface="Verdana"/>
                <a:cs typeface="Verdana"/>
                <a:sym typeface="Verdana"/>
              </a:rPr>
              <a:t>Initial Analys</a:t>
            </a:r>
            <a:r>
              <a:rPr lang="en" sz="5600">
                <a:latin typeface="Verdana"/>
                <a:ea typeface="Verdana"/>
                <a:cs typeface="Verdana"/>
                <a:sym typeface="Verdana"/>
              </a:rPr>
              <a:t>is</a:t>
            </a:r>
            <a:endParaRPr sz="5600">
              <a:latin typeface="Verdana"/>
              <a:ea typeface="Verdana"/>
              <a:cs typeface="Verdana"/>
              <a:sym typeface="Verdana"/>
            </a:endParaRPr>
          </a:p>
          <a:p>
            <a:pPr indent="-304800" lvl="0" marL="457200" rtl="0" algn="l">
              <a:lnSpc>
                <a:spcPct val="100000"/>
              </a:lnSpc>
              <a:spcBef>
                <a:spcPts val="1200"/>
              </a:spcBef>
              <a:spcAft>
                <a:spcPts val="0"/>
              </a:spcAft>
              <a:buSzPct val="100000"/>
              <a:buFont typeface="Verdana"/>
              <a:buChar char="●"/>
            </a:pPr>
            <a:r>
              <a:rPr lang="en" sz="4800">
                <a:latin typeface="Verdana"/>
                <a:ea typeface="Verdana"/>
                <a:cs typeface="Verdana"/>
                <a:sym typeface="Verdana"/>
              </a:rPr>
              <a:t>Average customer age is ~46 and min and max customer age is 70 to 82.</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Average period of relationship with the bank is ~36 months with a minimum of 13 and max as 56.</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Average Total number of products with the customer ~4 and maximum is 6.</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Mean of Credit_limit 8631 while median is 4549 ,data may have outliers.</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Total_Revolving_Bal(unpaid portion) has mean as 1162 while median is 1276, No outliers.</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Avg_Open_To_Buy(amount left on the credit card) has mean 7469 and max as 34516.Appears some outliers.</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Total_Trans_Amt has an average of 4404 and median of 3899. This indicates outliers</a:t>
            </a:r>
            <a:r>
              <a:rPr b="1" lang="en" sz="4800">
                <a:latin typeface="Verdana"/>
                <a:ea typeface="Verdana"/>
                <a:cs typeface="Verdana"/>
                <a:sym typeface="Verdana"/>
              </a:rPr>
              <a:t>.</a:t>
            </a:r>
            <a:endParaRPr b="1" sz="4800">
              <a:latin typeface="Verdana"/>
              <a:ea typeface="Verdana"/>
              <a:cs typeface="Verdana"/>
              <a:sym typeface="Verdana"/>
            </a:endParaRPr>
          </a:p>
          <a:p>
            <a:pPr indent="0" lvl="0" marL="0" rtl="0" algn="l">
              <a:spcBef>
                <a:spcPts val="1200"/>
              </a:spcBef>
              <a:spcAft>
                <a:spcPts val="0"/>
              </a:spcAft>
              <a:buNone/>
            </a:pPr>
            <a:r>
              <a:rPr b="1" lang="en" sz="4800">
                <a:solidFill>
                  <a:srgbClr val="F1C232"/>
                </a:solidFill>
                <a:latin typeface="Verdana"/>
                <a:ea typeface="Verdana"/>
                <a:cs typeface="Verdana"/>
                <a:sym typeface="Verdana"/>
              </a:rPr>
              <a:t>My target variable is :Attrition_Flag: if the account is closed then "Attrited Customer" else "Existing Customer"</a:t>
            </a:r>
            <a:endParaRPr b="1" sz="4800">
              <a:solidFill>
                <a:srgbClr val="F1C232"/>
              </a:solidFill>
              <a:latin typeface="Verdana"/>
              <a:ea typeface="Verdana"/>
              <a:cs typeface="Verdana"/>
              <a:sym typeface="Verdana"/>
            </a:endParaRPr>
          </a:p>
          <a:p>
            <a:pPr indent="0" lvl="0" marL="0" rtl="0" algn="l">
              <a:lnSpc>
                <a:spcPct val="100000"/>
              </a:lnSpc>
              <a:spcBef>
                <a:spcPts val="1200"/>
              </a:spcBef>
              <a:spcAft>
                <a:spcPts val="0"/>
              </a:spcAft>
              <a:buNone/>
            </a:pPr>
            <a:r>
              <a:t/>
            </a:r>
            <a:endParaRPr sz="5600">
              <a:latin typeface="Verdana"/>
              <a:ea typeface="Verdana"/>
              <a:cs typeface="Verdana"/>
              <a:sym typeface="Verdana"/>
            </a:endParaRPr>
          </a:p>
          <a:p>
            <a:pPr indent="0" lvl="0" marL="0" rtl="0" algn="l">
              <a:lnSpc>
                <a:spcPct val="100000"/>
              </a:lnSpc>
              <a:spcBef>
                <a:spcPts val="1200"/>
              </a:spcBef>
              <a:spcAft>
                <a:spcPts val="0"/>
              </a:spcAft>
              <a:buNone/>
            </a:pPr>
            <a:r>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rPr lang="en" sz="1500">
                <a:solidFill>
                  <a:srgbClr val="FFFFFF"/>
                </a:solidFill>
                <a:latin typeface="Verdana"/>
                <a:ea typeface="Verdana"/>
                <a:cs typeface="Verdana"/>
                <a:sym typeface="Verdana"/>
              </a:rPr>
              <a:t>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57" name="Shape 157"/>
        <p:cNvGrpSpPr/>
        <p:nvPr/>
      </p:nvGrpSpPr>
      <p:grpSpPr>
        <a:xfrm>
          <a:off x="0" y="0"/>
          <a:ext cx="0" cy="0"/>
          <a:chOff x="0" y="0"/>
          <a:chExt cx="0" cy="0"/>
        </a:xfrm>
      </p:grpSpPr>
      <p:sp>
        <p:nvSpPr>
          <p:cNvPr id="158" name="Google Shape;158;p17"/>
          <p:cNvSpPr txBox="1"/>
          <p:nvPr>
            <p:ph type="title"/>
          </p:nvPr>
        </p:nvSpPr>
        <p:spPr>
          <a:xfrm>
            <a:off x="1220000" y="357650"/>
            <a:ext cx="7038900" cy="6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Data Exploration</a:t>
            </a:r>
            <a:endParaRPr b="1">
              <a:solidFill>
                <a:srgbClr val="F1C232"/>
              </a:solidFill>
            </a:endParaRPr>
          </a:p>
        </p:txBody>
      </p:sp>
      <p:sp>
        <p:nvSpPr>
          <p:cNvPr id="159" name="Google Shape;159;p17"/>
          <p:cNvSpPr txBox="1"/>
          <p:nvPr>
            <p:ph idx="1" type="body"/>
          </p:nvPr>
        </p:nvSpPr>
        <p:spPr>
          <a:xfrm>
            <a:off x="942725" y="1338850"/>
            <a:ext cx="3194400" cy="2911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200">
                <a:latin typeface="Verdana"/>
                <a:ea typeface="Verdana"/>
                <a:cs typeface="Verdana"/>
                <a:sym typeface="Verdana"/>
              </a:rPr>
              <a:t>"Unknown" for fixed with respective mode for these -</a:t>
            </a:r>
            <a:endParaRPr sz="1200">
              <a:latin typeface="Verdana"/>
              <a:ea typeface="Verdana"/>
              <a:cs typeface="Verdana"/>
              <a:sym typeface="Verdana"/>
            </a:endParaRPr>
          </a:p>
          <a:p>
            <a:pPr indent="-304800" lvl="0" marL="457200" rtl="0" algn="l">
              <a:lnSpc>
                <a:spcPct val="100000"/>
              </a:lnSpc>
              <a:spcBef>
                <a:spcPts val="1200"/>
              </a:spcBef>
              <a:spcAft>
                <a:spcPts val="0"/>
              </a:spcAft>
              <a:buSzPts val="1200"/>
              <a:buFont typeface="Verdana"/>
              <a:buChar char="●"/>
            </a:pPr>
            <a:r>
              <a:rPr lang="en" sz="1200">
                <a:latin typeface="Verdana"/>
                <a:ea typeface="Verdana"/>
                <a:cs typeface="Verdana"/>
                <a:sym typeface="Verdana"/>
              </a:rPr>
              <a:t>Education_Level</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Marital_Status</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Income_Category</a:t>
            </a:r>
            <a:endParaRPr sz="1200">
              <a:latin typeface="Verdana"/>
              <a:ea typeface="Verdana"/>
              <a:cs typeface="Verdana"/>
              <a:sym typeface="Verdana"/>
            </a:endParaRPr>
          </a:p>
          <a:p>
            <a:pPr indent="0" lvl="0" marL="0" rtl="0" algn="l">
              <a:lnSpc>
                <a:spcPct val="100000"/>
              </a:lnSpc>
              <a:spcBef>
                <a:spcPts val="1200"/>
              </a:spcBef>
              <a:spcAft>
                <a:spcPts val="0"/>
              </a:spcAft>
              <a:buNone/>
            </a:pPr>
            <a:r>
              <a:rPr lang="en" sz="1200">
                <a:latin typeface="Verdana"/>
                <a:ea typeface="Verdana"/>
                <a:cs typeface="Verdana"/>
                <a:sym typeface="Verdana"/>
              </a:rPr>
              <a:t>Arranged in order -</a:t>
            </a:r>
            <a:endParaRPr sz="1200">
              <a:latin typeface="Verdana"/>
              <a:ea typeface="Verdana"/>
              <a:cs typeface="Verdana"/>
              <a:sym typeface="Verdana"/>
            </a:endParaRPr>
          </a:p>
          <a:p>
            <a:pPr indent="-304800" lvl="0" marL="457200" rtl="0" algn="l">
              <a:lnSpc>
                <a:spcPct val="100000"/>
              </a:lnSpc>
              <a:spcBef>
                <a:spcPts val="1200"/>
              </a:spcBef>
              <a:spcAft>
                <a:spcPts val="0"/>
              </a:spcAft>
              <a:buSzPts val="1200"/>
              <a:buFont typeface="Verdana"/>
              <a:buChar char="●"/>
            </a:pPr>
            <a:r>
              <a:rPr lang="en" sz="1200">
                <a:latin typeface="Verdana"/>
                <a:ea typeface="Verdana"/>
                <a:cs typeface="Verdana"/>
                <a:sym typeface="Verdana"/>
              </a:rPr>
              <a:t>Education_Level</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Marital_Status</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Income_Category</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Card_category</a:t>
            </a:r>
            <a:endParaRPr sz="1200">
              <a:latin typeface="Verdana"/>
              <a:ea typeface="Verdana"/>
              <a:cs typeface="Verdana"/>
              <a:sym typeface="Verdana"/>
            </a:endParaRPr>
          </a:p>
          <a:p>
            <a:pPr indent="0" lvl="0" marL="0" rtl="0" algn="l">
              <a:lnSpc>
                <a:spcPct val="100000"/>
              </a:lnSpc>
              <a:spcBef>
                <a:spcPts val="120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4064850" y="924250"/>
            <a:ext cx="4815750" cy="3943674"/>
          </a:xfrm>
          <a:prstGeom prst="rect">
            <a:avLst/>
          </a:prstGeom>
          <a:noFill/>
          <a:ln>
            <a:noFill/>
          </a:ln>
        </p:spPr>
      </p:pic>
      <p:sp>
        <p:nvSpPr>
          <p:cNvPr id="161" name="Google Shape;161;p17"/>
          <p:cNvSpPr txBox="1"/>
          <p:nvPr/>
        </p:nvSpPr>
        <p:spPr>
          <a:xfrm>
            <a:off x="417775" y="4065700"/>
            <a:ext cx="54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2" name="Google Shape;162;p17"/>
          <p:cNvSpPr txBox="1"/>
          <p:nvPr/>
        </p:nvSpPr>
        <p:spPr>
          <a:xfrm>
            <a:off x="4572000" y="4789500"/>
            <a:ext cx="326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Plots for categorical features arranged on order</a:t>
            </a:r>
            <a:endParaRPr sz="11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429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1C232"/>
                </a:solidFill>
                <a:latin typeface="Verdana"/>
                <a:ea typeface="Verdana"/>
                <a:cs typeface="Verdana"/>
                <a:sym typeface="Verdana"/>
              </a:rPr>
              <a:t>Feature Scaling:</a:t>
            </a:r>
            <a:endParaRPr b="1" sz="2300">
              <a:solidFill>
                <a:srgbClr val="F1C232"/>
              </a:solidFill>
              <a:latin typeface="Verdana"/>
              <a:ea typeface="Verdana"/>
              <a:cs typeface="Verdana"/>
              <a:sym typeface="Verdana"/>
            </a:endParaRPr>
          </a:p>
          <a:p>
            <a:pPr indent="0" lvl="0" marL="0" rtl="0" algn="l">
              <a:spcBef>
                <a:spcPts val="1200"/>
              </a:spcBef>
              <a:spcAft>
                <a:spcPts val="0"/>
              </a:spcAft>
              <a:buNone/>
            </a:pPr>
            <a:r>
              <a:t/>
            </a:r>
            <a:endParaRPr/>
          </a:p>
        </p:txBody>
      </p:sp>
      <p:sp>
        <p:nvSpPr>
          <p:cNvPr id="168" name="Google Shape;168;p18"/>
          <p:cNvSpPr txBox="1"/>
          <p:nvPr>
            <p:ph idx="1" type="body"/>
          </p:nvPr>
        </p:nvSpPr>
        <p:spPr>
          <a:xfrm>
            <a:off x="1252375" y="1188350"/>
            <a:ext cx="7038900" cy="2679300"/>
          </a:xfrm>
          <a:prstGeom prst="rect">
            <a:avLst/>
          </a:prstGeom>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1018"/>
              <a:buNone/>
            </a:pPr>
            <a:r>
              <a:rPr lang="en" sz="2210">
                <a:solidFill>
                  <a:srgbClr val="FFFFFF"/>
                </a:solidFill>
                <a:latin typeface="Verdana"/>
                <a:ea typeface="Verdana"/>
                <a:cs typeface="Verdana"/>
                <a:sym typeface="Verdana"/>
              </a:rPr>
              <a:t>4 different types scaling is applied -</a:t>
            </a:r>
            <a:endParaRPr sz="2210">
              <a:solidFill>
                <a:srgbClr val="FFFFFF"/>
              </a:solidFill>
              <a:latin typeface="Verdana"/>
              <a:ea typeface="Verdana"/>
              <a:cs typeface="Verdana"/>
              <a:sym typeface="Verdana"/>
            </a:endParaRPr>
          </a:p>
          <a:p>
            <a:pPr indent="-356235" lvl="0" marL="457200" rtl="0" algn="l">
              <a:lnSpc>
                <a:spcPct val="80000"/>
              </a:lnSpc>
              <a:spcBef>
                <a:spcPts val="120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z-score scaling : Approximately normally distributed </a:t>
            </a:r>
            <a:endParaRPr sz="2010">
              <a:solidFill>
                <a:srgbClr val="FFFFFF"/>
              </a:solidFill>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Divided by Median: related by </a:t>
            </a:r>
            <a:r>
              <a:rPr lang="en" sz="2010">
                <a:solidFill>
                  <a:srgbClr val="FFFFFF"/>
                </a:solidFill>
                <a:latin typeface="Verdana"/>
                <a:ea typeface="Verdana"/>
                <a:cs typeface="Verdana"/>
                <a:sym typeface="Verdana"/>
              </a:rPr>
              <a:t>magnitude</a:t>
            </a:r>
            <a:r>
              <a:rPr lang="en" sz="2010">
                <a:solidFill>
                  <a:srgbClr val="FFFFFF"/>
                </a:solidFill>
                <a:latin typeface="Verdana"/>
                <a:ea typeface="Verdana"/>
                <a:cs typeface="Verdana"/>
                <a:sym typeface="Verdana"/>
              </a:rPr>
              <a:t> or right skewed</a:t>
            </a:r>
            <a:endParaRPr sz="2010">
              <a:solidFill>
                <a:srgbClr val="FFFFFF"/>
              </a:solidFill>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Log scaling:</a:t>
            </a:r>
            <a:r>
              <a:rPr lang="en" sz="2010">
                <a:latin typeface="Verdana"/>
                <a:ea typeface="Verdana"/>
                <a:cs typeface="Verdana"/>
                <a:sym typeface="Verdana"/>
              </a:rPr>
              <a:t>related by magnitude </a:t>
            </a:r>
            <a:endParaRPr sz="2010">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Square root : for counts</a:t>
            </a:r>
            <a:endParaRPr sz="2010">
              <a:solidFill>
                <a:srgbClr val="FFFFFF"/>
              </a:solidFill>
              <a:latin typeface="Verdana"/>
              <a:ea typeface="Verdana"/>
              <a:cs typeface="Verdana"/>
              <a:sym typeface="Verdana"/>
            </a:endParaRPr>
          </a:p>
          <a:p>
            <a:pPr indent="0" lvl="0" marL="0" rtl="0" algn="l">
              <a:lnSpc>
                <a:spcPct val="95000"/>
              </a:lnSpc>
              <a:spcBef>
                <a:spcPts val="1200"/>
              </a:spcBef>
              <a:spcAft>
                <a:spcPts val="1200"/>
              </a:spcAft>
              <a:buSzPts val="1018"/>
              <a:buNone/>
            </a:pPr>
            <a:r>
              <a:t/>
            </a:r>
            <a:endParaRPr sz="120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429850"/>
            <a:ext cx="1700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Z Scoring</a:t>
            </a:r>
            <a:endParaRPr b="1">
              <a:solidFill>
                <a:srgbClr val="F1C232"/>
              </a:solidFill>
            </a:endParaRPr>
          </a:p>
        </p:txBody>
      </p:sp>
      <p:sp>
        <p:nvSpPr>
          <p:cNvPr id="174" name="Google Shape;174;p19"/>
          <p:cNvSpPr txBox="1"/>
          <p:nvPr/>
        </p:nvSpPr>
        <p:spPr>
          <a:xfrm>
            <a:off x="559350" y="1449300"/>
            <a:ext cx="3176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E599"/>
                </a:solidFill>
                <a:latin typeface="Verdana"/>
                <a:ea typeface="Verdana"/>
                <a:cs typeface="Verdana"/>
                <a:sym typeface="Verdana"/>
              </a:rPr>
              <a:t>Z-Score Scaling - number of standard deviations away from the mean</a:t>
            </a:r>
            <a:endParaRPr sz="1200">
              <a:solidFill>
                <a:srgbClr val="FFE599"/>
              </a:solidFill>
              <a:latin typeface="Verdana"/>
              <a:ea typeface="Verdana"/>
              <a:cs typeface="Verdana"/>
              <a:sym typeface="Verdana"/>
            </a:endParaRPr>
          </a:p>
          <a:p>
            <a:pPr indent="0" lvl="0" marL="0" rtl="0" algn="l">
              <a:spcBef>
                <a:spcPts val="1200"/>
              </a:spcBef>
              <a:spcAft>
                <a:spcPts val="0"/>
              </a:spcAft>
              <a:buNone/>
            </a:pPr>
            <a:r>
              <a:rPr lang="en" sz="1200">
                <a:solidFill>
                  <a:srgbClr val="FFE599"/>
                </a:solidFill>
                <a:latin typeface="Verdana"/>
                <a:ea typeface="Verdana"/>
                <a:cs typeface="Verdana"/>
                <a:sym typeface="Verdana"/>
              </a:rPr>
              <a:t>Formula for Z-score = (Observations - Mean)/Standard Deviation</a:t>
            </a:r>
            <a:endParaRPr>
              <a:solidFill>
                <a:srgbClr val="FFE599"/>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Applied zscore scaling on to 4 </a:t>
            </a:r>
            <a:r>
              <a:rPr lang="en" sz="1200">
                <a:solidFill>
                  <a:srgbClr val="FFFFFF"/>
                </a:solidFill>
                <a:latin typeface="Verdana"/>
                <a:ea typeface="Verdana"/>
                <a:cs typeface="Verdana"/>
                <a:sym typeface="Verdana"/>
              </a:rPr>
              <a:t>features</a:t>
            </a:r>
            <a:r>
              <a:rPr lang="en" sz="1200">
                <a:solidFill>
                  <a:srgbClr val="FFFFFF"/>
                </a:solidFill>
                <a:latin typeface="Verdana"/>
                <a:ea typeface="Verdana"/>
                <a:cs typeface="Verdana"/>
                <a:sym typeface="Verdana"/>
              </a:rPr>
              <a:t> and </a:t>
            </a:r>
            <a:r>
              <a:rPr lang="en" sz="1200">
                <a:solidFill>
                  <a:schemeClr val="lt1"/>
                </a:solidFill>
                <a:latin typeface="Verdana"/>
                <a:ea typeface="Verdana"/>
                <a:cs typeface="Verdana"/>
                <a:sym typeface="Verdana"/>
              </a:rPr>
              <a:t>created all 4 new columns with "_zscore" </a:t>
            </a:r>
            <a:r>
              <a:rPr lang="en" sz="1200">
                <a:solidFill>
                  <a:schemeClr val="lt1"/>
                </a:solidFill>
                <a:latin typeface="Verdana"/>
                <a:ea typeface="Verdana"/>
                <a:cs typeface="Verdana"/>
                <a:sym typeface="Verdana"/>
              </a:rPr>
              <a:t>suffixes</a:t>
            </a:r>
            <a:r>
              <a:rPr lang="en" sz="1200">
                <a:solidFill>
                  <a:srgbClr val="FFFFFF"/>
                </a:solidFill>
                <a:latin typeface="Verdana"/>
                <a:ea typeface="Verdana"/>
                <a:cs typeface="Verdana"/>
                <a:sym typeface="Verdana"/>
              </a:rPr>
              <a:t>,</a:t>
            </a:r>
            <a:r>
              <a:rPr lang="en" sz="1200">
                <a:solidFill>
                  <a:schemeClr val="lt1"/>
                </a:solidFill>
                <a:latin typeface="Verdana"/>
                <a:ea typeface="Verdana"/>
                <a:cs typeface="Verdana"/>
                <a:sym typeface="Verdana"/>
              </a:rPr>
              <a:t>created all 4 new columns with "_zscore" suffix</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Customer_Age</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Months_on_book</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Total_Trans_Amt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Total_Trans_Ct" and</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t/>
            </a:r>
            <a:endParaRPr>
              <a:latin typeface="Lato"/>
              <a:ea typeface="Lato"/>
              <a:cs typeface="Lato"/>
              <a:sym typeface="Lato"/>
            </a:endParaRPr>
          </a:p>
        </p:txBody>
      </p:sp>
      <p:sp>
        <p:nvSpPr>
          <p:cNvPr id="175" name="Google Shape;175;p19"/>
          <p:cNvSpPr txBox="1"/>
          <p:nvPr/>
        </p:nvSpPr>
        <p:spPr>
          <a:xfrm>
            <a:off x="3655400" y="429850"/>
            <a:ext cx="44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76" name="Google Shape;176;p19"/>
          <p:cNvPicPr preferRelativeResize="0"/>
          <p:nvPr/>
        </p:nvPicPr>
        <p:blipFill>
          <a:blip r:embed="rId3">
            <a:alphaModFix/>
          </a:blip>
          <a:stretch>
            <a:fillRect/>
          </a:stretch>
        </p:blipFill>
        <p:spPr>
          <a:xfrm>
            <a:off x="3989299" y="1169563"/>
            <a:ext cx="4974651" cy="1778650"/>
          </a:xfrm>
          <a:prstGeom prst="rect">
            <a:avLst/>
          </a:prstGeom>
          <a:noFill/>
          <a:ln>
            <a:noFill/>
          </a:ln>
        </p:spPr>
      </p:pic>
      <p:pic>
        <p:nvPicPr>
          <p:cNvPr id="177" name="Google Shape;177;p19"/>
          <p:cNvPicPr preferRelativeResize="0"/>
          <p:nvPr/>
        </p:nvPicPr>
        <p:blipFill>
          <a:blip r:embed="rId4">
            <a:alphaModFix/>
          </a:blip>
          <a:stretch>
            <a:fillRect/>
          </a:stretch>
        </p:blipFill>
        <p:spPr>
          <a:xfrm>
            <a:off x="3989300" y="3089200"/>
            <a:ext cx="4974650" cy="1702225"/>
          </a:xfrm>
          <a:prstGeom prst="rect">
            <a:avLst/>
          </a:prstGeom>
          <a:noFill/>
          <a:ln>
            <a:noFill/>
          </a:ln>
        </p:spPr>
      </p:pic>
      <p:sp>
        <p:nvSpPr>
          <p:cNvPr id="178" name="Google Shape;178;p19"/>
          <p:cNvSpPr txBox="1"/>
          <p:nvPr/>
        </p:nvSpPr>
        <p:spPr>
          <a:xfrm>
            <a:off x="4830950" y="4733900"/>
            <a:ext cx="2941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z-scoring on total_trans_ct and Customer_age</a:t>
            </a:r>
            <a:endParaRPr sz="11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Divided Median</a:t>
            </a:r>
            <a:endParaRPr b="1">
              <a:solidFill>
                <a:srgbClr val="F1C232"/>
              </a:solidFill>
            </a:endParaRPr>
          </a:p>
        </p:txBody>
      </p:sp>
      <p:sp>
        <p:nvSpPr>
          <p:cNvPr id="184" name="Google Shape;184;p20"/>
          <p:cNvSpPr txBox="1"/>
          <p:nvPr/>
        </p:nvSpPr>
        <p:spPr>
          <a:xfrm>
            <a:off x="804925" y="1343950"/>
            <a:ext cx="2526600" cy="2185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rgbClr val="FFFFFF"/>
                </a:solidFill>
                <a:latin typeface="Verdana"/>
                <a:ea typeface="Verdana"/>
                <a:cs typeface="Verdana"/>
                <a:sym typeface="Verdana"/>
              </a:rPr>
              <a:t>Applied dividing median scaling on 6 features, and those are "Credit_Limit" </a:t>
            </a:r>
            <a:r>
              <a:rPr lang="en" sz="1100">
                <a:solidFill>
                  <a:schemeClr val="lt1"/>
                </a:solidFill>
                <a:latin typeface="Verdana"/>
                <a:ea typeface="Verdana"/>
                <a:cs typeface="Verdana"/>
                <a:sym typeface="Verdana"/>
              </a:rPr>
              <a:t>and new columns created with"_divMedian" suffix.</a:t>
            </a:r>
            <a:endParaRPr sz="1100">
              <a:solidFill>
                <a:srgbClr val="FFFFFF"/>
              </a:solidFill>
              <a:latin typeface="Verdana"/>
              <a:ea typeface="Verdana"/>
              <a:cs typeface="Verdana"/>
              <a:sym typeface="Verdana"/>
            </a:endParaRPr>
          </a:p>
          <a:p>
            <a:pPr indent="-298450" lvl="0" marL="457200" rtl="0" algn="l">
              <a:spcBef>
                <a:spcPts val="120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Total_Revolving_Bal</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Avg_Open_To_Buy</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Total_Trans_Amt</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Total_Amt_Chng_Q4_Q1</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Total_Ct_Chng_Q4_Q1</a:t>
            </a:r>
            <a:endParaRPr sz="1100">
              <a:solidFill>
                <a:srgbClr val="FFFFFF"/>
              </a:solidFill>
              <a:latin typeface="Verdana"/>
              <a:ea typeface="Verdana"/>
              <a:cs typeface="Verdana"/>
              <a:sym typeface="Verdana"/>
            </a:endParaRPr>
          </a:p>
          <a:p>
            <a:pPr indent="0" lvl="0" marL="0" rtl="0" algn="l">
              <a:spcBef>
                <a:spcPts val="1200"/>
              </a:spcBef>
              <a:spcAft>
                <a:spcPts val="1200"/>
              </a:spcAft>
              <a:buNone/>
            </a:pPr>
            <a:r>
              <a:rPr lang="en" sz="1100">
                <a:solidFill>
                  <a:srgbClr val="FFFFFF"/>
                </a:solidFill>
                <a:latin typeface="Verdana"/>
                <a:ea typeface="Verdana"/>
                <a:cs typeface="Verdana"/>
                <a:sym typeface="Verdana"/>
              </a:rPr>
              <a:t> </a:t>
            </a:r>
            <a:endParaRPr sz="1500">
              <a:solidFill>
                <a:srgbClr val="FFFFFF"/>
              </a:solidFill>
              <a:latin typeface="Lato"/>
              <a:ea typeface="Lato"/>
              <a:cs typeface="Lato"/>
              <a:sym typeface="Lato"/>
            </a:endParaRPr>
          </a:p>
        </p:txBody>
      </p:sp>
      <p:pic>
        <p:nvPicPr>
          <p:cNvPr id="185" name="Google Shape;185;p20"/>
          <p:cNvPicPr preferRelativeResize="0"/>
          <p:nvPr/>
        </p:nvPicPr>
        <p:blipFill>
          <a:blip r:embed="rId3">
            <a:alphaModFix/>
          </a:blip>
          <a:stretch>
            <a:fillRect/>
          </a:stretch>
        </p:blipFill>
        <p:spPr>
          <a:xfrm>
            <a:off x="3418975" y="947500"/>
            <a:ext cx="5419974" cy="1746975"/>
          </a:xfrm>
          <a:prstGeom prst="rect">
            <a:avLst/>
          </a:prstGeom>
          <a:noFill/>
          <a:ln>
            <a:noFill/>
          </a:ln>
        </p:spPr>
      </p:pic>
      <p:sp>
        <p:nvSpPr>
          <p:cNvPr id="186" name="Google Shape;186;p20"/>
          <p:cNvSpPr txBox="1"/>
          <p:nvPr/>
        </p:nvSpPr>
        <p:spPr>
          <a:xfrm>
            <a:off x="4431950" y="4690325"/>
            <a:ext cx="351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div </a:t>
            </a:r>
            <a:r>
              <a:rPr lang="en" sz="1100">
                <a:solidFill>
                  <a:srgbClr val="FFFFFF"/>
                </a:solidFill>
                <a:latin typeface="Lato"/>
                <a:ea typeface="Lato"/>
                <a:cs typeface="Lato"/>
                <a:sym typeface="Lato"/>
              </a:rPr>
              <a:t>median</a:t>
            </a:r>
            <a:r>
              <a:rPr lang="en" sz="1100">
                <a:solidFill>
                  <a:srgbClr val="FFFFFF"/>
                </a:solidFill>
                <a:latin typeface="Lato"/>
                <a:ea typeface="Lato"/>
                <a:cs typeface="Lato"/>
                <a:sym typeface="Lato"/>
              </a:rPr>
              <a:t> on total_revolving_bal and total_amt</a:t>
            </a:r>
            <a:endParaRPr sz="1100">
              <a:solidFill>
                <a:srgbClr val="FFFFFF"/>
              </a:solidFill>
              <a:latin typeface="Lato"/>
              <a:ea typeface="Lato"/>
              <a:cs typeface="Lato"/>
              <a:sym typeface="Lato"/>
            </a:endParaRPr>
          </a:p>
        </p:txBody>
      </p:sp>
      <p:pic>
        <p:nvPicPr>
          <p:cNvPr id="187" name="Google Shape;187;p20"/>
          <p:cNvPicPr preferRelativeResize="0"/>
          <p:nvPr/>
        </p:nvPicPr>
        <p:blipFill>
          <a:blip r:embed="rId4">
            <a:alphaModFix/>
          </a:blip>
          <a:stretch>
            <a:fillRect/>
          </a:stretch>
        </p:blipFill>
        <p:spPr>
          <a:xfrm>
            <a:off x="3487626" y="2909875"/>
            <a:ext cx="5391894" cy="174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429850"/>
            <a:ext cx="7038900" cy="64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log transformation</a:t>
            </a:r>
            <a:endParaRPr b="1">
              <a:solidFill>
                <a:srgbClr val="F1C232"/>
              </a:solidFill>
            </a:endParaRPr>
          </a:p>
        </p:txBody>
      </p:sp>
      <p:sp>
        <p:nvSpPr>
          <p:cNvPr id="193" name="Google Shape;193;p21"/>
          <p:cNvSpPr txBox="1"/>
          <p:nvPr/>
        </p:nvSpPr>
        <p:spPr>
          <a:xfrm>
            <a:off x="567450" y="1294200"/>
            <a:ext cx="3420000" cy="23703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rgbClr val="FFFFFF"/>
                </a:solidFill>
                <a:latin typeface="Verdana"/>
                <a:ea typeface="Verdana"/>
                <a:cs typeface="Verdana"/>
                <a:sym typeface="Verdana"/>
              </a:rPr>
              <a:t>Log transformation is applied for these 3 column and new columns are created with suffix "_log"</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Credit_Limit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Avg_Open_To_Buy</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Total_Trans_Amt</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for Total_Revolving_Bal as this has the "0" values, log1p scaling is applied.</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t/>
            </a:r>
            <a:endParaRPr sz="1600">
              <a:solidFill>
                <a:srgbClr val="FFFFFF"/>
              </a:solidFill>
              <a:latin typeface="Lato"/>
              <a:ea typeface="Lato"/>
              <a:cs typeface="Lato"/>
              <a:sym typeface="Lato"/>
            </a:endParaRPr>
          </a:p>
        </p:txBody>
      </p:sp>
      <p:pic>
        <p:nvPicPr>
          <p:cNvPr id="194" name="Google Shape;194;p21"/>
          <p:cNvPicPr preferRelativeResize="0"/>
          <p:nvPr/>
        </p:nvPicPr>
        <p:blipFill>
          <a:blip r:embed="rId3">
            <a:alphaModFix/>
          </a:blip>
          <a:stretch>
            <a:fillRect/>
          </a:stretch>
        </p:blipFill>
        <p:spPr>
          <a:xfrm>
            <a:off x="4080500" y="1070350"/>
            <a:ext cx="4775723" cy="1653700"/>
          </a:xfrm>
          <a:prstGeom prst="rect">
            <a:avLst/>
          </a:prstGeom>
          <a:noFill/>
          <a:ln>
            <a:noFill/>
          </a:ln>
        </p:spPr>
      </p:pic>
      <p:pic>
        <p:nvPicPr>
          <p:cNvPr id="195" name="Google Shape;195;p21"/>
          <p:cNvPicPr preferRelativeResize="0"/>
          <p:nvPr/>
        </p:nvPicPr>
        <p:blipFill>
          <a:blip r:embed="rId4">
            <a:alphaModFix/>
          </a:blip>
          <a:stretch>
            <a:fillRect/>
          </a:stretch>
        </p:blipFill>
        <p:spPr>
          <a:xfrm>
            <a:off x="4035075" y="2875870"/>
            <a:ext cx="4866575" cy="1701924"/>
          </a:xfrm>
          <a:prstGeom prst="rect">
            <a:avLst/>
          </a:prstGeom>
          <a:noFill/>
          <a:ln>
            <a:noFill/>
          </a:ln>
        </p:spPr>
      </p:pic>
      <p:sp>
        <p:nvSpPr>
          <p:cNvPr id="196" name="Google Shape;196;p21"/>
          <p:cNvSpPr txBox="1"/>
          <p:nvPr/>
        </p:nvSpPr>
        <p:spPr>
          <a:xfrm>
            <a:off x="4431950" y="4690325"/>
            <a:ext cx="378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log transformation </a:t>
            </a:r>
            <a:r>
              <a:rPr lang="en" sz="1100">
                <a:solidFill>
                  <a:srgbClr val="FFFFFF"/>
                </a:solidFill>
                <a:latin typeface="Lato"/>
                <a:ea typeface="Lato"/>
                <a:cs typeface="Lato"/>
                <a:sym typeface="Lato"/>
              </a:rPr>
              <a:t>on total_revolving_bal and total_amt</a:t>
            </a:r>
            <a:endParaRPr sz="11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