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7" r:id="rId10"/>
    <p:sldId id="266" r:id="rId11"/>
    <p:sldId id="272" r:id="rId12"/>
    <p:sldId id="268" r:id="rId13"/>
    <p:sldId id="271" r:id="rId14"/>
    <p:sldId id="270" r:id="rId15"/>
    <p:sldId id="269" r:id="rId16"/>
    <p:sldId id="275" r:id="rId17"/>
    <p:sldId id="274" r:id="rId18"/>
    <p:sldId id="277" r:id="rId19"/>
    <p:sldId id="276" r:id="rId20"/>
    <p:sldId id="273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8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16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73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84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354D-68D9-4C04-B486-0A7DE2CFCA7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Feedforward_neural_networks" TargetMode="External"/><Relationship Id="rId4" Type="http://schemas.openxmlformats.org/officeDocument/2006/relationships/hyperlink" Target="https://en.wikipedia.org/wiki/Directed_grap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1073E33-958E-460D-9F97-6A58E58292D2}"/>
              </a:ext>
            </a:extLst>
          </p:cNvPr>
          <p:cNvSpPr txBox="1"/>
          <p:nvPr/>
        </p:nvSpPr>
        <p:spPr>
          <a:xfrm>
            <a:off x="1778327" y="1322119"/>
            <a:ext cx="89232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000" dirty="0"/>
              <a:t>One-Class Adversarial Nets for Fraud Detection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5CA93B1-CE32-4170-AFBC-51B43F75BBE5}"/>
              </a:ext>
            </a:extLst>
          </p:cNvPr>
          <p:cNvSpPr txBox="1"/>
          <p:nvPr/>
        </p:nvSpPr>
        <p:spPr>
          <a:xfrm>
            <a:off x="3192596" y="153956"/>
            <a:ext cx="60946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6000" dirty="0">
                <a:solidFill>
                  <a:srgbClr val="FF0000"/>
                </a:solidFill>
              </a:rPr>
              <a:t>OCAN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EA4A8AF-3F23-4D16-9CEA-9CEF6BA4C1EC}"/>
              </a:ext>
            </a:extLst>
          </p:cNvPr>
          <p:cNvSpPr txBox="1"/>
          <p:nvPr/>
        </p:nvSpPr>
        <p:spPr>
          <a:xfrm>
            <a:off x="1778327" y="3966221"/>
            <a:ext cx="60946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Shai Siso </a:t>
            </a:r>
          </a:p>
          <a:p>
            <a:pPr algn="l" rtl="0"/>
            <a:r>
              <a:rPr lang="en-US" sz="2400" dirty="0"/>
              <a:t>Shahar Avital </a:t>
            </a:r>
          </a:p>
          <a:p>
            <a:pPr algn="l" rtl="0"/>
            <a:r>
              <a:rPr lang="en-US" sz="2400" dirty="0"/>
              <a:t>Golan </a:t>
            </a:r>
            <a:r>
              <a:rPr lang="en-US" sz="2400" dirty="0" err="1"/>
              <a:t>Yacobov</a:t>
            </a:r>
            <a:r>
              <a:rPr lang="en-US" sz="2400" dirty="0"/>
              <a:t> </a:t>
            </a:r>
          </a:p>
          <a:p>
            <a:pPr algn="l" rtl="0"/>
            <a:r>
              <a:rPr lang="en-US" sz="2400" dirty="0"/>
              <a:t>Sean </a:t>
            </a:r>
            <a:r>
              <a:rPr lang="en-US" sz="2400"/>
              <a:t>Friedman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55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4365F337-313B-469B-8481-7EA08C6A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07" y="210714"/>
            <a:ext cx="3210986" cy="146285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807B61-B174-436A-A9AC-B5D3DC8DDEF1}"/>
              </a:ext>
            </a:extLst>
          </p:cNvPr>
          <p:cNvSpPr txBox="1"/>
          <p:nvPr/>
        </p:nvSpPr>
        <p:spPr>
          <a:xfrm>
            <a:off x="1003183" y="1710861"/>
            <a:ext cx="258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u="sng" dirty="0"/>
              <a:t>Discriminator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DA446C2-4E70-4955-8306-D79B4D7A74BE}"/>
              </a:ext>
            </a:extLst>
          </p:cNvPr>
          <p:cNvSpPr txBox="1"/>
          <p:nvPr/>
        </p:nvSpPr>
        <p:spPr>
          <a:xfrm>
            <a:off x="7307539" y="1689167"/>
            <a:ext cx="2271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u="sng" dirty="0"/>
              <a:t>Generator</a:t>
            </a:r>
            <a:endParaRPr lang="en-US" sz="40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493DB62-642B-464C-90CF-D7B7506C6191}"/>
              </a:ext>
            </a:extLst>
          </p:cNvPr>
          <p:cNvSpPr txBox="1"/>
          <p:nvPr/>
        </p:nvSpPr>
        <p:spPr>
          <a:xfrm>
            <a:off x="1003183" y="2182064"/>
            <a:ext cx="54090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discriminator in a GAN is simply a classifier.</a:t>
            </a:r>
          </a:p>
          <a:p>
            <a:pPr algn="l" rtl="0"/>
            <a:r>
              <a:rPr lang="en-US" sz="2000" dirty="0"/>
              <a:t>It tries to distinguish real data from the data created by the generator.</a:t>
            </a:r>
          </a:p>
          <a:p>
            <a:pPr algn="l" rtl="0"/>
            <a:r>
              <a:rPr lang="en-US" sz="2000" dirty="0"/>
              <a:t>It could use any network architecture appropriate to the type of data it's classifying.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32A9867-7E4E-48FE-B399-BABAFBDA656D}"/>
              </a:ext>
            </a:extLst>
          </p:cNvPr>
          <p:cNvSpPr txBox="1"/>
          <p:nvPr/>
        </p:nvSpPr>
        <p:spPr>
          <a:xfrm>
            <a:off x="7296048" y="2227990"/>
            <a:ext cx="4470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 generator part of a GAN learns to create fake data by incorporating feedback from the discriminator. It learns to make the discriminator classify its output as real.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3BE855A-D60B-4FDF-A581-096A5ADC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666" y="5616173"/>
            <a:ext cx="5170598" cy="553152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3C387DA-3F15-4725-B233-8421435C1539}"/>
              </a:ext>
            </a:extLst>
          </p:cNvPr>
          <p:cNvSpPr txBox="1"/>
          <p:nvPr/>
        </p:nvSpPr>
        <p:spPr>
          <a:xfrm>
            <a:off x="2677674" y="5673440"/>
            <a:ext cx="2085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Loss function - 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563764B-8433-418E-BCE8-C0B02F10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44" y="4474759"/>
            <a:ext cx="3263961" cy="37799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45E5F19-1EE5-43E0-BE69-AF925432A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098" y="4615717"/>
            <a:ext cx="4029515" cy="4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2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7A82052-D80D-40D0-BD84-68B0BB7C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33" y="1480625"/>
            <a:ext cx="10010875" cy="4073507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5D82805-AA7D-4E34-A5AC-9A60C429C796}"/>
              </a:ext>
            </a:extLst>
          </p:cNvPr>
          <p:cNvSpPr txBox="1"/>
          <p:nvPr/>
        </p:nvSpPr>
        <p:spPr>
          <a:xfrm>
            <a:off x="1590833" y="588987"/>
            <a:ext cx="8112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Architecture</a:t>
            </a:r>
          </a:p>
          <a:p>
            <a:pPr algn="l" rtl="0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834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7B52CF4-B966-44AB-90BE-1812AE1CF8A9}"/>
              </a:ext>
            </a:extLst>
          </p:cNvPr>
          <p:cNvSpPr txBox="1"/>
          <p:nvPr/>
        </p:nvSpPr>
        <p:spPr>
          <a:xfrm>
            <a:off x="1633167" y="614387"/>
            <a:ext cx="8112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Framework Overview</a:t>
            </a:r>
          </a:p>
          <a:p>
            <a:pPr algn="l" rtl="0"/>
            <a:endParaRPr lang="en-US" sz="40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9E48273-57E3-4BE5-A9D8-9B0B4BE5FE03}"/>
              </a:ext>
            </a:extLst>
          </p:cNvPr>
          <p:cNvSpPr txBox="1"/>
          <p:nvPr/>
        </p:nvSpPr>
        <p:spPr>
          <a:xfrm>
            <a:off x="1633167" y="1743093"/>
            <a:ext cx="104572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/>
              <a:t>OCAN contains two phases during training. </a:t>
            </a:r>
          </a:p>
          <a:p>
            <a:pPr algn="l" rtl="0"/>
            <a:r>
              <a:rPr lang="en-US" dirty="0"/>
              <a:t>     </a:t>
            </a:r>
            <a:r>
              <a:rPr lang="en-US" u="sng" dirty="0"/>
              <a:t>The first phase</a:t>
            </a:r>
            <a:r>
              <a:rPr lang="en-US" dirty="0"/>
              <a:t> is to learn user representations.</a:t>
            </a:r>
          </a:p>
          <a:p>
            <a:pPr algn="l" rtl="0"/>
            <a:r>
              <a:rPr lang="en-US" dirty="0"/>
              <a:t>     LSTM Autoencoder is adopted to learn the benign user representations from the benign</a:t>
            </a:r>
          </a:p>
          <a:p>
            <a:pPr algn="l" rtl="0"/>
            <a:r>
              <a:rPr lang="en-US" dirty="0"/>
              <a:t>     user activity sequences.</a:t>
            </a:r>
          </a:p>
          <a:p>
            <a:pPr algn="l" rtl="0"/>
            <a:endParaRPr lang="en-US" dirty="0"/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/>
              <a:t>Given the user representations, </a:t>
            </a:r>
            <a:r>
              <a:rPr lang="en-US" u="sng" dirty="0"/>
              <a:t>the second phase</a:t>
            </a:r>
            <a:r>
              <a:rPr lang="en-US" dirty="0"/>
              <a:t> is to train a complementary GAN with a discriminator that can clearly distinguish the benign and malicious users. The generator of the complementary GAN aims to generate complementary samples that are in the low-density area of benign users, and the discriminator aims to separate the real and complementary benign users.</a:t>
            </a:r>
          </a:p>
        </p:txBody>
      </p:sp>
    </p:spTree>
    <p:extLst>
      <p:ext uri="{BB962C8B-B14F-4D97-AF65-F5344CB8AC3E}">
        <p14:creationId xmlns:p14="http://schemas.microsoft.com/office/powerpoint/2010/main" val="337347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DBBA034-749B-463E-BFD5-96948BAD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8" y="1987164"/>
            <a:ext cx="4759811" cy="3967803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2CBE9E6-3938-4C97-8110-2E258EF796F0}"/>
              </a:ext>
            </a:extLst>
          </p:cNvPr>
          <p:cNvSpPr txBox="1"/>
          <p:nvPr/>
        </p:nvSpPr>
        <p:spPr>
          <a:xfrm>
            <a:off x="3256024" y="4635787"/>
            <a:ext cx="1605683" cy="205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endParaRPr lang="en-US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EC591C7-A69A-4C04-AF45-28D7379C36F9}"/>
              </a:ext>
            </a:extLst>
          </p:cNvPr>
          <p:cNvSpPr txBox="1"/>
          <p:nvPr/>
        </p:nvSpPr>
        <p:spPr>
          <a:xfrm>
            <a:off x="2763233" y="5061118"/>
            <a:ext cx="1459712" cy="24843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endParaRPr lang="en-US" sz="20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F747694-9FC0-4E1E-AC52-7F33F6731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500" y="1987164"/>
            <a:ext cx="5264727" cy="3654136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D8CAF13-888C-45FB-B503-141C6F8B0D03}"/>
              </a:ext>
            </a:extLst>
          </p:cNvPr>
          <p:cNvSpPr txBox="1"/>
          <p:nvPr/>
        </p:nvSpPr>
        <p:spPr>
          <a:xfrm>
            <a:off x="8515579" y="4470452"/>
            <a:ext cx="2137164" cy="3306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endParaRPr lang="en-US" sz="20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7C6007F-B39E-4E63-8535-ED8CF7749616}"/>
              </a:ext>
            </a:extLst>
          </p:cNvPr>
          <p:cNvSpPr txBox="1"/>
          <p:nvPr/>
        </p:nvSpPr>
        <p:spPr>
          <a:xfrm>
            <a:off x="9315006" y="2738794"/>
            <a:ext cx="1096704" cy="3306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endParaRPr lang="en-US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5349EF7-679B-4C49-B8B5-1F960621BFAB}"/>
              </a:ext>
            </a:extLst>
          </p:cNvPr>
          <p:cNvSpPr txBox="1"/>
          <p:nvPr/>
        </p:nvSpPr>
        <p:spPr>
          <a:xfrm>
            <a:off x="1608667" y="600067"/>
            <a:ext cx="71028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267559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6755D1A-7FF3-4E47-A075-7C1B4A5D2A82}"/>
              </a:ext>
            </a:extLst>
          </p:cNvPr>
          <p:cNvSpPr txBox="1"/>
          <p:nvPr/>
        </p:nvSpPr>
        <p:spPr>
          <a:xfrm>
            <a:off x="3997487" y="594377"/>
            <a:ext cx="5724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LSTM-Autoencoder for User Representation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3283D0B-227D-4610-A394-F598B3242830}"/>
              </a:ext>
            </a:extLst>
          </p:cNvPr>
          <p:cNvSpPr txBox="1"/>
          <p:nvPr/>
        </p:nvSpPr>
        <p:spPr>
          <a:xfrm>
            <a:off x="1051188" y="1652456"/>
            <a:ext cx="11274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first phase of OCAN is to encode users to a continuous hidden space. Formally, given a user </a:t>
            </a:r>
            <a:r>
              <a:rPr lang="en-US" sz="2400" dirty="0"/>
              <a:t>u</a:t>
            </a:r>
            <a:r>
              <a:rPr lang="en-US" sz="2000" dirty="0"/>
              <a:t> with </a:t>
            </a:r>
            <a:r>
              <a:rPr lang="en-US" sz="2400" dirty="0"/>
              <a:t>T</a:t>
            </a:r>
            <a:r>
              <a:rPr lang="en-US" sz="2000" dirty="0"/>
              <a:t> activities, we represent the activity sequence as X</a:t>
            </a:r>
            <a:r>
              <a:rPr lang="en-US" sz="1400" dirty="0"/>
              <a:t>u</a:t>
            </a:r>
            <a:r>
              <a:rPr lang="en-US" sz="2000" dirty="0"/>
              <a:t> = (x</a:t>
            </a:r>
            <a:r>
              <a:rPr lang="en-US" sz="1100" dirty="0"/>
              <a:t>1</a:t>
            </a:r>
            <a:r>
              <a:rPr lang="en-US" sz="2000" dirty="0"/>
              <a:t>, . . . , </a:t>
            </a:r>
            <a:r>
              <a:rPr lang="en-US" sz="2000" dirty="0" err="1"/>
              <a:t>x</a:t>
            </a:r>
            <a:r>
              <a:rPr lang="en-US" sz="1100" dirty="0" err="1"/>
              <a:t>t</a:t>
            </a:r>
            <a:r>
              <a:rPr lang="en-US" sz="2000" dirty="0"/>
              <a:t> , . . . , </a:t>
            </a:r>
            <a:r>
              <a:rPr lang="en-US" sz="2000" dirty="0" err="1"/>
              <a:t>x</a:t>
            </a:r>
            <a:r>
              <a:rPr lang="en-US" sz="1100" dirty="0" err="1"/>
              <a:t>T</a:t>
            </a:r>
            <a:r>
              <a:rPr lang="en-US" sz="2000" dirty="0"/>
              <a:t> ) where </a:t>
            </a:r>
            <a:r>
              <a:rPr lang="en-US" sz="2000" dirty="0" err="1"/>
              <a:t>x</a:t>
            </a:r>
            <a:r>
              <a:rPr lang="en-US" sz="1200" dirty="0" err="1"/>
              <a:t>t</a:t>
            </a:r>
            <a:r>
              <a:rPr lang="en-US" sz="2000" dirty="0"/>
              <a:t> is the t-</a:t>
            </a:r>
            <a:r>
              <a:rPr lang="en-US" sz="2000" dirty="0" err="1"/>
              <a:t>th</a:t>
            </a:r>
            <a:r>
              <a:rPr lang="en-US" sz="2000" dirty="0"/>
              <a:t> activity feature vector.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u="sng" dirty="0"/>
              <a:t>Encoder:</a:t>
            </a:r>
            <a:r>
              <a:rPr lang="en-US" sz="2000" dirty="0"/>
              <a:t> The encoder encodes the user activity sequence X</a:t>
            </a:r>
            <a:r>
              <a:rPr lang="en-US" sz="1400" dirty="0"/>
              <a:t>u</a:t>
            </a:r>
            <a:r>
              <a:rPr lang="en-US" sz="2000" dirty="0"/>
              <a:t> to a user representation with an LSTM model:                                  . </a:t>
            </a:r>
          </a:p>
          <a:p>
            <a:pPr algn="l" rtl="0"/>
            <a:r>
              <a:rPr lang="en-US" sz="2000" dirty="0"/>
              <a:t>			        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4582C979-8091-4621-89FD-1585F642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911" y="3252552"/>
            <a:ext cx="2231456" cy="422871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5F589BE-3272-4EBE-873A-537DDA2DC470}"/>
              </a:ext>
            </a:extLst>
          </p:cNvPr>
          <p:cNvSpPr txBox="1"/>
          <p:nvPr/>
        </p:nvSpPr>
        <p:spPr>
          <a:xfrm>
            <a:off x="1516468" y="3645271"/>
            <a:ext cx="7348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indicates the t-</a:t>
            </a:r>
            <a:r>
              <a:rPr lang="en-US" sz="2000" dirty="0" err="1"/>
              <a:t>th</a:t>
            </a:r>
            <a:r>
              <a:rPr lang="en-US" sz="2000" dirty="0"/>
              <a:t> hidden vector of the encoder.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E6E17610-640F-44A3-8EDF-7CE252134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5" y="3689983"/>
            <a:ext cx="379283" cy="343501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F962C31-0970-481B-A33B-A9E1A4977140}"/>
              </a:ext>
            </a:extLst>
          </p:cNvPr>
          <p:cNvSpPr txBox="1"/>
          <p:nvPr/>
        </p:nvSpPr>
        <p:spPr>
          <a:xfrm>
            <a:off x="1051188" y="4289855"/>
            <a:ext cx="11274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Decoder:</a:t>
            </a:r>
            <a:r>
              <a:rPr lang="en-US" sz="2000" dirty="0"/>
              <a:t> The decoder adopts the user representation v as the input to reconstruct the original user activity sequence where V is the last hidden vector:                                .  </a:t>
            </a:r>
            <a:endParaRPr lang="en-US" sz="2000" u="sng" dirty="0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22830E80-4F7E-43C2-ADE4-E5B5BD4A8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455" y="4627822"/>
            <a:ext cx="2141157" cy="377851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100F90B4-BB37-487B-AD28-248D077F67FD}"/>
              </a:ext>
            </a:extLst>
          </p:cNvPr>
          <p:cNvSpPr txBox="1"/>
          <p:nvPr/>
        </p:nvSpPr>
        <p:spPr>
          <a:xfrm>
            <a:off x="1051188" y="5205544"/>
            <a:ext cx="11274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Loss function:</a:t>
            </a:r>
            <a:r>
              <a:rPr lang="en-US" sz="2000" dirty="0"/>
              <a:t>                                    (MSE).</a:t>
            </a:r>
            <a:endParaRPr lang="en-US" sz="2000" u="sng" dirty="0"/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A13ABB4A-F934-4EB5-95FA-9BFDCB2B3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671" y="5087890"/>
            <a:ext cx="2315055" cy="63541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0625240-DB8D-4DCD-8DC9-8B1F018AB246}"/>
              </a:ext>
            </a:extLst>
          </p:cNvPr>
          <p:cNvSpPr txBox="1"/>
          <p:nvPr/>
        </p:nvSpPr>
        <p:spPr>
          <a:xfrm>
            <a:off x="6537101" y="925320"/>
            <a:ext cx="9501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Lines 1-14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815300A-7B86-4B9F-A979-24D48BC91D26}"/>
              </a:ext>
            </a:extLst>
          </p:cNvPr>
          <p:cNvSpPr txBox="1"/>
          <p:nvPr/>
        </p:nvSpPr>
        <p:spPr>
          <a:xfrm>
            <a:off x="3752911" y="8857"/>
            <a:ext cx="60938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22419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53FAABB-3F63-4E76-9A37-DBD132C3F146}"/>
              </a:ext>
            </a:extLst>
          </p:cNvPr>
          <p:cNvSpPr txBox="1"/>
          <p:nvPr/>
        </p:nvSpPr>
        <p:spPr>
          <a:xfrm>
            <a:off x="5027415" y="622869"/>
            <a:ext cx="2937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Complementary GAN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C41C461-2C93-4912-8896-E103B87AABAD}"/>
              </a:ext>
            </a:extLst>
          </p:cNvPr>
          <p:cNvSpPr txBox="1"/>
          <p:nvPr/>
        </p:nvSpPr>
        <p:spPr>
          <a:xfrm>
            <a:off x="1059658" y="1440130"/>
            <a:ext cx="1127495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The generator</a:t>
            </a:r>
            <a:r>
              <a:rPr lang="en-US" sz="2000" dirty="0"/>
              <a:t> G of complementary GAN is a feedforward neural network where its output layer has the same dimension as the user representation v. Formally, we define the generated samples as v˜ = G(z).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complementary distribution p∗ is defined as: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To make the generative distribution </a:t>
            </a:r>
            <a:r>
              <a:rPr lang="en-US" sz="2000" dirty="0" err="1"/>
              <a:t>pG</a:t>
            </a:r>
            <a:r>
              <a:rPr lang="en-US" sz="2000" dirty="0"/>
              <a:t> close to the complementary distribution p∗ , the complementary generator G is trained to minimize the KL divergence between </a:t>
            </a:r>
            <a:r>
              <a:rPr lang="en-US" sz="2000" dirty="0" err="1"/>
              <a:t>pG</a:t>
            </a:r>
            <a:r>
              <a:rPr lang="en-US" sz="2000" dirty="0"/>
              <a:t> and p∗ . Based on the definition of KL divergence, we have the following objective function: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where H(·) is the entropy, and 1[·] is the indicator function.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8EB4824-D544-43EE-BA2E-6805B6D31652}"/>
              </a:ext>
            </a:extLst>
          </p:cNvPr>
          <p:cNvSpPr txBox="1"/>
          <p:nvPr/>
        </p:nvSpPr>
        <p:spPr>
          <a:xfrm>
            <a:off x="6334419" y="950772"/>
            <a:ext cx="950118" cy="26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Lines 15-21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5BA96F3-145A-441C-BD58-FD7DB7BC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20" y="2685278"/>
            <a:ext cx="4924425" cy="8382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49027C7-464B-4596-AB27-801DD392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218" y="4863510"/>
            <a:ext cx="4937829" cy="87306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CF2A1F8-930A-4946-9B99-01D4FFF9E3AB}"/>
              </a:ext>
            </a:extLst>
          </p:cNvPr>
          <p:cNvSpPr txBox="1"/>
          <p:nvPr/>
        </p:nvSpPr>
        <p:spPr>
          <a:xfrm>
            <a:off x="3689528" y="50171"/>
            <a:ext cx="6519070" cy="617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258696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F6F41CB-C766-40AA-A1DB-1DECECD14DC1}"/>
              </a:ext>
            </a:extLst>
          </p:cNvPr>
          <p:cNvSpPr txBox="1"/>
          <p:nvPr/>
        </p:nvSpPr>
        <p:spPr>
          <a:xfrm>
            <a:off x="917050" y="1557040"/>
            <a:ext cx="1127495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Meanwhile, the complementary generator G adopts the feature matching loss to ensure that the generated samples are constrained in the space of user representation </a:t>
            </a:r>
            <a:r>
              <a:rPr lang="en-US" sz="2000" dirty="0" err="1"/>
              <a:t>B</a:t>
            </a:r>
            <a:r>
              <a:rPr lang="en-US" sz="1200" dirty="0" err="1"/>
              <a:t>v</a:t>
            </a:r>
            <a:r>
              <a:rPr lang="en-US" sz="2000" dirty="0"/>
              <a:t>:                                                                   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where f(·) denotes the output of an intermediate layer of the discriminator used as a feature representation of v. Thus, the complete objective function of the generator is defined as:   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EAB3F1D-2E27-4D56-BEA4-6A0D75AC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91" y="2263198"/>
            <a:ext cx="3109401" cy="34636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B702939-885D-4861-AE41-B8A6A192C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52" y="3741561"/>
            <a:ext cx="5153025" cy="42862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F317296-C9C6-4B57-900C-BB05F8CE4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776" y="3707695"/>
            <a:ext cx="3486150" cy="38100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58C2F43-58A6-4697-9B49-5C9CD2795275}"/>
              </a:ext>
            </a:extLst>
          </p:cNvPr>
          <p:cNvSpPr txBox="1"/>
          <p:nvPr/>
        </p:nvSpPr>
        <p:spPr>
          <a:xfrm>
            <a:off x="5510011" y="622869"/>
            <a:ext cx="2937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Complementary GAN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D288ECA-99EE-4C14-B57D-660EE137604B}"/>
              </a:ext>
            </a:extLst>
          </p:cNvPr>
          <p:cNvSpPr txBox="1"/>
          <p:nvPr/>
        </p:nvSpPr>
        <p:spPr>
          <a:xfrm>
            <a:off x="6563019" y="959239"/>
            <a:ext cx="950118" cy="26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Lines 15-21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1BC3561-706E-4717-B607-5C77DBE2602B}"/>
              </a:ext>
            </a:extLst>
          </p:cNvPr>
          <p:cNvSpPr txBox="1"/>
          <p:nvPr/>
        </p:nvSpPr>
        <p:spPr>
          <a:xfrm>
            <a:off x="4229833" y="88808"/>
            <a:ext cx="6328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219888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342FD64-5187-46B7-97EF-BC8C48BEAD0F}"/>
              </a:ext>
            </a:extLst>
          </p:cNvPr>
          <p:cNvSpPr txBox="1"/>
          <p:nvPr/>
        </p:nvSpPr>
        <p:spPr>
          <a:xfrm>
            <a:off x="577062" y="1287731"/>
            <a:ext cx="120552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following graphs demonstrates the ideal generators of regular GAN and complementary GAN that we used in our project: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To optimize the objective function of generator, we need to approximate the entropy of generated samples H(</a:t>
            </a:r>
            <a:r>
              <a:rPr lang="en-US" sz="2000" dirty="0" err="1"/>
              <a:t>pG</a:t>
            </a:r>
            <a:r>
              <a:rPr lang="en-US" sz="2000" dirty="0"/>
              <a:t>).</a:t>
            </a:r>
          </a:p>
          <a:p>
            <a:pPr algn="l" rtl="0"/>
            <a:r>
              <a:rPr lang="en-US" sz="2000" dirty="0"/>
              <a:t>To minimize −H (</a:t>
            </a:r>
            <a:r>
              <a:rPr lang="en-US" sz="2000" dirty="0" err="1"/>
              <a:t>pG</a:t>
            </a:r>
            <a:r>
              <a:rPr lang="en-US" sz="2000" dirty="0"/>
              <a:t> ), we adopt the pull-away term (PT):                                             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092F6C5-9E22-429C-B5AF-299D90B7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85" y="1768938"/>
            <a:ext cx="5212774" cy="256309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289D03B-E84B-48AD-93EA-5E6B6F48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716" y="5233897"/>
            <a:ext cx="3020680" cy="459456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57D2E5E-F7F5-4C76-9104-1977A5DAFC9A}"/>
              </a:ext>
            </a:extLst>
          </p:cNvPr>
          <p:cNvSpPr txBox="1"/>
          <p:nvPr/>
        </p:nvSpPr>
        <p:spPr>
          <a:xfrm>
            <a:off x="5222146" y="622869"/>
            <a:ext cx="2937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Complementary GAN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0B3C9F9-D1CF-4420-BF10-E6623F7A3C7B}"/>
              </a:ext>
            </a:extLst>
          </p:cNvPr>
          <p:cNvSpPr txBox="1"/>
          <p:nvPr/>
        </p:nvSpPr>
        <p:spPr>
          <a:xfrm>
            <a:off x="6452954" y="950772"/>
            <a:ext cx="950118" cy="26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Lines 15-21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EA657F6-914A-41C1-94E5-76FCC76864CF}"/>
              </a:ext>
            </a:extLst>
          </p:cNvPr>
          <p:cNvSpPr txBox="1"/>
          <p:nvPr/>
        </p:nvSpPr>
        <p:spPr>
          <a:xfrm>
            <a:off x="3883289" y="57979"/>
            <a:ext cx="6519070" cy="679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289759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12FF347-A3EB-4273-9064-E85A5FC3CD78}"/>
              </a:ext>
            </a:extLst>
          </p:cNvPr>
          <p:cNvSpPr txBox="1"/>
          <p:nvPr/>
        </p:nvSpPr>
        <p:spPr>
          <a:xfrm>
            <a:off x="433126" y="1330064"/>
            <a:ext cx="1181814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probability distribution of real samples </a:t>
            </a:r>
            <a:r>
              <a:rPr lang="en-US" sz="2000" dirty="0" err="1"/>
              <a:t>p</a:t>
            </a:r>
            <a:r>
              <a:rPr lang="en-US" sz="1100" dirty="0" err="1"/>
              <a:t>data</a:t>
            </a:r>
            <a:r>
              <a:rPr lang="en-US" sz="2000" dirty="0"/>
              <a:t> is usually unavailable, and approximating </a:t>
            </a:r>
            <a:r>
              <a:rPr lang="en-US" sz="2000" dirty="0" err="1"/>
              <a:t>p</a:t>
            </a:r>
            <a:r>
              <a:rPr lang="en-US" sz="1100" dirty="0" err="1"/>
              <a:t>data</a:t>
            </a:r>
            <a:r>
              <a:rPr lang="en-US" sz="2000" dirty="0"/>
              <a:t> is computationally expensive. We adopt the approach that a discriminator from a regular GAN can detect whether the data from the real data distribution </a:t>
            </a:r>
            <a:r>
              <a:rPr lang="en-US" sz="2000" dirty="0" err="1"/>
              <a:t>p</a:t>
            </a:r>
            <a:r>
              <a:rPr lang="en-US" sz="1100" dirty="0" err="1"/>
              <a:t>data</a:t>
            </a:r>
            <a:r>
              <a:rPr lang="en-US" sz="2000" dirty="0"/>
              <a:t> or from the generator’s distribution. 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We separately train a regular GAN model based on benign user representations and use the discriminator of the regular GAN as a proxy to evaluate </a:t>
            </a:r>
            <a:r>
              <a:rPr lang="en-US" sz="2000" dirty="0" err="1"/>
              <a:t>p</a:t>
            </a:r>
            <a:r>
              <a:rPr lang="en-US" sz="1200" dirty="0" err="1"/>
              <a:t>data</a:t>
            </a:r>
            <a:r>
              <a:rPr lang="en-US" sz="2000" dirty="0"/>
              <a:t>(v˜) &gt; ϵ.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discriminator D takes the benign user representation v and generated user representation v˜ as inputs and tries to distinguish v from v˜. As a classifier, D is a standard feedforward neural network with a </a:t>
            </a:r>
            <a:r>
              <a:rPr lang="en-US" sz="2000" dirty="0" err="1"/>
              <a:t>softmax</a:t>
            </a:r>
            <a:r>
              <a:rPr lang="en-US" sz="2000" dirty="0"/>
              <a:t> function as its output layer, and the objective function of D is: 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111DDB6-5FB3-4368-8DD6-583B37201908}"/>
              </a:ext>
            </a:extLst>
          </p:cNvPr>
          <p:cNvSpPr txBox="1"/>
          <p:nvPr/>
        </p:nvSpPr>
        <p:spPr>
          <a:xfrm>
            <a:off x="5061279" y="622869"/>
            <a:ext cx="2937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Complementary GAN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A0A4622-C946-44E8-81B6-74CC955404BF}"/>
              </a:ext>
            </a:extLst>
          </p:cNvPr>
          <p:cNvSpPr txBox="1"/>
          <p:nvPr/>
        </p:nvSpPr>
        <p:spPr>
          <a:xfrm>
            <a:off x="6436017" y="959239"/>
            <a:ext cx="950118" cy="26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Lines 15-21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F18C733E-63F4-4788-93F6-95D9A5E3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906" y="4858038"/>
            <a:ext cx="4303569" cy="37234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CB944DC-7401-4C4C-9067-D1FE84AF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609" y="4858038"/>
            <a:ext cx="2008909" cy="31172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5CCBFA5-D591-47C2-B611-2205A43DFAA6}"/>
              </a:ext>
            </a:extLst>
          </p:cNvPr>
          <p:cNvSpPr txBox="1"/>
          <p:nvPr/>
        </p:nvSpPr>
        <p:spPr>
          <a:xfrm>
            <a:off x="3664128" y="26962"/>
            <a:ext cx="6519070" cy="617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324549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D98D8A3-433C-4508-8ABF-9E182CCFAA4F}"/>
              </a:ext>
            </a:extLst>
          </p:cNvPr>
          <p:cNvSpPr txBox="1"/>
          <p:nvPr/>
        </p:nvSpPr>
        <p:spPr>
          <a:xfrm>
            <a:off x="2585223" y="131555"/>
            <a:ext cx="8676883" cy="679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Fraud detection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B4A4C08-35B4-42EC-B6F7-F023A56B4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8"/>
          <a:stretch/>
        </p:blipFill>
        <p:spPr>
          <a:xfrm>
            <a:off x="617822" y="1432257"/>
            <a:ext cx="5148223" cy="292559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043595D-B391-4006-A4C3-221FB208DF7E}"/>
              </a:ext>
            </a:extLst>
          </p:cNvPr>
          <p:cNvSpPr txBox="1"/>
          <p:nvPr/>
        </p:nvSpPr>
        <p:spPr>
          <a:xfrm>
            <a:off x="5909733" y="1338531"/>
            <a:ext cx="60875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Although the training procedure of OCAN contains two phases that train LSTM-Autoencoder and complementary GAN successively, the fraud detection model is an end-to-end model. We show the procedure pseudocode of detecting fraud. To detect a malicious user, we first compute the user representation v</a:t>
            </a:r>
            <a:r>
              <a:rPr lang="en-US" sz="1200" dirty="0"/>
              <a:t>u</a:t>
            </a:r>
            <a:r>
              <a:rPr lang="en-US" sz="2000" dirty="0"/>
              <a:t> based on the encoder in the LSTM-Autoencoder model.</a:t>
            </a:r>
          </a:p>
          <a:p>
            <a:pPr algn="l" rtl="0"/>
            <a:r>
              <a:rPr lang="en-US" sz="2000" dirty="0"/>
              <a:t>Then, we predict the user label based on the discriminator of complementary GAN.</a:t>
            </a:r>
          </a:p>
        </p:txBody>
      </p:sp>
    </p:spTree>
    <p:extLst>
      <p:ext uri="{BB962C8B-B14F-4D97-AF65-F5344CB8AC3E}">
        <p14:creationId xmlns:p14="http://schemas.microsoft.com/office/powerpoint/2010/main" val="351132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9920704-3C79-4E31-9CFF-38B8BB1BCF69}"/>
              </a:ext>
            </a:extLst>
          </p:cNvPr>
          <p:cNvSpPr txBox="1"/>
          <p:nvPr/>
        </p:nvSpPr>
        <p:spPr>
          <a:xfrm>
            <a:off x="1099977" y="738780"/>
            <a:ext cx="8923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What is the problem?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F01A0B-6D11-4226-8266-6AD1E0CDEE2A}"/>
              </a:ext>
            </a:extLst>
          </p:cNvPr>
          <p:cNvSpPr txBox="1"/>
          <p:nvPr/>
        </p:nvSpPr>
        <p:spPr>
          <a:xfrm>
            <a:off x="952369" y="1760116"/>
            <a:ext cx="99432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000" dirty="0"/>
              <a:t>Many online applications\sites, are often attacked by malicious users who commit different types of actions such as vandalism on Wikipedia or fraudulent reviews on eBay.</a:t>
            </a:r>
            <a:endParaRPr lang="he-IL" sz="2000" dirty="0"/>
          </a:p>
          <a:p>
            <a:pPr algn="l" rtl="0"/>
            <a:r>
              <a:rPr lang="en-US" sz="2000" dirty="0"/>
              <a:t> 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000" dirty="0"/>
              <a:t>In this project, we develop one-class adversarial nets (from now, let’s call it OCAN) for fraud detection with only benign users as training data.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94580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02FDDC6-791F-415F-900B-F3505B0ADBB9}"/>
              </a:ext>
            </a:extLst>
          </p:cNvPr>
          <p:cNvSpPr txBox="1"/>
          <p:nvPr/>
        </p:nvSpPr>
        <p:spPr>
          <a:xfrm>
            <a:off x="4017526" y="106154"/>
            <a:ext cx="4897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Experiment Setup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A165C53-4A3C-48FE-9B99-AE71EFF9285D}"/>
              </a:ext>
            </a:extLst>
          </p:cNvPr>
          <p:cNvSpPr txBox="1"/>
          <p:nvPr/>
        </p:nvSpPr>
        <p:spPr>
          <a:xfrm>
            <a:off x="827663" y="1253866"/>
            <a:ext cx="11277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Dataset</a:t>
            </a:r>
            <a:r>
              <a:rPr lang="en-US" sz="2000" dirty="0"/>
              <a:t>: To evaluate OCAN, we focus on one type of malicious users - vandals on Wikipedia. Each user edits a sequence of Wikipedia pages. We keep those users with the lengths of edit sequence range from 4 to 50.</a:t>
            </a:r>
          </a:p>
          <a:p>
            <a:pPr algn="l" rtl="0"/>
            <a:r>
              <a:rPr lang="en-US" sz="2000" dirty="0"/>
              <a:t>After this preprocessing, the dataset contains 10528 benign users and 11495 vandals.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u="sng" dirty="0"/>
              <a:t>Parameters:</a:t>
            </a:r>
            <a:r>
              <a:rPr lang="en-US" sz="2000" dirty="0"/>
              <a:t> For LSTM-Autoencoder, the dimension of the hidden layer is 200, and the training epoch is 20. The discriminator contains 2 hidden layers which are 100 and 50 dimensions. The generator takes the 50 dimensions of noise as input, and there is 1 hidden layer with 100 dimensions. The training epoch of complementary GAN is 50.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For the threshold </a:t>
            </a:r>
            <a:r>
              <a:rPr lang="el-GR" sz="2000" dirty="0"/>
              <a:t>ϵ</a:t>
            </a:r>
            <a:r>
              <a:rPr lang="en-US" sz="2000" dirty="0"/>
              <a:t> we take the average of the max and min of benign user representation of the generator.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46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2B04F71-DAEE-4961-9CCA-37747B1D059F}"/>
              </a:ext>
            </a:extLst>
          </p:cNvPr>
          <p:cNvSpPr txBox="1"/>
          <p:nvPr/>
        </p:nvSpPr>
        <p:spPr>
          <a:xfrm>
            <a:off x="1662854" y="585129"/>
            <a:ext cx="106730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Comparison with One-Class Classification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A44632C-E175-4CD2-A2B5-07935013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780705"/>
            <a:ext cx="10315575" cy="2714625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D210813-C5AE-4FC9-9BEA-25566918F736}"/>
              </a:ext>
            </a:extLst>
          </p:cNvPr>
          <p:cNvSpPr txBox="1"/>
          <p:nvPr/>
        </p:nvSpPr>
        <p:spPr>
          <a:xfrm>
            <a:off x="914400" y="1758801"/>
            <a:ext cx="1127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table below show the vandal detection results (mean ± std) on precision, recall, F1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42811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B9189B3-AF4B-4C23-9A99-E1B9811999FC}"/>
              </a:ext>
            </a:extLst>
          </p:cNvPr>
          <p:cNvSpPr txBox="1"/>
          <p:nvPr/>
        </p:nvSpPr>
        <p:spPr>
          <a:xfrm>
            <a:off x="1518921" y="570600"/>
            <a:ext cx="106730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Comparison with One-Class Classification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D86C6CB-F5CF-4D86-B3CA-14E01C494A7B}"/>
              </a:ext>
            </a:extLst>
          </p:cNvPr>
          <p:cNvSpPr txBox="1"/>
          <p:nvPr/>
        </p:nvSpPr>
        <p:spPr>
          <a:xfrm>
            <a:off x="4714168" y="1154984"/>
            <a:ext cx="3593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OCAN Framework Analysis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DB3818D-F361-475C-B2BC-5BF6AFA837D9}"/>
              </a:ext>
            </a:extLst>
          </p:cNvPr>
          <p:cNvSpPr txBox="1"/>
          <p:nvPr/>
        </p:nvSpPr>
        <p:spPr>
          <a:xfrm>
            <a:off x="838200" y="1810189"/>
            <a:ext cx="10634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graph below show 2D visualization of three types of users: real benign (blue), vandal (cyan), and complementary benign (pink)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E2EA57F-E376-4DDB-BBB9-F93EA60F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29" y="2668779"/>
            <a:ext cx="6546273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62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64309FB-63B9-4B9E-8CC2-36C6D736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6" y="3429000"/>
            <a:ext cx="11083636" cy="237214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E2F7BDD-9798-4848-AFF5-2B622E68DB93}"/>
              </a:ext>
            </a:extLst>
          </p:cNvPr>
          <p:cNvSpPr txBox="1"/>
          <p:nvPr/>
        </p:nvSpPr>
        <p:spPr>
          <a:xfrm>
            <a:off x="1501987" y="587096"/>
            <a:ext cx="106730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Comparison with One-Class Classification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2E6B6E7-9181-47DF-8966-43FAED24F127}"/>
              </a:ext>
            </a:extLst>
          </p:cNvPr>
          <p:cNvSpPr txBox="1"/>
          <p:nvPr/>
        </p:nvSpPr>
        <p:spPr>
          <a:xfrm>
            <a:off x="897466" y="1641466"/>
            <a:ext cx="11277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Training progresses of OCAN (</a:t>
            </a:r>
            <a:r>
              <a:rPr lang="en-US" sz="2000" dirty="0" err="1"/>
              <a:t>a,c</a:t>
            </a:r>
            <a:r>
              <a:rPr lang="en-US" sz="2000" dirty="0"/>
              <a:t>) and OCAN-r (</a:t>
            </a:r>
            <a:r>
              <a:rPr lang="en-US" sz="2000" dirty="0" err="1"/>
              <a:t>b,d</a:t>
            </a:r>
            <a:r>
              <a:rPr lang="en-US" sz="2000" dirty="0"/>
              <a:t>). Three lines in Figures (a) and (b) indicate the probabilities of being benign users predicted by the discriminator: real benign users p(</a:t>
            </a:r>
            <a:r>
              <a:rPr lang="en-US" sz="2000" dirty="0" err="1"/>
              <a:t>y|v</a:t>
            </a:r>
            <a:r>
              <a:rPr lang="en-US" sz="1200" dirty="0" err="1"/>
              <a:t>B</a:t>
            </a:r>
            <a:r>
              <a:rPr lang="en-US" sz="2000" dirty="0"/>
              <a:t>) (green line) vs. generated samples p(</a:t>
            </a:r>
            <a:r>
              <a:rPr lang="en-US" sz="2000" dirty="0" err="1"/>
              <a:t>y|v</a:t>
            </a:r>
            <a:r>
              <a:rPr lang="en-US" sz="2000" dirty="0"/>
              <a:t>˜) (red broken line) vs. real malicious users p(</a:t>
            </a:r>
            <a:r>
              <a:rPr lang="en-US" sz="2000" dirty="0" err="1"/>
              <a:t>y|v</a:t>
            </a:r>
            <a:r>
              <a:rPr lang="en-US" sz="1200" dirty="0" err="1"/>
              <a:t>M</a:t>
            </a:r>
            <a:r>
              <a:rPr lang="en-US" sz="2000" dirty="0"/>
              <a:t> ) (blue dotted line). Figures (c) and (d) show the F1 scores of OCAN and OCAN-r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165751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D9C88E2-DA78-4D80-BF86-412086FE4EFF}"/>
              </a:ext>
            </a:extLst>
          </p:cNvPr>
          <p:cNvSpPr txBox="1"/>
          <p:nvPr/>
        </p:nvSpPr>
        <p:spPr>
          <a:xfrm>
            <a:off x="1610787" y="614154"/>
            <a:ext cx="3789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CONCLUSION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66FBAB7-4A51-4B56-ADC2-6FADE3883EB1}"/>
              </a:ext>
            </a:extLst>
          </p:cNvPr>
          <p:cNvSpPr txBox="1"/>
          <p:nvPr/>
        </p:nvSpPr>
        <p:spPr>
          <a:xfrm>
            <a:off x="1045249" y="1505008"/>
            <a:ext cx="1127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/>
              <a:t>In this project, we have developed OCAN that consists of LSTM Autoencoder and complementary GAN for fraud detection when only benign users are observed during the training phase. </a:t>
            </a:r>
          </a:p>
          <a:p>
            <a:pPr algn="l" rtl="0"/>
            <a:endParaRPr lang="en-US" dirty="0"/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/>
              <a:t>During training, OCAN adopts LSTM-Autoencoder to learn benign user representations, and then uses the benign user representations to train a complementary GAN model.</a:t>
            </a:r>
          </a:p>
          <a:p>
            <a:pPr algn="l" rtl="0"/>
            <a:endParaRPr lang="en-US" dirty="0"/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/>
              <a:t> The generator of complementary GAN can generate complementary benign user representations that are in the low-density regions of real benign user representations, while the discriminator is trained to distinguish the real and complementary benign users. </a:t>
            </a:r>
          </a:p>
          <a:p>
            <a:pPr algn="l" rtl="0"/>
            <a:endParaRPr lang="en-US" dirty="0"/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/>
              <a:t>After training, the discriminator can detect malicious users which are outside the regions of benign users. 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/>
              <a:t>We have conducted theoretical and empirical analysis to demonstrate the advantages of complementary GAN over regular GAN.</a:t>
            </a:r>
          </a:p>
        </p:txBody>
      </p:sp>
    </p:spTree>
    <p:extLst>
      <p:ext uri="{BB962C8B-B14F-4D97-AF65-F5344CB8AC3E}">
        <p14:creationId xmlns:p14="http://schemas.microsoft.com/office/powerpoint/2010/main" val="71305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B563F55-D492-4663-A549-7A72A3C556FE}"/>
              </a:ext>
            </a:extLst>
          </p:cNvPr>
          <p:cNvSpPr txBox="1"/>
          <p:nvPr/>
        </p:nvSpPr>
        <p:spPr>
          <a:xfrm>
            <a:off x="1358515" y="1615074"/>
            <a:ext cx="11277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6000" dirty="0"/>
              <a:t>Thank You in advanced </a:t>
            </a:r>
          </a:p>
          <a:p>
            <a:pPr algn="l" rtl="0"/>
            <a:r>
              <a:rPr lang="en-US" sz="6000" dirty="0"/>
              <a:t>             for the 99 grade!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389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DDA248E-E2F3-40BA-B0B4-456131F5812E}"/>
              </a:ext>
            </a:extLst>
          </p:cNvPr>
          <p:cNvSpPr txBox="1"/>
          <p:nvPr/>
        </p:nvSpPr>
        <p:spPr>
          <a:xfrm>
            <a:off x="1099976" y="1556921"/>
            <a:ext cx="105407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OCAN first uses LSTM-Autoencoder to learn the representations of benign users from their sequences of online activities. It then detects malicious users by training a discriminator of a complementary GAN model that is different from the regular GAN model. Experimental results show that our OCAN outperforms the state-of-the-art one-class classification models and achieves comparable performance with the latest multi-source LSTM model that requires both benign and malicious users in the training phase.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B30ED8-9D19-4AB3-9F23-5F00F38313A5}"/>
              </a:ext>
            </a:extLst>
          </p:cNvPr>
          <p:cNvSpPr txBox="1"/>
          <p:nvPr/>
        </p:nvSpPr>
        <p:spPr>
          <a:xfrm>
            <a:off x="1099977" y="738780"/>
            <a:ext cx="8923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341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C1D01B-A9EE-46F8-98E3-CDE1391BD558}"/>
              </a:ext>
            </a:extLst>
          </p:cNvPr>
          <p:cNvSpPr txBox="1"/>
          <p:nvPr/>
        </p:nvSpPr>
        <p:spPr>
          <a:xfrm>
            <a:off x="1651266" y="527673"/>
            <a:ext cx="8923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Related work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ED67F3A-8A7C-4D93-89AC-230581F349C9}"/>
              </a:ext>
            </a:extLst>
          </p:cNvPr>
          <p:cNvSpPr txBox="1"/>
          <p:nvPr/>
        </p:nvSpPr>
        <p:spPr>
          <a:xfrm>
            <a:off x="1651266" y="1556921"/>
            <a:ext cx="105407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Fraud detection:</a:t>
            </a:r>
            <a:r>
              <a:rPr lang="en-US" sz="2000" dirty="0"/>
              <a:t> Many fraud detection techniques have been developed in recent years, including content-based approaches and graph-based approaches. Our project focused on detecting hoaxes on Wikipedia by finding characteristic in terms of article content and features of the editor who created the hoax.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ACD5C71-B07E-4A59-880C-F21D809A0DA4}"/>
              </a:ext>
            </a:extLst>
          </p:cNvPr>
          <p:cNvSpPr txBox="1"/>
          <p:nvPr/>
        </p:nvSpPr>
        <p:spPr>
          <a:xfrm>
            <a:off x="1651267" y="3201722"/>
            <a:ext cx="105407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Deep neural network:</a:t>
            </a:r>
            <a:r>
              <a:rPr lang="en-US" sz="2000" dirty="0"/>
              <a:t> Deep neural networks have achieved promising results in computer vision, natural language processing, and speech recognition.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4508490-F45E-440F-85E0-7732EFEDA92A}"/>
              </a:ext>
            </a:extLst>
          </p:cNvPr>
          <p:cNvSpPr txBox="1"/>
          <p:nvPr/>
        </p:nvSpPr>
        <p:spPr>
          <a:xfrm>
            <a:off x="1651267" y="4159474"/>
            <a:ext cx="105407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One-class classification:</a:t>
            </a:r>
            <a:r>
              <a:rPr lang="en-US" sz="2000" dirty="0"/>
              <a:t> : One-class classification algorithms aim to build classification models when only one class of samples are observed, and the other class of samples are absent.</a:t>
            </a:r>
          </a:p>
        </p:txBody>
      </p:sp>
    </p:spTree>
    <p:extLst>
      <p:ext uri="{BB962C8B-B14F-4D97-AF65-F5344CB8AC3E}">
        <p14:creationId xmlns:p14="http://schemas.microsoft.com/office/powerpoint/2010/main" val="30609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2114F62-4106-490B-AFBF-45FC319E4B67}"/>
              </a:ext>
            </a:extLst>
          </p:cNvPr>
          <p:cNvSpPr txBox="1"/>
          <p:nvPr/>
        </p:nvSpPr>
        <p:spPr>
          <a:xfrm>
            <a:off x="3799067" y="93775"/>
            <a:ext cx="459386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5000" dirty="0">
                <a:solidFill>
                  <a:srgbClr val="FF0000"/>
                </a:solidFill>
              </a:rPr>
              <a:t>PRELIMINARY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01FE06D-B0A7-40B0-801E-F4663DBE3EC8}"/>
              </a:ext>
            </a:extLst>
          </p:cNvPr>
          <p:cNvSpPr txBox="1"/>
          <p:nvPr/>
        </p:nvSpPr>
        <p:spPr>
          <a:xfrm>
            <a:off x="2078603" y="955549"/>
            <a:ext cx="100312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000" u="sng" dirty="0"/>
              <a:t>LSTM </a:t>
            </a:r>
            <a:r>
              <a:rPr lang="en-US" sz="3200" u="sng" dirty="0"/>
              <a:t>Autoencoder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RNN – Recurrent Neural Network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LSTM – Long Short-Term Memory network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Autoencoder</a:t>
            </a:r>
          </a:p>
          <a:p>
            <a:pPr algn="l" rtl="0"/>
            <a:r>
              <a:rPr lang="en-US" sz="3200" dirty="0"/>
              <a:t>	</a:t>
            </a:r>
            <a:endParaRPr lang="en-US" sz="30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BFBD6EB-61CB-4B85-BB85-7BDCCA99FF50}"/>
              </a:ext>
            </a:extLst>
          </p:cNvPr>
          <p:cNvSpPr txBox="1"/>
          <p:nvPr/>
        </p:nvSpPr>
        <p:spPr>
          <a:xfrm>
            <a:off x="2078602" y="3587038"/>
            <a:ext cx="100312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000" u="sng" dirty="0"/>
              <a:t>GAN – </a:t>
            </a:r>
            <a:r>
              <a:rPr lang="en-US" sz="3200" u="sng" dirty="0"/>
              <a:t>Generative Adversarial Nets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Discriminator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95544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836A564-C465-479A-A85C-64F2746C5538}"/>
              </a:ext>
            </a:extLst>
          </p:cNvPr>
          <p:cNvSpPr txBox="1"/>
          <p:nvPr/>
        </p:nvSpPr>
        <p:spPr>
          <a:xfrm>
            <a:off x="1099977" y="738780"/>
            <a:ext cx="8923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RNN – Recurrent Neural Network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347340C-C793-4274-B227-375F181AA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5"/>
          <a:stretch/>
        </p:blipFill>
        <p:spPr>
          <a:xfrm>
            <a:off x="2654967" y="1566407"/>
            <a:ext cx="6882066" cy="320140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9D6D8CC-81D5-4875-B9E2-739045071D90}"/>
              </a:ext>
            </a:extLst>
          </p:cNvPr>
          <p:cNvSpPr txBox="1"/>
          <p:nvPr/>
        </p:nvSpPr>
        <p:spPr>
          <a:xfrm>
            <a:off x="1555482" y="5055586"/>
            <a:ext cx="105407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RNN is a class of 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neural networks</a:t>
            </a:r>
            <a:r>
              <a:rPr lang="en-US" sz="2000" dirty="0"/>
              <a:t> where connections between nodes form a </a:t>
            </a:r>
            <a:r>
              <a:rPr lang="en-US" sz="2000" dirty="0">
                <a:hlinkClick r:id="rId4" tooltip="Directed grap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directed graph</a:t>
            </a:r>
            <a:r>
              <a:rPr lang="en-US" sz="2000" dirty="0"/>
              <a:t> along a temporal sequence. This allows it to exhibit temporal dynamic behavior. Derived from </a:t>
            </a:r>
            <a:r>
              <a:rPr lang="en-US" sz="2000" dirty="0">
                <a:hlinkClick r:id="rId5" tooltip="Feedforward neural network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feedforward neural networks</a:t>
            </a:r>
            <a:r>
              <a:rPr lang="en-US" sz="2000" dirty="0"/>
              <a:t>, RNNs can use their internal state (memory) to process variable length sequences of inputs.</a:t>
            </a:r>
          </a:p>
        </p:txBody>
      </p:sp>
    </p:spTree>
    <p:extLst>
      <p:ext uri="{BB962C8B-B14F-4D97-AF65-F5344CB8AC3E}">
        <p14:creationId xmlns:p14="http://schemas.microsoft.com/office/powerpoint/2010/main" val="354614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D4ABB9F-2F84-4F72-BF8B-E7562342A506}"/>
              </a:ext>
            </a:extLst>
          </p:cNvPr>
          <p:cNvSpPr txBox="1"/>
          <p:nvPr/>
        </p:nvSpPr>
        <p:spPr>
          <a:xfrm>
            <a:off x="1585440" y="564475"/>
            <a:ext cx="10797089" cy="679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LSTM – Long Short-Term Memory network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9F61908-3178-46E6-A902-9CFB0D06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"/>
          <a:stretch/>
        </p:blipFill>
        <p:spPr>
          <a:xfrm>
            <a:off x="2436287" y="1457680"/>
            <a:ext cx="9095393" cy="316937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69F61A-58D6-4A73-888B-C7D83FAB1BCF}"/>
              </a:ext>
            </a:extLst>
          </p:cNvPr>
          <p:cNvSpPr txBox="1"/>
          <p:nvPr/>
        </p:nvSpPr>
        <p:spPr>
          <a:xfrm>
            <a:off x="1585440" y="4928046"/>
            <a:ext cx="105407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LSTM is one type of RNN. Given a sequence X = (x</a:t>
            </a:r>
            <a:r>
              <a:rPr lang="en-US" sz="1100" dirty="0"/>
              <a:t>1</a:t>
            </a:r>
            <a:r>
              <a:rPr lang="en-US" sz="2000" dirty="0"/>
              <a:t>, . . . , </a:t>
            </a:r>
            <a:r>
              <a:rPr lang="en-US" sz="2000" dirty="0" err="1"/>
              <a:t>x</a:t>
            </a:r>
            <a:r>
              <a:rPr lang="en-US" sz="1100" dirty="0" err="1"/>
              <a:t>t</a:t>
            </a:r>
            <a:r>
              <a:rPr lang="en-US" sz="2000" dirty="0"/>
              <a:t> , . . . , </a:t>
            </a:r>
            <a:r>
              <a:rPr lang="en-US" sz="2000" dirty="0" err="1"/>
              <a:t>x</a:t>
            </a:r>
            <a:r>
              <a:rPr lang="en-US" sz="1100" dirty="0" err="1"/>
              <a:t>T</a:t>
            </a:r>
            <a:r>
              <a:rPr lang="en-US" sz="2000" dirty="0"/>
              <a:t> ) where </a:t>
            </a:r>
            <a:r>
              <a:rPr lang="en-US" sz="2000" dirty="0" err="1"/>
              <a:t>x</a:t>
            </a:r>
            <a:r>
              <a:rPr lang="en-US" sz="1200" dirty="0" err="1"/>
              <a:t>t</a:t>
            </a:r>
            <a:r>
              <a:rPr lang="en-US" sz="2000" dirty="0"/>
              <a:t> ∈ R  denotes the input at the t-</a:t>
            </a:r>
            <a:r>
              <a:rPr lang="en-US" sz="2000" dirty="0" err="1"/>
              <a:t>th</a:t>
            </a:r>
            <a:r>
              <a:rPr lang="en-US" sz="2000" dirty="0"/>
              <a:t> step, LSTM maintains a hidden state vector </a:t>
            </a:r>
            <a:r>
              <a:rPr lang="en-US" sz="2000" dirty="0" err="1"/>
              <a:t>h</a:t>
            </a:r>
            <a:r>
              <a:rPr lang="en-US" sz="1100" dirty="0" err="1"/>
              <a:t>t</a:t>
            </a:r>
            <a:r>
              <a:rPr lang="en-US" sz="2000" dirty="0"/>
              <a:t> ∈ R  to keep track the sequence information from the current input </a:t>
            </a:r>
            <a:r>
              <a:rPr lang="en-US" sz="2000" dirty="0" err="1"/>
              <a:t>x</a:t>
            </a:r>
            <a:r>
              <a:rPr lang="en-US" sz="1100" dirty="0" err="1"/>
              <a:t>t</a:t>
            </a:r>
            <a:r>
              <a:rPr lang="en-US" sz="2000" dirty="0"/>
              <a:t> and the previous hidden state h</a:t>
            </a:r>
            <a:r>
              <a:rPr lang="en-US" sz="1100" dirty="0"/>
              <a:t>t−1</a:t>
            </a:r>
            <a:r>
              <a:rPr lang="en-US" sz="2000" dirty="0"/>
              <a:t>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0CCD64F-276A-4B81-A08C-CB39D80ED20D}"/>
              </a:ext>
            </a:extLst>
          </p:cNvPr>
          <p:cNvSpPr txBox="1"/>
          <p:nvPr/>
        </p:nvSpPr>
        <p:spPr>
          <a:xfrm>
            <a:off x="11076171" y="5237426"/>
            <a:ext cx="2610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en-US" sz="1100" dirty="0"/>
              <a:t>h</a:t>
            </a:r>
            <a:endParaRPr lang="en-US" sz="20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815622F-0B33-4577-BA54-9A26ECB319E1}"/>
              </a:ext>
            </a:extLst>
          </p:cNvPr>
          <p:cNvSpPr txBox="1"/>
          <p:nvPr/>
        </p:nvSpPr>
        <p:spPr>
          <a:xfrm>
            <a:off x="11252416" y="4932683"/>
            <a:ext cx="2610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56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389FB4B-CEAE-4064-BE22-47AB51CD73F6}"/>
              </a:ext>
            </a:extLst>
          </p:cNvPr>
          <p:cNvSpPr txBox="1"/>
          <p:nvPr/>
        </p:nvSpPr>
        <p:spPr>
          <a:xfrm>
            <a:off x="1643240" y="636052"/>
            <a:ext cx="3521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Autoencoder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E12176F-4DF2-485D-AAD8-82E610D5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33" y="1466285"/>
            <a:ext cx="8327300" cy="3058886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D343B1-24FF-472A-978C-E2667C4902AE}"/>
              </a:ext>
            </a:extLst>
          </p:cNvPr>
          <p:cNvSpPr txBox="1"/>
          <p:nvPr/>
        </p:nvSpPr>
        <p:spPr>
          <a:xfrm>
            <a:off x="1749833" y="4883883"/>
            <a:ext cx="105407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An autoencoder is a type of artificial neural network used to learn efficient data coding in an unsupervised manner. The aim of an autoencoder is to learn a representation (encoding) for a set of data, typically for dimensionality reduction, by training the network to ignore signal “noise”.</a:t>
            </a:r>
          </a:p>
        </p:txBody>
      </p:sp>
    </p:spTree>
    <p:extLst>
      <p:ext uri="{BB962C8B-B14F-4D97-AF65-F5344CB8AC3E}">
        <p14:creationId xmlns:p14="http://schemas.microsoft.com/office/powerpoint/2010/main" val="266698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D08B0C4-B430-471B-AD15-A119B358A79D}"/>
              </a:ext>
            </a:extLst>
          </p:cNvPr>
          <p:cNvSpPr txBox="1"/>
          <p:nvPr/>
        </p:nvSpPr>
        <p:spPr>
          <a:xfrm>
            <a:off x="1634393" y="611084"/>
            <a:ext cx="8923214" cy="76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GAN – Generative Adversarial Nets</a:t>
            </a:r>
          </a:p>
          <a:p>
            <a:pPr algn="l" rtl="0"/>
            <a:endParaRPr lang="en-US" sz="40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7FD3D7-B301-4A6B-8F7F-2C0BC1A987BD}"/>
              </a:ext>
            </a:extLst>
          </p:cNvPr>
          <p:cNvSpPr txBox="1"/>
          <p:nvPr/>
        </p:nvSpPr>
        <p:spPr>
          <a:xfrm>
            <a:off x="1634393" y="5204129"/>
            <a:ext cx="105407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GANs are a way to make a generative model by having two neural networks compete with each other.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28C36F9-CB14-4F4E-BC5E-26E8049D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93" y="1504288"/>
            <a:ext cx="9160030" cy="33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58587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679</TotalTime>
  <Words>1731</Words>
  <Application>Microsoft Office PowerPoint</Application>
  <PresentationFormat>מסך רחב</PresentationFormat>
  <Paragraphs>141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</vt:lpstr>
      <vt:lpstr>Wingdings 3</vt:lpstr>
      <vt:lpstr>עשן מתפתל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שחר אביטל</dc:creator>
  <cp:lastModifiedBy>שי סיסו</cp:lastModifiedBy>
  <cp:revision>123</cp:revision>
  <dcterms:created xsi:type="dcterms:W3CDTF">2021-06-01T12:09:20Z</dcterms:created>
  <dcterms:modified xsi:type="dcterms:W3CDTF">2021-08-06T15:23:05Z</dcterms:modified>
</cp:coreProperties>
</file>