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2"/>
  </p:notesMasterIdLst>
  <p:sldIdLst>
    <p:sldId id="256" r:id="rId2"/>
    <p:sldId id="257" r:id="rId3"/>
    <p:sldId id="258" r:id="rId4"/>
    <p:sldId id="270" r:id="rId5"/>
    <p:sldId id="269" r:id="rId6"/>
    <p:sldId id="268" r:id="rId7"/>
    <p:sldId id="267" r:id="rId8"/>
    <p:sldId id="266" r:id="rId9"/>
    <p:sldId id="265" r:id="rId10"/>
    <p:sldId id="264" r:id="rId11"/>
    <p:sldId id="263" r:id="rId12"/>
    <p:sldId id="262" r:id="rId13"/>
    <p:sldId id="259" r:id="rId14"/>
    <p:sldId id="272" r:id="rId15"/>
    <p:sldId id="273" r:id="rId16"/>
    <p:sldId id="274" r:id="rId17"/>
    <p:sldId id="275" r:id="rId18"/>
    <p:sldId id="261" r:id="rId19"/>
    <p:sldId id="260"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58A03A-1A9C-4B0E-8C6F-2FBD54DC02BC}" v="5" dt="2024-02-20T18:24:58.8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p:scale>
          <a:sx n="100" d="100"/>
          <a:sy n="100" d="100"/>
        </p:scale>
        <p:origin x="168"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sti Ambika" userId="fb7173e67a3d4c5e" providerId="LiveId" clId="{3C34DF72-8310-4339-8699-4FBD7881EE82}"/>
    <pc:docChg chg="modSld">
      <pc:chgData name="Musti Ambika" userId="fb7173e67a3d4c5e" providerId="LiveId" clId="{3C34DF72-8310-4339-8699-4FBD7881EE82}" dt="2024-01-10T15:15:00.756" v="18" actId="5793"/>
      <pc:docMkLst>
        <pc:docMk/>
      </pc:docMkLst>
      <pc:sldChg chg="addSp modSp mod">
        <pc:chgData name="Musti Ambika" userId="fb7173e67a3d4c5e" providerId="LiveId" clId="{3C34DF72-8310-4339-8699-4FBD7881EE82}" dt="2024-01-10T15:15:00.756" v="18" actId="5793"/>
        <pc:sldMkLst>
          <pc:docMk/>
          <pc:sldMk cId="3738534889" sldId="261"/>
        </pc:sldMkLst>
        <pc:spChg chg="add mod">
          <ac:chgData name="Musti Ambika" userId="fb7173e67a3d4c5e" providerId="LiveId" clId="{3C34DF72-8310-4339-8699-4FBD7881EE82}" dt="2024-01-10T15:15:00.756" v="18" actId="5793"/>
          <ac:spMkLst>
            <pc:docMk/>
            <pc:sldMk cId="3738534889" sldId="261"/>
            <ac:spMk id="6" creationId="{0C02A68E-2F85-649B-004E-E71FFF5E9314}"/>
          </ac:spMkLst>
        </pc:spChg>
      </pc:sldChg>
    </pc:docChg>
  </pc:docChgLst>
  <pc:docChgLst>
    <pc:chgData name="Musti Ambika" userId="fb7173e67a3d4c5e" providerId="LiveId" clId="{9C58A03A-1A9C-4B0E-8C6F-2FBD54DC02BC}"/>
    <pc:docChg chg="custSel addSld modSld">
      <pc:chgData name="Musti Ambika" userId="fb7173e67a3d4c5e" providerId="LiveId" clId="{9C58A03A-1A9C-4B0E-8C6F-2FBD54DC02BC}" dt="2024-02-20T18:25:57.573" v="172" actId="20577"/>
      <pc:docMkLst>
        <pc:docMk/>
      </pc:docMkLst>
      <pc:sldChg chg="modSp mod">
        <pc:chgData name="Musti Ambika" userId="fb7173e67a3d4c5e" providerId="LiveId" clId="{9C58A03A-1A9C-4B0E-8C6F-2FBD54DC02BC}" dt="2024-02-20T04:44:53.765" v="4" actId="2711"/>
        <pc:sldMkLst>
          <pc:docMk/>
          <pc:sldMk cId="3691938449" sldId="270"/>
        </pc:sldMkLst>
        <pc:spChg chg="mod">
          <ac:chgData name="Musti Ambika" userId="fb7173e67a3d4c5e" providerId="LiveId" clId="{9C58A03A-1A9C-4B0E-8C6F-2FBD54DC02BC}" dt="2024-02-20T04:44:53.765" v="4" actId="2711"/>
          <ac:spMkLst>
            <pc:docMk/>
            <pc:sldMk cId="3691938449" sldId="270"/>
            <ac:spMk id="5" creationId="{50F2057C-B96C-A1A4-8C3D-480C5B36A098}"/>
          </ac:spMkLst>
        </pc:spChg>
      </pc:sldChg>
      <pc:sldChg chg="addSp delSp modSp new mod">
        <pc:chgData name="Musti Ambika" userId="fb7173e67a3d4c5e" providerId="LiveId" clId="{9C58A03A-1A9C-4B0E-8C6F-2FBD54DC02BC}" dt="2024-02-20T18:23:03.679" v="71" actId="1076"/>
        <pc:sldMkLst>
          <pc:docMk/>
          <pc:sldMk cId="3582446921" sldId="272"/>
        </pc:sldMkLst>
        <pc:spChg chg="mod">
          <ac:chgData name="Musti Ambika" userId="fb7173e67a3d4c5e" providerId="LiveId" clId="{9C58A03A-1A9C-4B0E-8C6F-2FBD54DC02BC}" dt="2024-02-20T18:21:48.372" v="23" actId="20577"/>
          <ac:spMkLst>
            <pc:docMk/>
            <pc:sldMk cId="3582446921" sldId="272"/>
            <ac:spMk id="2" creationId="{4168F260-987F-FFAD-8344-151A6A628B18}"/>
          </ac:spMkLst>
        </pc:spChg>
        <pc:spChg chg="del">
          <ac:chgData name="Musti Ambika" userId="fb7173e67a3d4c5e" providerId="LiveId" clId="{9C58A03A-1A9C-4B0E-8C6F-2FBD54DC02BC}" dt="2024-02-20T18:22:06.860" v="24" actId="931"/>
          <ac:spMkLst>
            <pc:docMk/>
            <pc:sldMk cId="3582446921" sldId="272"/>
            <ac:spMk id="3" creationId="{AF4774E4-474C-ED8F-704C-9CE2F413C66E}"/>
          </ac:spMkLst>
        </pc:spChg>
        <pc:spChg chg="add mod">
          <ac:chgData name="Musti Ambika" userId="fb7173e67a3d4c5e" providerId="LiveId" clId="{9C58A03A-1A9C-4B0E-8C6F-2FBD54DC02BC}" dt="2024-02-20T18:23:03.679" v="71" actId="1076"/>
          <ac:spMkLst>
            <pc:docMk/>
            <pc:sldMk cId="3582446921" sldId="272"/>
            <ac:spMk id="7" creationId="{09E4567F-AF25-6054-5484-CF4FBB1AF052}"/>
          </ac:spMkLst>
        </pc:spChg>
        <pc:picChg chg="add mod">
          <ac:chgData name="Musti Ambika" userId="fb7173e67a3d4c5e" providerId="LiveId" clId="{9C58A03A-1A9C-4B0E-8C6F-2FBD54DC02BC}" dt="2024-02-20T18:22:14.442" v="26" actId="208"/>
          <ac:picMkLst>
            <pc:docMk/>
            <pc:sldMk cId="3582446921" sldId="272"/>
            <ac:picMk id="6" creationId="{B2D7CBCA-BCF9-66FC-AC04-D3CB77A38C79}"/>
          </ac:picMkLst>
        </pc:picChg>
      </pc:sldChg>
      <pc:sldChg chg="addSp delSp modSp new mod">
        <pc:chgData name="Musti Ambika" userId="fb7173e67a3d4c5e" providerId="LiveId" clId="{9C58A03A-1A9C-4B0E-8C6F-2FBD54DC02BC}" dt="2024-02-20T18:24:30.582" v="101"/>
        <pc:sldMkLst>
          <pc:docMk/>
          <pc:sldMk cId="3514335977" sldId="273"/>
        </pc:sldMkLst>
        <pc:spChg chg="mod">
          <ac:chgData name="Musti Ambika" userId="fb7173e67a3d4c5e" providerId="LiveId" clId="{9C58A03A-1A9C-4B0E-8C6F-2FBD54DC02BC}" dt="2024-02-20T18:23:45.222" v="92" actId="20577"/>
          <ac:spMkLst>
            <pc:docMk/>
            <pc:sldMk cId="3514335977" sldId="273"/>
            <ac:spMk id="2" creationId="{D7D3A8C2-7954-FC52-14E1-4A491826A8C5}"/>
          </ac:spMkLst>
        </pc:spChg>
        <pc:spChg chg="del">
          <ac:chgData name="Musti Ambika" userId="fb7173e67a3d4c5e" providerId="LiveId" clId="{9C58A03A-1A9C-4B0E-8C6F-2FBD54DC02BC}" dt="2024-02-20T18:23:55.411" v="93" actId="931"/>
          <ac:spMkLst>
            <pc:docMk/>
            <pc:sldMk cId="3514335977" sldId="273"/>
            <ac:spMk id="3" creationId="{29F5C106-17F4-EA9F-269F-E53861456C95}"/>
          </ac:spMkLst>
        </pc:spChg>
        <pc:spChg chg="add del mod">
          <ac:chgData name="Musti Ambika" userId="fb7173e67a3d4c5e" providerId="LiveId" clId="{9C58A03A-1A9C-4B0E-8C6F-2FBD54DC02BC}" dt="2024-02-20T18:24:30.582" v="101"/>
          <ac:spMkLst>
            <pc:docMk/>
            <pc:sldMk cId="3514335977" sldId="273"/>
            <ac:spMk id="7" creationId="{BE71687C-DF45-5CA6-11BE-C7C25DC9EF8F}"/>
          </ac:spMkLst>
        </pc:spChg>
        <pc:picChg chg="add mod">
          <ac:chgData name="Musti Ambika" userId="fb7173e67a3d4c5e" providerId="LiveId" clId="{9C58A03A-1A9C-4B0E-8C6F-2FBD54DC02BC}" dt="2024-02-20T18:24:09.812" v="98" actId="14100"/>
          <ac:picMkLst>
            <pc:docMk/>
            <pc:sldMk cId="3514335977" sldId="273"/>
            <ac:picMk id="6" creationId="{B9EFBDCA-1DCD-0A29-1559-C46A636C1D1C}"/>
          </ac:picMkLst>
        </pc:picChg>
      </pc:sldChg>
      <pc:sldChg chg="addSp delSp modSp new mod">
        <pc:chgData name="Musti Ambika" userId="fb7173e67a3d4c5e" providerId="LiveId" clId="{9C58A03A-1A9C-4B0E-8C6F-2FBD54DC02BC}" dt="2024-02-20T18:25:11.023" v="123" actId="208"/>
        <pc:sldMkLst>
          <pc:docMk/>
          <pc:sldMk cId="445528886" sldId="274"/>
        </pc:sldMkLst>
        <pc:spChg chg="mod">
          <ac:chgData name="Musti Ambika" userId="fb7173e67a3d4c5e" providerId="LiveId" clId="{9C58A03A-1A9C-4B0E-8C6F-2FBD54DC02BC}" dt="2024-02-20T18:24:52.022" v="118" actId="20577"/>
          <ac:spMkLst>
            <pc:docMk/>
            <pc:sldMk cId="445528886" sldId="274"/>
            <ac:spMk id="2" creationId="{2C2EC69B-FC20-3DE8-57D9-476FB9C7A988}"/>
          </ac:spMkLst>
        </pc:spChg>
        <pc:spChg chg="del">
          <ac:chgData name="Musti Ambika" userId="fb7173e67a3d4c5e" providerId="LiveId" clId="{9C58A03A-1A9C-4B0E-8C6F-2FBD54DC02BC}" dt="2024-02-20T18:24:58.800" v="119" actId="931"/>
          <ac:spMkLst>
            <pc:docMk/>
            <pc:sldMk cId="445528886" sldId="274"/>
            <ac:spMk id="3" creationId="{A79307C3-4283-B8F6-3A35-9B2B8767E00E}"/>
          </ac:spMkLst>
        </pc:spChg>
        <pc:picChg chg="add mod">
          <ac:chgData name="Musti Ambika" userId="fb7173e67a3d4c5e" providerId="LiveId" clId="{9C58A03A-1A9C-4B0E-8C6F-2FBD54DC02BC}" dt="2024-02-20T18:25:11.023" v="123" actId="208"/>
          <ac:picMkLst>
            <pc:docMk/>
            <pc:sldMk cId="445528886" sldId="274"/>
            <ac:picMk id="6" creationId="{EBFB719F-A894-4DBD-9A7C-C759B5D627A5}"/>
          </ac:picMkLst>
        </pc:picChg>
      </pc:sldChg>
      <pc:sldChg chg="modSp new mod">
        <pc:chgData name="Musti Ambika" userId="fb7173e67a3d4c5e" providerId="LiveId" clId="{9C58A03A-1A9C-4B0E-8C6F-2FBD54DC02BC}" dt="2024-02-20T18:25:57.573" v="172" actId="20577"/>
        <pc:sldMkLst>
          <pc:docMk/>
          <pc:sldMk cId="3995667081" sldId="275"/>
        </pc:sldMkLst>
        <pc:spChg chg="mod">
          <ac:chgData name="Musti Ambika" userId="fb7173e67a3d4c5e" providerId="LiveId" clId="{9C58A03A-1A9C-4B0E-8C6F-2FBD54DC02BC}" dt="2024-02-20T18:25:57.573" v="172" actId="20577"/>
          <ac:spMkLst>
            <pc:docMk/>
            <pc:sldMk cId="3995667081" sldId="275"/>
            <ac:spMk id="2" creationId="{DE31AAC8-FAFE-04D4-6708-BE81F9E543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37ACF4-44DB-4270-B3D8-31E09E87C06B}" type="datetimeFigureOut">
              <a:rPr lang="en-IN" smtClean="0"/>
              <a:t>20-02-2024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DAE909-AE51-4837-A1DD-0F08B38A4DE1}" type="slidenum">
              <a:rPr lang="en-IN" smtClean="0"/>
              <a:t>‹#›</a:t>
            </a:fld>
            <a:endParaRPr lang="en-IN"/>
          </a:p>
        </p:txBody>
      </p:sp>
    </p:spTree>
    <p:extLst>
      <p:ext uri="{BB962C8B-B14F-4D97-AF65-F5344CB8AC3E}">
        <p14:creationId xmlns:p14="http://schemas.microsoft.com/office/powerpoint/2010/main" val="303568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F9978A-7C89-457D-B52F-2AE6238C284A}"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7268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347B5-1082-4FCF-A93E-AC6C6D6C4276}"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51116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D4ED1E-7C6B-4FAF-B4AD-3B96ACC437C5}"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544387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BC5151-0555-4849-94A4-B8599631D81C}"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107218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9598DE-2495-48B7-B6B5-D0A8595007BB}" type="datetime1">
              <a:rPr lang="en-US" smtClean="0"/>
              <a:t>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2811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BC69C-648C-40F8-8DCC-789BA0CB168C}" type="datetime1">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10949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EE9C30-707B-4790-A3A3-FEAE0D9364D5}" type="datetime1">
              <a:rPr lang="en-US" smtClean="0"/>
              <a:t>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3208446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DCFA51-06BB-467B-B803-33CE391B81FE}" type="datetime1">
              <a:rPr lang="en-US" smtClean="0"/>
              <a:t>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230695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6A8610-1D4B-467C-AF6F-0EEC62782064}" type="datetime1">
              <a:rPr lang="en-US" smtClean="0"/>
              <a:t>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244041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6BFBB2-7D6A-4CE1-9940-BBB96783D536}" type="datetime1">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6425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ADA8EA-44E9-4720-AEC6-003A76E7EE45}" type="datetime1">
              <a:rPr lang="en-US" smtClean="0"/>
              <a:t>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A1CAF0-5C54-4693-A944-B9005369A5D2}" type="slidenum">
              <a:rPr lang="en-US" smtClean="0"/>
              <a:t>‹#›</a:t>
            </a:fld>
            <a:endParaRPr lang="en-US"/>
          </a:p>
        </p:txBody>
      </p:sp>
    </p:spTree>
    <p:extLst>
      <p:ext uri="{BB962C8B-B14F-4D97-AF65-F5344CB8AC3E}">
        <p14:creationId xmlns:p14="http://schemas.microsoft.com/office/powerpoint/2010/main" val="149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2EEBCA-55E4-44E6-AB4D-13C8EAA1781E}" type="datetime1">
              <a:rPr lang="en-US" smtClean="0"/>
              <a:t>2/20/2024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A1CAF0-5C54-4693-A944-B9005369A5D2}" type="slidenum">
              <a:rPr lang="en-US" smtClean="0"/>
              <a:t>‹#›</a:t>
            </a:fld>
            <a:endParaRPr lang="en-US"/>
          </a:p>
        </p:txBody>
      </p:sp>
    </p:spTree>
    <p:extLst>
      <p:ext uri="{BB962C8B-B14F-4D97-AF65-F5344CB8AC3E}">
        <p14:creationId xmlns:p14="http://schemas.microsoft.com/office/powerpoint/2010/main" val="322384244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5791-AAD0-45AD-A7BF-BF2109CDF43C}"/>
              </a:ext>
            </a:extLst>
          </p:cNvPr>
          <p:cNvSpPr>
            <a:spLocks noGrp="1"/>
          </p:cNvSpPr>
          <p:nvPr>
            <p:ph type="ctrTitle"/>
          </p:nvPr>
        </p:nvSpPr>
        <p:spPr>
          <a:xfrm>
            <a:off x="1974778" y="165641"/>
            <a:ext cx="9144000" cy="1193800"/>
          </a:xfrm>
        </p:spPr>
        <p:txBody>
          <a:bodyPr vert="horz" lIns="91440" tIns="45720" rIns="91440" bIns="45720" rtlCol="0" anchor="b">
            <a:noAutofit/>
          </a:bodyPr>
          <a:lstStyle/>
          <a:p>
            <a:r>
              <a:rPr lang="en-GB" sz="4000" b="1" dirty="0">
                <a:latin typeface="Times New Roman"/>
                <a:cs typeface="Times New Roman"/>
              </a:rPr>
              <a:t>CVR COLLEGE OF ENGINEERING</a:t>
            </a:r>
            <a:br>
              <a:rPr lang="en-GB" sz="4800" dirty="0">
                <a:latin typeface="Times New Roman"/>
              </a:rPr>
            </a:br>
            <a:r>
              <a:rPr lang="en-GB" sz="1800" b="1" dirty="0">
                <a:latin typeface="Times New Roman"/>
                <a:cs typeface="Times New Roman"/>
              </a:rPr>
              <a:t>DEPARTMENT OF COMPUTER SCIENCE AND ENGINEERING</a:t>
            </a:r>
            <a:endParaRPr lang="en-US" sz="1800" b="1" dirty="0">
              <a:latin typeface="Times New Roman"/>
              <a:cs typeface="Times New Roman"/>
            </a:endParaRPr>
          </a:p>
        </p:txBody>
      </p:sp>
      <p:sp>
        <p:nvSpPr>
          <p:cNvPr id="3" name="Subtitle 2">
            <a:extLst>
              <a:ext uri="{FF2B5EF4-FFF2-40B4-BE49-F238E27FC236}">
                <a16:creationId xmlns:a16="http://schemas.microsoft.com/office/drawing/2014/main" id="{AC0FB84A-3050-49DE-8082-0A16A5E3C6A2}"/>
              </a:ext>
            </a:extLst>
          </p:cNvPr>
          <p:cNvSpPr>
            <a:spLocks noGrp="1"/>
          </p:cNvSpPr>
          <p:nvPr>
            <p:ph type="subTitle" idx="1"/>
          </p:nvPr>
        </p:nvSpPr>
        <p:spPr>
          <a:xfrm>
            <a:off x="1524000" y="1744394"/>
            <a:ext cx="9144000" cy="3995224"/>
          </a:xfrm>
        </p:spPr>
        <p:txBody>
          <a:bodyPr vert="horz" lIns="91440" tIns="45720" rIns="91440" bIns="45720" rtlCol="0" anchor="t">
            <a:normAutofit fontScale="92500" lnSpcReduction="10000"/>
          </a:bodyPr>
          <a:lstStyle/>
          <a:p>
            <a:r>
              <a:rPr lang="en-GB" dirty="0">
                <a:latin typeface="Times New Roman"/>
                <a:cs typeface="Times New Roman"/>
              </a:rPr>
              <a:t>A Project seminar-I </a:t>
            </a:r>
          </a:p>
          <a:p>
            <a:r>
              <a:rPr lang="en-GB" dirty="0">
                <a:latin typeface="Times New Roman"/>
                <a:cs typeface="Times New Roman"/>
              </a:rPr>
              <a:t>on</a:t>
            </a:r>
          </a:p>
          <a:p>
            <a:r>
              <a:rPr lang="en-IN" dirty="0"/>
              <a:t>HELPI – A HEALTHCARE CHATBOT</a:t>
            </a:r>
          </a:p>
          <a:p>
            <a:r>
              <a:rPr lang="en-GB" dirty="0">
                <a:latin typeface="Times New Roman"/>
                <a:cs typeface="Calibri Light"/>
              </a:rPr>
              <a:t>by </a:t>
            </a:r>
          </a:p>
          <a:p>
            <a:r>
              <a:rPr lang="en-GB" b="1" dirty="0">
                <a:latin typeface="Times New Roman"/>
                <a:cs typeface="Times New Roman"/>
              </a:rPr>
              <a:t>M Ambika 20B81A0565</a:t>
            </a:r>
          </a:p>
          <a:p>
            <a:r>
              <a:rPr lang="en-GB" b="1" dirty="0">
                <a:latin typeface="Times New Roman"/>
                <a:cs typeface="Calibri" panose="020F0502020204030204"/>
              </a:rPr>
              <a:t>S </a:t>
            </a:r>
            <a:r>
              <a:rPr lang="en-GB" b="1" dirty="0" err="1">
                <a:latin typeface="Times New Roman"/>
                <a:cs typeface="Calibri" panose="020F0502020204030204"/>
              </a:rPr>
              <a:t>Gnanika</a:t>
            </a:r>
            <a:r>
              <a:rPr lang="en-GB" b="1" dirty="0">
                <a:latin typeface="Times New Roman"/>
                <a:cs typeface="Calibri" panose="020F0502020204030204"/>
              </a:rPr>
              <a:t> 20B81A0574</a:t>
            </a:r>
          </a:p>
          <a:p>
            <a:r>
              <a:rPr lang="en-GB" b="1" dirty="0">
                <a:latin typeface="Times New Roman"/>
                <a:cs typeface="Calibri" panose="020F0502020204030204"/>
              </a:rPr>
              <a:t>K </a:t>
            </a:r>
            <a:r>
              <a:rPr lang="en-GB" b="1" dirty="0" err="1">
                <a:latin typeface="Times New Roman"/>
                <a:cs typeface="Calibri"/>
              </a:rPr>
              <a:t>Tejaswini</a:t>
            </a:r>
            <a:r>
              <a:rPr lang="en-GB" b="1" dirty="0">
                <a:latin typeface="Times New Roman"/>
                <a:cs typeface="Calibri"/>
              </a:rPr>
              <a:t> 20B81A05B1</a:t>
            </a:r>
            <a:endParaRPr lang="en-GB" b="1" dirty="0">
              <a:latin typeface="Times New Roman"/>
              <a:cs typeface="Times New Roman"/>
            </a:endParaRPr>
          </a:p>
          <a:p>
            <a:r>
              <a:rPr lang="en-GB" dirty="0">
                <a:latin typeface="Times New Roman"/>
                <a:cs typeface="Calibri Light"/>
              </a:rPr>
              <a:t>Under guidance of</a:t>
            </a:r>
          </a:p>
          <a:p>
            <a:r>
              <a:rPr lang="en-GB" b="1" dirty="0" err="1">
                <a:latin typeface="Times New Roman"/>
                <a:cs typeface="Times New Roman"/>
              </a:rPr>
              <a:t>Dr.R.K</a:t>
            </a:r>
            <a:r>
              <a:rPr lang="en-GB" b="1" dirty="0">
                <a:latin typeface="Times New Roman"/>
                <a:cs typeface="Times New Roman"/>
              </a:rPr>
              <a:t>. Selvakumar </a:t>
            </a:r>
            <a:endParaRPr lang="en-US" b="1" dirty="0">
              <a:latin typeface="Times New Roman"/>
              <a:cs typeface="Times New Roman"/>
            </a:endParaRPr>
          </a:p>
          <a:p>
            <a:r>
              <a:rPr lang="en-GB" b="1" dirty="0">
                <a:latin typeface="Times New Roman"/>
                <a:cs typeface="Times New Roman"/>
              </a:rPr>
              <a:t>Professor</a:t>
            </a:r>
            <a:endParaRPr lang="en-US" b="1" dirty="0">
              <a:latin typeface="Times New Roman"/>
              <a:cs typeface="Times New Roman"/>
            </a:endParaRPr>
          </a:p>
        </p:txBody>
      </p:sp>
      <p:pic>
        <p:nvPicPr>
          <p:cNvPr id="4" name="Picture 3">
            <a:extLst>
              <a:ext uri="{FF2B5EF4-FFF2-40B4-BE49-F238E27FC236}">
                <a16:creationId xmlns:a16="http://schemas.microsoft.com/office/drawing/2014/main" id="{53E3538D-A912-4011-A701-A832AF41AE3C}"/>
              </a:ext>
            </a:extLst>
          </p:cNvPr>
          <p:cNvPicPr>
            <a:picLocks noChangeAspect="1"/>
          </p:cNvPicPr>
          <p:nvPr/>
        </p:nvPicPr>
        <p:blipFill>
          <a:blip r:embed="rId2"/>
          <a:stretch>
            <a:fillRect/>
          </a:stretch>
        </p:blipFill>
        <p:spPr>
          <a:xfrm>
            <a:off x="687686" y="301042"/>
            <a:ext cx="1167619" cy="922998"/>
          </a:xfrm>
          <a:prstGeom prst="rect">
            <a:avLst/>
          </a:prstGeom>
        </p:spPr>
      </p:pic>
      <p:sp>
        <p:nvSpPr>
          <p:cNvPr id="5" name="Slide Number Placeholder 4">
            <a:extLst>
              <a:ext uri="{FF2B5EF4-FFF2-40B4-BE49-F238E27FC236}">
                <a16:creationId xmlns:a16="http://schemas.microsoft.com/office/drawing/2014/main" id="{6A6CCC7B-15E4-47F3-AE2C-6A9A72FB3B3B}"/>
              </a:ext>
            </a:extLst>
          </p:cNvPr>
          <p:cNvSpPr>
            <a:spLocks noGrp="1"/>
          </p:cNvSpPr>
          <p:nvPr>
            <p:ph type="sldNum" sz="quarter" idx="12"/>
          </p:nvPr>
        </p:nvSpPr>
        <p:spPr/>
        <p:txBody>
          <a:bodyPr/>
          <a:lstStyle/>
          <a:p>
            <a:fld id="{A3A1CAF0-5C54-4693-A944-B9005369A5D2}" type="slidenum">
              <a:rPr lang="en-US" smtClean="0"/>
              <a:t>1</a:t>
            </a:fld>
            <a:endParaRPr lang="en-US"/>
          </a:p>
        </p:txBody>
      </p:sp>
    </p:spTree>
    <p:extLst>
      <p:ext uri="{BB962C8B-B14F-4D97-AF65-F5344CB8AC3E}">
        <p14:creationId xmlns:p14="http://schemas.microsoft.com/office/powerpoint/2010/main" val="4101865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D72F-5DF2-4B18-89FA-21557C50117C}"/>
              </a:ext>
            </a:extLst>
          </p:cNvPr>
          <p:cNvSpPr>
            <a:spLocks noGrp="1"/>
          </p:cNvSpPr>
          <p:nvPr>
            <p:ph type="title"/>
          </p:nvPr>
        </p:nvSpPr>
        <p:spPr>
          <a:xfrm>
            <a:off x="202096" y="280504"/>
            <a:ext cx="10515600" cy="801066"/>
          </a:xfrm>
        </p:spPr>
        <p:txBody>
          <a:bodyPr vert="horz" lIns="91440" tIns="45720" rIns="91440" bIns="45720" rtlCol="0" anchor="ctr">
            <a:noAutofit/>
          </a:bodyPr>
          <a:lstStyle/>
          <a:p>
            <a:r>
              <a:rPr lang="en-GB" sz="3600" b="1" dirty="0">
                <a:latin typeface="Times New Roman"/>
                <a:cs typeface="Times New Roman"/>
              </a:rPr>
              <a:t>Software  requirement/Technology stack</a:t>
            </a:r>
            <a:br>
              <a:rPr lang="en-GB" sz="3600" b="1" dirty="0">
                <a:latin typeface="Times New Roman"/>
              </a:rPr>
            </a:b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F33D5915-077A-43BF-908D-AF03A29064A1}"/>
              </a:ext>
            </a:extLst>
          </p:cNvPr>
          <p:cNvSpPr>
            <a:spLocks noGrp="1"/>
          </p:cNvSpPr>
          <p:nvPr>
            <p:ph type="sldNum" sz="quarter" idx="12"/>
          </p:nvPr>
        </p:nvSpPr>
        <p:spPr/>
        <p:txBody>
          <a:bodyPr/>
          <a:lstStyle/>
          <a:p>
            <a:fld id="{A3A1CAF0-5C54-4693-A944-B9005369A5D2}" type="slidenum">
              <a:rPr lang="en-US" smtClean="0"/>
              <a:t>10</a:t>
            </a:fld>
            <a:endParaRPr lang="en-US"/>
          </a:p>
        </p:txBody>
      </p:sp>
      <p:sp>
        <p:nvSpPr>
          <p:cNvPr id="4" name="TextBox 3">
            <a:extLst>
              <a:ext uri="{FF2B5EF4-FFF2-40B4-BE49-F238E27FC236}">
                <a16:creationId xmlns:a16="http://schemas.microsoft.com/office/drawing/2014/main" id="{33133008-DA49-CA7F-C710-B9506D1CF05B}"/>
              </a:ext>
            </a:extLst>
          </p:cNvPr>
          <p:cNvSpPr txBox="1"/>
          <p:nvPr/>
        </p:nvSpPr>
        <p:spPr>
          <a:xfrm>
            <a:off x="352425" y="1019175"/>
            <a:ext cx="708660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dirty="0"/>
              <a:t>Software Requirements </a:t>
            </a:r>
          </a:p>
          <a:p>
            <a:pPr>
              <a:buChar char="•"/>
            </a:pPr>
            <a:r>
              <a:rPr lang="en-IN" sz="2000" dirty="0"/>
              <a:t>Operating System : Windows </a:t>
            </a:r>
          </a:p>
          <a:p>
            <a:pPr>
              <a:buChar char="•"/>
            </a:pPr>
            <a:r>
              <a:rPr lang="en-IN" sz="2000" dirty="0"/>
              <a:t> Programming languages : Python </a:t>
            </a:r>
          </a:p>
          <a:p>
            <a:pPr>
              <a:buChar char="•"/>
            </a:pPr>
            <a:r>
              <a:rPr lang="en-IN" sz="2000" dirty="0"/>
              <a:t> NLP libraries : re </a:t>
            </a:r>
          </a:p>
          <a:p>
            <a:pPr>
              <a:buChar char="•"/>
            </a:pPr>
            <a:r>
              <a:rPr lang="en-IN" sz="2000" dirty="0"/>
              <a:t> Machine learning libraries : Pandas, </a:t>
            </a:r>
            <a:r>
              <a:rPr lang="en-IN" sz="2000" dirty="0" err="1"/>
              <a:t>sklearn</a:t>
            </a:r>
            <a:r>
              <a:rPr lang="en-IN" sz="2000" dirty="0"/>
              <a:t>, NumPy, csv </a:t>
            </a:r>
          </a:p>
          <a:p>
            <a:pPr>
              <a:buChar char="•"/>
            </a:pPr>
            <a:r>
              <a:rPr lang="en-IN" sz="2000" dirty="0"/>
              <a:t> Front end : Python-</a:t>
            </a:r>
            <a:r>
              <a:rPr lang="en-IN" sz="2000" dirty="0" err="1"/>
              <a:t>Streamlit</a:t>
            </a:r>
            <a:r>
              <a:rPr lang="en-IN" sz="2000" dirty="0"/>
              <a:t> </a:t>
            </a:r>
          </a:p>
          <a:p>
            <a:endParaRPr lang="en-IN" sz="2000" dirty="0"/>
          </a:p>
        </p:txBody>
      </p:sp>
    </p:spTree>
    <p:extLst>
      <p:ext uri="{BB962C8B-B14F-4D97-AF65-F5344CB8AC3E}">
        <p14:creationId xmlns:p14="http://schemas.microsoft.com/office/powerpoint/2010/main" val="1448232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821D2-C9DC-4496-BD77-939E03138FC8}"/>
              </a:ext>
            </a:extLst>
          </p:cNvPr>
          <p:cNvSpPr>
            <a:spLocks noGrp="1"/>
          </p:cNvSpPr>
          <p:nvPr>
            <p:ph type="title"/>
          </p:nvPr>
        </p:nvSpPr>
        <p:spPr>
          <a:xfrm>
            <a:off x="281609" y="126586"/>
            <a:ext cx="10515600" cy="1325563"/>
          </a:xfrm>
        </p:spPr>
        <p:txBody>
          <a:bodyPr>
            <a:normAutofit/>
          </a:bodyPr>
          <a:lstStyle/>
          <a:p>
            <a:r>
              <a:rPr lang="en-GB" sz="3600" b="1" dirty="0">
                <a:latin typeface="Times New Roman"/>
                <a:cs typeface="Times New Roman"/>
              </a:rPr>
              <a:t>Hardware requirements</a:t>
            </a:r>
            <a:br>
              <a:rPr lang="en-GB" sz="3600" b="1" dirty="0">
                <a:latin typeface="Times New Roman"/>
              </a:rPr>
            </a:b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496A66F2-D91E-40EC-B66B-4B47AAE34BEB}"/>
              </a:ext>
            </a:extLst>
          </p:cNvPr>
          <p:cNvSpPr>
            <a:spLocks noGrp="1"/>
          </p:cNvSpPr>
          <p:nvPr>
            <p:ph type="sldNum" sz="quarter" idx="12"/>
          </p:nvPr>
        </p:nvSpPr>
        <p:spPr/>
        <p:txBody>
          <a:bodyPr/>
          <a:lstStyle/>
          <a:p>
            <a:fld id="{A3A1CAF0-5C54-4693-A944-B9005369A5D2}" type="slidenum">
              <a:rPr lang="en-US" smtClean="0"/>
              <a:t>11</a:t>
            </a:fld>
            <a:endParaRPr lang="en-US"/>
          </a:p>
        </p:txBody>
      </p:sp>
      <p:sp>
        <p:nvSpPr>
          <p:cNvPr id="4" name="TextBox 3">
            <a:extLst>
              <a:ext uri="{FF2B5EF4-FFF2-40B4-BE49-F238E27FC236}">
                <a16:creationId xmlns:a16="http://schemas.microsoft.com/office/drawing/2014/main" id="{D6DE7DBF-F36E-CDBA-1669-B0690D104A1F}"/>
              </a:ext>
            </a:extLst>
          </p:cNvPr>
          <p:cNvSpPr txBox="1"/>
          <p:nvPr/>
        </p:nvSpPr>
        <p:spPr>
          <a:xfrm>
            <a:off x="352425" y="1133475"/>
            <a:ext cx="681037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Char char="•"/>
            </a:pPr>
            <a:r>
              <a:rPr lang="en-US" sz="2000" b="1" dirty="0">
                <a:latin typeface="Times New Roman"/>
                <a:cs typeface="Times New Roman"/>
              </a:rPr>
              <a:t>CPU- </a:t>
            </a:r>
            <a:r>
              <a:rPr lang="en-US" sz="2000" dirty="0">
                <a:latin typeface="Times New Roman"/>
                <a:cs typeface="Times New Roman"/>
              </a:rPr>
              <a:t>intel5 or higher </a:t>
            </a:r>
          </a:p>
          <a:p>
            <a:pPr>
              <a:buChar char="•"/>
            </a:pPr>
            <a:r>
              <a:rPr lang="en-US" sz="2000" b="1" dirty="0">
                <a:latin typeface="Times New Roman"/>
                <a:cs typeface="Times New Roman"/>
              </a:rPr>
              <a:t>RAM- </a:t>
            </a:r>
            <a:r>
              <a:rPr lang="en-US" sz="2000" dirty="0">
                <a:latin typeface="Times New Roman"/>
                <a:cs typeface="Times New Roman"/>
              </a:rPr>
              <a:t>16GB or higher </a:t>
            </a:r>
          </a:p>
        </p:txBody>
      </p:sp>
    </p:spTree>
    <p:extLst>
      <p:ext uri="{BB962C8B-B14F-4D97-AF65-F5344CB8AC3E}">
        <p14:creationId xmlns:p14="http://schemas.microsoft.com/office/powerpoint/2010/main" val="2097654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B9D0-FD3E-47B4-A428-0BE77C626227}"/>
              </a:ext>
            </a:extLst>
          </p:cNvPr>
          <p:cNvSpPr>
            <a:spLocks noGrp="1"/>
          </p:cNvSpPr>
          <p:nvPr>
            <p:ph type="title"/>
          </p:nvPr>
        </p:nvSpPr>
        <p:spPr>
          <a:xfrm>
            <a:off x="162340" y="219351"/>
            <a:ext cx="10515600" cy="1325563"/>
          </a:xfrm>
        </p:spPr>
        <p:txBody>
          <a:bodyPr>
            <a:normAutofit/>
          </a:bodyPr>
          <a:lstStyle/>
          <a:p>
            <a:r>
              <a:rPr lang="en-GB" sz="3600" b="1" dirty="0">
                <a:latin typeface="Times New Roman"/>
                <a:cs typeface="Times New Roman"/>
              </a:rPr>
              <a:t>Data sets requirement</a:t>
            </a:r>
            <a:br>
              <a:rPr lang="en-GB" sz="3600" b="1" dirty="0">
                <a:latin typeface="Times New Roman"/>
              </a:rPr>
            </a:b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49475AE8-FF90-42DC-8FC4-99AE2EA5BD02}"/>
              </a:ext>
            </a:extLst>
          </p:cNvPr>
          <p:cNvSpPr>
            <a:spLocks noGrp="1"/>
          </p:cNvSpPr>
          <p:nvPr>
            <p:ph type="sldNum" sz="quarter" idx="12"/>
          </p:nvPr>
        </p:nvSpPr>
        <p:spPr/>
        <p:txBody>
          <a:bodyPr/>
          <a:lstStyle/>
          <a:p>
            <a:fld id="{A3A1CAF0-5C54-4693-A944-B9005369A5D2}" type="slidenum">
              <a:rPr lang="en-US" smtClean="0"/>
              <a:t>12</a:t>
            </a:fld>
            <a:endParaRPr lang="en-US"/>
          </a:p>
        </p:txBody>
      </p:sp>
      <p:sp>
        <p:nvSpPr>
          <p:cNvPr id="4" name="TextBox 3">
            <a:extLst>
              <a:ext uri="{FF2B5EF4-FFF2-40B4-BE49-F238E27FC236}">
                <a16:creationId xmlns:a16="http://schemas.microsoft.com/office/drawing/2014/main" id="{32A0B621-8D76-5A52-785D-868097D7A990}"/>
              </a:ext>
            </a:extLst>
          </p:cNvPr>
          <p:cNvSpPr txBox="1"/>
          <p:nvPr/>
        </p:nvSpPr>
        <p:spPr>
          <a:xfrm>
            <a:off x="466724" y="1162050"/>
            <a:ext cx="10887075"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dirty="0"/>
              <a:t>Symtom_severity.csv       :  It contains 2 columns, symptoms and their count in the dataset </a:t>
            </a:r>
          </a:p>
          <a:p>
            <a:pPr marL="457200" indent="-457200">
              <a:buAutoNum type="arabicPeriod"/>
            </a:pPr>
            <a:r>
              <a:rPr lang="en-US" sz="2000" dirty="0"/>
              <a:t>Symtom_Description.csv : It contains 2 columns, disease and their descriptions. </a:t>
            </a:r>
          </a:p>
          <a:p>
            <a:pPr marL="457200" indent="-457200">
              <a:buAutoNum type="arabicPeriod" startAt="3"/>
            </a:pPr>
            <a:r>
              <a:rPr lang="en-US" sz="2000" dirty="0"/>
              <a:t>Symptom_precaution.csv : It contains 5 columns, disease in the first column and the precautions to be taken in the remaining four columns. </a:t>
            </a:r>
          </a:p>
          <a:p>
            <a:pPr marL="457200" indent="-457200">
              <a:buAutoNum type="arabicPeriod" startAt="3"/>
            </a:pPr>
            <a:r>
              <a:rPr lang="en-US" sz="2000" dirty="0"/>
              <a:t>Dataset.csv : It contains diseases and its symptoms in its columns. It contains nearly 5000 rows</a:t>
            </a:r>
            <a:endParaRPr lang="en-US" sz="2000" dirty="0">
              <a:latin typeface="Times New Roman"/>
              <a:cs typeface="Times New Roman"/>
            </a:endParaRPr>
          </a:p>
        </p:txBody>
      </p:sp>
    </p:spTree>
    <p:extLst>
      <p:ext uri="{BB962C8B-B14F-4D97-AF65-F5344CB8AC3E}">
        <p14:creationId xmlns:p14="http://schemas.microsoft.com/office/powerpoint/2010/main" val="106945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CC3-911D-4DFE-9BA4-C03B61E34BFE}"/>
              </a:ext>
            </a:extLst>
          </p:cNvPr>
          <p:cNvSpPr>
            <a:spLocks noGrp="1"/>
          </p:cNvSpPr>
          <p:nvPr>
            <p:ph type="title"/>
          </p:nvPr>
        </p:nvSpPr>
        <p:spPr>
          <a:xfrm>
            <a:off x="0" y="0"/>
            <a:ext cx="10515600" cy="1325563"/>
          </a:xfrm>
        </p:spPr>
        <p:txBody>
          <a:bodyPr>
            <a:normAutofit/>
          </a:bodyPr>
          <a:lstStyle/>
          <a:p>
            <a:r>
              <a:rPr lang="en-GB" sz="3600" b="1" dirty="0">
                <a:latin typeface="Times New Roman"/>
                <a:cs typeface="Times New Roman"/>
              </a:rPr>
              <a:t>                         Architecture of the Model </a:t>
            </a:r>
            <a:br>
              <a:rPr lang="en-GB" sz="3600" b="1" dirty="0">
                <a:latin typeface="Times New Roman"/>
              </a:rPr>
            </a:b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B8133EDE-1162-45DF-8DFD-633F20D5267E}"/>
              </a:ext>
            </a:extLst>
          </p:cNvPr>
          <p:cNvSpPr>
            <a:spLocks noGrp="1"/>
          </p:cNvSpPr>
          <p:nvPr>
            <p:ph type="sldNum" sz="quarter" idx="12"/>
          </p:nvPr>
        </p:nvSpPr>
        <p:spPr/>
        <p:txBody>
          <a:bodyPr/>
          <a:lstStyle/>
          <a:p>
            <a:fld id="{A3A1CAF0-5C54-4693-A944-B9005369A5D2}" type="slidenum">
              <a:rPr lang="en-US" smtClean="0"/>
              <a:t>13</a:t>
            </a:fld>
            <a:endParaRPr lang="en-US"/>
          </a:p>
        </p:txBody>
      </p:sp>
      <p:pic>
        <p:nvPicPr>
          <p:cNvPr id="5" name="Picture 4">
            <a:extLst>
              <a:ext uri="{FF2B5EF4-FFF2-40B4-BE49-F238E27FC236}">
                <a16:creationId xmlns:a16="http://schemas.microsoft.com/office/drawing/2014/main" id="{2683980A-EF1C-3CF7-2580-7C5186A6CBD6}"/>
              </a:ext>
            </a:extLst>
          </p:cNvPr>
          <p:cNvPicPr>
            <a:picLocks noChangeAspect="1"/>
          </p:cNvPicPr>
          <p:nvPr/>
        </p:nvPicPr>
        <p:blipFill>
          <a:blip r:embed="rId2"/>
          <a:stretch>
            <a:fillRect/>
          </a:stretch>
        </p:blipFill>
        <p:spPr>
          <a:xfrm>
            <a:off x="1239520" y="1325563"/>
            <a:ext cx="9611360" cy="4922837"/>
          </a:xfrm>
          <a:prstGeom prst="rect">
            <a:avLst/>
          </a:prstGeom>
        </p:spPr>
      </p:pic>
    </p:spTree>
    <p:extLst>
      <p:ext uri="{BB962C8B-B14F-4D97-AF65-F5344CB8AC3E}">
        <p14:creationId xmlns:p14="http://schemas.microsoft.com/office/powerpoint/2010/main" val="3976247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8F260-987F-FFAD-8344-151A6A628B18}"/>
              </a:ext>
            </a:extLst>
          </p:cNvPr>
          <p:cNvSpPr>
            <a:spLocks noGrp="1"/>
          </p:cNvSpPr>
          <p:nvPr>
            <p:ph type="title"/>
          </p:nvPr>
        </p:nvSpPr>
        <p:spPr/>
        <p:txBody>
          <a:bodyPr/>
          <a:lstStyle/>
          <a:p>
            <a:r>
              <a:rPr lang="en-IN" dirty="0"/>
              <a:t>Use-case </a:t>
            </a:r>
          </a:p>
        </p:txBody>
      </p:sp>
      <p:pic>
        <p:nvPicPr>
          <p:cNvPr id="6" name="Content Placeholder 5">
            <a:extLst>
              <a:ext uri="{FF2B5EF4-FFF2-40B4-BE49-F238E27FC236}">
                <a16:creationId xmlns:a16="http://schemas.microsoft.com/office/drawing/2014/main" id="{B2D7CBCA-BCF9-66FC-AC04-D3CB77A38C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648" y="1250303"/>
            <a:ext cx="5128704" cy="4164624"/>
          </a:xfrm>
          <a:ln>
            <a:solidFill>
              <a:schemeClr val="tx1"/>
            </a:solidFill>
          </a:ln>
        </p:spPr>
      </p:pic>
      <p:sp>
        <p:nvSpPr>
          <p:cNvPr id="4" name="Slide Number Placeholder 3">
            <a:extLst>
              <a:ext uri="{FF2B5EF4-FFF2-40B4-BE49-F238E27FC236}">
                <a16:creationId xmlns:a16="http://schemas.microsoft.com/office/drawing/2014/main" id="{DB6731F9-DE7C-8C06-2E20-B6B5BDF5A12F}"/>
              </a:ext>
            </a:extLst>
          </p:cNvPr>
          <p:cNvSpPr>
            <a:spLocks noGrp="1"/>
          </p:cNvSpPr>
          <p:nvPr>
            <p:ph type="sldNum" sz="quarter" idx="12"/>
          </p:nvPr>
        </p:nvSpPr>
        <p:spPr/>
        <p:txBody>
          <a:bodyPr/>
          <a:lstStyle/>
          <a:p>
            <a:fld id="{A3A1CAF0-5C54-4693-A944-B9005369A5D2}" type="slidenum">
              <a:rPr lang="en-US" smtClean="0"/>
              <a:t>14</a:t>
            </a:fld>
            <a:endParaRPr lang="en-US"/>
          </a:p>
        </p:txBody>
      </p:sp>
      <p:sp>
        <p:nvSpPr>
          <p:cNvPr id="7" name="TextBox 6">
            <a:extLst>
              <a:ext uri="{FF2B5EF4-FFF2-40B4-BE49-F238E27FC236}">
                <a16:creationId xmlns:a16="http://schemas.microsoft.com/office/drawing/2014/main" id="{09E4567F-AF25-6054-5484-CF4FBB1AF052}"/>
              </a:ext>
            </a:extLst>
          </p:cNvPr>
          <p:cNvSpPr txBox="1"/>
          <p:nvPr/>
        </p:nvSpPr>
        <p:spPr>
          <a:xfrm>
            <a:off x="4357832" y="5700972"/>
            <a:ext cx="3476336" cy="369332"/>
          </a:xfrm>
          <a:prstGeom prst="rect">
            <a:avLst/>
          </a:prstGeom>
          <a:noFill/>
        </p:spPr>
        <p:txBody>
          <a:bodyPr wrap="none" rtlCol="0">
            <a:spAutoFit/>
          </a:bodyPr>
          <a:lstStyle/>
          <a:p>
            <a:r>
              <a:rPr lang="en-IN" dirty="0" err="1"/>
              <a:t>Usecase</a:t>
            </a:r>
            <a:r>
              <a:rPr lang="en-IN" dirty="0"/>
              <a:t> between user and chatbot</a:t>
            </a:r>
          </a:p>
        </p:txBody>
      </p:sp>
    </p:spTree>
    <p:extLst>
      <p:ext uri="{BB962C8B-B14F-4D97-AF65-F5344CB8AC3E}">
        <p14:creationId xmlns:p14="http://schemas.microsoft.com/office/powerpoint/2010/main" val="3582446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A8C2-7954-FC52-14E1-4A491826A8C5}"/>
              </a:ext>
            </a:extLst>
          </p:cNvPr>
          <p:cNvSpPr>
            <a:spLocks noGrp="1"/>
          </p:cNvSpPr>
          <p:nvPr>
            <p:ph type="title"/>
          </p:nvPr>
        </p:nvSpPr>
        <p:spPr/>
        <p:txBody>
          <a:bodyPr/>
          <a:lstStyle/>
          <a:p>
            <a:r>
              <a:rPr lang="en-IN" dirty="0"/>
              <a:t>Activity Diagram</a:t>
            </a:r>
          </a:p>
        </p:txBody>
      </p:sp>
      <p:pic>
        <p:nvPicPr>
          <p:cNvPr id="6" name="Content Placeholder 5">
            <a:extLst>
              <a:ext uri="{FF2B5EF4-FFF2-40B4-BE49-F238E27FC236}">
                <a16:creationId xmlns:a16="http://schemas.microsoft.com/office/drawing/2014/main" id="{B9EFBDCA-1DCD-0A29-1559-C46A636C1D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8596" y="1638144"/>
            <a:ext cx="7324531" cy="3820263"/>
          </a:xfrm>
          <a:ln>
            <a:solidFill>
              <a:schemeClr val="tx1"/>
            </a:solidFill>
          </a:ln>
        </p:spPr>
      </p:pic>
      <p:sp>
        <p:nvSpPr>
          <p:cNvPr id="4" name="Slide Number Placeholder 3">
            <a:extLst>
              <a:ext uri="{FF2B5EF4-FFF2-40B4-BE49-F238E27FC236}">
                <a16:creationId xmlns:a16="http://schemas.microsoft.com/office/drawing/2014/main" id="{5E8B2626-8E48-B841-A3BF-EA0D1A45CB98}"/>
              </a:ext>
            </a:extLst>
          </p:cNvPr>
          <p:cNvSpPr>
            <a:spLocks noGrp="1"/>
          </p:cNvSpPr>
          <p:nvPr>
            <p:ph type="sldNum" sz="quarter" idx="12"/>
          </p:nvPr>
        </p:nvSpPr>
        <p:spPr/>
        <p:txBody>
          <a:bodyPr/>
          <a:lstStyle/>
          <a:p>
            <a:fld id="{A3A1CAF0-5C54-4693-A944-B9005369A5D2}" type="slidenum">
              <a:rPr lang="en-US" smtClean="0"/>
              <a:t>15</a:t>
            </a:fld>
            <a:endParaRPr lang="en-US"/>
          </a:p>
        </p:txBody>
      </p:sp>
    </p:spTree>
    <p:extLst>
      <p:ext uri="{BB962C8B-B14F-4D97-AF65-F5344CB8AC3E}">
        <p14:creationId xmlns:p14="http://schemas.microsoft.com/office/powerpoint/2010/main" val="3514335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EC69B-FC20-3DE8-57D9-476FB9C7A988}"/>
              </a:ext>
            </a:extLst>
          </p:cNvPr>
          <p:cNvSpPr>
            <a:spLocks noGrp="1"/>
          </p:cNvSpPr>
          <p:nvPr>
            <p:ph type="title"/>
          </p:nvPr>
        </p:nvSpPr>
        <p:spPr/>
        <p:txBody>
          <a:bodyPr/>
          <a:lstStyle/>
          <a:p>
            <a:r>
              <a:rPr lang="en-IN" dirty="0"/>
              <a:t>Sequence Diagram</a:t>
            </a:r>
          </a:p>
        </p:txBody>
      </p:sp>
      <p:pic>
        <p:nvPicPr>
          <p:cNvPr id="6" name="Content Placeholder 5">
            <a:extLst>
              <a:ext uri="{FF2B5EF4-FFF2-40B4-BE49-F238E27FC236}">
                <a16:creationId xmlns:a16="http://schemas.microsoft.com/office/drawing/2014/main" id="{EBFB719F-A894-4DBD-9A7C-C759B5D627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029" y="1492899"/>
            <a:ext cx="5878285" cy="4082062"/>
          </a:xfrm>
          <a:ln>
            <a:solidFill>
              <a:schemeClr val="tx1"/>
            </a:solidFill>
          </a:ln>
        </p:spPr>
      </p:pic>
      <p:sp>
        <p:nvSpPr>
          <p:cNvPr id="4" name="Slide Number Placeholder 3">
            <a:extLst>
              <a:ext uri="{FF2B5EF4-FFF2-40B4-BE49-F238E27FC236}">
                <a16:creationId xmlns:a16="http://schemas.microsoft.com/office/drawing/2014/main" id="{30DB3B97-B963-3CEF-512A-B724B2A81CEB}"/>
              </a:ext>
            </a:extLst>
          </p:cNvPr>
          <p:cNvSpPr>
            <a:spLocks noGrp="1"/>
          </p:cNvSpPr>
          <p:nvPr>
            <p:ph type="sldNum" sz="quarter" idx="12"/>
          </p:nvPr>
        </p:nvSpPr>
        <p:spPr/>
        <p:txBody>
          <a:bodyPr/>
          <a:lstStyle/>
          <a:p>
            <a:fld id="{A3A1CAF0-5C54-4693-A944-B9005369A5D2}" type="slidenum">
              <a:rPr lang="en-US" smtClean="0"/>
              <a:t>16</a:t>
            </a:fld>
            <a:endParaRPr lang="en-US"/>
          </a:p>
        </p:txBody>
      </p:sp>
    </p:spTree>
    <p:extLst>
      <p:ext uri="{BB962C8B-B14F-4D97-AF65-F5344CB8AC3E}">
        <p14:creationId xmlns:p14="http://schemas.microsoft.com/office/powerpoint/2010/main" val="445528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1AAC8-FAFE-04D4-6708-BE81F9E543A6}"/>
              </a:ext>
            </a:extLst>
          </p:cNvPr>
          <p:cNvSpPr>
            <a:spLocks noGrp="1"/>
          </p:cNvSpPr>
          <p:nvPr>
            <p:ph type="title"/>
          </p:nvPr>
        </p:nvSpPr>
        <p:spPr/>
        <p:txBody>
          <a:bodyPr/>
          <a:lstStyle/>
          <a:p>
            <a:r>
              <a:rPr lang="en-IN" dirty="0"/>
              <a:t>Main code and Implementation</a:t>
            </a:r>
          </a:p>
        </p:txBody>
      </p:sp>
      <p:sp>
        <p:nvSpPr>
          <p:cNvPr id="3" name="Content Placeholder 2">
            <a:extLst>
              <a:ext uri="{FF2B5EF4-FFF2-40B4-BE49-F238E27FC236}">
                <a16:creationId xmlns:a16="http://schemas.microsoft.com/office/drawing/2014/main" id="{51A98223-1281-29DF-F3AD-5E35F53D2F58}"/>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F3091911-921C-DD63-F5EA-E23E2840A08B}"/>
              </a:ext>
            </a:extLst>
          </p:cNvPr>
          <p:cNvSpPr>
            <a:spLocks noGrp="1"/>
          </p:cNvSpPr>
          <p:nvPr>
            <p:ph type="sldNum" sz="quarter" idx="12"/>
          </p:nvPr>
        </p:nvSpPr>
        <p:spPr/>
        <p:txBody>
          <a:bodyPr/>
          <a:lstStyle/>
          <a:p>
            <a:fld id="{A3A1CAF0-5C54-4693-A944-B9005369A5D2}" type="slidenum">
              <a:rPr lang="en-US" smtClean="0"/>
              <a:t>17</a:t>
            </a:fld>
            <a:endParaRPr lang="en-US"/>
          </a:p>
        </p:txBody>
      </p:sp>
    </p:spTree>
    <p:extLst>
      <p:ext uri="{BB962C8B-B14F-4D97-AF65-F5344CB8AC3E}">
        <p14:creationId xmlns:p14="http://schemas.microsoft.com/office/powerpoint/2010/main" val="399566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2732-2FEB-465A-8495-FB0216C851FC}"/>
              </a:ext>
            </a:extLst>
          </p:cNvPr>
          <p:cNvSpPr>
            <a:spLocks noGrp="1"/>
          </p:cNvSpPr>
          <p:nvPr>
            <p:ph type="title"/>
          </p:nvPr>
        </p:nvSpPr>
        <p:spPr>
          <a:xfrm>
            <a:off x="105942" y="222589"/>
            <a:ext cx="10353675" cy="1325563"/>
          </a:xfrm>
        </p:spPr>
        <p:txBody>
          <a:bodyPr>
            <a:normAutofit/>
          </a:bodyPr>
          <a:lstStyle/>
          <a:p>
            <a:r>
              <a:rPr lang="en-GB" sz="3600" b="1" dirty="0">
                <a:latin typeface="Times New Roman"/>
                <a:cs typeface="Times New Roman"/>
              </a:rPr>
              <a:t>                         Innovation in the project</a:t>
            </a:r>
            <a:br>
              <a:rPr lang="en-GB" sz="3600" b="1" dirty="0">
                <a:latin typeface="Times New Roman"/>
              </a:rPr>
            </a:b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29B69BA9-08BD-4AC4-8ED5-7E7C0BFFC6EB}"/>
              </a:ext>
            </a:extLst>
          </p:cNvPr>
          <p:cNvSpPr>
            <a:spLocks noGrp="1"/>
          </p:cNvSpPr>
          <p:nvPr>
            <p:ph type="sldNum" sz="quarter" idx="12"/>
          </p:nvPr>
        </p:nvSpPr>
        <p:spPr/>
        <p:txBody>
          <a:bodyPr/>
          <a:lstStyle/>
          <a:p>
            <a:fld id="{A3A1CAF0-5C54-4693-A944-B9005369A5D2}" type="slidenum">
              <a:rPr lang="en-US" smtClean="0"/>
              <a:t>18</a:t>
            </a:fld>
            <a:endParaRPr lang="en-US"/>
          </a:p>
        </p:txBody>
      </p:sp>
      <p:sp>
        <p:nvSpPr>
          <p:cNvPr id="4" name="TextBox 3">
            <a:extLst>
              <a:ext uri="{FF2B5EF4-FFF2-40B4-BE49-F238E27FC236}">
                <a16:creationId xmlns:a16="http://schemas.microsoft.com/office/drawing/2014/main" id="{3D729402-8442-DBB0-EB4F-7A6F0E6E8105}"/>
              </a:ext>
            </a:extLst>
          </p:cNvPr>
          <p:cNvSpPr txBox="1"/>
          <p:nvPr/>
        </p:nvSpPr>
        <p:spPr>
          <a:xfrm>
            <a:off x="5094514" y="2948473"/>
            <a:ext cx="660758" cy="369332"/>
          </a:xfrm>
          <a:prstGeom prst="rect">
            <a:avLst/>
          </a:prstGeom>
          <a:noFill/>
        </p:spPr>
        <p:txBody>
          <a:bodyPr wrap="none" rtlCol="0">
            <a:spAutoFit/>
          </a:bodyPr>
          <a:lstStyle/>
          <a:p>
            <a:r>
              <a:rPr lang="en-IN" dirty="0"/>
              <a:t>         </a:t>
            </a:r>
          </a:p>
        </p:txBody>
      </p:sp>
      <p:sp>
        <p:nvSpPr>
          <p:cNvPr id="6" name="TextBox 5">
            <a:extLst>
              <a:ext uri="{FF2B5EF4-FFF2-40B4-BE49-F238E27FC236}">
                <a16:creationId xmlns:a16="http://schemas.microsoft.com/office/drawing/2014/main" id="{0C02A68E-2F85-649B-004E-E71FFF5E9314}"/>
              </a:ext>
            </a:extLst>
          </p:cNvPr>
          <p:cNvSpPr txBox="1"/>
          <p:nvPr/>
        </p:nvSpPr>
        <p:spPr>
          <a:xfrm>
            <a:off x="877077" y="1471145"/>
            <a:ext cx="10049071" cy="2585323"/>
          </a:xfrm>
          <a:prstGeom prst="rect">
            <a:avLst/>
          </a:prstGeom>
          <a:noFill/>
        </p:spPr>
        <p:txBody>
          <a:bodyPr wrap="square">
            <a:spAutoFit/>
          </a:bodyPr>
          <a:lstStyle/>
          <a:p>
            <a:r>
              <a:rPr lang="en-US" dirty="0"/>
              <a:t>Decision Tree Algorithm Selection and Configuration (CART Algorithm)</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Choosing and configuring the decision tree algorithm is a critical aspect of developing the HELPI healthcare chatbot.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CART algorithm, which is capable of handling both classification and regression tasks, has been selected for this project.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partitions the data recursively based on chosen features to create subsets that are as pure as possible in relation to the target variable.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resulting decision tree consists of internal nodes representing feature tests and leaf nodes representing predicted responses.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853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66F03-956C-4B53-9E8D-5D3151F54317}"/>
              </a:ext>
            </a:extLst>
          </p:cNvPr>
          <p:cNvSpPr>
            <a:spLocks noGrp="1"/>
          </p:cNvSpPr>
          <p:nvPr>
            <p:ph type="title"/>
          </p:nvPr>
        </p:nvSpPr>
        <p:spPr>
          <a:xfrm>
            <a:off x="542925" y="462437"/>
            <a:ext cx="10515600" cy="1325563"/>
          </a:xfrm>
        </p:spPr>
        <p:txBody>
          <a:bodyPr>
            <a:normAutofit/>
          </a:bodyPr>
          <a:lstStyle/>
          <a:p>
            <a:r>
              <a:rPr lang="en-GB" sz="3600" b="1" dirty="0">
                <a:latin typeface="Times New Roman"/>
                <a:cs typeface="Times New Roman"/>
              </a:rPr>
              <a:t>Plan of action to complete the project</a:t>
            </a:r>
            <a:br>
              <a:rPr lang="en-GB" sz="3600" b="1" dirty="0">
                <a:latin typeface="Times New Roman"/>
                <a:cs typeface="Times New Roman"/>
              </a:rPr>
            </a:b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615A4D87-E04A-4568-85DF-81FC84DC8BF3}"/>
              </a:ext>
            </a:extLst>
          </p:cNvPr>
          <p:cNvSpPr>
            <a:spLocks noGrp="1"/>
          </p:cNvSpPr>
          <p:nvPr>
            <p:ph type="sldNum" sz="quarter" idx="12"/>
          </p:nvPr>
        </p:nvSpPr>
        <p:spPr/>
        <p:txBody>
          <a:bodyPr/>
          <a:lstStyle/>
          <a:p>
            <a:fld id="{A3A1CAF0-5C54-4693-A944-B9005369A5D2}" type="slidenum">
              <a:rPr lang="en-US" smtClean="0">
                <a:latin typeface="Times New Roman"/>
                <a:cs typeface="Times New Roman"/>
              </a:rPr>
              <a:t>19</a:t>
            </a:fld>
            <a:endParaRPr lang="en-US">
              <a:latin typeface="Times New Roman"/>
              <a:cs typeface="Times New Roman"/>
            </a:endParaRPr>
          </a:p>
        </p:txBody>
      </p:sp>
      <p:graphicFrame>
        <p:nvGraphicFramePr>
          <p:cNvPr id="5" name="Table 4">
            <a:extLst>
              <a:ext uri="{FF2B5EF4-FFF2-40B4-BE49-F238E27FC236}">
                <a16:creationId xmlns:a16="http://schemas.microsoft.com/office/drawing/2014/main" id="{FCE80D79-0AA9-B080-370F-CF01F6E86A0A}"/>
              </a:ext>
            </a:extLst>
          </p:cNvPr>
          <p:cNvGraphicFramePr>
            <a:graphicFrameLocks noGrp="1"/>
          </p:cNvGraphicFramePr>
          <p:nvPr>
            <p:extLst>
              <p:ext uri="{D42A27DB-BD31-4B8C-83A1-F6EECF244321}">
                <p14:modId xmlns:p14="http://schemas.microsoft.com/office/powerpoint/2010/main" val="2060497843"/>
              </p:ext>
            </p:extLst>
          </p:nvPr>
        </p:nvGraphicFramePr>
        <p:xfrm>
          <a:off x="1442720" y="1928706"/>
          <a:ext cx="8717280" cy="3598336"/>
        </p:xfrm>
        <a:graphic>
          <a:graphicData uri="http://schemas.openxmlformats.org/drawingml/2006/table">
            <a:tbl>
              <a:tblPr firstRow="1" bandRow="1">
                <a:tableStyleId>{073A0DAA-6AF3-43AB-8588-CEC1D06C72B9}</a:tableStyleId>
              </a:tblPr>
              <a:tblGrid>
                <a:gridCol w="4358640">
                  <a:extLst>
                    <a:ext uri="{9D8B030D-6E8A-4147-A177-3AD203B41FA5}">
                      <a16:colId xmlns:a16="http://schemas.microsoft.com/office/drawing/2014/main" val="2652974438"/>
                    </a:ext>
                  </a:extLst>
                </a:gridCol>
                <a:gridCol w="4358640">
                  <a:extLst>
                    <a:ext uri="{9D8B030D-6E8A-4147-A177-3AD203B41FA5}">
                      <a16:colId xmlns:a16="http://schemas.microsoft.com/office/drawing/2014/main" val="3401402031"/>
                    </a:ext>
                  </a:extLst>
                </a:gridCol>
              </a:tblGrid>
              <a:tr h="449792">
                <a:tc>
                  <a:txBody>
                    <a:bodyPr/>
                    <a:lstStyle/>
                    <a:p>
                      <a:pPr algn="just"/>
                      <a:r>
                        <a:rPr lang="en-IN" dirty="0">
                          <a:latin typeface="Times New Roman" panose="02020603050405020304" pitchFamily="18" charset="0"/>
                          <a:cs typeface="Times New Roman" panose="02020603050405020304" pitchFamily="18" charset="0"/>
                        </a:rPr>
                        <a:t>                               Task      </a:t>
                      </a:r>
                    </a:p>
                  </a:txBody>
                  <a:tcPr/>
                </a:tc>
                <a:tc>
                  <a:txBody>
                    <a:bodyPr/>
                    <a:lstStyle/>
                    <a:p>
                      <a:pPr algn="just"/>
                      <a:r>
                        <a:rPr lang="en-IN" dirty="0">
                          <a:latin typeface="Times New Roman" panose="02020603050405020304" pitchFamily="18" charset="0"/>
                          <a:cs typeface="Times New Roman" panose="02020603050405020304" pitchFamily="18" charset="0"/>
                        </a:rPr>
                        <a:t>                      Time Required</a:t>
                      </a:r>
                    </a:p>
                  </a:txBody>
                  <a:tcPr/>
                </a:tc>
                <a:extLst>
                  <a:ext uri="{0D108BD9-81ED-4DB2-BD59-A6C34878D82A}">
                    <a16:rowId xmlns:a16="http://schemas.microsoft.com/office/drawing/2014/main" val="3258389579"/>
                  </a:ext>
                </a:extLst>
              </a:tr>
              <a:tr h="449792">
                <a:tc>
                  <a:txBody>
                    <a:bodyPr/>
                    <a:lstStyle/>
                    <a:p>
                      <a:pPr algn="just"/>
                      <a:r>
                        <a:rPr lang="en-IN" dirty="0">
                          <a:latin typeface="Times New Roman" panose="02020603050405020304" pitchFamily="18" charset="0"/>
                          <a:cs typeface="Times New Roman" panose="02020603050405020304" pitchFamily="18" charset="0"/>
                        </a:rPr>
                        <a:t>               Dataset Collection</a:t>
                      </a:r>
                    </a:p>
                  </a:txBody>
                  <a:tcPr/>
                </a:tc>
                <a:tc>
                  <a:txBody>
                    <a:bodyPr/>
                    <a:lstStyle/>
                    <a:p>
                      <a:pPr algn="just"/>
                      <a:r>
                        <a:rPr lang="en-IN" dirty="0">
                          <a:latin typeface="Times New Roman" panose="02020603050405020304" pitchFamily="18" charset="0"/>
                          <a:cs typeface="Times New Roman" panose="02020603050405020304" pitchFamily="18" charset="0"/>
                        </a:rPr>
                        <a:t>                      2 weeks</a:t>
                      </a:r>
                    </a:p>
                  </a:txBody>
                  <a:tcPr/>
                </a:tc>
                <a:extLst>
                  <a:ext uri="{0D108BD9-81ED-4DB2-BD59-A6C34878D82A}">
                    <a16:rowId xmlns:a16="http://schemas.microsoft.com/office/drawing/2014/main" val="4177620629"/>
                  </a:ext>
                </a:extLst>
              </a:tr>
              <a:tr h="449792">
                <a:tc>
                  <a:txBody>
                    <a:bodyPr/>
                    <a:lstStyle/>
                    <a:p>
                      <a:pPr algn="just"/>
                      <a:r>
                        <a:rPr lang="en-IN" dirty="0">
                          <a:latin typeface="Times New Roman" panose="02020603050405020304" pitchFamily="18" charset="0"/>
                          <a:cs typeface="Times New Roman" panose="02020603050405020304" pitchFamily="18" charset="0"/>
                        </a:rPr>
                        <a:t>               Data Preprocessing</a:t>
                      </a:r>
                    </a:p>
                  </a:txBody>
                  <a:tcPr/>
                </a:tc>
                <a:tc>
                  <a:txBody>
                    <a:bodyPr/>
                    <a:lstStyle/>
                    <a:p>
                      <a:pPr algn="just"/>
                      <a:r>
                        <a:rPr lang="en-IN" dirty="0">
                          <a:latin typeface="Times New Roman" panose="02020603050405020304" pitchFamily="18" charset="0"/>
                          <a:cs typeface="Times New Roman" panose="02020603050405020304" pitchFamily="18" charset="0"/>
                        </a:rPr>
                        <a:t>                      1 week</a:t>
                      </a:r>
                    </a:p>
                  </a:txBody>
                  <a:tcPr/>
                </a:tc>
                <a:extLst>
                  <a:ext uri="{0D108BD9-81ED-4DB2-BD59-A6C34878D82A}">
                    <a16:rowId xmlns:a16="http://schemas.microsoft.com/office/drawing/2014/main" val="3777145315"/>
                  </a:ext>
                </a:extLst>
              </a:tr>
              <a:tr h="449792">
                <a:tc>
                  <a:txBody>
                    <a:bodyPr/>
                    <a:lstStyle/>
                    <a:p>
                      <a:pPr algn="just"/>
                      <a:r>
                        <a:rPr lang="en-IN" dirty="0">
                          <a:latin typeface="Times New Roman" panose="02020603050405020304" pitchFamily="18" charset="0"/>
                          <a:cs typeface="Times New Roman" panose="02020603050405020304" pitchFamily="18" charset="0"/>
                        </a:rPr>
                        <a:t>               Feature Extraction</a:t>
                      </a:r>
                    </a:p>
                  </a:txBody>
                  <a:tcPr/>
                </a:tc>
                <a:tc>
                  <a:txBody>
                    <a:bodyPr/>
                    <a:lstStyle/>
                    <a:p>
                      <a:pPr algn="just"/>
                      <a:r>
                        <a:rPr lang="en-IN" dirty="0">
                          <a:latin typeface="Times New Roman" panose="02020603050405020304" pitchFamily="18" charset="0"/>
                          <a:cs typeface="Times New Roman" panose="02020603050405020304" pitchFamily="18" charset="0"/>
                        </a:rPr>
                        <a:t>                      1 week</a:t>
                      </a:r>
                    </a:p>
                  </a:txBody>
                  <a:tcPr/>
                </a:tc>
                <a:extLst>
                  <a:ext uri="{0D108BD9-81ED-4DB2-BD59-A6C34878D82A}">
                    <a16:rowId xmlns:a16="http://schemas.microsoft.com/office/drawing/2014/main" val="553759396"/>
                  </a:ext>
                </a:extLst>
              </a:tr>
              <a:tr h="449792">
                <a:tc>
                  <a:txBody>
                    <a:bodyPr/>
                    <a:lstStyle/>
                    <a:p>
                      <a:pPr algn="just"/>
                      <a:r>
                        <a:rPr lang="en-IN" dirty="0">
                          <a:latin typeface="Times New Roman" panose="02020603050405020304" pitchFamily="18" charset="0"/>
                          <a:cs typeface="Times New Roman" panose="02020603050405020304" pitchFamily="18" charset="0"/>
                        </a:rPr>
                        <a:t>               Model Training</a:t>
                      </a:r>
                    </a:p>
                  </a:txBody>
                  <a:tcPr/>
                </a:tc>
                <a:tc>
                  <a:txBody>
                    <a:bodyPr/>
                    <a:lstStyle/>
                    <a:p>
                      <a:pPr algn="just"/>
                      <a:r>
                        <a:rPr lang="en-IN" dirty="0">
                          <a:latin typeface="Times New Roman" panose="02020603050405020304" pitchFamily="18" charset="0"/>
                          <a:cs typeface="Times New Roman" panose="02020603050405020304" pitchFamily="18" charset="0"/>
                        </a:rPr>
                        <a:t>                      2 weeks</a:t>
                      </a:r>
                    </a:p>
                  </a:txBody>
                  <a:tcPr/>
                </a:tc>
                <a:extLst>
                  <a:ext uri="{0D108BD9-81ED-4DB2-BD59-A6C34878D82A}">
                    <a16:rowId xmlns:a16="http://schemas.microsoft.com/office/drawing/2014/main" val="2121873902"/>
                  </a:ext>
                </a:extLst>
              </a:tr>
              <a:tr h="449792">
                <a:tc>
                  <a:txBody>
                    <a:bodyPr/>
                    <a:lstStyle/>
                    <a:p>
                      <a:pPr algn="just"/>
                      <a:r>
                        <a:rPr lang="en-IN" dirty="0">
                          <a:latin typeface="Times New Roman" panose="02020603050405020304" pitchFamily="18" charset="0"/>
                          <a:cs typeface="Times New Roman" panose="02020603050405020304" pitchFamily="18" charset="0"/>
                        </a:rPr>
                        <a:t>               Model Evaluation</a:t>
                      </a:r>
                    </a:p>
                  </a:txBody>
                  <a:tcPr/>
                </a:tc>
                <a:tc>
                  <a:txBody>
                    <a:bodyPr/>
                    <a:lstStyle/>
                    <a:p>
                      <a:pPr algn="just"/>
                      <a:r>
                        <a:rPr lang="en-IN" dirty="0">
                          <a:latin typeface="Times New Roman" panose="02020603050405020304" pitchFamily="18" charset="0"/>
                          <a:cs typeface="Times New Roman" panose="02020603050405020304" pitchFamily="18" charset="0"/>
                        </a:rPr>
                        <a:t>                      2 weeks</a:t>
                      </a:r>
                    </a:p>
                  </a:txBody>
                  <a:tcPr/>
                </a:tc>
                <a:extLst>
                  <a:ext uri="{0D108BD9-81ED-4DB2-BD59-A6C34878D82A}">
                    <a16:rowId xmlns:a16="http://schemas.microsoft.com/office/drawing/2014/main" val="1520873821"/>
                  </a:ext>
                </a:extLst>
              </a:tr>
              <a:tr h="449792">
                <a:tc>
                  <a:txBody>
                    <a:bodyPr/>
                    <a:lstStyle/>
                    <a:p>
                      <a:pPr algn="just"/>
                      <a:r>
                        <a:rPr lang="en-IN" dirty="0">
                          <a:latin typeface="Times New Roman" panose="02020603050405020304" pitchFamily="18" charset="0"/>
                          <a:cs typeface="Times New Roman" panose="02020603050405020304" pitchFamily="18" charset="0"/>
                        </a:rPr>
                        <a:t>               Model Optimization</a:t>
                      </a:r>
                    </a:p>
                  </a:txBody>
                  <a:tcPr/>
                </a:tc>
                <a:tc>
                  <a:txBody>
                    <a:bodyPr/>
                    <a:lstStyle/>
                    <a:p>
                      <a:pPr algn="just"/>
                      <a:r>
                        <a:rPr lang="en-IN" dirty="0">
                          <a:latin typeface="Times New Roman" panose="02020603050405020304" pitchFamily="18" charset="0"/>
                          <a:cs typeface="Times New Roman" panose="02020603050405020304" pitchFamily="18" charset="0"/>
                        </a:rPr>
                        <a:t>                      2 weeks</a:t>
                      </a:r>
                    </a:p>
                  </a:txBody>
                  <a:tcPr/>
                </a:tc>
                <a:extLst>
                  <a:ext uri="{0D108BD9-81ED-4DB2-BD59-A6C34878D82A}">
                    <a16:rowId xmlns:a16="http://schemas.microsoft.com/office/drawing/2014/main" val="1222550402"/>
                  </a:ext>
                </a:extLst>
              </a:tr>
              <a:tr h="449792">
                <a:tc>
                  <a:txBody>
                    <a:bodyPr/>
                    <a:lstStyle/>
                    <a:p>
                      <a:pPr algn="just"/>
                      <a:r>
                        <a:rPr lang="en-IN" dirty="0"/>
                        <a:t>                </a:t>
                      </a:r>
                      <a:r>
                        <a:rPr lang="en-IN" dirty="0">
                          <a:latin typeface="Times New Roman" panose="02020603050405020304" pitchFamily="18" charset="0"/>
                          <a:cs typeface="Times New Roman" panose="02020603050405020304" pitchFamily="18" charset="0"/>
                        </a:rPr>
                        <a:t>Chatbot Integration</a:t>
                      </a:r>
                    </a:p>
                  </a:txBody>
                  <a:tcPr/>
                </a:tc>
                <a:tc>
                  <a:txBody>
                    <a:bodyPr/>
                    <a:lstStyle/>
                    <a:p>
                      <a:pPr algn="just"/>
                      <a:r>
                        <a:rPr lang="en-IN" dirty="0">
                          <a:latin typeface="Times New Roman" panose="02020603050405020304" pitchFamily="18" charset="0"/>
                          <a:cs typeface="Times New Roman" panose="02020603050405020304" pitchFamily="18" charset="0"/>
                        </a:rPr>
                        <a:t>                      1 week</a:t>
                      </a:r>
                    </a:p>
                  </a:txBody>
                  <a:tcPr/>
                </a:tc>
                <a:extLst>
                  <a:ext uri="{0D108BD9-81ED-4DB2-BD59-A6C34878D82A}">
                    <a16:rowId xmlns:a16="http://schemas.microsoft.com/office/drawing/2014/main" val="2726146216"/>
                  </a:ext>
                </a:extLst>
              </a:tr>
            </a:tbl>
          </a:graphicData>
        </a:graphic>
      </p:graphicFrame>
    </p:spTree>
    <p:extLst>
      <p:ext uri="{BB962C8B-B14F-4D97-AF65-F5344CB8AC3E}">
        <p14:creationId xmlns:p14="http://schemas.microsoft.com/office/powerpoint/2010/main" val="712398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A5925-3251-476A-A03A-1718B5C73ABD}"/>
              </a:ext>
            </a:extLst>
          </p:cNvPr>
          <p:cNvSpPr>
            <a:spLocks noGrp="1"/>
          </p:cNvSpPr>
          <p:nvPr>
            <p:ph type="title"/>
          </p:nvPr>
        </p:nvSpPr>
        <p:spPr>
          <a:xfrm>
            <a:off x="533400" y="-794"/>
            <a:ext cx="10820400" cy="1309090"/>
          </a:xfrm>
        </p:spPr>
        <p:txBody>
          <a:bodyPr>
            <a:normAutofit/>
          </a:bodyPr>
          <a:lstStyle/>
          <a:p>
            <a:r>
              <a:rPr lang="en-GB" sz="3600" b="1" dirty="0">
                <a:latin typeface="Times New Roman"/>
                <a:cs typeface="Times New Roman"/>
              </a:rPr>
              <a:t>Contents</a:t>
            </a:r>
            <a:endParaRPr lang="en-US" sz="3600" b="1">
              <a:latin typeface="Times New Roman"/>
              <a:cs typeface="Times New Roman"/>
            </a:endParaRPr>
          </a:p>
        </p:txBody>
      </p:sp>
      <p:sp>
        <p:nvSpPr>
          <p:cNvPr id="4" name="TextBox 3">
            <a:extLst>
              <a:ext uri="{FF2B5EF4-FFF2-40B4-BE49-F238E27FC236}">
                <a16:creationId xmlns:a16="http://schemas.microsoft.com/office/drawing/2014/main" id="{D1AA05B9-9D49-4B89-83A9-5D1B89988644}"/>
              </a:ext>
            </a:extLst>
          </p:cNvPr>
          <p:cNvSpPr txBox="1"/>
          <p:nvPr/>
        </p:nvSpPr>
        <p:spPr>
          <a:xfrm>
            <a:off x="930836" y="1057172"/>
            <a:ext cx="6436708" cy="4832092"/>
          </a:xfrm>
          <a:prstGeom prst="rect">
            <a:avLst/>
          </a:prstGeom>
          <a:noFill/>
        </p:spPr>
        <p:txBody>
          <a:bodyPr wrap="square" lIns="91440" tIns="45720" rIns="91440" bIns="45720" rtlCol="0" anchor="t">
            <a:spAutoFit/>
          </a:bodyPr>
          <a:lstStyle/>
          <a:p>
            <a:pPr marL="342900" indent="-342900">
              <a:buAutoNum type="arabicPeriod"/>
            </a:pPr>
            <a:r>
              <a:rPr lang="en-GB" sz="2200" b="1" dirty="0">
                <a:latin typeface="Times New Roman"/>
                <a:cs typeface="Times New Roman"/>
              </a:rPr>
              <a:t>Abstract</a:t>
            </a:r>
          </a:p>
          <a:p>
            <a:pPr marL="342900" indent="-342900">
              <a:buAutoNum type="arabicPeriod"/>
            </a:pPr>
            <a:r>
              <a:rPr lang="en-GB" sz="2200" b="1" dirty="0">
                <a:latin typeface="Times New Roman"/>
                <a:cs typeface="Times New Roman"/>
              </a:rPr>
              <a:t>Motivation</a:t>
            </a:r>
          </a:p>
          <a:p>
            <a:pPr marL="342900" indent="-342900">
              <a:buAutoNum type="arabicPeriod"/>
            </a:pPr>
            <a:r>
              <a:rPr lang="en-GB" sz="2200" b="1" dirty="0">
                <a:latin typeface="Times New Roman"/>
                <a:cs typeface="Times New Roman"/>
              </a:rPr>
              <a:t>Literature review</a:t>
            </a:r>
          </a:p>
          <a:p>
            <a:pPr marL="342900" indent="-342900">
              <a:buAutoNum type="arabicPeriod"/>
            </a:pPr>
            <a:r>
              <a:rPr lang="en-GB" sz="2200" b="1" dirty="0">
                <a:latin typeface="Times New Roman"/>
                <a:cs typeface="Times New Roman"/>
              </a:rPr>
              <a:t>Limitations of the existing models</a:t>
            </a:r>
          </a:p>
          <a:p>
            <a:pPr marL="342900" indent="-342900">
              <a:buAutoNum type="arabicPeriod"/>
            </a:pPr>
            <a:r>
              <a:rPr lang="en-GB" sz="2200" b="1" dirty="0">
                <a:latin typeface="Times New Roman"/>
                <a:cs typeface="Times New Roman"/>
              </a:rPr>
              <a:t>Proposed problem statement</a:t>
            </a:r>
          </a:p>
          <a:p>
            <a:pPr marL="342900" indent="-342900">
              <a:buAutoNum type="arabicPeriod"/>
            </a:pPr>
            <a:r>
              <a:rPr lang="en-GB" sz="2200" b="1" dirty="0">
                <a:latin typeface="Times New Roman"/>
                <a:cs typeface="Times New Roman"/>
              </a:rPr>
              <a:t>Proposed approach of the work</a:t>
            </a:r>
          </a:p>
          <a:p>
            <a:pPr marL="342900" indent="-342900">
              <a:buAutoNum type="arabicPeriod"/>
            </a:pPr>
            <a:r>
              <a:rPr lang="en-GB" sz="2200" b="1" dirty="0">
                <a:latin typeface="Times New Roman"/>
                <a:cs typeface="Times New Roman"/>
              </a:rPr>
              <a:t>User/Stakeholder requirement analysis</a:t>
            </a:r>
          </a:p>
          <a:p>
            <a:pPr marL="342900" indent="-342900">
              <a:buAutoNum type="arabicPeriod"/>
            </a:pPr>
            <a:r>
              <a:rPr lang="en-GB" sz="2200" b="1" dirty="0">
                <a:latin typeface="Times New Roman"/>
                <a:cs typeface="Times New Roman"/>
              </a:rPr>
              <a:t>Software  requirement/Technology stack</a:t>
            </a:r>
          </a:p>
          <a:p>
            <a:pPr marL="342900" indent="-342900">
              <a:buAutoNum type="arabicPeriod"/>
            </a:pPr>
            <a:r>
              <a:rPr lang="en-GB" sz="2200" b="1" dirty="0">
                <a:latin typeface="Times New Roman"/>
                <a:cs typeface="Times New Roman"/>
              </a:rPr>
              <a:t>Hardware requirements</a:t>
            </a:r>
          </a:p>
          <a:p>
            <a:pPr marL="342900" indent="-342900">
              <a:buAutoNum type="arabicPeriod"/>
            </a:pPr>
            <a:r>
              <a:rPr lang="en-GB" sz="2200" b="1" dirty="0">
                <a:latin typeface="Times New Roman"/>
                <a:cs typeface="Times New Roman"/>
              </a:rPr>
              <a:t>Data sets requirement</a:t>
            </a:r>
          </a:p>
          <a:p>
            <a:pPr marL="342900" indent="-342900">
              <a:buAutoNum type="arabicPeriod"/>
            </a:pPr>
            <a:r>
              <a:rPr lang="en-GB" sz="2200" b="1" dirty="0">
                <a:latin typeface="Times New Roman"/>
                <a:cs typeface="Times New Roman"/>
              </a:rPr>
              <a:t>Architecture of the model</a:t>
            </a:r>
          </a:p>
          <a:p>
            <a:pPr marL="342900" indent="-342900">
              <a:buAutoNum type="arabicPeriod"/>
            </a:pPr>
            <a:r>
              <a:rPr lang="en-GB" sz="2200" b="1" dirty="0">
                <a:latin typeface="Times New Roman"/>
                <a:cs typeface="Times New Roman"/>
              </a:rPr>
              <a:t> Innovation in the project</a:t>
            </a:r>
          </a:p>
          <a:p>
            <a:pPr marL="342900" indent="-342900">
              <a:buAutoNum type="arabicPeriod"/>
            </a:pPr>
            <a:r>
              <a:rPr lang="en-GB" sz="2200" b="1" dirty="0">
                <a:latin typeface="Times New Roman"/>
                <a:cs typeface="Times New Roman"/>
              </a:rPr>
              <a:t> Plan of action to complete the project</a:t>
            </a:r>
            <a:endParaRPr lang="en-US" sz="2200" b="1" dirty="0">
              <a:latin typeface="Times New Roman"/>
              <a:cs typeface="Times New Roman"/>
            </a:endParaRPr>
          </a:p>
          <a:p>
            <a:pPr marL="342900" indent="-342900">
              <a:buAutoNum type="arabicPeriod"/>
            </a:pPr>
            <a:r>
              <a:rPr lang="en-GB" sz="2200" b="1" dirty="0">
                <a:latin typeface="Times New Roman"/>
                <a:cs typeface="Times New Roman"/>
              </a:rPr>
              <a:t>References</a:t>
            </a:r>
            <a:endParaRPr lang="en-US" sz="2200" b="1" dirty="0">
              <a:latin typeface="Times New Roman"/>
              <a:cs typeface="Times New Roman"/>
            </a:endParaRPr>
          </a:p>
        </p:txBody>
      </p:sp>
      <p:sp>
        <p:nvSpPr>
          <p:cNvPr id="3" name="Slide Number Placeholder 2">
            <a:extLst>
              <a:ext uri="{FF2B5EF4-FFF2-40B4-BE49-F238E27FC236}">
                <a16:creationId xmlns:a16="http://schemas.microsoft.com/office/drawing/2014/main" id="{3E0D6E6B-9A73-4869-B239-EFB79569E2B4}"/>
              </a:ext>
            </a:extLst>
          </p:cNvPr>
          <p:cNvSpPr>
            <a:spLocks noGrp="1"/>
          </p:cNvSpPr>
          <p:nvPr>
            <p:ph type="sldNum" sz="quarter" idx="12"/>
          </p:nvPr>
        </p:nvSpPr>
        <p:spPr/>
        <p:txBody>
          <a:bodyPr/>
          <a:lstStyle/>
          <a:p>
            <a:fld id="{A3A1CAF0-5C54-4693-A944-B9005369A5D2}" type="slidenum">
              <a:rPr lang="en-US" smtClean="0"/>
              <a:t>2</a:t>
            </a:fld>
            <a:endParaRPr lang="en-US"/>
          </a:p>
        </p:txBody>
      </p:sp>
    </p:spTree>
    <p:extLst>
      <p:ext uri="{BB962C8B-B14F-4D97-AF65-F5344CB8AC3E}">
        <p14:creationId xmlns:p14="http://schemas.microsoft.com/office/powerpoint/2010/main" val="245445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92763-88A6-4714-BB10-2AD3C5189FB3}"/>
              </a:ext>
            </a:extLst>
          </p:cNvPr>
          <p:cNvSpPr>
            <a:spLocks noGrp="1"/>
          </p:cNvSpPr>
          <p:nvPr>
            <p:ph type="title"/>
          </p:nvPr>
        </p:nvSpPr>
        <p:spPr>
          <a:xfrm>
            <a:off x="241852" y="153090"/>
            <a:ext cx="10515600" cy="1145623"/>
          </a:xfrm>
        </p:spPr>
        <p:txBody>
          <a:bodyPr>
            <a:normAutofit/>
          </a:bodyPr>
          <a:lstStyle/>
          <a:p>
            <a:r>
              <a:rPr lang="en-GB" sz="3600" b="1" dirty="0">
                <a:latin typeface="Times New Roman"/>
                <a:cs typeface="Times New Roman"/>
              </a:rPr>
              <a:t>References</a:t>
            </a: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8BB44810-4295-4E5B-87B6-775F200FCDB5}"/>
              </a:ext>
            </a:extLst>
          </p:cNvPr>
          <p:cNvSpPr>
            <a:spLocks noGrp="1"/>
          </p:cNvSpPr>
          <p:nvPr>
            <p:ph type="sldNum" sz="quarter" idx="12"/>
          </p:nvPr>
        </p:nvSpPr>
        <p:spPr/>
        <p:txBody>
          <a:bodyPr/>
          <a:lstStyle/>
          <a:p>
            <a:fld id="{A3A1CAF0-5C54-4693-A944-B9005369A5D2}" type="slidenum">
              <a:rPr lang="en-US" smtClean="0"/>
              <a:t>20</a:t>
            </a:fld>
            <a:endParaRPr lang="en-US"/>
          </a:p>
        </p:txBody>
      </p:sp>
      <p:sp>
        <p:nvSpPr>
          <p:cNvPr id="4" name="TextBox 3">
            <a:extLst>
              <a:ext uri="{FF2B5EF4-FFF2-40B4-BE49-F238E27FC236}">
                <a16:creationId xmlns:a16="http://schemas.microsoft.com/office/drawing/2014/main" id="{4F9E32B8-60B0-34FF-EEE9-A2650CC68EA4}"/>
              </a:ext>
            </a:extLst>
          </p:cNvPr>
          <p:cNvSpPr txBox="1"/>
          <p:nvPr/>
        </p:nvSpPr>
        <p:spPr>
          <a:xfrm>
            <a:off x="409575" y="1343025"/>
            <a:ext cx="1091565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t>1.  "A Systematic Review of Chatbot Applications in Mental Healthcare" by S. Smith in National Library of Medicine, </a:t>
            </a:r>
          </a:p>
          <a:p>
            <a:pPr algn="just"/>
            <a:endParaRPr lang="en-US" sz="2000" dirty="0"/>
          </a:p>
          <a:p>
            <a:pPr algn="just"/>
            <a:r>
              <a:rPr lang="en-US" sz="2000" dirty="0"/>
              <a:t>2. "An Empirical Study on the Effectiveness of Chatbots in Patient Education" by J. Brown, </a:t>
            </a:r>
          </a:p>
          <a:p>
            <a:pPr marL="457200" indent="-457200" algn="just">
              <a:buFont typeface="+mj-lt"/>
              <a:buAutoNum type="arabicPeriod"/>
            </a:pPr>
            <a:endParaRPr lang="en-US" sz="2000" dirty="0"/>
          </a:p>
          <a:p>
            <a:pPr algn="just"/>
            <a:r>
              <a:rPr lang="en-US" sz="2000" dirty="0"/>
              <a:t>3. "Exploring the Acceptance and Usability of Chatbots in Elderly Care Settings" by M. Johnson,</a:t>
            </a:r>
            <a:endParaRPr lang="en-US" dirty="0">
              <a:latin typeface="Times New Roman"/>
              <a:cs typeface="Times New Roman"/>
            </a:endParaRPr>
          </a:p>
        </p:txBody>
      </p:sp>
    </p:spTree>
    <p:extLst>
      <p:ext uri="{BB962C8B-B14F-4D97-AF65-F5344CB8AC3E}">
        <p14:creationId xmlns:p14="http://schemas.microsoft.com/office/powerpoint/2010/main" val="1565755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03CF-502E-4E3F-AAEB-C4A4E5C28D72}"/>
              </a:ext>
            </a:extLst>
          </p:cNvPr>
          <p:cNvSpPr>
            <a:spLocks noGrp="1"/>
          </p:cNvSpPr>
          <p:nvPr>
            <p:ph type="title"/>
          </p:nvPr>
        </p:nvSpPr>
        <p:spPr>
          <a:xfrm>
            <a:off x="177019" y="18255"/>
            <a:ext cx="10515600" cy="1325563"/>
          </a:xfrm>
        </p:spPr>
        <p:txBody>
          <a:bodyPr>
            <a:normAutofit/>
          </a:bodyPr>
          <a:lstStyle/>
          <a:p>
            <a:r>
              <a:rPr lang="en-GB" sz="3600" b="1" dirty="0">
                <a:latin typeface="Times New Roman"/>
                <a:cs typeface="Times New Roman"/>
              </a:rPr>
              <a:t>Abstract</a:t>
            </a: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64B27C3F-625E-4076-B800-BC37742C7F92}"/>
              </a:ext>
            </a:extLst>
          </p:cNvPr>
          <p:cNvSpPr>
            <a:spLocks noGrp="1"/>
          </p:cNvSpPr>
          <p:nvPr>
            <p:ph type="sldNum" sz="quarter" idx="12"/>
          </p:nvPr>
        </p:nvSpPr>
        <p:spPr/>
        <p:txBody>
          <a:bodyPr/>
          <a:lstStyle/>
          <a:p>
            <a:fld id="{A3A1CAF0-5C54-4693-A944-B9005369A5D2}" type="slidenum">
              <a:rPr lang="en-US" smtClean="0"/>
              <a:t>3</a:t>
            </a:fld>
            <a:endParaRPr lang="en-US"/>
          </a:p>
        </p:txBody>
      </p:sp>
      <p:sp>
        <p:nvSpPr>
          <p:cNvPr id="5" name="TextBox 4">
            <a:extLst>
              <a:ext uri="{FF2B5EF4-FFF2-40B4-BE49-F238E27FC236}">
                <a16:creationId xmlns:a16="http://schemas.microsoft.com/office/drawing/2014/main" id="{17422AA1-EFEF-C2A1-8F7B-32BB74C6E78F}"/>
              </a:ext>
            </a:extLst>
          </p:cNvPr>
          <p:cNvSpPr txBox="1"/>
          <p:nvPr/>
        </p:nvSpPr>
        <p:spPr>
          <a:xfrm>
            <a:off x="599440" y="1503680"/>
            <a:ext cx="10901680" cy="1754326"/>
          </a:xfrm>
          <a:prstGeom prst="rect">
            <a:avLst/>
          </a:prstGeom>
          <a:noFill/>
        </p:spPr>
        <p:txBody>
          <a:bodyPr wrap="square">
            <a:spAutoFit/>
          </a:bodyPr>
          <a:lstStyle/>
          <a:p>
            <a:pPr algn="just"/>
            <a:r>
              <a:rPr lang="en-US" dirty="0"/>
              <a:t>Due to technological advancements, the healthcare industry has witnessed the emergence of innovative solutions, and one such solution is the healthcare chatbot. The primary objective of this project is to create a healthcare chatbot capable of offering medical assistance to patients. The proposed chatbot, named "HELPI," functions as a round-the-clock healthcare provider. It utilizes natural language processing (NLP) and machine learning (ML) algorithms such as decision trees to analyze user-provided symptoms and accurately detect specific illnesses or diseases. Subsequently, it offers appropriate healthcare recommendations and suggests relevant medications.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718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F81E-803B-41EB-9960-FEB387D2813B}"/>
              </a:ext>
            </a:extLst>
          </p:cNvPr>
          <p:cNvSpPr>
            <a:spLocks noGrp="1"/>
          </p:cNvSpPr>
          <p:nvPr>
            <p:ph type="title"/>
          </p:nvPr>
        </p:nvSpPr>
        <p:spPr>
          <a:xfrm>
            <a:off x="120748" y="18255"/>
            <a:ext cx="10515600" cy="1325563"/>
          </a:xfrm>
        </p:spPr>
        <p:txBody>
          <a:bodyPr>
            <a:normAutofit/>
          </a:bodyPr>
          <a:lstStyle/>
          <a:p>
            <a:r>
              <a:rPr lang="en-GB" sz="3600" b="1" dirty="0">
                <a:latin typeface="Times New Roman"/>
                <a:cs typeface="Times New Roman"/>
              </a:rPr>
              <a:t>Motivation</a:t>
            </a: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9E627ECA-9D20-4CD4-B70A-A78A73BEC114}"/>
              </a:ext>
            </a:extLst>
          </p:cNvPr>
          <p:cNvSpPr>
            <a:spLocks noGrp="1"/>
          </p:cNvSpPr>
          <p:nvPr>
            <p:ph type="sldNum" sz="quarter" idx="12"/>
          </p:nvPr>
        </p:nvSpPr>
        <p:spPr/>
        <p:txBody>
          <a:bodyPr/>
          <a:lstStyle/>
          <a:p>
            <a:fld id="{A3A1CAF0-5C54-4693-A944-B9005369A5D2}" type="slidenum">
              <a:rPr lang="en-US" smtClean="0"/>
              <a:t>4</a:t>
            </a:fld>
            <a:endParaRPr lang="en-US"/>
          </a:p>
        </p:txBody>
      </p:sp>
      <p:sp>
        <p:nvSpPr>
          <p:cNvPr id="5" name="TextBox 4">
            <a:extLst>
              <a:ext uri="{FF2B5EF4-FFF2-40B4-BE49-F238E27FC236}">
                <a16:creationId xmlns:a16="http://schemas.microsoft.com/office/drawing/2014/main" id="{50F2057C-B96C-A1A4-8C3D-480C5B36A098}"/>
              </a:ext>
            </a:extLst>
          </p:cNvPr>
          <p:cNvSpPr txBox="1"/>
          <p:nvPr/>
        </p:nvSpPr>
        <p:spPr>
          <a:xfrm>
            <a:off x="457200" y="1505863"/>
            <a:ext cx="10088880" cy="2308324"/>
          </a:xfrm>
          <a:prstGeom prst="rect">
            <a:avLst/>
          </a:prstGeom>
          <a:noFill/>
        </p:spPr>
        <p:txBody>
          <a:bodyPr wrap="square">
            <a:spAutoFit/>
          </a:bodyPr>
          <a:lstStyle/>
          <a:p>
            <a:pPr algn="just"/>
            <a:r>
              <a:rPr lang="en-US" b="1" i="0" dirty="0">
                <a:solidFill>
                  <a:srgbClr val="1F1F1F"/>
                </a:solidFill>
                <a:effectLst/>
                <a:latin typeface="Times New Roman" panose="02020603050405020304" pitchFamily="18" charset="0"/>
                <a:cs typeface="Times New Roman" panose="02020603050405020304" pitchFamily="18" charset="0"/>
              </a:rPr>
              <a:t>Impact on lives: </a:t>
            </a:r>
            <a:r>
              <a:rPr lang="en-US" b="0" i="0" dirty="0">
                <a:solidFill>
                  <a:srgbClr val="1F1F1F"/>
                </a:solidFill>
                <a:effectLst/>
                <a:latin typeface="Times New Roman" panose="02020603050405020304" pitchFamily="18" charset="0"/>
                <a:cs typeface="Times New Roman" panose="02020603050405020304" pitchFamily="18" charset="0"/>
              </a:rPr>
              <a:t>HELPI has the potential to positively impact countless lives by providing accessible, 24/7 medical assistance.</a:t>
            </a:r>
          </a:p>
          <a:p>
            <a:pPr algn="just"/>
            <a:r>
              <a:rPr lang="en-US" b="1" i="0" dirty="0">
                <a:solidFill>
                  <a:srgbClr val="1F1F1F"/>
                </a:solidFill>
                <a:effectLst/>
                <a:latin typeface="Times New Roman" panose="02020603050405020304" pitchFamily="18" charset="0"/>
                <a:cs typeface="Times New Roman" panose="02020603050405020304" pitchFamily="18" charset="0"/>
              </a:rPr>
              <a:t>Revolutionizing healthcare</a:t>
            </a:r>
            <a:r>
              <a:rPr lang="en-US" b="0" i="0" dirty="0">
                <a:solidFill>
                  <a:srgbClr val="1F1F1F"/>
                </a:solidFill>
                <a:effectLst/>
                <a:latin typeface="Times New Roman" panose="02020603050405020304" pitchFamily="18" charset="0"/>
                <a:cs typeface="Times New Roman" panose="02020603050405020304" pitchFamily="18" charset="0"/>
              </a:rPr>
              <a:t>: HELPI can contribute to a major evolution in healthcare. By easing the burden on healthcare providers and offering 24/7 support,</a:t>
            </a:r>
            <a:endParaRPr lang="en-US" dirty="0">
              <a:solidFill>
                <a:srgbClr val="1F1F1F"/>
              </a:solidFill>
              <a:latin typeface="Times New Roman" panose="02020603050405020304" pitchFamily="18" charset="0"/>
              <a:cs typeface="Times New Roman" panose="02020603050405020304" pitchFamily="18" charset="0"/>
            </a:endParaRPr>
          </a:p>
          <a:p>
            <a:pPr algn="just"/>
            <a:r>
              <a:rPr lang="en-US" b="1" i="0" dirty="0">
                <a:solidFill>
                  <a:srgbClr val="1F1F1F"/>
                </a:solidFill>
                <a:effectLst/>
                <a:latin typeface="Times New Roman" panose="02020603050405020304" pitchFamily="18" charset="0"/>
                <a:cs typeface="Times New Roman" panose="02020603050405020304" pitchFamily="18" charset="0"/>
              </a:rPr>
              <a:t>Learning and growth</a:t>
            </a:r>
            <a:r>
              <a:rPr lang="en-US" b="0" i="0" dirty="0">
                <a:solidFill>
                  <a:srgbClr val="1F1F1F"/>
                </a:solidFill>
                <a:effectLst/>
                <a:latin typeface="Times New Roman" panose="02020603050405020304" pitchFamily="18" charset="0"/>
                <a:cs typeface="Times New Roman" panose="02020603050405020304" pitchFamily="18" charset="0"/>
              </a:rPr>
              <a:t>: Building HELPI presents a rich learning opportunity to deepen your understanding of AI, NLP, machine learning, and healthcare concepts. The process of gathering data, training the algorithms, and testing the chatbot will continuously challenge and expand your knowledge, giving you valuable technical and problem-solving skills.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193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799-5337-4E94-83E8-F39B09806A2F}"/>
              </a:ext>
            </a:extLst>
          </p:cNvPr>
          <p:cNvSpPr>
            <a:spLocks noGrp="1"/>
          </p:cNvSpPr>
          <p:nvPr>
            <p:ph type="title"/>
          </p:nvPr>
        </p:nvSpPr>
        <p:spPr>
          <a:xfrm>
            <a:off x="228600" y="-795"/>
            <a:ext cx="10287000" cy="1098075"/>
          </a:xfrm>
        </p:spPr>
        <p:txBody>
          <a:bodyPr>
            <a:normAutofit/>
          </a:bodyPr>
          <a:lstStyle/>
          <a:p>
            <a:r>
              <a:rPr lang="en-GB" sz="3600" b="1" dirty="0">
                <a:latin typeface="Times New Roman"/>
                <a:cs typeface="Times New Roman"/>
              </a:rPr>
              <a:t>Literature review</a:t>
            </a: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1EB19B2F-8FAB-4D45-990A-AFB0F6AAE2E9}"/>
              </a:ext>
            </a:extLst>
          </p:cNvPr>
          <p:cNvSpPr>
            <a:spLocks noGrp="1"/>
          </p:cNvSpPr>
          <p:nvPr>
            <p:ph type="sldNum" sz="quarter" idx="12"/>
          </p:nvPr>
        </p:nvSpPr>
        <p:spPr/>
        <p:txBody>
          <a:bodyPr/>
          <a:lstStyle/>
          <a:p>
            <a:fld id="{A3A1CAF0-5C54-4693-A944-B9005369A5D2}" type="slidenum">
              <a:rPr lang="en-US" smtClean="0"/>
              <a:t>5</a:t>
            </a:fld>
            <a:endParaRPr lang="en-US"/>
          </a:p>
        </p:txBody>
      </p:sp>
      <p:sp>
        <p:nvSpPr>
          <p:cNvPr id="4" name="TextBox 3">
            <a:extLst>
              <a:ext uri="{FF2B5EF4-FFF2-40B4-BE49-F238E27FC236}">
                <a16:creationId xmlns:a16="http://schemas.microsoft.com/office/drawing/2014/main" id="{25ABFE67-5643-6018-CD1E-83DA7958AFAD}"/>
              </a:ext>
            </a:extLst>
          </p:cNvPr>
          <p:cNvSpPr txBox="1"/>
          <p:nvPr/>
        </p:nvSpPr>
        <p:spPr>
          <a:xfrm>
            <a:off x="375920" y="792480"/>
            <a:ext cx="10495280" cy="5078313"/>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Reference -1:</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Systematic Review of Chatbot Applications in Mental Healthcare" by S. Smith. This paper reviews different types of conversational agents used in health care for chronic conditions, examining their underlying communication technology, evaluation measures, and AI methods. </a:t>
            </a:r>
          </a:p>
          <a:p>
            <a:r>
              <a:rPr lang="en-IN" b="1" dirty="0">
                <a:latin typeface="Times New Roman" panose="02020603050405020304" pitchFamily="18" charset="0"/>
                <a:cs typeface="Times New Roman" panose="02020603050405020304" pitchFamily="18" charset="0"/>
              </a:rPr>
              <a:t>Reference -2:</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"Evaluating the Accuracy of Chatbot-based Symptom Assessment for Common Diseases" by K. Wilson, the goal of this study was to evaluate the data-gathering function of currently available chatbot symptom-checkers. </a:t>
            </a:r>
          </a:p>
          <a:p>
            <a:r>
              <a:rPr lang="en-IN" b="1" dirty="0">
                <a:latin typeface="Times New Roman" panose="02020603050405020304" pitchFamily="18" charset="0"/>
                <a:cs typeface="Times New Roman" panose="02020603050405020304" pitchFamily="18" charset="0"/>
              </a:rPr>
              <a:t>Reference -3:</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Exploring the Acceptance and Usability of Chatbots in Elderly Care Settings by M. Johnson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paper, explored perceptions of chatbots with varying identities for health information seeking in a diary and interview study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study primarily focuses on user perceptions and lacks objective measurements of the impact of chatbot interventions on elderly care outcomes..</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10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EE54B-E9A6-4D0E-88DA-311F87E9C004}"/>
              </a:ext>
            </a:extLst>
          </p:cNvPr>
          <p:cNvSpPr>
            <a:spLocks noGrp="1"/>
          </p:cNvSpPr>
          <p:nvPr>
            <p:ph type="title"/>
          </p:nvPr>
        </p:nvSpPr>
        <p:spPr>
          <a:xfrm>
            <a:off x="162951" y="18255"/>
            <a:ext cx="10515600" cy="1325563"/>
          </a:xfrm>
        </p:spPr>
        <p:txBody>
          <a:bodyPr>
            <a:normAutofit/>
          </a:bodyPr>
          <a:lstStyle/>
          <a:p>
            <a:r>
              <a:rPr lang="en-GB" sz="3600" b="1" dirty="0">
                <a:latin typeface="Times New Roman"/>
                <a:cs typeface="Times New Roman"/>
              </a:rPr>
              <a:t>Limitations of the existing Applications/ Models</a:t>
            </a: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89A8CACA-1AE4-4811-8723-241B961F6133}"/>
              </a:ext>
            </a:extLst>
          </p:cNvPr>
          <p:cNvSpPr>
            <a:spLocks noGrp="1"/>
          </p:cNvSpPr>
          <p:nvPr>
            <p:ph type="sldNum" sz="quarter" idx="12"/>
          </p:nvPr>
        </p:nvSpPr>
        <p:spPr/>
        <p:txBody>
          <a:bodyPr/>
          <a:lstStyle/>
          <a:p>
            <a:fld id="{A3A1CAF0-5C54-4693-A944-B9005369A5D2}" type="slidenum">
              <a:rPr lang="en-US" smtClean="0"/>
              <a:t>6</a:t>
            </a:fld>
            <a:endParaRPr lang="en-US"/>
          </a:p>
        </p:txBody>
      </p:sp>
      <p:sp>
        <p:nvSpPr>
          <p:cNvPr id="5" name="TextBox 4">
            <a:extLst>
              <a:ext uri="{FF2B5EF4-FFF2-40B4-BE49-F238E27FC236}">
                <a16:creationId xmlns:a16="http://schemas.microsoft.com/office/drawing/2014/main" id="{EFCD8631-2C83-ACAE-1A9F-D14F76F145BC}"/>
              </a:ext>
            </a:extLst>
          </p:cNvPr>
          <p:cNvSpPr txBox="1"/>
          <p:nvPr/>
        </p:nvSpPr>
        <p:spPr>
          <a:xfrm>
            <a:off x="270588" y="1343818"/>
            <a:ext cx="10319657" cy="2554545"/>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review may lack specificity in terms of the types of mental health conditions addressed. Different mental health issues may require tailored approaches, and a generalized overview may not capture these nuances.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focuses on common diseases, potentially overlooking the accuracy of chatbots in assessing symptoms of less prevalent or emerging health conditions.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primarily focuses on user perceptions and lacks objective measurements of the impact of chatbot interventions on elderly care outcomes. It may not provide concrete evidence of the effectiveness of chatbots in improving health outcomes for the elderly.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82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9D9D-7D39-4050-B30F-9DB5274C5995}"/>
              </a:ext>
            </a:extLst>
          </p:cNvPr>
          <p:cNvSpPr>
            <a:spLocks noGrp="1"/>
          </p:cNvSpPr>
          <p:nvPr>
            <p:ph type="title"/>
          </p:nvPr>
        </p:nvSpPr>
        <p:spPr>
          <a:xfrm>
            <a:off x="148883" y="125975"/>
            <a:ext cx="10515600" cy="971306"/>
          </a:xfrm>
        </p:spPr>
        <p:txBody>
          <a:bodyPr>
            <a:normAutofit/>
          </a:bodyPr>
          <a:lstStyle/>
          <a:p>
            <a:r>
              <a:rPr lang="en-GB" sz="3600" b="1" dirty="0">
                <a:latin typeface="Times New Roman"/>
                <a:cs typeface="Times New Roman"/>
              </a:rPr>
              <a:t>Proposed problem statement</a:t>
            </a: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2342BF1C-539D-436B-8F7B-1C42671CD62B}"/>
              </a:ext>
            </a:extLst>
          </p:cNvPr>
          <p:cNvSpPr>
            <a:spLocks noGrp="1"/>
          </p:cNvSpPr>
          <p:nvPr>
            <p:ph type="sldNum" sz="quarter" idx="12"/>
          </p:nvPr>
        </p:nvSpPr>
        <p:spPr/>
        <p:txBody>
          <a:bodyPr/>
          <a:lstStyle/>
          <a:p>
            <a:fld id="{A3A1CAF0-5C54-4693-A944-B9005369A5D2}" type="slidenum">
              <a:rPr lang="en-US" smtClean="0"/>
              <a:t>7</a:t>
            </a:fld>
            <a:endParaRPr lang="en-US"/>
          </a:p>
        </p:txBody>
      </p:sp>
      <p:sp>
        <p:nvSpPr>
          <p:cNvPr id="5" name="TextBox 4">
            <a:extLst>
              <a:ext uri="{FF2B5EF4-FFF2-40B4-BE49-F238E27FC236}">
                <a16:creationId xmlns:a16="http://schemas.microsoft.com/office/drawing/2014/main" id="{49361EF7-12E1-1CCA-1835-87FE1259EE74}"/>
              </a:ext>
            </a:extLst>
          </p:cNvPr>
          <p:cNvSpPr txBox="1"/>
          <p:nvPr/>
        </p:nvSpPr>
        <p:spPr>
          <a:xfrm>
            <a:off x="375920" y="1358821"/>
            <a:ext cx="11064240" cy="2246769"/>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1F1F1F"/>
                </a:solidFill>
                <a:effectLst/>
                <a:latin typeface="Times New Roman" panose="02020603050405020304" pitchFamily="18" charset="0"/>
                <a:cs typeface="Times New Roman" panose="02020603050405020304" pitchFamily="18" charset="0"/>
              </a:rPr>
              <a:t>Millions of people lack easy access to basic healthcare information and guidance. Limited access to healthcare providers, especially in remote areas or during off-hours, creates a gap in timely and affordable medical assistance. </a:t>
            </a:r>
            <a:endParaRPr lang="en-US" sz="2000" dirty="0">
              <a:solidFill>
                <a:srgbClr val="1F1F1F"/>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000" b="0" i="0" dirty="0">
                <a:solidFill>
                  <a:srgbClr val="1F1F1F"/>
                </a:solidFill>
                <a:effectLst/>
                <a:latin typeface="Times New Roman" panose="02020603050405020304" pitchFamily="18" charset="0"/>
                <a:cs typeface="Times New Roman" panose="02020603050405020304" pitchFamily="18" charset="0"/>
              </a:rPr>
              <a:t>Current healthcare chatbots often lack accuracy, comprehensiveness, and user-friendliness. Many chatbots rely on simple keyword matching or limited symptom databases, resulting in inaccurate diagnoses or irrelevant recommendations. </a:t>
            </a:r>
            <a:r>
              <a:rPr lang="en-US" sz="2000" b="0" i="0" dirty="0">
                <a:solidFill>
                  <a:srgbClr val="1F1F1F"/>
                </a:solidFill>
                <a:effectLst/>
                <a:latin typeface="Times New Roman" panose="02020603050405020304" pitchFamily="18" charset="0"/>
                <a:cs typeface="Times New Roman" panose="02020603050405020304" pitchFamily="18" charset="0"/>
              </a:rPr>
              <a:t>Therefore, we need a highly accurate, accessible, and user-friendly healthcare chatbot that can bridge the gap in basic healthcare access.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586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C78BC-73A8-4EB6-A1B4-3FF6AA20154B}"/>
              </a:ext>
            </a:extLst>
          </p:cNvPr>
          <p:cNvSpPr>
            <a:spLocks noGrp="1"/>
          </p:cNvSpPr>
          <p:nvPr>
            <p:ph type="title"/>
          </p:nvPr>
        </p:nvSpPr>
        <p:spPr>
          <a:xfrm>
            <a:off x="106680" y="18255"/>
            <a:ext cx="10515600" cy="1191567"/>
          </a:xfrm>
        </p:spPr>
        <p:txBody>
          <a:bodyPr>
            <a:normAutofit/>
          </a:bodyPr>
          <a:lstStyle/>
          <a:p>
            <a:r>
              <a:rPr lang="en-GB" sz="3600" b="1" dirty="0">
                <a:latin typeface="Times New Roman"/>
                <a:cs typeface="Times New Roman"/>
              </a:rPr>
              <a:t>Proposed approach of the work</a:t>
            </a:r>
            <a:endParaRPr lang="en-US" sz="3600" b="1">
              <a:latin typeface="Times New Roman"/>
              <a:cs typeface="Times New Roman"/>
            </a:endParaRPr>
          </a:p>
        </p:txBody>
      </p:sp>
      <p:sp>
        <p:nvSpPr>
          <p:cNvPr id="3" name="Slide Number Placeholder 2">
            <a:extLst>
              <a:ext uri="{FF2B5EF4-FFF2-40B4-BE49-F238E27FC236}">
                <a16:creationId xmlns:a16="http://schemas.microsoft.com/office/drawing/2014/main" id="{DEED4F5F-9E82-49EB-9F81-57C0E942F851}"/>
              </a:ext>
            </a:extLst>
          </p:cNvPr>
          <p:cNvSpPr>
            <a:spLocks noGrp="1"/>
          </p:cNvSpPr>
          <p:nvPr>
            <p:ph type="sldNum" sz="quarter" idx="12"/>
          </p:nvPr>
        </p:nvSpPr>
        <p:spPr/>
        <p:txBody>
          <a:bodyPr/>
          <a:lstStyle/>
          <a:p>
            <a:fld id="{A3A1CAF0-5C54-4693-A944-B9005369A5D2}" type="slidenum">
              <a:rPr lang="en-US" smtClean="0"/>
              <a:t>8</a:t>
            </a:fld>
            <a:endParaRPr lang="en-US"/>
          </a:p>
        </p:txBody>
      </p:sp>
      <p:sp>
        <p:nvSpPr>
          <p:cNvPr id="4" name="Rectangle 3">
            <a:extLst>
              <a:ext uri="{FF2B5EF4-FFF2-40B4-BE49-F238E27FC236}">
                <a16:creationId xmlns:a16="http://schemas.microsoft.com/office/drawing/2014/main" id="{7F9C07A4-E4A3-A019-F6F5-D8D420902966}"/>
              </a:ext>
            </a:extLst>
          </p:cNvPr>
          <p:cNvSpPr/>
          <p:nvPr/>
        </p:nvSpPr>
        <p:spPr>
          <a:xfrm>
            <a:off x="3533775" y="1457324"/>
            <a:ext cx="2286000" cy="600075"/>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latin typeface="Times New Roman"/>
                <a:cs typeface="Times New Roman"/>
              </a:rPr>
              <a:t>Data Preparation</a:t>
            </a:r>
          </a:p>
        </p:txBody>
      </p:sp>
      <p:sp>
        <p:nvSpPr>
          <p:cNvPr id="6" name="Rectangle 5">
            <a:extLst>
              <a:ext uri="{FF2B5EF4-FFF2-40B4-BE49-F238E27FC236}">
                <a16:creationId xmlns:a16="http://schemas.microsoft.com/office/drawing/2014/main" id="{E27BF424-7A0C-04FD-E400-7CE5CDBF854D}"/>
              </a:ext>
            </a:extLst>
          </p:cNvPr>
          <p:cNvSpPr/>
          <p:nvPr/>
        </p:nvSpPr>
        <p:spPr>
          <a:xfrm>
            <a:off x="8848725" y="1494862"/>
            <a:ext cx="2266950" cy="504825"/>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latin typeface="Times New Roman"/>
                <a:ea typeface="+mn-lt"/>
                <a:cs typeface="Times New Roman"/>
              </a:rPr>
              <a:t>Model Evaluation</a:t>
            </a:r>
            <a:endParaRPr lang="en-US" sz="2000" dirty="0">
              <a:latin typeface="Times New Roman"/>
              <a:cs typeface="Times New Roman"/>
            </a:endParaRPr>
          </a:p>
        </p:txBody>
      </p:sp>
      <p:sp>
        <p:nvSpPr>
          <p:cNvPr id="7" name="Rectangle 6">
            <a:extLst>
              <a:ext uri="{FF2B5EF4-FFF2-40B4-BE49-F238E27FC236}">
                <a16:creationId xmlns:a16="http://schemas.microsoft.com/office/drawing/2014/main" id="{452DB1BE-FC80-8506-A660-97FB6B1647FF}"/>
              </a:ext>
            </a:extLst>
          </p:cNvPr>
          <p:cNvSpPr/>
          <p:nvPr/>
        </p:nvSpPr>
        <p:spPr>
          <a:xfrm>
            <a:off x="6167437" y="1457324"/>
            <a:ext cx="2266950" cy="571500"/>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latin typeface="Times New Roman"/>
                <a:ea typeface="+mn-lt"/>
                <a:cs typeface="Times New Roman"/>
              </a:rPr>
              <a:t>Model Training</a:t>
            </a:r>
            <a:endParaRPr lang="en-US" sz="2000" dirty="0">
              <a:latin typeface="Times New Roman"/>
              <a:cs typeface="Times New Roman"/>
            </a:endParaRPr>
          </a:p>
        </p:txBody>
      </p:sp>
      <p:sp>
        <p:nvSpPr>
          <p:cNvPr id="8" name="Rectangle 7">
            <a:extLst>
              <a:ext uri="{FF2B5EF4-FFF2-40B4-BE49-F238E27FC236}">
                <a16:creationId xmlns:a16="http://schemas.microsoft.com/office/drawing/2014/main" id="{0689FF3C-EB91-C85E-24FB-FEAD974D36F8}"/>
              </a:ext>
            </a:extLst>
          </p:cNvPr>
          <p:cNvSpPr/>
          <p:nvPr/>
        </p:nvSpPr>
        <p:spPr>
          <a:xfrm>
            <a:off x="8886825" y="2501337"/>
            <a:ext cx="2266950" cy="600075"/>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000" b="1" dirty="0"/>
              <a:t>Symptom Prediction</a:t>
            </a:r>
            <a:endParaRPr lang="en-US" sz="2000" b="1" dirty="0">
              <a:latin typeface="Times New Roman"/>
              <a:cs typeface="Times New Roman"/>
            </a:endParaRPr>
          </a:p>
        </p:txBody>
      </p:sp>
      <p:sp>
        <p:nvSpPr>
          <p:cNvPr id="9" name="Rectangle 8">
            <a:extLst>
              <a:ext uri="{FF2B5EF4-FFF2-40B4-BE49-F238E27FC236}">
                <a16:creationId xmlns:a16="http://schemas.microsoft.com/office/drawing/2014/main" id="{75FB86ED-BD35-A7F0-D398-4B200CE3AB1F}"/>
              </a:ext>
            </a:extLst>
          </p:cNvPr>
          <p:cNvSpPr/>
          <p:nvPr/>
        </p:nvSpPr>
        <p:spPr>
          <a:xfrm>
            <a:off x="8848725" y="3756589"/>
            <a:ext cx="2266950" cy="900114"/>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IN" sz="2000" b="1" dirty="0"/>
              <a:t>Initialization and Execution</a:t>
            </a:r>
            <a:endParaRPr lang="en-US" sz="2000" b="1" dirty="0">
              <a:latin typeface="Times New Roman"/>
              <a:ea typeface="+mn-lt"/>
              <a:cs typeface="Times New Roman"/>
            </a:endParaRPr>
          </a:p>
        </p:txBody>
      </p:sp>
      <p:sp>
        <p:nvSpPr>
          <p:cNvPr id="10" name="Arrow: Down 9">
            <a:extLst>
              <a:ext uri="{FF2B5EF4-FFF2-40B4-BE49-F238E27FC236}">
                <a16:creationId xmlns:a16="http://schemas.microsoft.com/office/drawing/2014/main" id="{FD0448C5-2173-6FB3-C220-9ED63BD6ACFD}"/>
              </a:ext>
            </a:extLst>
          </p:cNvPr>
          <p:cNvSpPr/>
          <p:nvPr/>
        </p:nvSpPr>
        <p:spPr>
          <a:xfrm rot="-5400000" flipH="1">
            <a:off x="3295650" y="1657348"/>
            <a:ext cx="171450" cy="285750"/>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2574FBE-C5BB-718D-35A5-39A7BDD9DC3B}"/>
              </a:ext>
            </a:extLst>
          </p:cNvPr>
          <p:cNvSpPr/>
          <p:nvPr/>
        </p:nvSpPr>
        <p:spPr>
          <a:xfrm rot="16200000" flipH="1">
            <a:off x="5910262" y="1604962"/>
            <a:ext cx="180975" cy="333375"/>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7ED2701-9F57-411A-D6CA-D9A169CF473C}"/>
              </a:ext>
            </a:extLst>
          </p:cNvPr>
          <p:cNvSpPr/>
          <p:nvPr/>
        </p:nvSpPr>
        <p:spPr>
          <a:xfrm rot="16200000" flipH="1">
            <a:off x="8567737" y="1585912"/>
            <a:ext cx="180975" cy="333375"/>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4A8C99F7-4C37-A188-A233-5C30070503AB}"/>
              </a:ext>
            </a:extLst>
          </p:cNvPr>
          <p:cNvSpPr/>
          <p:nvPr/>
        </p:nvSpPr>
        <p:spPr>
          <a:xfrm flipH="1">
            <a:off x="9858375" y="2057399"/>
            <a:ext cx="161925" cy="352425"/>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3DF5E0EC-B5C7-096E-931F-9CF92BA8986F}"/>
              </a:ext>
            </a:extLst>
          </p:cNvPr>
          <p:cNvSpPr/>
          <p:nvPr/>
        </p:nvSpPr>
        <p:spPr>
          <a:xfrm flipH="1">
            <a:off x="9864090" y="3160711"/>
            <a:ext cx="161925" cy="352425"/>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DD3A0BB-A653-16A6-948E-00B8F74343FE}"/>
              </a:ext>
            </a:extLst>
          </p:cNvPr>
          <p:cNvSpPr/>
          <p:nvPr/>
        </p:nvSpPr>
        <p:spPr>
          <a:xfrm>
            <a:off x="933449" y="1500184"/>
            <a:ext cx="2286000" cy="600075"/>
          </a:xfrm>
          <a:prstGeom prst="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dirty="0">
                <a:latin typeface="Times New Roman"/>
                <a:ea typeface="+mn-lt"/>
                <a:cs typeface="Times New Roman"/>
              </a:rPr>
              <a:t>Dataset Collection</a:t>
            </a:r>
            <a:endParaRPr lang="en-US" dirty="0">
              <a:latin typeface="Calibri" panose="020F0502020204030204"/>
              <a:ea typeface="+mn-lt"/>
              <a:cs typeface="Calibri" panose="020F0502020204030204"/>
            </a:endParaRPr>
          </a:p>
        </p:txBody>
      </p:sp>
      <p:sp>
        <p:nvSpPr>
          <p:cNvPr id="17" name="Arrow: Down 16">
            <a:extLst>
              <a:ext uri="{FF2B5EF4-FFF2-40B4-BE49-F238E27FC236}">
                <a16:creationId xmlns:a16="http://schemas.microsoft.com/office/drawing/2014/main" id="{92D245DB-86EE-CC02-2C2F-B01675F44E76}"/>
              </a:ext>
            </a:extLst>
          </p:cNvPr>
          <p:cNvSpPr/>
          <p:nvPr/>
        </p:nvSpPr>
        <p:spPr>
          <a:xfrm rot="-5400000" flipH="1">
            <a:off x="685799" y="1657347"/>
            <a:ext cx="171450" cy="285750"/>
          </a:xfrm>
          <a:prstGeom prst="downArrow">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70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1325-DB7A-49BD-AA4A-833156B42A25}"/>
              </a:ext>
            </a:extLst>
          </p:cNvPr>
          <p:cNvSpPr>
            <a:spLocks noGrp="1"/>
          </p:cNvSpPr>
          <p:nvPr>
            <p:ph type="title"/>
          </p:nvPr>
        </p:nvSpPr>
        <p:spPr>
          <a:xfrm>
            <a:off x="109330" y="166343"/>
            <a:ext cx="10515600" cy="1325563"/>
          </a:xfrm>
        </p:spPr>
        <p:txBody>
          <a:bodyPr>
            <a:normAutofit/>
          </a:bodyPr>
          <a:lstStyle/>
          <a:p>
            <a:r>
              <a:rPr lang="en-GB" sz="3600" b="1" dirty="0">
                <a:latin typeface="Times New Roman"/>
                <a:cs typeface="Times New Roman"/>
              </a:rPr>
              <a:t>User/Stakeholder requirement analysis</a:t>
            </a:r>
            <a:br>
              <a:rPr lang="en-GB" sz="3600" b="1" dirty="0">
                <a:latin typeface="Times New Roman"/>
              </a:rPr>
            </a:br>
            <a:endParaRPr lang="en-US" sz="3600" b="1" dirty="0">
              <a:latin typeface="Times New Roman"/>
              <a:cs typeface="Times New Roman"/>
            </a:endParaRPr>
          </a:p>
        </p:txBody>
      </p:sp>
      <p:sp>
        <p:nvSpPr>
          <p:cNvPr id="3" name="Slide Number Placeholder 2">
            <a:extLst>
              <a:ext uri="{FF2B5EF4-FFF2-40B4-BE49-F238E27FC236}">
                <a16:creationId xmlns:a16="http://schemas.microsoft.com/office/drawing/2014/main" id="{63BB7A04-06B2-44F3-82CC-A7F49A00E173}"/>
              </a:ext>
            </a:extLst>
          </p:cNvPr>
          <p:cNvSpPr>
            <a:spLocks noGrp="1"/>
          </p:cNvSpPr>
          <p:nvPr>
            <p:ph type="sldNum" sz="quarter" idx="12"/>
          </p:nvPr>
        </p:nvSpPr>
        <p:spPr/>
        <p:txBody>
          <a:bodyPr/>
          <a:lstStyle/>
          <a:p>
            <a:fld id="{A3A1CAF0-5C54-4693-A944-B9005369A5D2}" type="slidenum">
              <a:rPr lang="en-US" smtClean="0"/>
              <a:t>9</a:t>
            </a:fld>
            <a:endParaRPr lang="en-US"/>
          </a:p>
        </p:txBody>
      </p:sp>
      <p:sp>
        <p:nvSpPr>
          <p:cNvPr id="4" name="TextBox 3">
            <a:extLst>
              <a:ext uri="{FF2B5EF4-FFF2-40B4-BE49-F238E27FC236}">
                <a16:creationId xmlns:a16="http://schemas.microsoft.com/office/drawing/2014/main" id="{8F1E50E1-BC99-D42C-8ECE-4E0F14331DDC}"/>
              </a:ext>
            </a:extLst>
          </p:cNvPr>
          <p:cNvSpPr txBox="1"/>
          <p:nvPr/>
        </p:nvSpPr>
        <p:spPr>
          <a:xfrm>
            <a:off x="843280" y="1502066"/>
            <a:ext cx="10251440" cy="1938992"/>
          </a:xfrm>
          <a:prstGeom prst="rect">
            <a:avLst/>
          </a:prstGeom>
          <a:noFill/>
        </p:spPr>
        <p:txBody>
          <a:bodyPr wrap="square" rtlCol="0">
            <a:spAutoFit/>
          </a:bodyPr>
          <a:lstStyle/>
          <a:p>
            <a:r>
              <a:rPr lang="en-IN" sz="2000" b="0" i="0" dirty="0">
                <a:solidFill>
                  <a:srgbClr val="1F1F1F"/>
                </a:solidFill>
                <a:effectLst/>
                <a:latin typeface="Google Sans"/>
              </a:rPr>
              <a:t>Functionality</a:t>
            </a:r>
          </a:p>
          <a:p>
            <a:r>
              <a:rPr lang="en-IN" sz="2000" b="0" i="0" dirty="0">
                <a:solidFill>
                  <a:srgbClr val="1F1F1F"/>
                </a:solidFill>
                <a:effectLst/>
                <a:latin typeface="Google Sans"/>
              </a:rPr>
              <a:t>24/7 availability</a:t>
            </a:r>
          </a:p>
          <a:p>
            <a:r>
              <a:rPr lang="en-IN" sz="2000" b="0" i="0" dirty="0">
                <a:solidFill>
                  <a:srgbClr val="1F1F1F"/>
                </a:solidFill>
                <a:effectLst/>
                <a:latin typeface="Google Sans"/>
              </a:rPr>
              <a:t>Natural language interface</a:t>
            </a:r>
          </a:p>
          <a:p>
            <a:r>
              <a:rPr lang="en-IN" sz="2000" b="0" i="0" dirty="0">
                <a:solidFill>
                  <a:srgbClr val="1F1F1F"/>
                </a:solidFill>
                <a:effectLst/>
                <a:latin typeface="Google Sans"/>
              </a:rPr>
              <a:t>User profile creation</a:t>
            </a:r>
          </a:p>
          <a:p>
            <a:r>
              <a:rPr lang="en-IN" sz="2000" b="0" i="0" dirty="0">
                <a:solidFill>
                  <a:srgbClr val="1F1F1F"/>
                </a:solidFill>
                <a:effectLst/>
                <a:latin typeface="Google Sans"/>
              </a:rPr>
              <a:t>Patient safety</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7473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700</TotalTime>
  <Words>1092</Words>
  <Application>Microsoft Office PowerPoint</Application>
  <PresentationFormat>Widescreen</PresentationFormat>
  <Paragraphs>135</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Google Sans</vt:lpstr>
      <vt:lpstr>Times New Roman</vt:lpstr>
      <vt:lpstr>Office Theme</vt:lpstr>
      <vt:lpstr>CVR COLLEGE OF ENGINEERING DEPARTMENT OF COMPUTER SCIENCE AND ENGINEERING</vt:lpstr>
      <vt:lpstr>Contents</vt:lpstr>
      <vt:lpstr>Abstract</vt:lpstr>
      <vt:lpstr>Motivation</vt:lpstr>
      <vt:lpstr>Literature review</vt:lpstr>
      <vt:lpstr>Limitations of the existing Applications/ Models</vt:lpstr>
      <vt:lpstr>Proposed problem statement</vt:lpstr>
      <vt:lpstr>Proposed approach of the work</vt:lpstr>
      <vt:lpstr>User/Stakeholder requirement analysis </vt:lpstr>
      <vt:lpstr>Software  requirement/Technology stack </vt:lpstr>
      <vt:lpstr>Hardware requirements </vt:lpstr>
      <vt:lpstr>Data sets requirement </vt:lpstr>
      <vt:lpstr>                         Architecture of the Model  </vt:lpstr>
      <vt:lpstr>Use-case </vt:lpstr>
      <vt:lpstr>Activity Diagram</vt:lpstr>
      <vt:lpstr>Sequence Diagram</vt:lpstr>
      <vt:lpstr>Main code and Implementation</vt:lpstr>
      <vt:lpstr>                         Innovation in the project </vt:lpstr>
      <vt:lpstr>Plan of action to complete the project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CVR COLLEGE OF ENGINEERING DEPARTMENT OF COMPUTER SCIENCE AND ENGINEERING</dc:title>
  <dc:creator>Dr. Subhash Chandra N</dc:creator>
  <cp:lastModifiedBy>Musti Ambika</cp:lastModifiedBy>
  <cp:revision>287</cp:revision>
  <dcterms:created xsi:type="dcterms:W3CDTF">2021-03-03T04:25:51Z</dcterms:created>
  <dcterms:modified xsi:type="dcterms:W3CDTF">2024-02-20T18:26:02Z</dcterms:modified>
</cp:coreProperties>
</file>