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21"/>
  </p:notesMasterIdLst>
  <p:sldIdLst>
    <p:sldId id="256" r:id="rId5"/>
    <p:sldId id="269" r:id="rId6"/>
    <p:sldId id="266" r:id="rId7"/>
    <p:sldId id="263" r:id="rId8"/>
    <p:sldId id="267" r:id="rId9"/>
    <p:sldId id="268" r:id="rId10"/>
    <p:sldId id="260" r:id="rId11"/>
    <p:sldId id="270" r:id="rId12"/>
    <p:sldId id="257" r:id="rId13"/>
    <p:sldId id="271" r:id="rId14"/>
    <p:sldId id="274" r:id="rId15"/>
    <p:sldId id="272" r:id="rId16"/>
    <p:sldId id="273"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04-Sep-18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ZA" dirty="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smtClean="0"/>
              <a:t>04-Sep-18</a:t>
            </a:fld>
            <a:endParaRPr lang="en-ZA"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ZA"/>
          </a:p>
        </p:txBody>
      </p:sp>
      <p:sp>
        <p:nvSpPr>
          <p:cNvPr id="6" name="Slide Number Placeholder 5"/>
          <p:cNvSpPr>
            <a:spLocks noGrp="1"/>
          </p:cNvSpPr>
          <p:nvPr>
            <p:ph type="sldNum" sz="quarter" idx="12"/>
          </p:nvPr>
        </p:nvSpPr>
        <p:spPr/>
        <p:txBody>
          <a:bodyPr/>
          <a:lstStyle/>
          <a:p>
            <a:fld id="{13D2E340-0663-474B-992C-9192B5C45E57}" type="slidenum">
              <a:rPr lang="en-ZA" smtClean="0"/>
              <a:t>‹#›</a:t>
            </a:fld>
            <a:endParaRPr lang="en-ZA"/>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dirty="0"/>
              <a:t>Place your subtitle here</a:t>
            </a:r>
            <a:endParaRPr lang="en-ZA" dirty="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smtClean="0"/>
              <a:t>04-Sep-18</a:t>
            </a:fld>
            <a:endParaRPr lang="en-ZA"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ZA"/>
          </a:p>
        </p:txBody>
      </p:sp>
      <p:sp>
        <p:nvSpPr>
          <p:cNvPr id="6" name="Slide Number Placeholder 5"/>
          <p:cNvSpPr>
            <a:spLocks noGrp="1"/>
          </p:cNvSpPr>
          <p:nvPr>
            <p:ph type="sldNum" sz="quarter" idx="12"/>
          </p:nvPr>
        </p:nvSpPr>
        <p:spPr/>
        <p:txBody>
          <a:bodyPr/>
          <a:lstStyle/>
          <a:p>
            <a:fld id="{13D2E340-0663-474B-992C-9192B5C45E57}" type="slidenum">
              <a:rPr lang="en-ZA" smtClean="0"/>
              <a:t>‹#›</a:t>
            </a:fld>
            <a:endParaRPr lang="en-ZA"/>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dirty="0"/>
              <a:t>Place your subtitle here</a:t>
            </a:r>
            <a:endParaRPr lang="en-ZA" dirty="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smtClean="0"/>
              <a:t>04-Sep-18</a:t>
            </a:fld>
            <a:endParaRPr lang="en-ZA"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ZA"/>
          </a:p>
        </p:txBody>
      </p:sp>
      <p:sp>
        <p:nvSpPr>
          <p:cNvPr id="6" name="Slide Number Placeholder 5"/>
          <p:cNvSpPr>
            <a:spLocks noGrp="1"/>
          </p:cNvSpPr>
          <p:nvPr>
            <p:ph type="sldNum" sz="quarter" idx="12"/>
          </p:nvPr>
        </p:nvSpPr>
        <p:spPr/>
        <p:txBody>
          <a:bodyPr/>
          <a:lstStyle/>
          <a:p>
            <a:fld id="{13D2E340-0663-474B-992C-9192B5C45E57}" type="slidenum">
              <a:rPr lang="en-ZA" smtClean="0"/>
              <a:t>‹#›</a:t>
            </a:fld>
            <a:endParaRPr lang="en-ZA"/>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16E73E-FB98-2A42-974A-9CD83D46C100}" type="datetime1">
              <a:rPr lang="en-US" smtClean="0"/>
              <a:t>04-Sep-18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3D2E340-0663-474B-992C-9192B5C45E57}" type="slidenum">
              <a:rPr lang="en-ZA" smtClean="0"/>
              <a:t>‹#›</a:t>
            </a:fld>
            <a:endParaRPr lang="en-ZA"/>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A115EF-7A83-9842-815E-554E5DEB63CD}" type="datetime1">
              <a:rPr lang="en-US" smtClean="0"/>
              <a:t>04-Sep-18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13D2E340-0663-474B-992C-9192B5C45E57}" type="slidenum">
              <a:rPr lang="en-ZA" smtClean="0"/>
              <a:t>‹#›</a:t>
            </a:fld>
            <a:endParaRPr lang="en-ZA"/>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097A0-4000-B744-87D8-18F42A934248}" type="datetime1">
              <a:rPr lang="en-US" smtClean="0"/>
              <a:t>04-Sep-18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13D2E340-0663-474B-992C-9192B5C45E57}" type="slidenum">
              <a:rPr lang="en-ZA" smtClean="0"/>
              <a:t>‹#›</a:t>
            </a:fld>
            <a:endParaRPr lang="en-ZA"/>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smtClean="0"/>
              <a:t>04-Sep-18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13D2E340-0663-474B-992C-9192B5C45E57}" type="slidenum">
              <a:rPr lang="en-ZA" smtClean="0"/>
              <a:t>‹#›</a:t>
            </a:fld>
            <a:endParaRPr lang="en-ZA"/>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dirty="0"/>
              <a:t>Place your subtitle here</a:t>
            </a:r>
            <a:endParaRPr lang="en-ZA"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DDDD7-72ED-FC4E-8075-0107060235C5}" type="datetime1">
              <a:rPr lang="en-US" smtClean="0"/>
              <a:t>04-Sep-18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3D2E340-0663-474B-992C-9192B5C45E57}" type="slidenum">
              <a:rPr lang="en-ZA" smtClean="0"/>
              <a:t>‹#›</a:t>
            </a:fld>
            <a:endParaRPr lang="en-ZA"/>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a:t>Click to edit Master title style</a:t>
            </a:r>
            <a:endParaRPr lang="en-US" dirty="0"/>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762000" y="559678"/>
            <a:ext cx="3833906" cy="2221622"/>
          </a:xfrm>
        </p:spPr>
        <p:txBody>
          <a:bodyPr anchor="b"/>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26B3D9D9-8B30-6A45-929D-0A0366E2E953}" type="datetime1">
              <a:rPr lang="en-US" smtClean="0"/>
              <a:t>04-Sep-18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3D2E340-0663-474B-992C-9192B5C45E57}" type="slidenum">
              <a:rPr lang="en-ZA" smtClean="0"/>
              <a:t>‹#›</a:t>
            </a:fld>
            <a:endParaRPr lang="en-ZA"/>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dirty="0"/>
              <a:t>Place your subtitle here</a:t>
            </a:r>
            <a:endParaRPr lang="en-ZA" dirty="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dirty="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762000" y="559678"/>
            <a:ext cx="3833906" cy="2221622"/>
          </a:xfrm>
        </p:spPr>
        <p:txBody>
          <a:bodyPr anchor="b"/>
          <a:lstStyle/>
          <a:p>
            <a:r>
              <a:rPr lang="en-US"/>
              <a:t>Click to edit Master title style</a:t>
            </a:r>
            <a:endParaRPr lang="en-US" dirty="0"/>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dirty="0"/>
              <a:t>Event Description</a:t>
            </a:r>
          </a:p>
        </p:txBody>
      </p:sp>
      <p:sp>
        <p:nvSpPr>
          <p:cNvPr id="4" name="Date Placeholder 3"/>
          <p:cNvSpPr>
            <a:spLocks noGrp="1"/>
          </p:cNvSpPr>
          <p:nvPr>
            <p:ph type="dt" sz="half" idx="10"/>
          </p:nvPr>
        </p:nvSpPr>
        <p:spPr/>
        <p:txBody>
          <a:bodyPr/>
          <a:lstStyle/>
          <a:p>
            <a:fld id="{54919B67-2563-3544-8019-B2D766585AE6}" type="datetime1">
              <a:rPr lang="en-US" smtClean="0"/>
              <a:t>04-Sep-18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3D2E340-0663-474B-992C-9192B5C45E57}" type="slidenum">
              <a:rPr lang="en-ZA" smtClean="0"/>
              <a:t>‹#›</a:t>
            </a:fld>
            <a:endParaRPr lang="en-ZA"/>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dirty="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dirty="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dirty="0"/>
              <a:t>1</a:t>
            </a:r>
            <a:endParaRPr lang="en-ZA" dirty="0"/>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dirty="0"/>
              <a:t>2</a:t>
            </a:r>
            <a:endParaRPr lang="en-ZA" dirty="0"/>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dirty="0"/>
              <a:t>3</a:t>
            </a:r>
            <a:endParaRPr lang="en-ZA"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dirty="0"/>
              <a:t>Place your subtitle here</a:t>
            </a:r>
            <a:endParaRPr lang="en-ZA" dirty="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smtClean="0"/>
              <a:t>04-Sep-18</a:t>
            </a:fld>
            <a:endParaRPr lang="en-ZA"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ZA"/>
          </a:p>
        </p:txBody>
      </p:sp>
      <p:sp>
        <p:nvSpPr>
          <p:cNvPr id="6" name="Slide Number Placeholder 5"/>
          <p:cNvSpPr>
            <a:spLocks noGrp="1"/>
          </p:cNvSpPr>
          <p:nvPr>
            <p:ph type="sldNum" sz="quarter" idx="12"/>
          </p:nvPr>
        </p:nvSpPr>
        <p:spPr/>
        <p:txBody>
          <a:bodyPr/>
          <a:lstStyle/>
          <a:p>
            <a:fld id="{13D2E340-0663-474B-992C-9192B5C45E57}" type="slidenum">
              <a:rPr lang="en-ZA" smtClean="0"/>
              <a:t>‹#›</a:t>
            </a:fld>
            <a:endParaRPr lang="en-ZA"/>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dirty="0"/>
              <a:t>Place your subtitle here</a:t>
            </a:r>
            <a:endParaRPr lang="en-ZA" dirty="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smtClean="0"/>
              <a:t>04-Sep-18</a:t>
            </a:fld>
            <a:endParaRPr lang="en-ZA"/>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ZA" dirty="0"/>
          </a:p>
        </p:txBody>
      </p:sp>
      <p:sp>
        <p:nvSpPr>
          <p:cNvPr id="6" name="Slide Number Placeholder 5"/>
          <p:cNvSpPr>
            <a:spLocks noGrp="1"/>
          </p:cNvSpPr>
          <p:nvPr>
            <p:ph type="sldNum" sz="quarter" idx="12"/>
          </p:nvPr>
        </p:nvSpPr>
        <p:spPr/>
        <p:txBody>
          <a:bodyPr/>
          <a:lstStyle/>
          <a:p>
            <a:fld id="{13D2E340-0663-474B-992C-9192B5C45E57}" type="slidenum">
              <a:rPr lang="en-ZA" smtClean="0"/>
              <a:t>‹#›</a:t>
            </a:fld>
            <a:endParaRPr lang="en-ZA"/>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dirty="0"/>
              <a:t>Place your subtitle here</a:t>
            </a:r>
            <a:endParaRPr lang="en-ZA" dirty="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dirty="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dirty="0"/>
              <a:t>Click to edit your title</a:t>
            </a:r>
          </a:p>
        </p:txBody>
      </p:sp>
      <p:sp>
        <p:nvSpPr>
          <p:cNvPr id="4" name="Date Placeholder 3"/>
          <p:cNvSpPr>
            <a:spLocks noGrp="1"/>
          </p:cNvSpPr>
          <p:nvPr>
            <p:ph type="dt" sz="half" idx="10"/>
          </p:nvPr>
        </p:nvSpPr>
        <p:spPr/>
        <p:txBody>
          <a:bodyPr/>
          <a:lstStyle/>
          <a:p>
            <a:fld id="{4176DA4A-63D4-BC43-9B38-53D06F7CC9C4}" type="datetime1">
              <a:rPr lang="en-US" smtClean="0"/>
              <a:t>04-Sep-18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3D2E340-0663-474B-992C-9192B5C45E57}" type="slidenum">
              <a:rPr lang="en-ZA" smtClean="0"/>
              <a:t>‹#›</a:t>
            </a:fld>
            <a:endParaRPr lang="en-ZA"/>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dirty="0"/>
              <a:t>Place your subtitle here</a:t>
            </a:r>
            <a:endParaRPr lang="en-ZA" dirty="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ZA" dirty="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dirty="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dirty="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ZA" dirty="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smtClean="0"/>
              <a:t>04-Sep-18</a:t>
            </a:fld>
            <a:endParaRPr lang="en-ZA"/>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ZA"/>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ZA" smtClean="0"/>
              <a:t>‹#›</a:t>
            </a:fld>
            <a:endParaRPr lang="en-ZA"/>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smtClean="0"/>
              <a:t>04-Sep-18</a:t>
            </a:fld>
            <a:endParaRPr lang="en-ZA"/>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ZA"/>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ZA" smtClean="0"/>
              <a:t>‹#›</a:t>
            </a:fld>
            <a:endParaRPr lang="en-ZA"/>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425513" y="1294517"/>
            <a:ext cx="5670487" cy="4268965"/>
          </a:xfrm>
        </p:spPr>
        <p:txBody>
          <a:bodyPr>
            <a:normAutofit/>
          </a:bodyPr>
          <a:lstStyle/>
          <a:p>
            <a:r>
              <a:rPr lang="en-ZA" sz="4500" dirty="0"/>
              <a:t>Machine Translation Using Neural Network</a:t>
            </a:r>
          </a:p>
        </p:txBody>
      </p:sp>
      <p:sp>
        <p:nvSpPr>
          <p:cNvPr id="7" name="Title 1">
            <a:extLst>
              <a:ext uri="{FF2B5EF4-FFF2-40B4-BE49-F238E27FC236}">
                <a16:creationId xmlns:a16="http://schemas.microsoft.com/office/drawing/2014/main" id="{FFD49C29-2FE7-4868-9585-D034AE2483F7}"/>
              </a:ext>
            </a:extLst>
          </p:cNvPr>
          <p:cNvSpPr txBox="1">
            <a:spLocks/>
          </p:cNvSpPr>
          <p:nvPr/>
        </p:nvSpPr>
        <p:spPr>
          <a:xfrm>
            <a:off x="7334312" y="5092505"/>
            <a:ext cx="5670487" cy="214649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ZA" sz="3000" dirty="0"/>
              <a:t>Guide</a:t>
            </a:r>
          </a:p>
          <a:p>
            <a:r>
              <a:rPr lang="en-ZA" sz="3000" dirty="0" err="1"/>
              <a:t>Dr.</a:t>
            </a:r>
            <a:r>
              <a:rPr lang="en-ZA" sz="3000" dirty="0"/>
              <a:t> Priyank B. Thakkar</a:t>
            </a:r>
          </a:p>
        </p:txBody>
      </p:sp>
      <p:sp>
        <p:nvSpPr>
          <p:cNvPr id="8" name="Title 1">
            <a:extLst>
              <a:ext uri="{FF2B5EF4-FFF2-40B4-BE49-F238E27FC236}">
                <a16:creationId xmlns:a16="http://schemas.microsoft.com/office/drawing/2014/main" id="{25E066FA-BE89-4306-AC56-16A272B62DEC}"/>
              </a:ext>
            </a:extLst>
          </p:cNvPr>
          <p:cNvSpPr txBox="1">
            <a:spLocks/>
          </p:cNvSpPr>
          <p:nvPr/>
        </p:nvSpPr>
        <p:spPr>
          <a:xfrm>
            <a:off x="0" y="5092505"/>
            <a:ext cx="5670487" cy="214649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ZA" sz="3000" dirty="0"/>
              <a:t>Made By</a:t>
            </a:r>
          </a:p>
          <a:p>
            <a:r>
              <a:rPr lang="en-ZA" sz="3000" dirty="0"/>
              <a:t>Kaushal Thakkar (15BCE125)</a:t>
            </a:r>
          </a:p>
          <a:p>
            <a:r>
              <a:rPr lang="en-ZA" sz="3000" dirty="0" err="1"/>
              <a:t>Shaival</a:t>
            </a:r>
            <a:r>
              <a:rPr lang="en-ZA" sz="3000" dirty="0"/>
              <a:t> Shah (15BCE110)</a:t>
            </a:r>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CFFA31-6137-4257-BCFE-981BA01FA982}"/>
              </a:ext>
            </a:extLst>
          </p:cNvPr>
          <p:cNvSpPr>
            <a:spLocks noGrp="1"/>
          </p:cNvSpPr>
          <p:nvPr>
            <p:ph type="sldNum" sz="quarter" idx="12"/>
          </p:nvPr>
        </p:nvSpPr>
        <p:spPr/>
        <p:txBody>
          <a:bodyPr/>
          <a:lstStyle/>
          <a:p>
            <a:fld id="{13D2E340-0663-474B-992C-9192B5C45E57}" type="slidenum">
              <a:rPr lang="en-ZA" smtClean="0"/>
              <a:t>10</a:t>
            </a:fld>
            <a:endParaRPr lang="en-ZA"/>
          </a:p>
        </p:txBody>
      </p:sp>
      <p:pic>
        <p:nvPicPr>
          <p:cNvPr id="9" name="Picture 8">
            <a:extLst>
              <a:ext uri="{FF2B5EF4-FFF2-40B4-BE49-F238E27FC236}">
                <a16:creationId xmlns:a16="http://schemas.microsoft.com/office/drawing/2014/main" id="{54B0070C-33C1-431A-B8DC-724D049A8704}"/>
              </a:ext>
            </a:extLst>
          </p:cNvPr>
          <p:cNvPicPr>
            <a:picLocks noChangeAspect="1"/>
          </p:cNvPicPr>
          <p:nvPr/>
        </p:nvPicPr>
        <p:blipFill>
          <a:blip r:embed="rId2"/>
          <a:stretch>
            <a:fillRect/>
          </a:stretch>
        </p:blipFill>
        <p:spPr>
          <a:xfrm>
            <a:off x="1716156" y="365677"/>
            <a:ext cx="7620000" cy="1885950"/>
          </a:xfrm>
          <a:prstGeom prst="rect">
            <a:avLst/>
          </a:prstGeom>
        </p:spPr>
      </p:pic>
      <p:sp>
        <p:nvSpPr>
          <p:cNvPr id="10" name="TextBox 9">
            <a:extLst>
              <a:ext uri="{FF2B5EF4-FFF2-40B4-BE49-F238E27FC236}">
                <a16:creationId xmlns:a16="http://schemas.microsoft.com/office/drawing/2014/main" id="{54FB050E-3032-42BE-B675-DF8A42E6C136}"/>
              </a:ext>
            </a:extLst>
          </p:cNvPr>
          <p:cNvSpPr txBox="1"/>
          <p:nvPr/>
        </p:nvSpPr>
        <p:spPr>
          <a:xfrm>
            <a:off x="1616765" y="2531165"/>
            <a:ext cx="771939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need few additional modifications to the basic skip-gram model which are important for actually making it feasible to train. Running gradient descent on a neural network that large is going to be slow. And to make matters worse, you need a huge amount of training data in order to tune that many weights and avoid over-fitting. millions of weights times billions of training samples means that training this model is going to be a beast.</a:t>
            </a:r>
          </a:p>
          <a:p>
            <a:pPr marL="285750" indent="-285750" algn="just">
              <a:buFont typeface="Arial" panose="020B0604020202020204" pitchFamily="34" charset="0"/>
              <a:buChar char="•"/>
            </a:pPr>
            <a:r>
              <a:rPr lang="en-US" dirty="0"/>
              <a:t>There are three innovations in this second paper:</a:t>
            </a:r>
          </a:p>
          <a:p>
            <a:pPr algn="just"/>
            <a:r>
              <a:rPr lang="en-US" dirty="0"/>
              <a:t>	1) Treating common word pairs or phrases as single “words” in their model</a:t>
            </a:r>
          </a:p>
          <a:p>
            <a:pPr algn="just"/>
            <a:r>
              <a:rPr lang="en-US" dirty="0"/>
              <a:t> 	2) Subsampling frequent words to decrease the number of training 			      examples</a:t>
            </a:r>
          </a:p>
          <a:p>
            <a:pPr algn="just"/>
            <a:r>
              <a:rPr lang="en-US" dirty="0"/>
              <a:t>	3) Use </a:t>
            </a:r>
            <a:r>
              <a:rPr lang="en-US"/>
              <a:t>negative sampling</a:t>
            </a:r>
          </a:p>
        </p:txBody>
      </p:sp>
    </p:spTree>
    <p:extLst>
      <p:ext uri="{BB962C8B-B14F-4D97-AF65-F5344CB8AC3E}">
        <p14:creationId xmlns:p14="http://schemas.microsoft.com/office/powerpoint/2010/main" val="60201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865055-470C-49BB-AB48-44E31C6A1482}"/>
              </a:ext>
            </a:extLst>
          </p:cNvPr>
          <p:cNvPicPr>
            <a:picLocks noChangeAspect="1"/>
          </p:cNvPicPr>
          <p:nvPr/>
        </p:nvPicPr>
        <p:blipFill>
          <a:blip r:embed="rId2"/>
          <a:stretch>
            <a:fillRect/>
          </a:stretch>
        </p:blipFill>
        <p:spPr>
          <a:xfrm>
            <a:off x="284939" y="1126435"/>
            <a:ext cx="11622122" cy="4373217"/>
          </a:xfrm>
          <a:prstGeom prst="rect">
            <a:avLst/>
          </a:prstGeom>
        </p:spPr>
      </p:pic>
    </p:spTree>
    <p:extLst>
      <p:ext uri="{BB962C8B-B14F-4D97-AF65-F5344CB8AC3E}">
        <p14:creationId xmlns:p14="http://schemas.microsoft.com/office/powerpoint/2010/main" val="51793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B4386F-F07D-4002-A82A-5DD1F0354FFA}"/>
              </a:ext>
            </a:extLst>
          </p:cNvPr>
          <p:cNvPicPr>
            <a:picLocks noChangeAspect="1"/>
          </p:cNvPicPr>
          <p:nvPr/>
        </p:nvPicPr>
        <p:blipFill>
          <a:blip r:embed="rId2"/>
          <a:stretch>
            <a:fillRect/>
          </a:stretch>
        </p:blipFill>
        <p:spPr>
          <a:xfrm>
            <a:off x="3776870" y="967409"/>
            <a:ext cx="4638260" cy="4439479"/>
          </a:xfrm>
          <a:prstGeom prst="rect">
            <a:avLst/>
          </a:prstGeom>
        </p:spPr>
      </p:pic>
    </p:spTree>
    <p:extLst>
      <p:ext uri="{BB962C8B-B14F-4D97-AF65-F5344CB8AC3E}">
        <p14:creationId xmlns:p14="http://schemas.microsoft.com/office/powerpoint/2010/main" val="1302538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BC51-0978-4F5C-AB30-D0FB2CC6C36E}"/>
              </a:ext>
            </a:extLst>
          </p:cNvPr>
          <p:cNvSpPr>
            <a:spLocks noGrp="1"/>
          </p:cNvSpPr>
          <p:nvPr>
            <p:ph type="title"/>
          </p:nvPr>
        </p:nvSpPr>
        <p:spPr>
          <a:xfrm>
            <a:off x="741725" y="530888"/>
            <a:ext cx="4956710" cy="516035"/>
          </a:xfrm>
        </p:spPr>
        <p:txBody>
          <a:bodyPr>
            <a:normAutofit/>
          </a:bodyPr>
          <a:lstStyle/>
          <a:p>
            <a:pPr algn="l"/>
            <a:r>
              <a:rPr lang="en-IN" sz="3000" dirty="0"/>
              <a:t>Continuous Bag of Words</a:t>
            </a:r>
          </a:p>
        </p:txBody>
      </p:sp>
      <p:sp>
        <p:nvSpPr>
          <p:cNvPr id="4" name="Slide Number Placeholder 3">
            <a:extLst>
              <a:ext uri="{FF2B5EF4-FFF2-40B4-BE49-F238E27FC236}">
                <a16:creationId xmlns:a16="http://schemas.microsoft.com/office/drawing/2014/main" id="{5ECA9A04-525C-4E67-AB8A-BF995C1DC78C}"/>
              </a:ext>
            </a:extLst>
          </p:cNvPr>
          <p:cNvSpPr>
            <a:spLocks noGrp="1"/>
          </p:cNvSpPr>
          <p:nvPr>
            <p:ph type="sldNum" sz="quarter" idx="12"/>
          </p:nvPr>
        </p:nvSpPr>
        <p:spPr/>
        <p:txBody>
          <a:bodyPr/>
          <a:lstStyle/>
          <a:p>
            <a:fld id="{13D2E340-0663-474B-992C-9192B5C45E57}" type="slidenum">
              <a:rPr lang="en-ZA" smtClean="0"/>
              <a:t>13</a:t>
            </a:fld>
            <a:endParaRPr lang="en-ZA"/>
          </a:p>
        </p:txBody>
      </p:sp>
      <p:sp>
        <p:nvSpPr>
          <p:cNvPr id="7" name="TextBox 6">
            <a:extLst>
              <a:ext uri="{FF2B5EF4-FFF2-40B4-BE49-F238E27FC236}">
                <a16:creationId xmlns:a16="http://schemas.microsoft.com/office/drawing/2014/main" id="{2A1C9209-1AED-4EEA-8BDA-F1ED7ECADEF7}"/>
              </a:ext>
            </a:extLst>
          </p:cNvPr>
          <p:cNvSpPr txBox="1"/>
          <p:nvPr/>
        </p:nvSpPr>
        <p:spPr>
          <a:xfrm>
            <a:off x="741725" y="1510748"/>
            <a:ext cx="9369684" cy="646331"/>
          </a:xfrm>
          <a:prstGeom prst="rect">
            <a:avLst/>
          </a:prstGeom>
          <a:noFill/>
        </p:spPr>
        <p:txBody>
          <a:bodyPr wrap="square" rtlCol="0">
            <a:spAutoFit/>
          </a:bodyPr>
          <a:lstStyle/>
          <a:p>
            <a:pPr marL="285750" indent="-285750">
              <a:buFont typeface="Arial" panose="020B0604020202020204" pitchFamily="34" charset="0"/>
              <a:buChar char="•"/>
            </a:pPr>
            <a:r>
              <a:rPr lang="en-IN" dirty="0"/>
              <a:t>It is the opposite of the Skip – Gram Model.</a:t>
            </a:r>
          </a:p>
          <a:p>
            <a:pPr marL="285750" indent="-285750">
              <a:buFont typeface="Arial" panose="020B0604020202020204" pitchFamily="34" charset="0"/>
              <a:buChar char="•"/>
            </a:pPr>
            <a:r>
              <a:rPr lang="en-IN" dirty="0"/>
              <a:t>In this we will predict the target word using given context word.</a:t>
            </a:r>
          </a:p>
        </p:txBody>
      </p:sp>
      <p:pic>
        <p:nvPicPr>
          <p:cNvPr id="9" name="Picture 8">
            <a:extLst>
              <a:ext uri="{FF2B5EF4-FFF2-40B4-BE49-F238E27FC236}">
                <a16:creationId xmlns:a16="http://schemas.microsoft.com/office/drawing/2014/main" id="{6E87235F-363F-4030-82B8-C4F21A55BAC4}"/>
              </a:ext>
            </a:extLst>
          </p:cNvPr>
          <p:cNvPicPr>
            <a:picLocks noChangeAspect="1"/>
          </p:cNvPicPr>
          <p:nvPr/>
        </p:nvPicPr>
        <p:blipFill>
          <a:blip r:embed="rId2"/>
          <a:stretch>
            <a:fillRect/>
          </a:stretch>
        </p:blipFill>
        <p:spPr>
          <a:xfrm>
            <a:off x="3962400" y="2398642"/>
            <a:ext cx="3790122" cy="3564835"/>
          </a:xfrm>
          <a:prstGeom prst="rect">
            <a:avLst/>
          </a:prstGeom>
        </p:spPr>
      </p:pic>
    </p:spTree>
    <p:extLst>
      <p:ext uri="{BB962C8B-B14F-4D97-AF65-F5344CB8AC3E}">
        <p14:creationId xmlns:p14="http://schemas.microsoft.com/office/powerpoint/2010/main" val="347703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105E01-5628-43D2-BD04-F850B245855C}"/>
              </a:ext>
            </a:extLst>
          </p:cNvPr>
          <p:cNvPicPr>
            <a:picLocks noChangeAspect="1"/>
          </p:cNvPicPr>
          <p:nvPr/>
        </p:nvPicPr>
        <p:blipFill>
          <a:blip r:embed="rId2"/>
          <a:stretch>
            <a:fillRect/>
          </a:stretch>
        </p:blipFill>
        <p:spPr>
          <a:xfrm>
            <a:off x="0" y="2729948"/>
            <a:ext cx="12192000" cy="2554356"/>
          </a:xfrm>
          <a:prstGeom prst="rect">
            <a:avLst/>
          </a:prstGeom>
        </p:spPr>
      </p:pic>
    </p:spTree>
    <p:extLst>
      <p:ext uri="{BB962C8B-B14F-4D97-AF65-F5344CB8AC3E}">
        <p14:creationId xmlns:p14="http://schemas.microsoft.com/office/powerpoint/2010/main" val="389985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849A89-005F-4FDC-AE4E-04D4B033D897}"/>
              </a:ext>
            </a:extLst>
          </p:cNvPr>
          <p:cNvSpPr>
            <a:spLocks noGrp="1"/>
          </p:cNvSpPr>
          <p:nvPr>
            <p:ph type="sldNum" sz="quarter" idx="12"/>
          </p:nvPr>
        </p:nvSpPr>
        <p:spPr/>
        <p:txBody>
          <a:bodyPr/>
          <a:lstStyle/>
          <a:p>
            <a:fld id="{13D2E340-0663-474B-992C-9192B5C45E57}" type="slidenum">
              <a:rPr lang="en-ZA" smtClean="0"/>
              <a:t>15</a:t>
            </a:fld>
            <a:endParaRPr lang="en-ZA"/>
          </a:p>
        </p:txBody>
      </p:sp>
      <p:sp>
        <p:nvSpPr>
          <p:cNvPr id="3" name="Title 1">
            <a:extLst>
              <a:ext uri="{FF2B5EF4-FFF2-40B4-BE49-F238E27FC236}">
                <a16:creationId xmlns:a16="http://schemas.microsoft.com/office/drawing/2014/main" id="{20C26A5D-0B1B-43A5-B5FB-5EAE303FB911}"/>
              </a:ext>
            </a:extLst>
          </p:cNvPr>
          <p:cNvSpPr txBox="1">
            <a:spLocks/>
          </p:cNvSpPr>
          <p:nvPr/>
        </p:nvSpPr>
        <p:spPr>
          <a:xfrm>
            <a:off x="1301588" y="439614"/>
            <a:ext cx="8596668" cy="955853"/>
          </a:xfrm>
          <a:prstGeom prst="rect">
            <a:avLst/>
          </a:prstGeom>
        </p:spPr>
        <p:txBody>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r>
              <a:rPr lang="en-US" dirty="0"/>
              <a:t>Long Short Term Memory</a:t>
            </a:r>
          </a:p>
        </p:txBody>
      </p:sp>
      <p:sp>
        <p:nvSpPr>
          <p:cNvPr id="4" name="Content Placeholder 2">
            <a:extLst>
              <a:ext uri="{FF2B5EF4-FFF2-40B4-BE49-F238E27FC236}">
                <a16:creationId xmlns:a16="http://schemas.microsoft.com/office/drawing/2014/main" id="{1E9A2CBD-04B1-4698-AD91-0BD644C8954D}"/>
              </a:ext>
            </a:extLst>
          </p:cNvPr>
          <p:cNvSpPr txBox="1">
            <a:spLocks/>
          </p:cNvSpPr>
          <p:nvPr/>
        </p:nvSpPr>
        <p:spPr>
          <a:xfrm>
            <a:off x="1301588" y="1726819"/>
            <a:ext cx="8596668" cy="4410212"/>
          </a:xfrm>
          <a:prstGeom prst="rect">
            <a:avLst/>
          </a:prstGeom>
        </p:spPr>
        <p:txBody>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a:t>Long short term memory is variant of Recurrent Neural Network.</a:t>
            </a:r>
          </a:p>
          <a:p>
            <a:r>
              <a:rPr lang="en-US"/>
              <a:t>Basically the job of LSTM is to hold long term dependencies which is necessary for longer sequences to train. </a:t>
            </a:r>
          </a:p>
          <a:p>
            <a:r>
              <a:rPr lang="en-US"/>
              <a:t>LSTM consist of forget gate which is useful in memorizing useful content and forget which is not useful.</a:t>
            </a:r>
          </a:p>
          <a:p>
            <a:r>
              <a:rPr lang="en-US"/>
              <a:t>LSTM also solves the vanishing gradient and exploding gradient problem of RNN.</a:t>
            </a:r>
          </a:p>
          <a:p>
            <a:r>
              <a:rPr lang="en-US"/>
              <a:t>LSTM has forget gate which activation is always close to 1. The effective weight of the recurrence is equal to the forget gate activation. This gives advantage to LSTM to solve that problem of both vanishing and exploding gradient.</a:t>
            </a:r>
            <a:endParaRPr lang="en-US" dirty="0"/>
          </a:p>
        </p:txBody>
      </p:sp>
    </p:spTree>
    <p:extLst>
      <p:ext uri="{BB962C8B-B14F-4D97-AF65-F5344CB8AC3E}">
        <p14:creationId xmlns:p14="http://schemas.microsoft.com/office/powerpoint/2010/main" val="130342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62C05D-DC9D-4AF2-B3A5-C710400F9203}"/>
              </a:ext>
            </a:extLst>
          </p:cNvPr>
          <p:cNvSpPr>
            <a:spLocks noGrp="1"/>
          </p:cNvSpPr>
          <p:nvPr>
            <p:ph type="sldNum" sz="quarter" idx="12"/>
          </p:nvPr>
        </p:nvSpPr>
        <p:spPr/>
        <p:txBody>
          <a:bodyPr/>
          <a:lstStyle/>
          <a:p>
            <a:fld id="{13D2E340-0663-474B-992C-9192B5C45E57}" type="slidenum">
              <a:rPr lang="en-ZA" smtClean="0"/>
              <a:t>16</a:t>
            </a:fld>
            <a:endParaRPr lang="en-ZA"/>
          </a:p>
        </p:txBody>
      </p:sp>
      <p:sp>
        <p:nvSpPr>
          <p:cNvPr id="4" name="Title 1">
            <a:extLst>
              <a:ext uri="{FF2B5EF4-FFF2-40B4-BE49-F238E27FC236}">
                <a16:creationId xmlns:a16="http://schemas.microsoft.com/office/drawing/2014/main" id="{A21BED5D-7C6C-42AE-AC32-79A78AE7C137}"/>
              </a:ext>
            </a:extLst>
          </p:cNvPr>
          <p:cNvSpPr>
            <a:spLocks noGrp="1"/>
          </p:cNvSpPr>
          <p:nvPr>
            <p:ph type="title"/>
          </p:nvPr>
        </p:nvSpPr>
        <p:spPr>
          <a:xfrm>
            <a:off x="1459849" y="355662"/>
            <a:ext cx="8596668" cy="910431"/>
          </a:xfrm>
        </p:spPr>
        <p:txBody>
          <a:bodyPr/>
          <a:lstStyle/>
          <a:p>
            <a:r>
              <a:rPr lang="en-US" dirty="0"/>
              <a:t>Architecture of LSTM Cell</a:t>
            </a:r>
          </a:p>
        </p:txBody>
      </p:sp>
      <p:pic>
        <p:nvPicPr>
          <p:cNvPr id="5" name="Content Placeholder 6">
            <a:extLst>
              <a:ext uri="{FF2B5EF4-FFF2-40B4-BE49-F238E27FC236}">
                <a16:creationId xmlns:a16="http://schemas.microsoft.com/office/drawing/2014/main" id="{2F5F55B2-FA9B-461F-BFF4-152C6C848FAD}"/>
              </a:ext>
            </a:extLst>
          </p:cNvPr>
          <p:cNvPicPr>
            <a:picLocks noChangeAspect="1"/>
          </p:cNvPicPr>
          <p:nvPr/>
        </p:nvPicPr>
        <p:blipFill>
          <a:blip r:embed="rId2"/>
          <a:stretch>
            <a:fillRect/>
          </a:stretch>
        </p:blipFill>
        <p:spPr>
          <a:xfrm>
            <a:off x="1822670" y="1912815"/>
            <a:ext cx="7871026" cy="3788446"/>
          </a:xfrm>
          <a:prstGeom prst="rect">
            <a:avLst/>
          </a:prstGeom>
        </p:spPr>
      </p:pic>
    </p:spTree>
    <p:extLst>
      <p:ext uri="{BB962C8B-B14F-4D97-AF65-F5344CB8AC3E}">
        <p14:creationId xmlns:p14="http://schemas.microsoft.com/office/powerpoint/2010/main" val="123656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D385688-E488-4709-8FDE-D6722E192592}"/>
              </a:ext>
            </a:extLst>
          </p:cNvPr>
          <p:cNvSpPr txBox="1">
            <a:spLocks/>
          </p:cNvSpPr>
          <p:nvPr/>
        </p:nvSpPr>
        <p:spPr>
          <a:xfrm>
            <a:off x="1125727" y="928096"/>
            <a:ext cx="5670487" cy="57022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ZA" sz="3000" dirty="0"/>
              <a:t>Word Embedding</a:t>
            </a:r>
          </a:p>
        </p:txBody>
      </p:sp>
      <p:sp>
        <p:nvSpPr>
          <p:cNvPr id="10" name="TextBox 9">
            <a:extLst>
              <a:ext uri="{FF2B5EF4-FFF2-40B4-BE49-F238E27FC236}">
                <a16:creationId xmlns:a16="http://schemas.microsoft.com/office/drawing/2014/main" id="{DEA2B214-98BB-4A06-934B-6BF47012B550}"/>
              </a:ext>
            </a:extLst>
          </p:cNvPr>
          <p:cNvSpPr txBox="1"/>
          <p:nvPr/>
        </p:nvSpPr>
        <p:spPr>
          <a:xfrm>
            <a:off x="1125727" y="1881808"/>
            <a:ext cx="8905461"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Machine Learning algorithms and almost all Deep Learning Architectures are incapable of processing strings or plain text in their raw form. </a:t>
            </a:r>
          </a:p>
          <a:p>
            <a:pPr marL="285750" indent="-285750">
              <a:buFont typeface="Arial" panose="020B0604020202020204" pitchFamily="34" charset="0"/>
              <a:buChar char="•"/>
            </a:pPr>
            <a:r>
              <a:rPr lang="en-US" sz="2000" dirty="0"/>
              <a:t>They require numbers as inputs to perform any sort of job, be it classification, regression etc. in broad terms.</a:t>
            </a:r>
          </a:p>
          <a:p>
            <a:pPr marL="285750" indent="-285750">
              <a:buFont typeface="Arial" panose="020B0604020202020204" pitchFamily="34" charset="0"/>
              <a:buChar char="•"/>
            </a:pPr>
            <a:r>
              <a:rPr lang="en-US" sz="2000" b="1" dirty="0"/>
              <a:t>A Word Embedding format generally tries to map a word using a dictionary to a vector.</a:t>
            </a:r>
          </a:p>
          <a:p>
            <a:pPr marL="285750" indent="-285750">
              <a:buFont typeface="Arial" panose="020B0604020202020204" pitchFamily="34" charset="0"/>
              <a:buChar char="•"/>
            </a:pPr>
            <a:r>
              <a:rPr lang="en-US" sz="2000" dirty="0"/>
              <a:t>A ve</a:t>
            </a:r>
            <a:r>
              <a:rPr lang="en-US" sz="2000" i="1" dirty="0"/>
              <a:t>ctor </a:t>
            </a:r>
            <a:r>
              <a:rPr lang="en-US" sz="2000" dirty="0"/>
              <a:t>representation of a word may be a one-hot encoded vector where 1 stands for the position where the word exists and 0 everywhere else. The vector representation of “numbers”</a:t>
            </a:r>
            <a:r>
              <a:rPr lang="en-US" sz="2000" b="1" dirty="0"/>
              <a:t> </a:t>
            </a:r>
            <a:r>
              <a:rPr lang="en-US" sz="2000" dirty="0"/>
              <a:t>in this format according to the above dictionary is [0,0,0,0,0,1] and of converted is[0,0,0,1,0,0].</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300192" y="2615290"/>
            <a:ext cx="4304358" cy="1508019"/>
          </a:xfrm>
        </p:spPr>
        <p:txBody>
          <a:bodyPr>
            <a:normAutofit/>
          </a:bodyPr>
          <a:lstStyle/>
          <a:p>
            <a:r>
              <a:rPr lang="en-ZA" sz="4500" dirty="0"/>
              <a:t>Types of Word Embedding </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6341994" y="2079000"/>
            <a:ext cx="1944000" cy="2700000"/>
          </a:xfrm>
        </p:spPr>
        <p:txBody>
          <a:bodyPr/>
          <a:lstStyle/>
          <a:p>
            <a:r>
              <a:rPr lang="en-ZA" sz="2000" dirty="0"/>
              <a:t>Frequency Based Embedding </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a:xfrm>
            <a:off x="9051888" y="2079000"/>
            <a:ext cx="1943100" cy="2700000"/>
          </a:xfrm>
        </p:spPr>
        <p:txBody>
          <a:bodyPr/>
          <a:lstStyle/>
          <a:p>
            <a:r>
              <a:rPr lang="en-ZA" sz="2000" dirty="0"/>
              <a:t>Prediction based Embedding</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a:off x="6899994" y="2324100"/>
            <a:ext cx="828000" cy="828000"/>
          </a:xfrm>
        </p:spPr>
        <p:txBody>
          <a:bodyPr/>
          <a:lstStyle/>
          <a:p>
            <a:r>
              <a:rPr lang="en-ZA" dirty="0"/>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a:off x="9985712" y="2324100"/>
            <a:ext cx="828000" cy="828000"/>
          </a:xfrm>
        </p:spPr>
        <p:txBody>
          <a:bodyPr/>
          <a:lstStyle/>
          <a:p>
            <a:r>
              <a:rPr lang="en-ZA"/>
              <a:t>2</a:t>
            </a:r>
            <a:endParaRPr lang="en-ZA" dirty="0"/>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ZA" smtClean="0"/>
              <a:t>3</a:t>
            </a:fld>
            <a:endParaRPr lang="en-ZA"/>
          </a:p>
        </p:txBody>
      </p:sp>
    </p:spTree>
    <p:extLst>
      <p:ext uri="{BB962C8B-B14F-4D97-AF65-F5344CB8AC3E}">
        <p14:creationId xmlns:p14="http://schemas.microsoft.com/office/powerpoint/2010/main" val="374911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CD96D9-0F27-435A-A070-CE28D6649607}"/>
              </a:ext>
            </a:extLst>
          </p:cNvPr>
          <p:cNvSpPr>
            <a:spLocks noGrp="1"/>
          </p:cNvSpPr>
          <p:nvPr>
            <p:ph type="title"/>
          </p:nvPr>
        </p:nvSpPr>
        <p:spPr>
          <a:xfrm>
            <a:off x="980264" y="1127235"/>
            <a:ext cx="8296654" cy="741321"/>
          </a:xfrm>
        </p:spPr>
        <p:txBody>
          <a:bodyPr>
            <a:normAutofit/>
          </a:bodyPr>
          <a:lstStyle/>
          <a:p>
            <a:pPr algn="l"/>
            <a:r>
              <a:rPr lang="en-IN" sz="3000" dirty="0"/>
              <a:t>Frequency Based Embedding</a:t>
            </a:r>
          </a:p>
        </p:txBody>
      </p:sp>
      <p:sp>
        <p:nvSpPr>
          <p:cNvPr id="8" name="TextBox 7">
            <a:extLst>
              <a:ext uri="{FF2B5EF4-FFF2-40B4-BE49-F238E27FC236}">
                <a16:creationId xmlns:a16="http://schemas.microsoft.com/office/drawing/2014/main" id="{B048A326-E302-4AD7-9696-C1C1B53B60CE}"/>
              </a:ext>
            </a:extLst>
          </p:cNvPr>
          <p:cNvSpPr txBox="1"/>
          <p:nvPr/>
        </p:nvSpPr>
        <p:spPr>
          <a:xfrm>
            <a:off x="980264" y="1868556"/>
            <a:ext cx="5817703" cy="707886"/>
          </a:xfrm>
          <a:prstGeom prst="rect">
            <a:avLst/>
          </a:prstGeom>
          <a:noFill/>
        </p:spPr>
        <p:txBody>
          <a:bodyPr wrap="square" rtlCol="0">
            <a:spAutoFit/>
          </a:bodyPr>
          <a:lstStyle/>
          <a:p>
            <a:pPr marL="342900" indent="-342900">
              <a:buAutoNum type="arabicParenR"/>
            </a:pPr>
            <a:r>
              <a:rPr lang="en-IN" sz="2000" dirty="0"/>
              <a:t>Count Vector</a:t>
            </a:r>
          </a:p>
          <a:p>
            <a:pPr marL="342900" indent="-342900">
              <a:buAutoNum type="arabicParenR"/>
            </a:pPr>
            <a:r>
              <a:rPr lang="en-IN" sz="2000" dirty="0"/>
              <a:t>TF-IDF</a:t>
            </a:r>
          </a:p>
        </p:txBody>
      </p:sp>
    </p:spTree>
    <p:extLst>
      <p:ext uri="{BB962C8B-B14F-4D97-AF65-F5344CB8AC3E}">
        <p14:creationId xmlns:p14="http://schemas.microsoft.com/office/powerpoint/2010/main" val="29897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B1C890-4199-42B0-9DFA-68E7A68FEB17}"/>
              </a:ext>
            </a:extLst>
          </p:cNvPr>
          <p:cNvSpPr>
            <a:spLocks noGrp="1"/>
          </p:cNvSpPr>
          <p:nvPr>
            <p:ph type="title"/>
          </p:nvPr>
        </p:nvSpPr>
        <p:spPr>
          <a:xfrm>
            <a:off x="728473" y="663409"/>
            <a:ext cx="2624327" cy="516035"/>
          </a:xfrm>
        </p:spPr>
        <p:txBody>
          <a:bodyPr>
            <a:normAutofit/>
          </a:bodyPr>
          <a:lstStyle/>
          <a:p>
            <a:pPr algn="l"/>
            <a:r>
              <a:rPr lang="en-IN" sz="3000" dirty="0"/>
              <a:t>Count Vector</a:t>
            </a:r>
          </a:p>
        </p:txBody>
      </p:sp>
      <p:pic>
        <p:nvPicPr>
          <p:cNvPr id="22" name="Picture 21">
            <a:extLst>
              <a:ext uri="{FF2B5EF4-FFF2-40B4-BE49-F238E27FC236}">
                <a16:creationId xmlns:a16="http://schemas.microsoft.com/office/drawing/2014/main" id="{98352C54-0371-40F2-AAC5-D0C8CDD3DE10}"/>
              </a:ext>
            </a:extLst>
          </p:cNvPr>
          <p:cNvPicPr>
            <a:picLocks noChangeAspect="1"/>
          </p:cNvPicPr>
          <p:nvPr/>
        </p:nvPicPr>
        <p:blipFill>
          <a:blip r:embed="rId2"/>
          <a:stretch>
            <a:fillRect/>
          </a:stretch>
        </p:blipFill>
        <p:spPr>
          <a:xfrm>
            <a:off x="728473" y="1742661"/>
            <a:ext cx="3035145" cy="1186070"/>
          </a:xfrm>
          <a:prstGeom prst="rect">
            <a:avLst/>
          </a:prstGeom>
        </p:spPr>
      </p:pic>
      <p:sp>
        <p:nvSpPr>
          <p:cNvPr id="24" name="Arrow: Right 23">
            <a:extLst>
              <a:ext uri="{FF2B5EF4-FFF2-40B4-BE49-F238E27FC236}">
                <a16:creationId xmlns:a16="http://schemas.microsoft.com/office/drawing/2014/main" id="{1CB69788-E9A0-4DC6-B204-D63F251053FD}"/>
              </a:ext>
            </a:extLst>
          </p:cNvPr>
          <p:cNvSpPr/>
          <p:nvPr/>
        </p:nvSpPr>
        <p:spPr>
          <a:xfrm>
            <a:off x="4031974" y="2145196"/>
            <a:ext cx="100053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descr="A picture containing sky&#10;&#10;Description generated with high confidence">
            <a:extLst>
              <a:ext uri="{FF2B5EF4-FFF2-40B4-BE49-F238E27FC236}">
                <a16:creationId xmlns:a16="http://schemas.microsoft.com/office/drawing/2014/main" id="{451F0ED4-C073-4F35-B9CA-21DD84B1C9C0}"/>
              </a:ext>
            </a:extLst>
          </p:cNvPr>
          <p:cNvPicPr>
            <a:picLocks noChangeAspect="1"/>
          </p:cNvPicPr>
          <p:nvPr/>
        </p:nvPicPr>
        <p:blipFill>
          <a:blip r:embed="rId3"/>
          <a:stretch>
            <a:fillRect/>
          </a:stretch>
        </p:blipFill>
        <p:spPr>
          <a:xfrm>
            <a:off x="5300870" y="1742661"/>
            <a:ext cx="4695293" cy="1186070"/>
          </a:xfrm>
          <a:prstGeom prst="rect">
            <a:avLst/>
          </a:prstGeom>
        </p:spPr>
      </p:pic>
      <p:pic>
        <p:nvPicPr>
          <p:cNvPr id="16" name="Picture 15">
            <a:extLst>
              <a:ext uri="{FF2B5EF4-FFF2-40B4-BE49-F238E27FC236}">
                <a16:creationId xmlns:a16="http://schemas.microsoft.com/office/drawing/2014/main" id="{C9958BF5-9069-4C3D-9EAC-031595042976}"/>
              </a:ext>
            </a:extLst>
          </p:cNvPr>
          <p:cNvPicPr>
            <a:picLocks noChangeAspect="1"/>
          </p:cNvPicPr>
          <p:nvPr/>
        </p:nvPicPr>
        <p:blipFill>
          <a:blip r:embed="rId4"/>
          <a:stretch>
            <a:fillRect/>
          </a:stretch>
        </p:blipFill>
        <p:spPr>
          <a:xfrm>
            <a:off x="728473" y="3101009"/>
            <a:ext cx="4443502" cy="2889638"/>
          </a:xfrm>
          <a:prstGeom prst="rect">
            <a:avLst/>
          </a:prstGeom>
        </p:spPr>
      </p:pic>
    </p:spTree>
    <p:extLst>
      <p:ext uri="{BB962C8B-B14F-4D97-AF65-F5344CB8AC3E}">
        <p14:creationId xmlns:p14="http://schemas.microsoft.com/office/powerpoint/2010/main" val="328979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F3CC316-196D-4618-B66F-52F35707CE13}"/>
              </a:ext>
            </a:extLst>
          </p:cNvPr>
          <p:cNvSpPr>
            <a:spLocks noGrp="1"/>
          </p:cNvSpPr>
          <p:nvPr>
            <p:ph type="title"/>
          </p:nvPr>
        </p:nvSpPr>
        <p:spPr>
          <a:xfrm>
            <a:off x="954157" y="809182"/>
            <a:ext cx="1670170" cy="569043"/>
          </a:xfrm>
        </p:spPr>
        <p:txBody>
          <a:bodyPr>
            <a:normAutofit/>
          </a:bodyPr>
          <a:lstStyle/>
          <a:p>
            <a:pPr algn="l"/>
            <a:r>
              <a:rPr lang="en-IN" sz="3000" dirty="0"/>
              <a:t>TF-IDF</a:t>
            </a:r>
          </a:p>
        </p:txBody>
      </p:sp>
      <p:sp>
        <p:nvSpPr>
          <p:cNvPr id="3" name="TextBox 2">
            <a:extLst>
              <a:ext uri="{FF2B5EF4-FFF2-40B4-BE49-F238E27FC236}">
                <a16:creationId xmlns:a16="http://schemas.microsoft.com/office/drawing/2014/main" id="{2A2ABB5C-E40C-46AE-A6A4-629146168FC5}"/>
              </a:ext>
            </a:extLst>
          </p:cNvPr>
          <p:cNvSpPr txBox="1"/>
          <p:nvPr/>
        </p:nvSpPr>
        <p:spPr>
          <a:xfrm>
            <a:off x="1086678" y="1577009"/>
            <a:ext cx="907773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This is another method which is based on the frequency method but it is different to the count vectorization in the sense that it takes into account not just the occurrence of a word in a single document but in the entire corpus.</a:t>
            </a:r>
          </a:p>
          <a:p>
            <a:pPr marL="285750" indent="-285750">
              <a:buFont typeface="Arial" panose="020B0604020202020204" pitchFamily="34" charset="0"/>
              <a:buChar char="•"/>
            </a:pPr>
            <a:r>
              <a:rPr lang="en-US" dirty="0"/>
              <a:t>Ideally, what we would want is to down weight the common words occurring in almost all documents and give more importance to words that appear in a subset of documents.</a:t>
            </a:r>
          </a:p>
          <a:p>
            <a:pPr marL="285750" indent="-285750">
              <a:buFont typeface="Arial" panose="020B0604020202020204" pitchFamily="34" charset="0"/>
              <a:buChar char="•"/>
            </a:pPr>
            <a:r>
              <a:rPr lang="en-US" dirty="0"/>
              <a:t>TF-IDF works by penalizing these common words by assigning them lower weights while giving importance to words like Messi in a particular document.</a:t>
            </a:r>
          </a:p>
          <a:p>
            <a:pPr marL="285750" indent="-285750">
              <a:buFont typeface="Arial" panose="020B0604020202020204" pitchFamily="34" charset="0"/>
              <a:buChar char="•"/>
            </a:pPr>
            <a:endParaRPr lang="en-US" dirty="0"/>
          </a:p>
          <a:p>
            <a:r>
              <a:rPr lang="en-US" dirty="0"/>
              <a:t>TF = (Number of times term t appears in a document)/(Number of terms in the document)</a:t>
            </a:r>
          </a:p>
          <a:p>
            <a:r>
              <a:rPr lang="en-IN" dirty="0"/>
              <a:t>IDF = log(N/n)</a:t>
            </a:r>
          </a:p>
          <a:p>
            <a:endParaRPr lang="en-IN" dirty="0"/>
          </a:p>
          <a:p>
            <a:r>
              <a:rPr lang="en-IN" dirty="0"/>
              <a:t>TF-IDF = TF*IDF</a:t>
            </a:r>
          </a:p>
          <a:p>
            <a:endParaRPr lang="en-IN" dirty="0"/>
          </a:p>
          <a:p>
            <a:r>
              <a:rPr lang="en-IN" dirty="0"/>
              <a:t>If the value of TF-IDF is very less then we can say that that word is not very important in the corpus.</a:t>
            </a:r>
          </a:p>
        </p:txBody>
      </p:sp>
    </p:spTree>
    <p:extLst>
      <p:ext uri="{BB962C8B-B14F-4D97-AF65-F5344CB8AC3E}">
        <p14:creationId xmlns:p14="http://schemas.microsoft.com/office/powerpoint/2010/main" val="414911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2C2D967-C5F4-477F-860D-A41FAD0D121C}"/>
              </a:ext>
            </a:extLst>
          </p:cNvPr>
          <p:cNvSpPr>
            <a:spLocks noGrp="1"/>
          </p:cNvSpPr>
          <p:nvPr>
            <p:ph type="title"/>
          </p:nvPr>
        </p:nvSpPr>
        <p:spPr>
          <a:xfrm>
            <a:off x="834887" y="703166"/>
            <a:ext cx="1895458" cy="516035"/>
          </a:xfrm>
        </p:spPr>
        <p:txBody>
          <a:bodyPr>
            <a:normAutofit/>
          </a:bodyPr>
          <a:lstStyle/>
          <a:p>
            <a:pPr algn="l"/>
            <a:r>
              <a:rPr lang="en-IN" sz="3000" dirty="0"/>
              <a:t>Continue</a:t>
            </a:r>
          </a:p>
        </p:txBody>
      </p:sp>
      <p:pic>
        <p:nvPicPr>
          <p:cNvPr id="13" name="Picture 12">
            <a:extLst>
              <a:ext uri="{FF2B5EF4-FFF2-40B4-BE49-F238E27FC236}">
                <a16:creationId xmlns:a16="http://schemas.microsoft.com/office/drawing/2014/main" id="{00BD6479-3E4B-41B4-AB0A-636A9F55DEB2}"/>
              </a:ext>
            </a:extLst>
          </p:cNvPr>
          <p:cNvPicPr>
            <a:picLocks noChangeAspect="1"/>
          </p:cNvPicPr>
          <p:nvPr/>
        </p:nvPicPr>
        <p:blipFill>
          <a:blip r:embed="rId2"/>
          <a:stretch>
            <a:fillRect/>
          </a:stretch>
        </p:blipFill>
        <p:spPr>
          <a:xfrm>
            <a:off x="834887" y="2001078"/>
            <a:ext cx="5022574" cy="2690191"/>
          </a:xfrm>
          <a:prstGeom prst="rect">
            <a:avLst/>
          </a:prstGeom>
        </p:spPr>
      </p:pic>
      <p:sp>
        <p:nvSpPr>
          <p:cNvPr id="14" name="TextBox 13">
            <a:extLst>
              <a:ext uri="{FF2B5EF4-FFF2-40B4-BE49-F238E27FC236}">
                <a16:creationId xmlns:a16="http://schemas.microsoft.com/office/drawing/2014/main" id="{989BEB93-DA90-4979-B607-37BE14576D99}"/>
              </a:ext>
            </a:extLst>
          </p:cNvPr>
          <p:cNvSpPr txBox="1"/>
          <p:nvPr/>
        </p:nvSpPr>
        <p:spPr>
          <a:xfrm>
            <a:off x="6639339" y="1720840"/>
            <a:ext cx="5022574" cy="3416320"/>
          </a:xfrm>
          <a:prstGeom prst="rect">
            <a:avLst/>
          </a:prstGeom>
          <a:noFill/>
        </p:spPr>
        <p:txBody>
          <a:bodyPr wrap="square" rtlCol="0">
            <a:spAutoFit/>
          </a:bodyPr>
          <a:lstStyle/>
          <a:p>
            <a:r>
              <a:rPr lang="en-IN" dirty="0"/>
              <a:t>TF(This,Document1) = 1/8</a:t>
            </a:r>
          </a:p>
          <a:p>
            <a:r>
              <a:rPr lang="en-IN" dirty="0"/>
              <a:t>TF(This, Document2)=1/5</a:t>
            </a:r>
          </a:p>
          <a:p>
            <a:endParaRPr lang="en-IN" dirty="0"/>
          </a:p>
          <a:p>
            <a:r>
              <a:rPr lang="en-IN" dirty="0"/>
              <a:t>IDF = log(N/n)</a:t>
            </a:r>
          </a:p>
          <a:p>
            <a:endParaRPr lang="en-IN" dirty="0"/>
          </a:p>
          <a:p>
            <a:r>
              <a:rPr lang="en-US" dirty="0"/>
              <a:t>IDF(This) = log(2/2) = 0</a:t>
            </a:r>
          </a:p>
          <a:p>
            <a:r>
              <a:rPr lang="it-IT" dirty="0"/>
              <a:t>IDF(Messi) = log(2/1) = 0.301.</a:t>
            </a:r>
          </a:p>
          <a:p>
            <a:endParaRPr lang="it-IT" dirty="0"/>
          </a:p>
          <a:p>
            <a:r>
              <a:rPr lang="en-IN" dirty="0"/>
              <a:t>TF-IDF(This,Document1) = (1/8) * (0) = 0</a:t>
            </a:r>
          </a:p>
          <a:p>
            <a:r>
              <a:rPr lang="en-IN" dirty="0"/>
              <a:t>TF-IDF(This, Document2) = (1/5) * (0) = 0</a:t>
            </a:r>
          </a:p>
          <a:p>
            <a:r>
              <a:rPr lang="en-IN" dirty="0"/>
              <a:t>TF-IDF(Messi, Document1) = (4/8)*0.301 = 0.15</a:t>
            </a:r>
          </a:p>
          <a:p>
            <a:endParaRPr lang="en-IN" dirty="0"/>
          </a:p>
        </p:txBody>
      </p:sp>
    </p:spTree>
    <p:extLst>
      <p:ext uri="{BB962C8B-B14F-4D97-AF65-F5344CB8AC3E}">
        <p14:creationId xmlns:p14="http://schemas.microsoft.com/office/powerpoint/2010/main" val="297737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681A-614B-4B05-81BE-B568ADE87A85}"/>
              </a:ext>
            </a:extLst>
          </p:cNvPr>
          <p:cNvSpPr>
            <a:spLocks noGrp="1"/>
          </p:cNvSpPr>
          <p:nvPr>
            <p:ph type="title"/>
          </p:nvPr>
        </p:nvSpPr>
        <p:spPr>
          <a:xfrm>
            <a:off x="900751" y="875444"/>
            <a:ext cx="4400118" cy="608800"/>
          </a:xfrm>
        </p:spPr>
        <p:txBody>
          <a:bodyPr>
            <a:normAutofit/>
          </a:bodyPr>
          <a:lstStyle/>
          <a:p>
            <a:pPr algn="l"/>
            <a:r>
              <a:rPr lang="en-IN" sz="3000" dirty="0"/>
              <a:t>Prediction based vector</a:t>
            </a:r>
          </a:p>
        </p:txBody>
      </p:sp>
      <p:sp>
        <p:nvSpPr>
          <p:cNvPr id="4" name="Slide Number Placeholder 3">
            <a:extLst>
              <a:ext uri="{FF2B5EF4-FFF2-40B4-BE49-F238E27FC236}">
                <a16:creationId xmlns:a16="http://schemas.microsoft.com/office/drawing/2014/main" id="{93793C5C-58BE-4398-A7C6-F84467BA4B83}"/>
              </a:ext>
            </a:extLst>
          </p:cNvPr>
          <p:cNvSpPr>
            <a:spLocks noGrp="1"/>
          </p:cNvSpPr>
          <p:nvPr>
            <p:ph type="sldNum" sz="quarter" idx="12"/>
          </p:nvPr>
        </p:nvSpPr>
        <p:spPr/>
        <p:txBody>
          <a:bodyPr/>
          <a:lstStyle/>
          <a:p>
            <a:fld id="{13D2E340-0663-474B-992C-9192B5C45E57}" type="slidenum">
              <a:rPr lang="en-ZA" smtClean="0"/>
              <a:t>8</a:t>
            </a:fld>
            <a:endParaRPr lang="en-ZA"/>
          </a:p>
        </p:txBody>
      </p:sp>
      <p:sp>
        <p:nvSpPr>
          <p:cNvPr id="5" name="TextBox 4">
            <a:extLst>
              <a:ext uri="{FF2B5EF4-FFF2-40B4-BE49-F238E27FC236}">
                <a16:creationId xmlns:a16="http://schemas.microsoft.com/office/drawing/2014/main" id="{3F8BDEF8-A23A-4E4A-95D6-04563B103D45}"/>
              </a:ext>
            </a:extLst>
          </p:cNvPr>
          <p:cNvSpPr txBox="1"/>
          <p:nvPr/>
        </p:nvSpPr>
        <p:spPr>
          <a:xfrm>
            <a:off x="954157" y="1985885"/>
            <a:ext cx="5738191" cy="646331"/>
          </a:xfrm>
          <a:prstGeom prst="rect">
            <a:avLst/>
          </a:prstGeom>
          <a:noFill/>
        </p:spPr>
        <p:txBody>
          <a:bodyPr wrap="square" rtlCol="0">
            <a:spAutoFit/>
          </a:bodyPr>
          <a:lstStyle/>
          <a:p>
            <a:pPr marL="342900" indent="-342900">
              <a:buAutoNum type="arabicParenR"/>
            </a:pPr>
            <a:r>
              <a:rPr lang="en-IN" dirty="0"/>
              <a:t>Skip – Gram Model</a:t>
            </a:r>
          </a:p>
          <a:p>
            <a:pPr marL="342900" indent="-342900">
              <a:buAutoNum type="arabicParenR"/>
            </a:pPr>
            <a:r>
              <a:rPr lang="en-IN" dirty="0"/>
              <a:t>Continuous Bag of Words </a:t>
            </a:r>
          </a:p>
        </p:txBody>
      </p:sp>
    </p:spTree>
    <p:extLst>
      <p:ext uri="{BB962C8B-B14F-4D97-AF65-F5344CB8AC3E}">
        <p14:creationId xmlns:p14="http://schemas.microsoft.com/office/powerpoint/2010/main" val="59397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97957D-6198-4DEE-BB32-10743B05D7E7}"/>
              </a:ext>
            </a:extLst>
          </p:cNvPr>
          <p:cNvSpPr>
            <a:spLocks noGrp="1"/>
          </p:cNvSpPr>
          <p:nvPr>
            <p:ph type="title"/>
          </p:nvPr>
        </p:nvSpPr>
        <p:spPr>
          <a:xfrm>
            <a:off x="701969" y="782679"/>
            <a:ext cx="4439875" cy="555791"/>
          </a:xfrm>
        </p:spPr>
        <p:txBody>
          <a:bodyPr>
            <a:normAutofit/>
          </a:bodyPr>
          <a:lstStyle/>
          <a:p>
            <a:pPr algn="l"/>
            <a:r>
              <a:rPr lang="en-IN" sz="3000" dirty="0"/>
              <a:t>Skip – Gram Model</a:t>
            </a:r>
          </a:p>
        </p:txBody>
      </p:sp>
      <p:sp>
        <p:nvSpPr>
          <p:cNvPr id="7" name="TextBox 6">
            <a:extLst>
              <a:ext uri="{FF2B5EF4-FFF2-40B4-BE49-F238E27FC236}">
                <a16:creationId xmlns:a16="http://schemas.microsoft.com/office/drawing/2014/main" id="{492BDD95-C202-478B-A2E2-A2107DCEBF4D}"/>
              </a:ext>
            </a:extLst>
          </p:cNvPr>
          <p:cNvSpPr txBox="1"/>
          <p:nvPr/>
        </p:nvSpPr>
        <p:spPr>
          <a:xfrm>
            <a:off x="834887" y="1643270"/>
            <a:ext cx="93295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aim of skip-gram is to predict the context given a word.</a:t>
            </a:r>
          </a:p>
          <a:p>
            <a:pPr marL="285750" indent="-285750">
              <a:buFont typeface="Arial" panose="020B0604020202020204" pitchFamily="34" charset="0"/>
              <a:buChar char="•"/>
            </a:pPr>
            <a:endParaRPr lang="en-IN" dirty="0"/>
          </a:p>
        </p:txBody>
      </p:sp>
      <p:pic>
        <p:nvPicPr>
          <p:cNvPr id="12" name="Picture 11">
            <a:extLst>
              <a:ext uri="{FF2B5EF4-FFF2-40B4-BE49-F238E27FC236}">
                <a16:creationId xmlns:a16="http://schemas.microsoft.com/office/drawing/2014/main" id="{9DCD52F0-5AB3-43DF-8C34-356C54BF9931}"/>
              </a:ext>
            </a:extLst>
          </p:cNvPr>
          <p:cNvPicPr>
            <a:picLocks noChangeAspect="1"/>
          </p:cNvPicPr>
          <p:nvPr/>
        </p:nvPicPr>
        <p:blipFill>
          <a:blip r:embed="rId2"/>
          <a:stretch>
            <a:fillRect/>
          </a:stretch>
        </p:blipFill>
        <p:spPr>
          <a:xfrm>
            <a:off x="2286000" y="1913104"/>
            <a:ext cx="7620000" cy="4162217"/>
          </a:xfrm>
          <a:prstGeom prst="rect">
            <a:avLst/>
          </a:prstGeom>
        </p:spPr>
      </p:pic>
    </p:spTree>
    <p:extLst>
      <p:ext uri="{BB962C8B-B14F-4D97-AF65-F5344CB8AC3E}">
        <p14:creationId xmlns:p14="http://schemas.microsoft.com/office/powerpoint/2010/main" val="239459820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ography Template SB v5" id="{C8F63719-C7B0-440F-BF45-FBF3A61BF5B0}" vid="{52D5C24F-F4F1-40E8-BCD0-A5A76B7890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A8C7708-2BC8-4D9C-B536-F8B43BD93DBE}">
  <ds:schemaRefs>
    <ds:schemaRef ds:uri="http://schemas.microsoft.com/sharepoint/v3/contenttype/forms"/>
  </ds:schemaRefs>
</ds:datastoreItem>
</file>

<file path=customXml/itemProps2.xml><?xml version="1.0" encoding="utf-8"?>
<ds:datastoreItem xmlns:ds="http://schemas.openxmlformats.org/officeDocument/2006/customXml" ds:itemID="{C6FA4BFD-A0C4-48D8-A7A5-82C354709A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4284A5-B91B-44CE-AA98-D113F7E92098}">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548</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Schoolbook</vt:lpstr>
      <vt:lpstr>Corbel</vt:lpstr>
      <vt:lpstr>Headlines</vt:lpstr>
      <vt:lpstr>Machine Translation Using Neural Network</vt:lpstr>
      <vt:lpstr>PowerPoint Presentation</vt:lpstr>
      <vt:lpstr>Types of Word Embedding </vt:lpstr>
      <vt:lpstr>Frequency Based Embedding</vt:lpstr>
      <vt:lpstr>Count Vector</vt:lpstr>
      <vt:lpstr>TF-IDF</vt:lpstr>
      <vt:lpstr>Continue</vt:lpstr>
      <vt:lpstr>Prediction based vector</vt:lpstr>
      <vt:lpstr>Skip – Gram Model</vt:lpstr>
      <vt:lpstr>PowerPoint Presentation</vt:lpstr>
      <vt:lpstr>PowerPoint Presentation</vt:lpstr>
      <vt:lpstr>PowerPoint Presentation</vt:lpstr>
      <vt:lpstr>Continuous Bag of Words</vt:lpstr>
      <vt:lpstr>PowerPoint Presentation</vt:lpstr>
      <vt:lpstr>PowerPoint Presentation</vt:lpstr>
      <vt:lpstr>Architecture of LSTM Cell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2018-08-30T02:12:14Z</dcterms:created>
  <dcterms:modified xsi:type="dcterms:W3CDTF">2018-09-04T05:37:25Z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