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6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27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33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41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150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255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67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115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43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3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29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01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63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30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57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92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7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2DB418-AC1C-4D82-BE16-2E96F1155E90}" type="datetimeFigureOut">
              <a:rPr lang="en-CA" smtClean="0"/>
              <a:t>2024-12-05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223557-C6B6-4AE2-AFE6-C26329916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633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app/profile/shaival.mehta3434/viz/Achievement3-Task104_countrieslifetimecustomers/countrieslifetimecustomers" TargetMode="External"/><Relationship Id="rId3" Type="http://schemas.openxmlformats.org/officeDocument/2006/relationships/hyperlink" Target="https://public.tableau.com/app/profile/shaival.mehta3434/viz/Achievement3-Task31b_least5revenuegeneratingmovies/Low5revenuegeneratingmovies" TargetMode="External"/><Relationship Id="rId7" Type="http://schemas.openxmlformats.org/officeDocument/2006/relationships/hyperlink" Target="https://public.tableau.com/app/profile/shaival.mehta3434/viz/Achievement10-Task103_topcountriescustomers/topcountriescustomers" TargetMode="External"/><Relationship Id="rId2" Type="http://schemas.openxmlformats.org/officeDocument/2006/relationships/hyperlink" Target="https://public.tableau.com/app/profile/shaival.mehta3434/viz/Achievement3-Task101a_top5revenuegeneratingmovies/top5revenuegeneratingmov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shaival.mehta3434/viz/Achievement3-Task102b_revenuegeneratedbyrentalduration/revenuegeneratedbyrentalduration" TargetMode="External"/><Relationship Id="rId5" Type="http://schemas.openxmlformats.org/officeDocument/2006/relationships/hyperlink" Target="https://public.tableau.com/app/profile/shaival.mehta3434/viz/Achievement3-Task102aaveragerentaldurationbyrating/Averagerentaldurationbyrating" TargetMode="External"/><Relationship Id="rId4" Type="http://schemas.openxmlformats.org/officeDocument/2006/relationships/hyperlink" Target="https://public.tableau.com/app/profile/shaival.mehta3434/viz/Achievement3-Task101c_revenuegeneratedbyrating/revenuegeneratedbyrating" TargetMode="External"/><Relationship Id="rId9" Type="http://schemas.openxmlformats.org/officeDocument/2006/relationships/hyperlink" Target="https://public.tableau.com/app/profile/shaival.mehta3434/viz/Achievement3-Task105_countrieshighestsalesfigure/countrieshighestsal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5E34E-DD00-3C61-D93A-92F91C1B4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en-CA"/>
              <a:t>Rockbuster Stealth</a:t>
            </a:r>
            <a:br>
              <a:rPr lang="en-CA"/>
            </a:br>
            <a:r>
              <a:rPr lang="en-CA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BD9B-A6C7-3B5F-4B5E-B815FBFDD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456" y="3843867"/>
            <a:ext cx="6167930" cy="1947333"/>
          </a:xfrm>
        </p:spPr>
        <p:txBody>
          <a:bodyPr>
            <a:normAutofit/>
          </a:bodyPr>
          <a:lstStyle/>
          <a:p>
            <a:r>
              <a:rPr lang="en-CA"/>
              <a:t>Prepared by: Shaival Mehta</a:t>
            </a:r>
          </a:p>
        </p:txBody>
      </p:sp>
      <p:pic>
        <p:nvPicPr>
          <p:cNvPr id="5" name="Picture 4" descr="Hand on a tablet with digital signs">
            <a:extLst>
              <a:ext uri="{FF2B5EF4-FFF2-40B4-BE49-F238E27FC236}">
                <a16:creationId xmlns:a16="http://schemas.microsoft.com/office/drawing/2014/main" id="{7FEAAAF5-F019-1D83-86B5-466440BE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65" r="5775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00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D084C2-A9D8-C949-B37F-09F5512B5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1A19049-4FE8-4A2F-AEED-CF53C86D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CE943-EDCD-E012-3546-8A35BF81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What is the average rental duration across all videos?</a:t>
            </a:r>
          </a:p>
        </p:txBody>
      </p:sp>
      <p:sp useBgFill="1">
        <p:nvSpPr>
          <p:cNvPr id="10" name="Snip Diagonal Corner Rectangle 15">
            <a:extLst>
              <a:ext uri="{FF2B5EF4-FFF2-40B4-BE49-F238E27FC236}">
                <a16:creationId xmlns:a16="http://schemas.microsoft.com/office/drawing/2014/main" id="{0EDFFA12-494E-4803-98D4-7815E65B9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een and white striped graph&#10;&#10;Description automatically generated">
            <a:extLst>
              <a:ext uri="{FF2B5EF4-FFF2-40B4-BE49-F238E27FC236}">
                <a16:creationId xmlns:a16="http://schemas.microsoft.com/office/drawing/2014/main" id="{1A25ACB0-E9E7-581E-D1DD-1D906C55A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8"/>
          <a:stretch/>
        </p:blipFill>
        <p:spPr>
          <a:xfrm>
            <a:off x="1276348" y="950440"/>
            <a:ext cx="2252037" cy="44769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1025-E5D1-B714-E655-52D29C24C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1860" y="685800"/>
            <a:ext cx="625379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F496F"/>
                </a:solidFill>
              </a:rPr>
              <a:t>Average Rental Duration for All Videos:</a:t>
            </a:r>
            <a:r>
              <a:rPr lang="en-US" dirty="0">
                <a:solidFill>
                  <a:srgbClr val="0F496F"/>
                </a:solidFill>
              </a:rPr>
              <a:t> 4.98 days</a:t>
            </a:r>
          </a:p>
          <a:p>
            <a:pPr marL="0" indent="0"/>
            <a:endParaRPr lang="en-US" b="1" dirty="0">
              <a:solidFill>
                <a:srgbClr val="0F496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F496F"/>
                </a:solidFill>
              </a:rPr>
              <a:t>Average Rental Duration by Rating:</a:t>
            </a:r>
            <a:endParaRPr lang="en-US" dirty="0">
              <a:solidFill>
                <a:srgbClr val="0F496F"/>
              </a:solidFill>
            </a:endParaRPr>
          </a:p>
          <a:p>
            <a:r>
              <a:rPr lang="en-US" dirty="0">
                <a:solidFill>
                  <a:srgbClr val="0F496F"/>
                </a:solidFill>
              </a:rPr>
              <a:t>NC-17 movies have the longest average rental duration.</a:t>
            </a:r>
          </a:p>
          <a:p>
            <a:r>
              <a:rPr lang="en-US" dirty="0">
                <a:solidFill>
                  <a:srgbClr val="0F496F"/>
                </a:solidFill>
              </a:rPr>
              <a:t>All ratings show similar averages, ranging from 4.77 to 5.24 days.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89EFA4-96C5-4503-8017-D2CE662E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584CC7-A97D-40E0-A760-FDBBBB7A6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DB1AE3-1E93-4048-BB83-757A3C794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4E88C92-A5AB-4421-B94D-85AA003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7D1F43-6875-443D-A459-65454B3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89146B-3F32-4783-8CDB-4DAB8A800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141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DD252-4DD8-BF15-43B9-778FD765F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7025D-0558-4BB1-932D-D407F5BDC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36797-694C-172A-C72A-F0824A88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264" y="2604295"/>
            <a:ext cx="6559859" cy="22082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Rental Duration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14F3-4F3D-28A7-5490-2E16ADED5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039" y="1720323"/>
            <a:ext cx="5414401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F496F"/>
                </a:solidFill>
              </a:rPr>
              <a:t>The shorter the rental duration, the higher the total revenue generated.</a:t>
            </a:r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3897308-2491-4C39-B764-46DCD1CAD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een bar graph with black text&#10;&#10;Description automatically generated">
            <a:extLst>
              <a:ext uri="{FF2B5EF4-FFF2-40B4-BE49-F238E27FC236}">
                <a16:creationId xmlns:a16="http://schemas.microsoft.com/office/drawing/2014/main" id="{9776F406-5ABD-4AFE-9B5E-94EA363B7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6"/>
          <a:stretch/>
        </p:blipFill>
        <p:spPr>
          <a:xfrm>
            <a:off x="1249054" y="1025658"/>
            <a:ext cx="2171699" cy="447696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37C3370-E183-40E3-8F06-FDD26E64D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74F20-3F21-44FE-976F-CC336A748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342010-2E15-4FE2-8956-F562BBF50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2C8931-1DC1-48FA-878F-2B7CB813D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285CBA-1A56-43E8-8B87-570C461D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4A0B30-03E2-41DD-B443-95E7FB70E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815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2661D-744A-23D0-E8EC-E0074C3D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In which countries are Rockbuster’s customers located?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4BD34-8DB8-FF98-2F3D-220F851D2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15" y="5627137"/>
            <a:ext cx="10250011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>
                <a:solidFill>
                  <a:srgbClr val="0F496F"/>
                </a:solidFill>
              </a:rPr>
              <a:t>Countries India, China, the USA, Japan, and Mexico, each with a customer range of 30–60.</a:t>
            </a:r>
          </a:p>
        </p:txBody>
      </p:sp>
      <p:sp useBgFill="1">
        <p:nvSpPr>
          <p:cNvPr id="42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close-up of a purple and black color&#10;&#10;Description automatically generated">
            <a:extLst>
              <a:ext uri="{FF2B5EF4-FFF2-40B4-BE49-F238E27FC236}">
                <a16:creationId xmlns:a16="http://schemas.microsoft.com/office/drawing/2014/main" id="{50B2C7B6-3A27-9821-942D-D1F6D36D53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49" y="698573"/>
            <a:ext cx="7747055" cy="338933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6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C3F95-14FB-7AF6-48A4-FA7F9E2A9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0AF14-0670-DF33-ACCA-3F26AD89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rgbClr val="FFFFFF"/>
                </a:solidFill>
              </a:rPr>
              <a:t>Where are the high lifetime value customers primarily based?</a:t>
            </a:r>
          </a:p>
        </p:txBody>
      </p:sp>
      <p:sp useBgFill="1">
        <p:nvSpPr>
          <p:cNvPr id="19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orange circles with black text&#10;&#10;Description automatically generated">
            <a:extLst>
              <a:ext uri="{FF2B5EF4-FFF2-40B4-BE49-F238E27FC236}">
                <a16:creationId xmlns:a16="http://schemas.microsoft.com/office/drawing/2014/main" id="{6FE65BA2-0609-87FF-4F17-F6C724C19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5324"/>
          <a:stretch/>
        </p:blipFill>
        <p:spPr>
          <a:xfrm>
            <a:off x="862759" y="716742"/>
            <a:ext cx="5832822" cy="52117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D682-05D0-2145-EA3C-EBFCA3B79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2710" y="1822449"/>
            <a:ext cx="3479419" cy="29225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F496F"/>
                </a:solidFill>
              </a:rPr>
              <a:t>The top 10 countries with the highest-value customers. Among these countries, China ranks first in total revenue.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8271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64F38F-078B-6C10-2B42-A63AE982C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5585-172E-F9C6-A4F1-331F59D4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How do sales figures differ across geographic regions?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63692B-A9FF-030D-608B-73E2A22F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/>
              <a:t>India has the highest sales.</a:t>
            </a: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2F623F6E-8518-B403-5BA3-C2CE19A9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" r="1" b="17214"/>
          <a:stretch/>
        </p:blipFill>
        <p:spPr>
          <a:xfrm>
            <a:off x="834934" y="854087"/>
            <a:ext cx="9290304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703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9583-02A8-6332-F698-ECD77600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487" y="124882"/>
            <a:ext cx="8534400" cy="1507067"/>
          </a:xfrm>
        </p:spPr>
        <p:txBody>
          <a:bodyPr/>
          <a:lstStyle/>
          <a:p>
            <a:pPr algn="ctr"/>
            <a:r>
              <a:rPr lang="en-CA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39F8-ECDB-641A-CF48-5D0D6887B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1032" y="1333500"/>
            <a:ext cx="4937655" cy="3615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Geographic Market Expansion</a:t>
            </a:r>
            <a:endParaRPr lang="en-US" dirty="0"/>
          </a:p>
          <a:p>
            <a:r>
              <a:rPr lang="en-US" dirty="0"/>
              <a:t>Asia accounts for over 40% of total revenue. Consider investing in customer engagement initiatives in this region, such as a loyalty program.</a:t>
            </a:r>
          </a:p>
          <a:p>
            <a:r>
              <a:rPr lang="en-US" dirty="0"/>
              <a:t>Develop targeted strategies to increase revenue in Oceania and South Africa.</a:t>
            </a:r>
          </a:p>
          <a:p>
            <a:pPr marL="0" indent="0">
              <a:buNone/>
            </a:pPr>
            <a:r>
              <a:rPr lang="en-US" b="1" dirty="0"/>
              <a:t>Targeted Marketing by Rating</a:t>
            </a:r>
            <a:endParaRPr lang="en-US" dirty="0"/>
          </a:p>
          <a:p>
            <a:r>
              <a:rPr lang="en-US" dirty="0"/>
              <a:t>PG-13 and NC-17 rated movies generate the highest revenues. </a:t>
            </a:r>
            <a:r>
              <a:rPr lang="en-US" dirty="0" err="1"/>
              <a:t>Rockbuster</a:t>
            </a:r>
            <a:r>
              <a:rPr lang="en-US" dirty="0"/>
              <a:t> should prioritize marketing efforts for movies with these ratings.</a:t>
            </a:r>
          </a:p>
          <a:p>
            <a:r>
              <a:rPr lang="en-US" dirty="0"/>
              <a:t>Investigate the root cause of the low revenue from G-rated movies, despite being suitable for all ages. In the meantime, implement promotional campaigns to boost sales for this rating.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F4856-2579-45B5-1611-F937ED0B2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1958" y="1333501"/>
            <a:ext cx="4934479" cy="36152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Inventory Optimization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inventory for high-revenue, high-demand movies to maximize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the bottom 5 least-revenue movies to determine if they should remain in stock. Consider reallocating resources to higher-demand movies instead of retaining low-demand titles.</a:t>
            </a:r>
          </a:p>
          <a:p>
            <a:pPr marL="0" indent="0">
              <a:buNone/>
            </a:pPr>
            <a:r>
              <a:rPr lang="en-US" b="1" dirty="0"/>
              <a:t>Long Rental Duration Optimization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indicates that shorter rental durations generate higher revenue. Explore strategies to boost revenue from long-duration rentals while maintaining customer satisfaction. Potential solutions include adjusting pricing structures or increasing inventory for long-duration titles to enhance availability and appeal.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64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91D77-A4B0-1ABF-4E9E-5BA62B51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CA" sz="5200"/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5D48-D844-DA36-450E-11F4F7F2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i="0" strike="noStrike" baseline="0">
                <a:solidFill>
                  <a:schemeClr val="tx1"/>
                </a:solidFill>
                <a:latin typeface="Aptos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Acheivement3: 1.1 Top 5 the most revenue movies | Tableau Public</a:t>
            </a:r>
            <a:endParaRPr lang="en-US" sz="1400" i="0" strike="noStrike" baseline="0">
              <a:solidFill>
                <a:schemeClr val="tx1"/>
              </a:solidFill>
              <a:latin typeface="Aptos(body)"/>
            </a:endParaRPr>
          </a:p>
          <a:p>
            <a:pPr>
              <a:lnSpc>
                <a:spcPct val="90000"/>
              </a:lnSpc>
            </a:pPr>
            <a:r>
              <a:rPr lang="en-US" sz="1400" i="0" strike="noStrike" baseline="0">
                <a:solidFill>
                  <a:schemeClr val="tx1"/>
                </a:solidFill>
                <a:latin typeface="Aptos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Acheivement3: 1.2 Top 5 the least revenue movies | Tableau Public</a:t>
            </a:r>
            <a:endParaRPr lang="en-US" sz="1400" i="0" strike="noStrike" baseline="0">
              <a:solidFill>
                <a:schemeClr val="tx1"/>
              </a:solidFill>
              <a:latin typeface="Aptos(body)"/>
            </a:endParaRPr>
          </a:p>
          <a:p>
            <a:pPr>
              <a:lnSpc>
                <a:spcPct val="90000"/>
              </a:lnSpc>
            </a:pPr>
            <a:r>
              <a:rPr lang="en-US" sz="1400" i="0" strike="noStrike" baseline="0">
                <a:solidFill>
                  <a:schemeClr val="tx1"/>
                </a:solidFill>
                <a:latin typeface="Aptos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Acheivement3: 1.3 Top revenue by rating | Tableau Public</a:t>
            </a:r>
            <a:endParaRPr lang="en-US" sz="1400" i="0" strike="noStrike" baseline="0">
              <a:solidFill>
                <a:schemeClr val="tx1"/>
              </a:solidFill>
              <a:latin typeface="Aptos(body)"/>
            </a:endParaRPr>
          </a:p>
          <a:p>
            <a:pPr>
              <a:lnSpc>
                <a:spcPct val="90000"/>
              </a:lnSpc>
            </a:pPr>
            <a:r>
              <a:rPr lang="en-CA" sz="1400" i="0" strike="noStrike" baseline="0">
                <a:solidFill>
                  <a:schemeClr val="tx1"/>
                </a:solidFill>
                <a:latin typeface="Aptos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Acheivement3: 2.1 Average rental duration by rating | Tableau Public</a:t>
            </a:r>
            <a:endParaRPr lang="en-CA" sz="1400" i="0" strike="noStrike" baseline="0">
              <a:solidFill>
                <a:schemeClr val="tx1"/>
              </a:solidFill>
              <a:latin typeface="Aptos(body)"/>
            </a:endParaRPr>
          </a:p>
          <a:p>
            <a:pPr>
              <a:lnSpc>
                <a:spcPct val="90000"/>
              </a:lnSpc>
            </a:pPr>
            <a:r>
              <a:rPr lang="en-CA" sz="1400" i="0" strike="noStrike" baseline="0">
                <a:solidFill>
                  <a:schemeClr val="tx1"/>
                </a:solidFill>
                <a:latin typeface="Aptos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Acheivement3: 2.2 Total revenue by rental duration | Tableau Public</a:t>
            </a:r>
            <a:endParaRPr lang="en-CA" sz="1400" i="0" strike="noStrike" baseline="0">
              <a:solidFill>
                <a:schemeClr val="tx1"/>
              </a:solidFill>
              <a:latin typeface="Aptos(body)"/>
            </a:endParaRPr>
          </a:p>
          <a:p>
            <a:pPr>
              <a:lnSpc>
                <a:spcPct val="90000"/>
              </a:lnSpc>
            </a:pPr>
            <a:r>
              <a:rPr lang="en-US" sz="1400" i="0" strike="noStrike" baseline="0">
                <a:solidFill>
                  <a:schemeClr val="tx1"/>
                </a:solidFill>
                <a:latin typeface="Aptos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Acheivement3: 3. Top countries where Rockbuster customers are based in | Tableau Public</a:t>
            </a:r>
            <a:endParaRPr lang="en-US" sz="1400" i="0" strike="noStrike" baseline="0">
              <a:solidFill>
                <a:schemeClr val="tx1"/>
              </a:solidFill>
              <a:latin typeface="Aptos(body)"/>
            </a:endParaRPr>
          </a:p>
          <a:p>
            <a:pPr>
              <a:lnSpc>
                <a:spcPct val="90000"/>
              </a:lnSpc>
            </a:pPr>
            <a:r>
              <a:rPr lang="en-US" sz="1400" i="0" strike="noStrike" baseline="0">
                <a:solidFill>
                  <a:schemeClr val="tx1"/>
                </a:solidFill>
                <a:latin typeface="Aptos(body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Acheivement3: 4. Top 10 countries where the highest lifetime value customers based in | Tableau Public</a:t>
            </a:r>
            <a:endParaRPr lang="en-US" sz="1400" i="0" strike="noStrike" baseline="0">
              <a:solidFill>
                <a:schemeClr val="tx1"/>
              </a:solidFill>
              <a:latin typeface="Aptos(body)"/>
            </a:endParaRPr>
          </a:p>
          <a:p>
            <a:pPr>
              <a:lnSpc>
                <a:spcPct val="90000"/>
              </a:lnSpc>
            </a:pPr>
            <a:r>
              <a:rPr lang="en-US" sz="1400" i="0" strike="noStrike" baseline="0">
                <a:solidFill>
                  <a:schemeClr val="tx1"/>
                </a:solidFill>
                <a:latin typeface="Aptos(body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Acheivement3: 5. Top 10 countries with the highest total sales figures | Tableau Public</a:t>
            </a:r>
            <a:endParaRPr lang="en-US" sz="1400" i="0" strike="noStrike" baseline="0">
              <a:solidFill>
                <a:schemeClr val="tx1"/>
              </a:solidFill>
              <a:latin typeface="Aptos(body)"/>
            </a:endParaRPr>
          </a:p>
        </p:txBody>
      </p:sp>
    </p:spTree>
    <p:extLst>
      <p:ext uri="{BB962C8B-B14F-4D97-AF65-F5344CB8AC3E}">
        <p14:creationId xmlns:p14="http://schemas.microsoft.com/office/powerpoint/2010/main" val="390207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F17025D-0558-4BB1-932D-D407F5BDC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68FD8-7972-3035-96B3-27B61389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3" y="628617"/>
            <a:ext cx="6559859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23897308-2491-4C39-B764-46DCD1CAD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AC84050-A917-6A11-ED77-FC50B017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712" y="1911445"/>
            <a:ext cx="2709870" cy="270987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37C3370-E183-40E3-8F06-FDD26E64D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774F20-3F21-44FE-976F-CC336A748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342010-2E15-4FE2-8956-F562BBF50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2C8931-1DC1-48FA-878F-2B7CB813D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285CBA-1A56-43E8-8B87-570C461D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4A0B30-03E2-41DD-B443-95E7FB70E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90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BD645-458A-E861-2222-736D220A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Table of Contents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6363B2-E7B3-2A39-DBAF-2B787C5C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71303"/>
              </p:ext>
            </p:extLst>
          </p:nvPr>
        </p:nvGraphicFramePr>
        <p:xfrm>
          <a:off x="646633" y="1165034"/>
          <a:ext cx="4004490" cy="4455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231">
                  <a:extLst>
                    <a:ext uri="{9D8B030D-6E8A-4147-A177-3AD203B41FA5}">
                      <a16:colId xmlns:a16="http://schemas.microsoft.com/office/drawing/2014/main" val="515228804"/>
                    </a:ext>
                  </a:extLst>
                </a:gridCol>
                <a:gridCol w="3532259">
                  <a:extLst>
                    <a:ext uri="{9D8B030D-6E8A-4147-A177-3AD203B41FA5}">
                      <a16:colId xmlns:a16="http://schemas.microsoft.com/office/drawing/2014/main" val="4212850636"/>
                    </a:ext>
                  </a:extLst>
                </a:gridCol>
              </a:tblGrid>
              <a:tr h="713521">
                <a:tc>
                  <a:txBody>
                    <a:bodyPr/>
                    <a:lstStyle/>
                    <a:p>
                      <a:r>
                        <a:rPr lang="en-CA" sz="1900"/>
                        <a:t>1</a:t>
                      </a:r>
                    </a:p>
                  </a:txBody>
                  <a:tcPr marL="97568" marR="97568" marT="48783" marB="48783"/>
                </a:tc>
                <a:tc>
                  <a:txBody>
                    <a:bodyPr/>
                    <a:lstStyle/>
                    <a:p>
                      <a:r>
                        <a:rPr lang="en-CA" sz="1900"/>
                        <a:t>Introduction and Objective of Rockbuster on this Project</a:t>
                      </a:r>
                    </a:p>
                  </a:txBody>
                  <a:tcPr marL="97568" marR="97568" marT="48783" marB="48783"/>
                </a:tc>
                <a:extLst>
                  <a:ext uri="{0D108BD9-81ED-4DB2-BD59-A6C34878D82A}">
                    <a16:rowId xmlns:a16="http://schemas.microsoft.com/office/drawing/2014/main" val="1240269756"/>
                  </a:ext>
                </a:extLst>
              </a:tr>
              <a:tr h="481128">
                <a:tc>
                  <a:txBody>
                    <a:bodyPr/>
                    <a:lstStyle/>
                    <a:p>
                      <a:endParaRPr lang="en-CA" sz="1900"/>
                    </a:p>
                  </a:txBody>
                  <a:tcPr marL="97568" marR="97568" marT="48783" marB="48783"/>
                </a:tc>
                <a:tc>
                  <a:txBody>
                    <a:bodyPr/>
                    <a:lstStyle/>
                    <a:p>
                      <a:endParaRPr lang="en-CA" sz="1900"/>
                    </a:p>
                  </a:txBody>
                  <a:tcPr marL="97568" marR="97568" marT="48783" marB="48783"/>
                </a:tc>
                <a:extLst>
                  <a:ext uri="{0D108BD9-81ED-4DB2-BD59-A6C34878D82A}">
                    <a16:rowId xmlns:a16="http://schemas.microsoft.com/office/drawing/2014/main" val="962521463"/>
                  </a:ext>
                </a:extLst>
              </a:tr>
              <a:tr h="425851">
                <a:tc>
                  <a:txBody>
                    <a:bodyPr/>
                    <a:lstStyle/>
                    <a:p>
                      <a:r>
                        <a:rPr lang="en-CA" sz="1900"/>
                        <a:t>2</a:t>
                      </a:r>
                    </a:p>
                  </a:txBody>
                  <a:tcPr marL="97568" marR="97568" marT="48783" marB="48783"/>
                </a:tc>
                <a:tc>
                  <a:txBody>
                    <a:bodyPr/>
                    <a:lstStyle/>
                    <a:p>
                      <a:r>
                        <a:rPr lang="en-CA" sz="1900"/>
                        <a:t>Analysis of 5 Key Questions</a:t>
                      </a:r>
                    </a:p>
                  </a:txBody>
                  <a:tcPr marL="97568" marR="97568" marT="48783" marB="48783"/>
                </a:tc>
                <a:extLst>
                  <a:ext uri="{0D108BD9-81ED-4DB2-BD59-A6C34878D82A}">
                    <a16:rowId xmlns:a16="http://schemas.microsoft.com/office/drawing/2014/main" val="2207804274"/>
                  </a:ext>
                </a:extLst>
              </a:tr>
              <a:tr h="481128">
                <a:tc>
                  <a:txBody>
                    <a:bodyPr/>
                    <a:lstStyle/>
                    <a:p>
                      <a:endParaRPr lang="en-CA" sz="1900"/>
                    </a:p>
                  </a:txBody>
                  <a:tcPr marL="97568" marR="97568" marT="48783" marB="48783"/>
                </a:tc>
                <a:tc>
                  <a:txBody>
                    <a:bodyPr/>
                    <a:lstStyle/>
                    <a:p>
                      <a:endParaRPr lang="en-CA" sz="1900"/>
                    </a:p>
                  </a:txBody>
                  <a:tcPr marL="97568" marR="97568" marT="48783" marB="48783"/>
                </a:tc>
                <a:extLst>
                  <a:ext uri="{0D108BD9-81ED-4DB2-BD59-A6C34878D82A}">
                    <a16:rowId xmlns:a16="http://schemas.microsoft.com/office/drawing/2014/main" val="2584358337"/>
                  </a:ext>
                </a:extLst>
              </a:tr>
              <a:tr h="713521">
                <a:tc>
                  <a:txBody>
                    <a:bodyPr/>
                    <a:lstStyle/>
                    <a:p>
                      <a:r>
                        <a:rPr lang="en-CA" sz="1900"/>
                        <a:t>3</a:t>
                      </a:r>
                    </a:p>
                  </a:txBody>
                  <a:tcPr marL="97568" marR="97568" marT="48783" marB="48783"/>
                </a:tc>
                <a:tc>
                  <a:txBody>
                    <a:bodyPr/>
                    <a:lstStyle/>
                    <a:p>
                      <a:r>
                        <a:rPr lang="en-CA" sz="1900"/>
                        <a:t>Recommendations based on Analysis of the Key Questions</a:t>
                      </a:r>
                    </a:p>
                  </a:txBody>
                  <a:tcPr marL="97568" marR="97568" marT="48783" marB="48783"/>
                </a:tc>
                <a:extLst>
                  <a:ext uri="{0D108BD9-81ED-4DB2-BD59-A6C34878D82A}">
                    <a16:rowId xmlns:a16="http://schemas.microsoft.com/office/drawing/2014/main" val="2917012695"/>
                  </a:ext>
                </a:extLst>
              </a:tr>
              <a:tr h="481128">
                <a:tc>
                  <a:txBody>
                    <a:bodyPr/>
                    <a:lstStyle/>
                    <a:p>
                      <a:endParaRPr lang="en-CA" sz="1900"/>
                    </a:p>
                  </a:txBody>
                  <a:tcPr marL="97568" marR="97568" marT="48783" marB="48783"/>
                </a:tc>
                <a:tc>
                  <a:txBody>
                    <a:bodyPr/>
                    <a:lstStyle/>
                    <a:p>
                      <a:endParaRPr lang="en-CA" sz="1900"/>
                    </a:p>
                  </a:txBody>
                  <a:tcPr marL="97568" marR="97568" marT="48783" marB="48783"/>
                </a:tc>
                <a:extLst>
                  <a:ext uri="{0D108BD9-81ED-4DB2-BD59-A6C34878D82A}">
                    <a16:rowId xmlns:a16="http://schemas.microsoft.com/office/drawing/2014/main" val="2615059295"/>
                  </a:ext>
                </a:extLst>
              </a:tr>
              <a:tr h="425851">
                <a:tc>
                  <a:txBody>
                    <a:bodyPr/>
                    <a:lstStyle/>
                    <a:p>
                      <a:r>
                        <a:rPr lang="en-CA" sz="1900"/>
                        <a:t>4</a:t>
                      </a:r>
                    </a:p>
                  </a:txBody>
                  <a:tcPr marL="97568" marR="97568" marT="48783" marB="48783"/>
                </a:tc>
                <a:tc>
                  <a:txBody>
                    <a:bodyPr/>
                    <a:lstStyle/>
                    <a:p>
                      <a:r>
                        <a:rPr lang="en-CA" sz="1900"/>
                        <a:t>References</a:t>
                      </a:r>
                    </a:p>
                  </a:txBody>
                  <a:tcPr marL="97568" marR="97568" marT="48783" marB="48783"/>
                </a:tc>
                <a:extLst>
                  <a:ext uri="{0D108BD9-81ED-4DB2-BD59-A6C34878D82A}">
                    <a16:rowId xmlns:a16="http://schemas.microsoft.com/office/drawing/2014/main" val="4255118062"/>
                  </a:ext>
                </a:extLst>
              </a:tr>
              <a:tr h="481128">
                <a:tc>
                  <a:txBody>
                    <a:bodyPr/>
                    <a:lstStyle/>
                    <a:p>
                      <a:endParaRPr lang="en-CA" sz="1900"/>
                    </a:p>
                  </a:txBody>
                  <a:tcPr marL="97568" marR="97568" marT="48783" marB="48783"/>
                </a:tc>
                <a:tc>
                  <a:txBody>
                    <a:bodyPr/>
                    <a:lstStyle/>
                    <a:p>
                      <a:endParaRPr lang="en-CA" sz="1900"/>
                    </a:p>
                  </a:txBody>
                  <a:tcPr marL="97568" marR="97568" marT="48783" marB="48783"/>
                </a:tc>
                <a:extLst>
                  <a:ext uri="{0D108BD9-81ED-4DB2-BD59-A6C34878D82A}">
                    <a16:rowId xmlns:a16="http://schemas.microsoft.com/office/drawing/2014/main" val="421054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92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8871-B0A8-5907-FDE0-EB60E74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9943-2CE1-6FDD-5E84-C778D419AE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SQL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Tableau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23857-71EB-3DA2-6F38-86B174260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MS Excel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MS PowerPoint</a:t>
            </a:r>
          </a:p>
        </p:txBody>
      </p:sp>
    </p:spTree>
    <p:extLst>
      <p:ext uri="{BB962C8B-B14F-4D97-AF65-F5344CB8AC3E}">
        <p14:creationId xmlns:p14="http://schemas.microsoft.com/office/powerpoint/2010/main" val="34696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5424-C7DE-6966-EDF3-B1A34BB0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en-CA" dirty="0"/>
              <a:t>Introduction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ED2A-3CED-7935-27DE-5E7E36C6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Rockbuster</a:t>
            </a:r>
            <a:r>
              <a:rPr lang="en-US" dirty="0"/>
              <a:t> Stealth LLC, a renowned movie rental company, is navigating challenges posed by fierce competition from streaming giants like Netflix and Amazon Prime. To remain competitive and leverage its extensive library of movie licenses, </a:t>
            </a:r>
            <a:r>
              <a:rPr lang="en-US" dirty="0" err="1"/>
              <a:t>Rockbuster</a:t>
            </a:r>
            <a:r>
              <a:rPr lang="en-US" dirty="0"/>
              <a:t> Stealth is strategizing to launch a cutting-edge online video rental platform. This move aims to adapt to shifting consumer preferences and position the company as a key player in the digital entertainment landscape.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E9BBD-B33D-E4F7-3ABD-F6CAF85A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59" r="61217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8105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D88FB-FF58-A956-2DF0-753688F74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9630-F10F-8023-7D88-128B0677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CA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FD83-404C-A504-3429-96980FBE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 b="1">
                <a:solidFill>
                  <a:schemeClr val="tx1"/>
                </a:solidFill>
              </a:rPr>
              <a:t>Rockbuster Stealth Management Board</a:t>
            </a:r>
            <a:r>
              <a:rPr lang="en-US">
                <a:solidFill>
                  <a:schemeClr val="tx1"/>
                </a:solidFill>
              </a:rPr>
              <a:t> has outlined a series of critical business questions, seeking data-driven insights to shape their 2020 company strategy effectively.</a:t>
            </a:r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2F46B-A37F-AC24-429E-BC6DBD26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8FFE-D85B-669B-ECB6-1DBE3A75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CA" dirty="0"/>
              <a:t>5 Key Questions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BBB1-94DE-BD0B-C3C6-D27D6C84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solidFill>
                  <a:schemeClr val="tx1"/>
                </a:solidFill>
              </a:rPr>
              <a:t>Which movies generated the highest and lowest revenue?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tx1"/>
                </a:solidFill>
              </a:rPr>
              <a:t>What is the average rental duration across all videos?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tx1"/>
                </a:solidFill>
              </a:rPr>
              <a:t>In which countries are Rockbuster’s customers located?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tx1"/>
                </a:solidFill>
              </a:rPr>
              <a:t>Where are the high lifetime value customers primarily based?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tx1"/>
                </a:solidFill>
              </a:rPr>
              <a:t>How do sales figures differ across geographic regions?</a:t>
            </a:r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3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1A19049-4FE8-4A2F-AEED-CF53C86D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C800B-BF77-E5DF-FF2C-9CF5C7AD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Which movies generated the highest revenue?</a:t>
            </a:r>
          </a:p>
        </p:txBody>
      </p:sp>
      <p:sp useBgFill="1">
        <p:nvSpPr>
          <p:cNvPr id="17" name="Snip Diagonal Corner Rectangle 15">
            <a:extLst>
              <a:ext uri="{FF2B5EF4-FFF2-40B4-BE49-F238E27FC236}">
                <a16:creationId xmlns:a16="http://schemas.microsoft.com/office/drawing/2014/main" id="{0EDFFA12-494E-4803-98D4-7815E65B9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with orange and white lines&#10;&#10;Description automatically generated">
            <a:extLst>
              <a:ext uri="{FF2B5EF4-FFF2-40B4-BE49-F238E27FC236}">
                <a16:creationId xmlns:a16="http://schemas.microsoft.com/office/drawing/2014/main" id="{11EC90B2-DB11-EBD9-AC8F-E843A2F708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"/>
          <a:stretch/>
        </p:blipFill>
        <p:spPr>
          <a:xfrm>
            <a:off x="1276348" y="950440"/>
            <a:ext cx="2286002" cy="44769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6449-B3F9-DB53-0BCD-605F788F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1860" y="685800"/>
            <a:ext cx="625379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F496F"/>
                </a:solidFill>
              </a:rPr>
              <a:t>Top 5 Revenue-Generating Movies:</a:t>
            </a:r>
          </a:p>
          <a:p>
            <a:r>
              <a:rPr lang="en-US" dirty="0">
                <a:solidFill>
                  <a:srgbClr val="0F496F"/>
                </a:solidFill>
              </a:rPr>
              <a:t>Telegraph Voyage</a:t>
            </a:r>
          </a:p>
          <a:p>
            <a:r>
              <a:rPr lang="en-US" dirty="0">
                <a:solidFill>
                  <a:srgbClr val="0F496F"/>
                </a:solidFill>
              </a:rPr>
              <a:t>Zorro Ark</a:t>
            </a:r>
          </a:p>
          <a:p>
            <a:r>
              <a:rPr lang="en-US" dirty="0">
                <a:solidFill>
                  <a:srgbClr val="0F496F"/>
                </a:solidFill>
              </a:rPr>
              <a:t>Wife Turn</a:t>
            </a:r>
          </a:p>
          <a:p>
            <a:r>
              <a:rPr lang="en-US" dirty="0">
                <a:solidFill>
                  <a:srgbClr val="0F496F"/>
                </a:solidFill>
              </a:rPr>
              <a:t>Innocent Usual</a:t>
            </a:r>
          </a:p>
          <a:p>
            <a:r>
              <a:rPr lang="en-US" dirty="0">
                <a:solidFill>
                  <a:srgbClr val="0F496F"/>
                </a:solidFill>
              </a:rPr>
              <a:t>Hustler Party</a:t>
            </a:r>
          </a:p>
          <a:p>
            <a:pPr marL="0" indent="0"/>
            <a:endParaRPr lang="en-US" dirty="0">
              <a:solidFill>
                <a:srgbClr val="0F496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F496F"/>
                </a:solidFill>
              </a:rPr>
              <a:t>Revenue Range: </a:t>
            </a:r>
            <a:r>
              <a:rPr lang="en-US" dirty="0">
                <a:solidFill>
                  <a:srgbClr val="0F496F"/>
                </a:solidFill>
              </a:rPr>
              <a:t>$190.78 – $215.75</a:t>
            </a:r>
          </a:p>
          <a:p>
            <a:pPr marL="0" indent="0"/>
            <a:endParaRPr lang="en-US" dirty="0">
              <a:solidFill>
                <a:srgbClr val="0F496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89EFA4-96C5-4503-8017-D2CE662E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584CC7-A97D-40E0-A760-FDBBBB7A6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DB1AE3-1E93-4048-BB83-757A3C794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4E88C92-A5AB-4421-B94D-85AA003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7D1F43-6875-443D-A459-65454B3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89146B-3F32-4783-8CDB-4DAB8A800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09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992288-DC55-B09D-5080-693F90DFE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1A19049-4FE8-4A2F-AEED-CF53C86D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906D1-74A3-09B1-9BFC-B2875EB3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Which movies generated the lowest revenue?</a:t>
            </a:r>
          </a:p>
        </p:txBody>
      </p:sp>
      <p:sp useBgFill="1">
        <p:nvSpPr>
          <p:cNvPr id="12" name="Snip Diagonal Corner Rectangle 15">
            <a:extLst>
              <a:ext uri="{FF2B5EF4-FFF2-40B4-BE49-F238E27FC236}">
                <a16:creationId xmlns:a16="http://schemas.microsoft.com/office/drawing/2014/main" id="{0EDFFA12-494E-4803-98D4-7815E65B9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red and white striped background&#10;&#10;Description automatically generated">
            <a:extLst>
              <a:ext uri="{FF2B5EF4-FFF2-40B4-BE49-F238E27FC236}">
                <a16:creationId xmlns:a16="http://schemas.microsoft.com/office/drawing/2014/main" id="{5B38CA4E-1020-FBD9-BA8C-80A2B21853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76348" y="876300"/>
            <a:ext cx="2109163" cy="45511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748B-402B-A9C8-E73C-523875462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1860" y="685800"/>
            <a:ext cx="625379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F496F"/>
                </a:solidFill>
              </a:rPr>
              <a:t>Top 5 Lowest Revenue-Generating Movies:</a:t>
            </a:r>
            <a:endParaRPr lang="en-US" dirty="0">
              <a:solidFill>
                <a:srgbClr val="0F496F"/>
              </a:solidFill>
            </a:endParaRPr>
          </a:p>
          <a:p>
            <a:r>
              <a:rPr lang="en-US" dirty="0">
                <a:solidFill>
                  <a:srgbClr val="0F496F"/>
                </a:solidFill>
              </a:rPr>
              <a:t>Rebel Airport</a:t>
            </a:r>
          </a:p>
          <a:p>
            <a:r>
              <a:rPr lang="en-US" dirty="0">
                <a:solidFill>
                  <a:srgbClr val="0F496F"/>
                </a:solidFill>
              </a:rPr>
              <a:t>Freedom Cleopatra</a:t>
            </a:r>
          </a:p>
          <a:p>
            <a:r>
              <a:rPr lang="en-US" dirty="0">
                <a:solidFill>
                  <a:srgbClr val="0F496F"/>
                </a:solidFill>
              </a:rPr>
              <a:t>Duffel Apocalypse</a:t>
            </a:r>
          </a:p>
          <a:p>
            <a:r>
              <a:rPr lang="en-US" dirty="0">
                <a:solidFill>
                  <a:srgbClr val="0F496F"/>
                </a:solidFill>
              </a:rPr>
              <a:t>Oklahoma Jumanji</a:t>
            </a:r>
          </a:p>
          <a:p>
            <a:r>
              <a:rPr lang="en-US" dirty="0">
                <a:solidFill>
                  <a:srgbClr val="0F496F"/>
                </a:solidFill>
              </a:rPr>
              <a:t>Texas Watch</a:t>
            </a:r>
          </a:p>
          <a:p>
            <a:pPr marL="0" indent="0"/>
            <a:endParaRPr lang="en-US" b="1" dirty="0">
              <a:solidFill>
                <a:srgbClr val="0F496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F496F"/>
                </a:solidFill>
              </a:rPr>
              <a:t>Revenue Range:</a:t>
            </a:r>
            <a:r>
              <a:rPr lang="en-US" dirty="0">
                <a:solidFill>
                  <a:srgbClr val="0F496F"/>
                </a:solidFill>
              </a:rPr>
              <a:t> $5.94 – $6.93</a:t>
            </a:r>
          </a:p>
          <a:p>
            <a:pPr marL="0" indent="0"/>
            <a:endParaRPr lang="en-US" dirty="0">
              <a:solidFill>
                <a:srgbClr val="0F496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89EFA4-96C5-4503-8017-D2CE662E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584CC7-A97D-40E0-A760-FDBBBB7A6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DB1AE3-1E93-4048-BB83-757A3C794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E88C92-A5AB-4421-B94D-85AA003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7D1F43-6875-443D-A459-65454B3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89146B-3F32-4783-8CDB-4DAB8A800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534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A9763F-D4B4-1D66-2A10-8AB215A1C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1A19049-4FE8-4A2F-AEED-CF53C86D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5CE0F-0295-251A-818B-E6F4EC64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Revenue Insight</a:t>
            </a:r>
          </a:p>
        </p:txBody>
      </p:sp>
      <p:sp useBgFill="1">
        <p:nvSpPr>
          <p:cNvPr id="11" name="Snip Diagonal Corner Rectangle 15">
            <a:extLst>
              <a:ext uri="{FF2B5EF4-FFF2-40B4-BE49-F238E27FC236}">
                <a16:creationId xmlns:a16="http://schemas.microsoft.com/office/drawing/2014/main" id="{0EDFFA12-494E-4803-98D4-7815E65B9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blue and white vertical lines&#10;&#10;Description automatically generated">
            <a:extLst>
              <a:ext uri="{FF2B5EF4-FFF2-40B4-BE49-F238E27FC236}">
                <a16:creationId xmlns:a16="http://schemas.microsoft.com/office/drawing/2014/main" id="{2A040A0A-C0A4-3258-F856-DFA91AFFFA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"/>
          <a:stretch/>
        </p:blipFill>
        <p:spPr>
          <a:xfrm>
            <a:off x="1276348" y="964775"/>
            <a:ext cx="2305051" cy="45987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FB00C-15FE-E323-F71F-40221EA76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1860" y="685800"/>
            <a:ext cx="625379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F496F"/>
                </a:solidFill>
              </a:rPr>
              <a:t>Movies with a </a:t>
            </a:r>
            <a:r>
              <a:rPr lang="en-US" b="1" dirty="0">
                <a:solidFill>
                  <a:srgbClr val="0F496F"/>
                </a:solidFill>
              </a:rPr>
              <a:t>PG-13 rating</a:t>
            </a:r>
            <a:r>
              <a:rPr lang="en-US" dirty="0">
                <a:solidFill>
                  <a:srgbClr val="0F496F"/>
                </a:solidFill>
              </a:rPr>
              <a:t> generated the highest total revenue, outperforming the second-highest category </a:t>
            </a:r>
            <a:r>
              <a:rPr lang="en-US" b="1" dirty="0">
                <a:solidFill>
                  <a:srgbClr val="0F496F"/>
                </a:solidFill>
              </a:rPr>
              <a:t>NC-17</a:t>
            </a:r>
            <a:r>
              <a:rPr lang="en-US" dirty="0">
                <a:solidFill>
                  <a:srgbClr val="0F496F"/>
                </a:solidFill>
              </a:rPr>
              <a:t> by 9.66%.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89EFA4-96C5-4503-8017-D2CE662E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5584CC7-A97D-40E0-A760-FDBBBB7A6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DB1AE3-1E93-4048-BB83-757A3C794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E88C92-A5AB-4421-B94D-85AA003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7D1F43-6875-443D-A459-65454B3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89146B-3F32-4783-8CDB-4DAB8A800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538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211</TotalTime>
  <Words>709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Aptos(body)</vt:lpstr>
      <vt:lpstr>Arial</vt:lpstr>
      <vt:lpstr>Century Gothic</vt:lpstr>
      <vt:lpstr>Wingdings 3</vt:lpstr>
      <vt:lpstr>Slice</vt:lpstr>
      <vt:lpstr>Rockbuster Stealth Data Analysis</vt:lpstr>
      <vt:lpstr>Table of Contents</vt:lpstr>
      <vt:lpstr>Tools Used</vt:lpstr>
      <vt:lpstr>Introduction</vt:lpstr>
      <vt:lpstr>Objectives</vt:lpstr>
      <vt:lpstr>5 Key Questions</vt:lpstr>
      <vt:lpstr>Which movies generated the highest revenue?</vt:lpstr>
      <vt:lpstr>Which movies generated the lowest revenue?</vt:lpstr>
      <vt:lpstr>Revenue Insight</vt:lpstr>
      <vt:lpstr>What is the average rental duration across all videos?</vt:lpstr>
      <vt:lpstr>Rental Duration Insight</vt:lpstr>
      <vt:lpstr>In which countries are Rockbuster’s customers located?</vt:lpstr>
      <vt:lpstr>Where are the high lifetime value customers primarily based?</vt:lpstr>
      <vt:lpstr>How do sales figures differ across geographic regions?</vt:lpstr>
      <vt:lpstr>Recommendations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Shaival Mehta</dc:creator>
  <cp:lastModifiedBy>Shaival Mehta</cp:lastModifiedBy>
  <cp:revision>6</cp:revision>
  <dcterms:created xsi:type="dcterms:W3CDTF">2024-12-05T04:24:33Z</dcterms:created>
  <dcterms:modified xsi:type="dcterms:W3CDTF">2024-12-06T05:47:42Z</dcterms:modified>
</cp:coreProperties>
</file>