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66" r:id="rId4"/>
    <p:sldId id="257" r:id="rId5"/>
    <p:sldId id="267" r:id="rId6"/>
    <p:sldId id="268" r:id="rId7"/>
    <p:sldId id="270" r:id="rId8"/>
    <p:sldId id="269" r:id="rId9"/>
    <p:sldId id="260" r:id="rId10"/>
    <p:sldId id="261" r:id="rId11"/>
    <p:sldId id="278" r:id="rId12"/>
    <p:sldId id="272" r:id="rId13"/>
    <p:sldId id="274" r:id="rId14"/>
    <p:sldId id="275" r:id="rId15"/>
    <p:sldId id="276" r:id="rId16"/>
    <p:sldId id="277" r:id="rId17"/>
    <p:sldId id="279" r:id="rId18"/>
    <p:sldId id="263" r:id="rId19"/>
    <p:sldId id="280" r:id="rId20"/>
    <p:sldId id="281"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858">
          <p15:clr>
            <a:srgbClr val="A4A3A4"/>
          </p15:clr>
        </p15:guide>
        <p15:guide id="2" orient="horz" pos="1423">
          <p15:clr>
            <a:srgbClr val="A4A3A4"/>
          </p15:clr>
        </p15:guide>
        <p15:guide id="3" pos="283">
          <p15:clr>
            <a:srgbClr val="A4A3A4"/>
          </p15:clr>
        </p15:guide>
        <p15:guide id="4" pos="2951">
          <p15:clr>
            <a:srgbClr val="A4A3A4"/>
          </p15:clr>
        </p15:guide>
        <p15:guide id="5" pos="3042">
          <p15:clr>
            <a:srgbClr val="A4A3A4"/>
          </p15:clr>
        </p15:guide>
        <p15:guide id="6" pos="56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p:cViewPr varScale="1">
        <p:scale>
          <a:sx n="73" d="100"/>
          <a:sy n="73" d="100"/>
        </p:scale>
        <p:origin x="1452" y="78"/>
      </p:cViewPr>
      <p:guideLst>
        <p:guide orient="horz" pos="3858"/>
        <p:guide orient="horz" pos="1423"/>
        <p:guide pos="283"/>
        <p:guide pos="2951"/>
        <p:guide pos="3042"/>
        <p:guide pos="568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86919A-6C86-4217-B6FC-F9D82ECCD34C}" type="datetimeFigureOut">
              <a:rPr lang="en-US" altLang="en-US"/>
              <a:pPr>
                <a:defRPr/>
              </a:pPr>
              <a:t>6/25/2016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919566C-49AE-4879-BADD-FA28B3A9FA79}" type="slidenum">
              <a:rPr lang="en-US" altLang="en-US"/>
              <a:pPr>
                <a:defRPr/>
              </a:pPr>
              <a:t>‹#›</a:t>
            </a:fld>
            <a:endParaRPr lang="en-US" altLang="en-US"/>
          </a:p>
        </p:txBody>
      </p:sp>
    </p:spTree>
    <p:extLst>
      <p:ext uri="{BB962C8B-B14F-4D97-AF65-F5344CB8AC3E}">
        <p14:creationId xmlns:p14="http://schemas.microsoft.com/office/powerpoint/2010/main" val="9867866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290D2E-9590-425A-AB59-BD5F4FF2CF02}" type="slidenum">
              <a:rPr lang="en-US" altLang="en-US"/>
              <a:pPr/>
              <a:t>1</a:t>
            </a:fld>
            <a:endParaRPr lang="en-US" altLang="en-US"/>
          </a:p>
        </p:txBody>
      </p:sp>
    </p:spTree>
    <p:extLst>
      <p:ext uri="{BB962C8B-B14F-4D97-AF65-F5344CB8AC3E}">
        <p14:creationId xmlns:p14="http://schemas.microsoft.com/office/powerpoint/2010/main" val="137154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160595-CC83-4B97-9B62-7FD21004A782}" type="slidenum">
              <a:rPr lang="en-US" altLang="en-US"/>
              <a:pPr/>
              <a:t>4</a:t>
            </a:fld>
            <a:endParaRPr lang="en-US" altLang="en-US"/>
          </a:p>
        </p:txBody>
      </p:sp>
    </p:spTree>
    <p:extLst>
      <p:ext uri="{BB962C8B-B14F-4D97-AF65-F5344CB8AC3E}">
        <p14:creationId xmlns:p14="http://schemas.microsoft.com/office/powerpoint/2010/main" val="178232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52119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08547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306552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p:cNvSpPr>
          <p:nvPr>
            <p:ph type="ctrTitle"/>
          </p:nvPr>
        </p:nvSpPr>
        <p:spPr>
          <a:xfrm>
            <a:off x="454025" y="2266950"/>
            <a:ext cx="4621213" cy="1162050"/>
          </a:xfrm>
        </p:spPr>
        <p:txBody>
          <a:bodyPr anchor="b"/>
          <a:lstStyle>
            <a:lvl1pPr>
              <a:defRPr sz="3600" smtClean="0">
                <a:solidFill>
                  <a:schemeClr val="tx2"/>
                </a:solidFill>
                <a:latin typeface="Arial" panose="020B0604020202020204" pitchFamily="34" charset="0"/>
              </a:defRPr>
            </a:lvl1pPr>
          </a:lstStyle>
          <a:p>
            <a:pPr lvl="0"/>
            <a:r>
              <a:rPr lang="en-US" altLang="en-US" noProof="0" smtClean="0"/>
              <a:t>Click to edit Master title style</a:t>
            </a:r>
          </a:p>
        </p:txBody>
      </p:sp>
      <p:sp>
        <p:nvSpPr>
          <p:cNvPr id="1027" name="Text Placeholder 2"/>
          <p:cNvSpPr>
            <a:spLocks noGrp="1"/>
          </p:cNvSpPr>
          <p:nvPr>
            <p:ph type="body" idx="1"/>
          </p:nvPr>
        </p:nvSpPr>
        <p:spPr>
          <a:xfrm>
            <a:off x="454025" y="3627438"/>
            <a:ext cx="4627563" cy="534987"/>
          </a:xfrm>
        </p:spPr>
        <p:txBody>
          <a:bodyPr/>
          <a:lstStyle>
            <a:lvl1pPr>
              <a:defRPr sz="2600" smtClean="0">
                <a:effectLst/>
                <a:latin typeface="Arial" panose="020B0604020202020204" pitchFamily="34" charset="0"/>
              </a:defRPr>
            </a:lvl1pPr>
          </a:lstStyle>
          <a:p>
            <a:pPr lvl="0"/>
            <a:r>
              <a:rPr lang="en-US" altLang="en-US" noProof="0" smtClean="0"/>
              <a:t>Click to edit Master subtitle style</a:t>
            </a:r>
          </a:p>
        </p:txBody>
      </p:sp>
    </p:spTree>
    <p:extLst>
      <p:ext uri="{BB962C8B-B14F-4D97-AF65-F5344CB8AC3E}">
        <p14:creationId xmlns:p14="http://schemas.microsoft.com/office/powerpoint/2010/main" val="25599250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6F03B808-19D4-47F7-B28A-E9F8EE7F5831}" type="slidenum">
              <a:rPr lang="en-US" altLang="en-US"/>
              <a:pPr>
                <a:defRPr/>
              </a:pPr>
              <a:t>‹#›</a:t>
            </a:fld>
            <a:endParaRPr lang="en-US" altLang="en-US"/>
          </a:p>
        </p:txBody>
      </p:sp>
    </p:spTree>
    <p:extLst>
      <p:ext uri="{BB962C8B-B14F-4D97-AF65-F5344CB8AC3E}">
        <p14:creationId xmlns:p14="http://schemas.microsoft.com/office/powerpoint/2010/main" val="150693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D003620A-5D3E-4F78-9B00-8A2549A250CE}" type="slidenum">
              <a:rPr lang="en-US" altLang="en-US"/>
              <a:pPr>
                <a:defRPr/>
              </a:pPr>
              <a:t>‹#›</a:t>
            </a:fld>
            <a:endParaRPr lang="en-US" altLang="en-US"/>
          </a:p>
        </p:txBody>
      </p:sp>
    </p:spTree>
    <p:extLst>
      <p:ext uri="{BB962C8B-B14F-4D97-AF65-F5344CB8AC3E}">
        <p14:creationId xmlns:p14="http://schemas.microsoft.com/office/powerpoint/2010/main" val="216204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ADF8DC7F-CE77-42AE-9644-FD9B2905741B}" type="slidenum">
              <a:rPr lang="en-US" altLang="en-US"/>
              <a:pPr>
                <a:defRPr/>
              </a:pPr>
              <a:t>‹#›</a:t>
            </a:fld>
            <a:endParaRPr lang="en-US" altLang="en-US"/>
          </a:p>
        </p:txBody>
      </p:sp>
    </p:spTree>
    <p:extLst>
      <p:ext uri="{BB962C8B-B14F-4D97-AF65-F5344CB8AC3E}">
        <p14:creationId xmlns:p14="http://schemas.microsoft.com/office/powerpoint/2010/main" val="4183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F1061A80-0C79-4DDE-8BA5-D5DD9F7DC503}" type="slidenum">
              <a:rPr lang="en-US" altLang="en-US"/>
              <a:pPr>
                <a:defRPr/>
              </a:pPr>
              <a:t>‹#›</a:t>
            </a:fld>
            <a:endParaRPr lang="en-US" altLang="en-US"/>
          </a:p>
        </p:txBody>
      </p:sp>
    </p:spTree>
    <p:extLst>
      <p:ext uri="{BB962C8B-B14F-4D97-AF65-F5344CB8AC3E}">
        <p14:creationId xmlns:p14="http://schemas.microsoft.com/office/powerpoint/2010/main" val="342068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5"/>
          <p:cNvSpPr>
            <a:spLocks noGrp="1"/>
          </p:cNvSpPr>
          <p:nvPr>
            <p:ph type="sldNum" sz="quarter" idx="10"/>
          </p:nvPr>
        </p:nvSpPr>
        <p:spPr/>
        <p:txBody>
          <a:bodyPr/>
          <a:lstStyle>
            <a:lvl1pPr>
              <a:defRPr/>
            </a:lvl1pPr>
          </a:lstStyle>
          <a:p>
            <a:pPr>
              <a:defRPr/>
            </a:pPr>
            <a:fld id="{3EB906FB-3C28-4A6A-9223-5643C429F465}" type="slidenum">
              <a:rPr lang="en-US" altLang="en-US"/>
              <a:pPr>
                <a:defRPr/>
              </a:pPr>
              <a:t>‹#›</a:t>
            </a:fld>
            <a:endParaRPr lang="en-US" altLang="en-US"/>
          </a:p>
        </p:txBody>
      </p:sp>
    </p:spTree>
    <p:extLst>
      <p:ext uri="{BB962C8B-B14F-4D97-AF65-F5344CB8AC3E}">
        <p14:creationId xmlns:p14="http://schemas.microsoft.com/office/powerpoint/2010/main" val="142078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5"/>
          <p:cNvSpPr>
            <a:spLocks noGrp="1"/>
          </p:cNvSpPr>
          <p:nvPr>
            <p:ph type="sldNum" sz="quarter" idx="10"/>
          </p:nvPr>
        </p:nvSpPr>
        <p:spPr/>
        <p:txBody>
          <a:bodyPr/>
          <a:lstStyle>
            <a:lvl1pPr>
              <a:defRPr/>
            </a:lvl1pPr>
          </a:lstStyle>
          <a:p>
            <a:pPr>
              <a:defRPr/>
            </a:pPr>
            <a:fld id="{6493CABD-3896-493D-B9FF-D07F24A28765}" type="slidenum">
              <a:rPr lang="en-US" altLang="en-US"/>
              <a:pPr>
                <a:defRPr/>
              </a:pPr>
              <a:t>‹#›</a:t>
            </a:fld>
            <a:endParaRPr lang="en-US" altLang="en-US"/>
          </a:p>
        </p:txBody>
      </p:sp>
    </p:spTree>
    <p:extLst>
      <p:ext uri="{BB962C8B-B14F-4D97-AF65-F5344CB8AC3E}">
        <p14:creationId xmlns:p14="http://schemas.microsoft.com/office/powerpoint/2010/main" val="210269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5"/>
          <p:cNvSpPr>
            <a:spLocks noGrp="1"/>
          </p:cNvSpPr>
          <p:nvPr>
            <p:ph type="sldNum" sz="quarter" idx="10"/>
          </p:nvPr>
        </p:nvSpPr>
        <p:spPr/>
        <p:txBody>
          <a:bodyPr/>
          <a:lstStyle>
            <a:lvl1pPr>
              <a:defRPr/>
            </a:lvl1pPr>
          </a:lstStyle>
          <a:p>
            <a:pPr>
              <a:defRPr/>
            </a:pPr>
            <a:fld id="{AE329BB3-BB8D-49FB-A5B6-233E4F4E15A3}" type="slidenum">
              <a:rPr lang="en-US" altLang="en-US"/>
              <a:pPr>
                <a:defRPr/>
              </a:pPr>
              <a:t>‹#›</a:t>
            </a:fld>
            <a:endParaRPr lang="en-US" altLang="en-US"/>
          </a:p>
        </p:txBody>
      </p:sp>
    </p:spTree>
    <p:extLst>
      <p:ext uri="{BB962C8B-B14F-4D97-AF65-F5344CB8AC3E}">
        <p14:creationId xmlns:p14="http://schemas.microsoft.com/office/powerpoint/2010/main" val="259768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0AB81420-D7F6-4150-9F7A-0B9C4B601003}" type="slidenum">
              <a:rPr lang="en-US" altLang="en-US"/>
              <a:pPr>
                <a:defRPr/>
              </a:pPr>
              <a:t>‹#›</a:t>
            </a:fld>
            <a:endParaRPr lang="en-US" altLang="en-US"/>
          </a:p>
        </p:txBody>
      </p:sp>
    </p:spTree>
    <p:extLst>
      <p:ext uri="{BB962C8B-B14F-4D97-AF65-F5344CB8AC3E}">
        <p14:creationId xmlns:p14="http://schemas.microsoft.com/office/powerpoint/2010/main" val="56534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A8B765D4-9E17-44FC-BC7A-4A4C921F8FE7}" type="slidenum">
              <a:rPr lang="en-US" altLang="en-US"/>
              <a:pPr>
                <a:defRPr/>
              </a:pPr>
              <a:t>‹#›</a:t>
            </a:fld>
            <a:endParaRPr lang="en-US" altLang="en-US"/>
          </a:p>
        </p:txBody>
      </p:sp>
    </p:spTree>
    <p:extLst>
      <p:ext uri="{BB962C8B-B14F-4D97-AF65-F5344CB8AC3E}">
        <p14:creationId xmlns:p14="http://schemas.microsoft.com/office/powerpoint/2010/main" val="179093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2A675D6C-A937-45F5-8360-9000E0EEC747}" type="slidenum">
              <a:rPr lang="en-US" altLang="en-US"/>
              <a:pPr>
                <a:defRPr/>
              </a:pPr>
              <a:t>‹#›</a:t>
            </a:fld>
            <a:endParaRPr lang="en-US" altLang="en-US"/>
          </a:p>
        </p:txBody>
      </p:sp>
    </p:spTree>
    <p:extLst>
      <p:ext uri="{BB962C8B-B14F-4D97-AF65-F5344CB8AC3E}">
        <p14:creationId xmlns:p14="http://schemas.microsoft.com/office/powerpoint/2010/main" val="220624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4025" y="341313"/>
            <a:ext cx="86899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4025" y="2247900"/>
            <a:ext cx="8591550" cy="3906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482013" y="6330950"/>
            <a:ext cx="563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solidFill>
              </a:defRPr>
            </a:lvl1pPr>
          </a:lstStyle>
          <a:p>
            <a:pPr>
              <a:defRPr/>
            </a:pPr>
            <a:fld id="{0E498BAE-1615-4EC0-AD5B-DBDB962180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sz="3200" b="1" kern="1200">
          <a:solidFill>
            <a:schemeClr val="bg1"/>
          </a:solidFill>
          <a:latin typeface="Arial" charset="0"/>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p:titleStyle>
    <p:bodyStyle>
      <a:lvl1pPr algn="l" rtl="0" eaLnBrk="0" fontAlgn="base" hangingPunct="0">
        <a:spcBef>
          <a:spcPct val="20000"/>
        </a:spcBef>
        <a:spcAft>
          <a:spcPct val="0"/>
        </a:spcAft>
        <a:buClr>
          <a:schemeClr val="tx2"/>
        </a:buClr>
        <a:buFont typeface="Wingdings" panose="05000000000000000000" pitchFamily="2" charset="2"/>
        <a:defRPr sz="2200" b="1" kern="1200">
          <a:solidFill>
            <a:schemeClr val="tx2"/>
          </a:solidFill>
          <a:effectLst>
            <a:outerShdw blurRad="38100" dist="38100" dir="2700000" algn="tl">
              <a:srgbClr val="C0C0C0"/>
            </a:outerShdw>
          </a:effectLst>
          <a:latin typeface="Arial" charset="0"/>
          <a:ea typeface="+mn-ea"/>
          <a:cs typeface="+mn-cs"/>
        </a:defRPr>
      </a:lvl1pPr>
      <a:lvl2pPr marL="268288" indent="-266700" algn="l" rtl="0" eaLnBrk="0" fontAlgn="base" hangingPunct="0">
        <a:spcBef>
          <a:spcPct val="20000"/>
        </a:spcBef>
        <a:spcAft>
          <a:spcPct val="0"/>
        </a:spcAft>
        <a:buClr>
          <a:schemeClr val="tx2"/>
        </a:buClr>
        <a:buSzPct val="80000"/>
        <a:buFont typeface="Wingdings" panose="05000000000000000000" pitchFamily="2" charset="2"/>
        <a:buChar char="è"/>
        <a:defRPr sz="2000" kern="1200">
          <a:solidFill>
            <a:schemeClr val="tx1"/>
          </a:solidFill>
          <a:latin typeface="Arial" charset="0"/>
          <a:ea typeface="+mn-ea"/>
          <a:cs typeface="+mn-cs"/>
        </a:defRPr>
      </a:lvl2pPr>
      <a:lvl3pPr marL="550863" indent="-280988" algn="l" rtl="0" eaLnBrk="0" fontAlgn="base" hangingPunct="0">
        <a:spcBef>
          <a:spcPct val="20000"/>
        </a:spcBef>
        <a:spcAft>
          <a:spcPct val="0"/>
        </a:spcAft>
        <a:buClr>
          <a:schemeClr val="tx2"/>
        </a:buClr>
        <a:buFont typeface="Wingdings" panose="05000000000000000000" pitchFamily="2" charset="2"/>
        <a:buChar char="§"/>
        <a:defRPr kern="1200">
          <a:solidFill>
            <a:schemeClr val="tx1"/>
          </a:solidFill>
          <a:latin typeface="Arial" charset="0"/>
          <a:ea typeface="+mn-ea"/>
          <a:cs typeface="+mn-cs"/>
        </a:defRPr>
      </a:lvl3pPr>
      <a:lvl4pPr marL="820738" indent="-268288"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Arial" charset="0"/>
          <a:ea typeface="+mn-ea"/>
          <a:cs typeface="+mn-cs"/>
        </a:defRPr>
      </a:lvl4pPr>
      <a:lvl5pPr marL="1062038" indent="-239713" algn="l" rtl="0" eaLnBrk="0" fontAlgn="base" hangingPunct="0">
        <a:spcBef>
          <a:spcPct val="20000"/>
        </a:spcBef>
        <a:spcAft>
          <a:spcPct val="0"/>
        </a:spcAft>
        <a:buClr>
          <a:schemeClr val="tx2"/>
        </a:buClr>
        <a:buFont typeface="Arial" panose="020B0604020202020204" pitchFamily="34" charset="0"/>
        <a:buChar char="–"/>
        <a:defRPr sz="16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5000" r="-15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4848" y="5689063"/>
            <a:ext cx="8582297" cy="931499"/>
          </a:xfrm>
        </p:spPr>
        <p:txBody>
          <a:bodyPr/>
          <a:lstStyle/>
          <a:p>
            <a:r>
              <a:rPr lang="en-US" sz="4000" dirty="0" smtClean="0"/>
              <a:t>TAXI FARE ANALYSIS</a:t>
            </a:r>
            <a:endParaRPr lang="en-US" sz="4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0162" y="3307976"/>
            <a:ext cx="3022941" cy="14957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423360-48BA-49D3-8B9A-783289B5D3B6}" type="slidenum">
              <a:rPr lang="en-US" altLang="en-US">
                <a:solidFill>
                  <a:schemeClr val="bg1"/>
                </a:solidFill>
              </a:rPr>
              <a:pPr/>
              <a:t>10</a:t>
            </a:fld>
            <a:endParaRPr lang="en-US" altLang="en-US">
              <a:solidFill>
                <a:schemeClr val="bg1"/>
              </a:solidFill>
            </a:endParaRPr>
          </a:p>
        </p:txBody>
      </p:sp>
      <p:sp>
        <p:nvSpPr>
          <p:cNvPr id="12291" name="Rectangle 2"/>
          <p:cNvSpPr>
            <a:spLocks noGrp="1"/>
          </p:cNvSpPr>
          <p:nvPr>
            <p:ph type="title"/>
          </p:nvPr>
        </p:nvSpPr>
        <p:spPr/>
        <p:txBody>
          <a:bodyPr/>
          <a:lstStyle/>
          <a:p>
            <a:r>
              <a:rPr lang="en-US" altLang="en-US" dirty="0" smtClean="0">
                <a:latin typeface="Arial" panose="020B0604020202020204" pitchFamily="34" charset="0"/>
              </a:rPr>
              <a:t>Surcharge</a:t>
            </a:r>
            <a:endParaRPr lang="en-US" altLang="en-US" dirty="0" smtClean="0">
              <a:latin typeface="Arial" panose="020B0604020202020204" pitchFamily="34" charset="0"/>
            </a:endParaRPr>
          </a:p>
        </p:txBody>
      </p:sp>
      <p:sp>
        <p:nvSpPr>
          <p:cNvPr id="12292" name="Rectangle 3"/>
          <p:cNvSpPr>
            <a:spLocks noGrp="1" noChangeArrowheads="1"/>
          </p:cNvSpPr>
          <p:nvPr>
            <p:ph type="body" idx="1"/>
          </p:nvPr>
        </p:nvSpPr>
        <p:spPr>
          <a:xfrm>
            <a:off x="166642" y="1404938"/>
            <a:ext cx="6142718" cy="35981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ffectLst/>
              <a:latin typeface="Arial" panose="020B0604020202020204" pitchFamily="34" charset="0"/>
            </a:endParaRPr>
          </a:p>
          <a:p>
            <a:pPr lvl="1"/>
            <a:r>
              <a:rPr lang="en-US" altLang="en-US" dirty="0" smtClean="0">
                <a:latin typeface="Arial" panose="020B0604020202020204" pitchFamily="34" charset="0"/>
              </a:rPr>
              <a:t>After doing the analysis , </a:t>
            </a:r>
            <a:r>
              <a:rPr lang="en-US" altLang="en-US" dirty="0" smtClean="0">
                <a:latin typeface="Arial" panose="020B0604020202020204" pitchFamily="34" charset="0"/>
              </a:rPr>
              <a:t>Uber earns most of the its money by its dynamically changing Surcharge values.</a:t>
            </a:r>
          </a:p>
          <a:p>
            <a:pPr lvl="1"/>
            <a:r>
              <a:rPr lang="en-US" altLang="en-US" b="1" dirty="0" smtClean="0">
                <a:latin typeface="Arial" panose="020B0604020202020204" pitchFamily="34" charset="0"/>
              </a:rPr>
              <a:t>Surcharge Multiplier = </a:t>
            </a:r>
          </a:p>
          <a:p>
            <a:pPr marL="1588" lvl="1" indent="0">
              <a:buNone/>
            </a:pPr>
            <a:r>
              <a:rPr lang="en-US" altLang="en-US" b="1" dirty="0" smtClean="0">
                <a:latin typeface="Arial" panose="020B0604020202020204" pitchFamily="34" charset="0"/>
              </a:rPr>
              <a:t>(Demand By Customers)/(Supply of Drivers).</a:t>
            </a:r>
          </a:p>
          <a:p>
            <a:pPr lvl="1"/>
            <a:r>
              <a:rPr lang="en-US" altLang="en-US" b="1" dirty="0" smtClean="0">
                <a:latin typeface="Arial" panose="020B0604020202020204" pitchFamily="34" charset="0"/>
              </a:rPr>
              <a:t>Can we </a:t>
            </a:r>
            <a:r>
              <a:rPr lang="en-US" altLang="en-US" b="1" dirty="0">
                <a:latin typeface="Arial" panose="020B0604020202020204" pitchFamily="34" charset="0"/>
              </a:rPr>
              <a:t>make a model that will predict the surcharge value using the data we have on giving input </a:t>
            </a:r>
            <a:r>
              <a:rPr lang="en-US" altLang="en-US" b="1" dirty="0" smtClean="0">
                <a:latin typeface="Arial" panose="020B0604020202020204" pitchFamily="34" charset="0"/>
              </a:rPr>
              <a:t>,pickup , </a:t>
            </a:r>
            <a:r>
              <a:rPr lang="en-US" altLang="en-US" b="1" dirty="0" err="1" smtClean="0">
                <a:latin typeface="Arial" panose="020B0604020202020204" pitchFamily="34" charset="0"/>
              </a:rPr>
              <a:t>dropoff</a:t>
            </a:r>
            <a:r>
              <a:rPr lang="en-US" altLang="en-US" b="1" dirty="0" smtClean="0">
                <a:latin typeface="Arial" panose="020B0604020202020204" pitchFamily="34" charset="0"/>
              </a:rPr>
              <a:t> </a:t>
            </a:r>
            <a:r>
              <a:rPr lang="en-US" altLang="en-US" b="1" dirty="0" err="1" smtClean="0">
                <a:latin typeface="Arial" panose="020B0604020202020204" pitchFamily="34" charset="0"/>
              </a:rPr>
              <a:t>location,timezone</a:t>
            </a:r>
            <a:r>
              <a:rPr lang="en-US" altLang="en-US" b="1" dirty="0">
                <a:latin typeface="Arial" panose="020B0604020202020204" pitchFamily="34" charset="0"/>
              </a:rPr>
              <a:t> </a:t>
            </a:r>
            <a:r>
              <a:rPr lang="en-US" altLang="en-US" b="1" dirty="0" smtClean="0">
                <a:latin typeface="Arial" panose="020B0604020202020204" pitchFamily="34" charset="0"/>
              </a:rPr>
              <a:t>and cab service(</a:t>
            </a:r>
            <a:r>
              <a:rPr lang="en-US" altLang="en-US" b="1" dirty="0" err="1" smtClean="0">
                <a:latin typeface="Arial" panose="020B0604020202020204" pitchFamily="34" charset="0"/>
              </a:rPr>
              <a:t>UberX,UberXL</a:t>
            </a:r>
            <a:r>
              <a:rPr lang="en-US" altLang="en-US" b="1" dirty="0" smtClean="0">
                <a:latin typeface="Arial" panose="020B0604020202020204" pitchFamily="34" charset="0"/>
              </a:rPr>
              <a:t>..) ???</a:t>
            </a:r>
            <a:endParaRPr lang="en-US" altLang="en-US" b="1" dirty="0">
              <a:latin typeface="Arial" panose="020B0604020202020204" pitchFamily="34" charset="0"/>
            </a:endParaRPr>
          </a:p>
          <a:p>
            <a:pPr lvl="1"/>
            <a:endParaRPr lang="en-US" altLang="en-US" dirty="0" smtClean="0">
              <a:latin typeface="Arial" panose="020B0604020202020204" pitchFamily="34" charset="0"/>
            </a:endParaRPr>
          </a:p>
          <a:p>
            <a:pPr lvl="1"/>
            <a:endParaRPr lang="en-US" altLang="en-US" dirty="0" smtClean="0">
              <a:latin typeface="Arial" panose="020B0604020202020204" pitchFamily="34" charset="0"/>
            </a:endParaRPr>
          </a:p>
          <a:p>
            <a:pPr lvl="2"/>
            <a:endParaRPr lang="en-US" altLang="en-US" dirty="0" smtClean="0">
              <a:latin typeface="Arial" panose="020B0604020202020204" pitchFamily="34" charset="0"/>
            </a:endParaRPr>
          </a:p>
        </p:txBody>
      </p:sp>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5065" y="1875405"/>
            <a:ext cx="2608935" cy="4638107"/>
          </a:xfrm>
          <a:prstGeom prst="rect">
            <a:avLst/>
          </a:prstGeom>
          <a:solidFill>
            <a:schemeClr val="bg1"/>
          </a:solidFill>
          <a:ln>
            <a:noFill/>
          </a:ln>
          <a:extLst>
            <a:ext uri="{91240B29-F687-4F45-9708-019B960494DF}">
              <a14:hiddenLine xmlns:a14="http://schemas.microsoft.com/office/drawing/2010/main" w="38100">
                <a:solidFill>
                  <a:schemeClr val="hlink"/>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r>
              <a:rPr lang="en-US" dirty="0" smtClean="0"/>
              <a:t>(For </a:t>
            </a:r>
            <a:r>
              <a:rPr lang="en-US" dirty="0" err="1" smtClean="0"/>
              <a:t>timezone</a:t>
            </a:r>
            <a:r>
              <a:rPr lang="en-US" dirty="0" smtClean="0"/>
              <a:t> 16)</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202" y="1786322"/>
            <a:ext cx="7161619" cy="4544628"/>
          </a:xfrm>
        </p:spPr>
      </p:pic>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11</a:t>
            </a:fld>
            <a:endParaRPr lang="en-US" altLang="en-US"/>
          </a:p>
        </p:txBody>
      </p:sp>
    </p:spTree>
    <p:extLst>
      <p:ext uri="{BB962C8B-B14F-4D97-AF65-F5344CB8AC3E}">
        <p14:creationId xmlns:p14="http://schemas.microsoft.com/office/powerpoint/2010/main" val="3025269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194" y="2610778"/>
            <a:ext cx="7315200" cy="3076575"/>
          </a:xfrm>
        </p:spPr>
      </p:pic>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12</a:t>
            </a:fld>
            <a:endParaRPr lang="en-US" altLang="en-US"/>
          </a:p>
        </p:txBody>
      </p:sp>
      <p:sp>
        <p:nvSpPr>
          <p:cNvPr id="6" name="TextBox 5"/>
          <p:cNvSpPr txBox="1"/>
          <p:nvPr/>
        </p:nvSpPr>
        <p:spPr>
          <a:xfrm>
            <a:off x="574765" y="1959429"/>
            <a:ext cx="8347165" cy="523220"/>
          </a:xfrm>
          <a:prstGeom prst="rect">
            <a:avLst/>
          </a:prstGeom>
          <a:noFill/>
        </p:spPr>
        <p:txBody>
          <a:bodyPr wrap="square" rtlCol="0">
            <a:spAutoFit/>
          </a:bodyPr>
          <a:lstStyle/>
          <a:p>
            <a:r>
              <a:rPr lang="en-US" sz="2800" b="1" dirty="0" smtClean="0"/>
              <a:t>   For a particular </a:t>
            </a:r>
            <a:r>
              <a:rPr lang="en-US" sz="2800" b="1" dirty="0" err="1" smtClean="0"/>
              <a:t>Timezone</a:t>
            </a:r>
            <a:r>
              <a:rPr lang="en-US" sz="2800" b="1" dirty="0" smtClean="0"/>
              <a:t> and Cab Service</a:t>
            </a:r>
            <a:endParaRPr lang="en-US" sz="2800" b="1" dirty="0"/>
          </a:p>
        </p:txBody>
      </p:sp>
    </p:spTree>
    <p:extLst>
      <p:ext uri="{BB962C8B-B14F-4D97-AF65-F5344CB8AC3E}">
        <p14:creationId xmlns:p14="http://schemas.microsoft.com/office/powerpoint/2010/main" val="3271105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Generating the Training Set</a:t>
            </a:r>
            <a:endParaRPr lang="en-US" dirty="0"/>
          </a:p>
        </p:txBody>
      </p:sp>
      <p:sp>
        <p:nvSpPr>
          <p:cNvPr id="5" name="Content Placeholder 4"/>
          <p:cNvSpPr>
            <a:spLocks noGrp="1"/>
          </p:cNvSpPr>
          <p:nvPr>
            <p:ph idx="1"/>
          </p:nvPr>
        </p:nvSpPr>
        <p:spPr>
          <a:xfrm>
            <a:off x="454025" y="1823085"/>
            <a:ext cx="8591550" cy="3906838"/>
          </a:xfrm>
        </p:spPr>
        <p:txBody>
          <a:bodyPr/>
          <a:lstStyle/>
          <a:p>
            <a:pPr marL="342900" indent="-342900">
              <a:buFont typeface="Wingdings" panose="05000000000000000000" pitchFamily="2" charset="2"/>
              <a:buChar char="q"/>
            </a:pPr>
            <a:r>
              <a:rPr lang="en-US" b="0" dirty="0" smtClean="0"/>
              <a:t>Assuming uniform supply of drivers. Lets us suppose , surcharge only depends on the Demand or Popularity of a particular location.</a:t>
            </a:r>
          </a:p>
          <a:p>
            <a:pPr marL="342900" indent="-342900">
              <a:buFont typeface="Wingdings" panose="05000000000000000000" pitchFamily="2" charset="2"/>
              <a:buChar char="q"/>
            </a:pPr>
            <a:r>
              <a:rPr lang="en-US" b="0" dirty="0" smtClean="0"/>
              <a:t>Fields:</a:t>
            </a:r>
          </a:p>
          <a:p>
            <a:pPr marL="342900" indent="-342900">
              <a:buFont typeface="Arial" panose="020B0604020202020204" pitchFamily="34" charset="0"/>
              <a:buChar char="•"/>
            </a:pPr>
            <a:r>
              <a:rPr lang="en-US" b="0" dirty="0" smtClean="0"/>
              <a:t>Latitude of pickup location</a:t>
            </a:r>
          </a:p>
          <a:p>
            <a:pPr marL="342900" indent="-342900">
              <a:buFont typeface="Arial" panose="020B0604020202020204" pitchFamily="34" charset="0"/>
              <a:buChar char="•"/>
            </a:pPr>
            <a:r>
              <a:rPr lang="en-US" b="0" dirty="0" smtClean="0"/>
              <a:t>Longitude of pickup location</a:t>
            </a:r>
          </a:p>
          <a:p>
            <a:pPr marL="342900" indent="-342900">
              <a:buFont typeface="Arial" panose="020B0604020202020204" pitchFamily="34" charset="0"/>
              <a:buChar char="•"/>
            </a:pPr>
            <a:r>
              <a:rPr lang="en-US" b="0" dirty="0" smtClean="0"/>
              <a:t>Popularity (Counting the number of trips which started at this location in the NYC Dataset)</a:t>
            </a:r>
          </a:p>
          <a:p>
            <a:pPr marL="342900" indent="-342900">
              <a:buFont typeface="Arial" panose="020B0604020202020204" pitchFamily="34" charset="0"/>
              <a:buChar char="•"/>
            </a:pPr>
            <a:r>
              <a:rPr lang="en-US" b="0" dirty="0" smtClean="0"/>
              <a:t>Average Surcharge of all the trips having this as pickup location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
        <p:nvSpPr>
          <p:cNvPr id="3" name="Slide Number Placeholder 2"/>
          <p:cNvSpPr>
            <a:spLocks noGrp="1"/>
          </p:cNvSpPr>
          <p:nvPr>
            <p:ph type="sldNum" sz="quarter" idx="10"/>
          </p:nvPr>
        </p:nvSpPr>
        <p:spPr/>
        <p:txBody>
          <a:bodyPr/>
          <a:lstStyle/>
          <a:p>
            <a:pPr>
              <a:defRPr/>
            </a:pPr>
            <a:fld id="{AE329BB3-BB8D-49FB-A5B6-233E4F4E15A3}" type="slidenum">
              <a:rPr lang="en-US" altLang="en-US" smtClean="0"/>
              <a:pPr>
                <a:defRPr/>
              </a:pPr>
              <a:t>13</a:t>
            </a:fld>
            <a:endParaRPr lang="en-US" altLang="en-US"/>
          </a:p>
        </p:txBody>
      </p:sp>
    </p:spTree>
    <p:extLst>
      <p:ext uri="{BB962C8B-B14F-4D97-AF65-F5344CB8AC3E}">
        <p14:creationId xmlns:p14="http://schemas.microsoft.com/office/powerpoint/2010/main" val="2310130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Estimator</a:t>
            </a:r>
            <a:endParaRPr lang="en-US" dirty="0"/>
          </a:p>
        </p:txBody>
      </p:sp>
      <p:sp>
        <p:nvSpPr>
          <p:cNvPr id="3" name="Content Placeholder 2"/>
          <p:cNvSpPr>
            <a:spLocks noGrp="1"/>
          </p:cNvSpPr>
          <p:nvPr>
            <p:ph idx="1"/>
          </p:nvPr>
        </p:nvSpPr>
        <p:spPr>
          <a:xfrm>
            <a:off x="349522" y="1914525"/>
            <a:ext cx="8591550" cy="3906838"/>
          </a:xfrm>
        </p:spPr>
        <p:txBody>
          <a:bodyPr/>
          <a:lstStyle/>
          <a:p>
            <a:pPr marL="342900" indent="-342900">
              <a:buFont typeface="Wingdings" panose="05000000000000000000" pitchFamily="2" charset="2"/>
              <a:buChar char="Ø"/>
            </a:pPr>
            <a:r>
              <a:rPr lang="en-US" b="0" dirty="0" smtClean="0"/>
              <a:t>Input is pickup location and </a:t>
            </a:r>
            <a:r>
              <a:rPr lang="en-US" b="0" dirty="0" err="1" smtClean="0"/>
              <a:t>timezone</a:t>
            </a:r>
            <a:r>
              <a:rPr lang="en-US" b="0" dirty="0" smtClean="0"/>
              <a:t>.</a:t>
            </a:r>
          </a:p>
          <a:p>
            <a:pPr marL="342900" indent="-342900">
              <a:buFont typeface="Wingdings" panose="05000000000000000000" pitchFamily="2" charset="2"/>
              <a:buChar char="Ø"/>
            </a:pPr>
            <a:r>
              <a:rPr lang="en-US" b="0" dirty="0" smtClean="0"/>
              <a:t>Assumption: The demand or popularity at a location depends on it locality or near by locations.</a:t>
            </a:r>
          </a:p>
          <a:p>
            <a:pPr marL="342900" indent="-342900">
              <a:buFont typeface="Wingdings" panose="05000000000000000000" pitchFamily="2" charset="2"/>
              <a:buChar char="Ø"/>
            </a:pPr>
            <a:r>
              <a:rPr lang="en-US" b="0" dirty="0" smtClean="0"/>
              <a:t>We start with a distance of 0.1 mile </a:t>
            </a:r>
            <a:r>
              <a:rPr lang="en-US" b="0" dirty="0" err="1" smtClean="0"/>
              <a:t>upto</a:t>
            </a:r>
            <a:r>
              <a:rPr lang="en-US" b="0" dirty="0" smtClean="0"/>
              <a:t> 1 mile till we find </a:t>
            </a:r>
            <a:r>
              <a:rPr lang="en-US" b="0" dirty="0" err="1" smtClean="0"/>
              <a:t>atleast</a:t>
            </a:r>
            <a:r>
              <a:rPr lang="en-US" b="0" dirty="0" smtClean="0"/>
              <a:t> one location, and find the nearby locations.</a:t>
            </a:r>
          </a:p>
          <a:p>
            <a:pPr marL="342900" indent="-342900">
              <a:buFont typeface="Wingdings" panose="05000000000000000000" pitchFamily="2" charset="2"/>
              <a:buChar char="Ø"/>
            </a:pPr>
            <a:r>
              <a:rPr lang="en-US" b="0" dirty="0" smtClean="0"/>
              <a:t>We can take the average of demand of </a:t>
            </a:r>
          </a:p>
          <a:p>
            <a:r>
              <a:rPr lang="en-US" b="0" dirty="0"/>
              <a:t> </a:t>
            </a:r>
            <a:r>
              <a:rPr lang="en-US" b="0" dirty="0" smtClean="0"/>
              <a:t>all locations within the bounding box.</a:t>
            </a:r>
          </a:p>
          <a:p>
            <a:endParaRPr lang="en-US" b="0" dirty="0" smtClean="0"/>
          </a:p>
          <a:p>
            <a:pPr marL="342900" indent="-342900">
              <a:buFont typeface="Wingdings" panose="05000000000000000000" pitchFamily="2" charset="2"/>
              <a:buChar char="Ø"/>
            </a:pPr>
            <a:r>
              <a:rPr lang="en-US" b="0" dirty="0" smtClean="0"/>
              <a:t>This method did not give good results.</a:t>
            </a:r>
          </a:p>
          <a:p>
            <a:pPr marL="342900" indent="-342900">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14</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095" y="3487783"/>
            <a:ext cx="2724699" cy="2686413"/>
          </a:xfrm>
          <a:prstGeom prst="rect">
            <a:avLst/>
          </a:prstGeom>
        </p:spPr>
      </p:pic>
    </p:spTree>
    <p:extLst>
      <p:ext uri="{BB962C8B-B14F-4D97-AF65-F5344CB8AC3E}">
        <p14:creationId xmlns:p14="http://schemas.microsoft.com/office/powerpoint/2010/main" val="281698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a:xfrm>
            <a:off x="172244" y="1764984"/>
            <a:ext cx="8591550" cy="3906838"/>
          </a:xfrm>
        </p:spPr>
        <p:txBody>
          <a:bodyPr/>
          <a:lstStyle/>
          <a:p>
            <a:pPr marL="342900" indent="-342900">
              <a:buFont typeface="Wingdings" panose="05000000000000000000" pitchFamily="2" charset="2"/>
              <a:buChar char="Ø"/>
            </a:pPr>
            <a:r>
              <a:rPr lang="en-US" b="0" dirty="0" smtClean="0"/>
              <a:t>Even within the bounding box , the location nearer should have more effect or more weight.</a:t>
            </a:r>
          </a:p>
          <a:p>
            <a:pPr marL="342900" indent="-342900">
              <a:buFont typeface="Wingdings" panose="05000000000000000000" pitchFamily="2" charset="2"/>
              <a:buChar char="Ø"/>
            </a:pPr>
            <a:r>
              <a:rPr lang="en-US" b="0" dirty="0" smtClean="0"/>
              <a:t>We used Inverse Distance Weighting Average(IDW) .</a:t>
            </a:r>
          </a:p>
          <a:p>
            <a:pPr marL="342900" indent="-342900">
              <a:buFont typeface="Wingdings" panose="05000000000000000000" pitchFamily="2" charset="2"/>
              <a:buChar char="Ø"/>
            </a:pPr>
            <a:r>
              <a:rPr lang="en-US" b="0" dirty="0" smtClean="0"/>
              <a:t>Distance will the great circle between two points.</a:t>
            </a:r>
          </a:p>
          <a:p>
            <a:pPr marL="342900" indent="-342900">
              <a:buFont typeface="Wingdings" panose="05000000000000000000" pitchFamily="2" charset="2"/>
              <a:buChar char="Ø"/>
            </a:pPr>
            <a:r>
              <a:rPr lang="en-US" b="0" dirty="0" smtClean="0"/>
              <a:t>This significantly improved our results.</a:t>
            </a:r>
          </a:p>
          <a:p>
            <a:pPr marL="342900" indent="-342900">
              <a:buFont typeface="Wingdings" panose="05000000000000000000" pitchFamily="2" charset="2"/>
              <a:buChar char="Ø"/>
            </a:pPr>
            <a:r>
              <a:rPr lang="en-US" b="0" dirty="0" smtClean="0"/>
              <a:t>R  = 0.1 mile or distance within which we </a:t>
            </a:r>
          </a:p>
          <a:p>
            <a:r>
              <a:rPr lang="en-US" b="0" dirty="0"/>
              <a:t>a</a:t>
            </a:r>
            <a:r>
              <a:rPr lang="en-US" b="0" dirty="0" smtClean="0"/>
              <a:t>re calculating. MSE obtained:</a:t>
            </a:r>
          </a:p>
          <a:p>
            <a:endParaRPr lang="en-US" b="0" dirty="0" smtClean="0"/>
          </a:p>
          <a:p>
            <a:endParaRPr lang="en-US" b="0" dirty="0" smtClean="0"/>
          </a:p>
          <a:p>
            <a:pPr marL="342900" indent="-342900">
              <a:buFont typeface="Wingdings" panose="05000000000000000000" pitchFamily="2" charset="2"/>
              <a:buChar char="Ø"/>
            </a:pPr>
            <a:endParaRPr lang="en-US" b="0"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377" y="2030830"/>
            <a:ext cx="2169623" cy="8136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44" y="3420644"/>
            <a:ext cx="3084209" cy="7316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1819427"/>
              </p:ext>
            </p:extLst>
          </p:nvPr>
        </p:nvGraphicFramePr>
        <p:xfrm>
          <a:off x="454026" y="4559302"/>
          <a:ext cx="8402590" cy="1608702"/>
        </p:xfrm>
        <a:graphic>
          <a:graphicData uri="http://schemas.openxmlformats.org/drawingml/2006/table">
            <a:tbl>
              <a:tblPr firstRow="1" bandRow="1">
                <a:tableStyleId>{5C22544A-7EE6-4342-B048-85BDC9FD1C3A}</a:tableStyleId>
              </a:tblPr>
              <a:tblGrid>
                <a:gridCol w="1680518">
                  <a:extLst>
                    <a:ext uri="{9D8B030D-6E8A-4147-A177-3AD203B41FA5}">
                      <a16:colId xmlns:a16="http://schemas.microsoft.com/office/drawing/2014/main" val="1685324356"/>
                    </a:ext>
                  </a:extLst>
                </a:gridCol>
                <a:gridCol w="1680518">
                  <a:extLst>
                    <a:ext uri="{9D8B030D-6E8A-4147-A177-3AD203B41FA5}">
                      <a16:colId xmlns:a16="http://schemas.microsoft.com/office/drawing/2014/main" val="4188050006"/>
                    </a:ext>
                  </a:extLst>
                </a:gridCol>
                <a:gridCol w="1680518">
                  <a:extLst>
                    <a:ext uri="{9D8B030D-6E8A-4147-A177-3AD203B41FA5}">
                      <a16:colId xmlns:a16="http://schemas.microsoft.com/office/drawing/2014/main" val="2171795723"/>
                    </a:ext>
                  </a:extLst>
                </a:gridCol>
                <a:gridCol w="1680518">
                  <a:extLst>
                    <a:ext uri="{9D8B030D-6E8A-4147-A177-3AD203B41FA5}">
                      <a16:colId xmlns:a16="http://schemas.microsoft.com/office/drawing/2014/main" val="3074124764"/>
                    </a:ext>
                  </a:extLst>
                </a:gridCol>
                <a:gridCol w="1680518">
                  <a:extLst>
                    <a:ext uri="{9D8B030D-6E8A-4147-A177-3AD203B41FA5}">
                      <a16:colId xmlns:a16="http://schemas.microsoft.com/office/drawing/2014/main" val="2759545503"/>
                    </a:ext>
                  </a:extLst>
                </a:gridCol>
              </a:tblGrid>
              <a:tr h="536234">
                <a:tc>
                  <a:txBody>
                    <a:bodyPr/>
                    <a:lstStyle/>
                    <a:p>
                      <a:r>
                        <a:rPr lang="en-US" dirty="0" err="1" smtClean="0"/>
                        <a:t>Timezone</a:t>
                      </a:r>
                      <a:endParaRPr lang="en-US" dirty="0"/>
                    </a:p>
                  </a:txBody>
                  <a:tcPr/>
                </a:tc>
                <a:tc>
                  <a:txBody>
                    <a:bodyPr/>
                    <a:lstStyle/>
                    <a:p>
                      <a:r>
                        <a:rPr lang="en-US" dirty="0" smtClean="0"/>
                        <a:t>       6</a:t>
                      </a:r>
                      <a:endParaRPr lang="en-US" dirty="0"/>
                    </a:p>
                  </a:txBody>
                  <a:tcPr/>
                </a:tc>
                <a:tc>
                  <a:txBody>
                    <a:bodyPr/>
                    <a:lstStyle/>
                    <a:p>
                      <a:r>
                        <a:rPr lang="en-US" dirty="0" smtClean="0"/>
                        <a:t>      10</a:t>
                      </a:r>
                      <a:endParaRPr lang="en-US" dirty="0"/>
                    </a:p>
                  </a:txBody>
                  <a:tcPr/>
                </a:tc>
                <a:tc>
                  <a:txBody>
                    <a:bodyPr/>
                    <a:lstStyle/>
                    <a:p>
                      <a:r>
                        <a:rPr lang="en-US" dirty="0" smtClean="0"/>
                        <a:t>      16 </a:t>
                      </a:r>
                      <a:endParaRPr lang="en-US" dirty="0"/>
                    </a:p>
                  </a:txBody>
                  <a:tcPr/>
                </a:tc>
                <a:tc>
                  <a:txBody>
                    <a:bodyPr/>
                    <a:lstStyle/>
                    <a:p>
                      <a:r>
                        <a:rPr lang="en-US" dirty="0" smtClean="0"/>
                        <a:t>      20</a:t>
                      </a:r>
                      <a:endParaRPr lang="en-US" dirty="0"/>
                    </a:p>
                  </a:txBody>
                  <a:tcPr/>
                </a:tc>
                <a:extLst>
                  <a:ext uri="{0D108BD9-81ED-4DB2-BD59-A6C34878D82A}">
                    <a16:rowId xmlns:a16="http://schemas.microsoft.com/office/drawing/2014/main" val="782984720"/>
                  </a:ext>
                </a:extLst>
              </a:tr>
              <a:tr h="536234">
                <a:tc>
                  <a:txBody>
                    <a:bodyPr/>
                    <a:lstStyle/>
                    <a:p>
                      <a:r>
                        <a:rPr lang="en-US" dirty="0" smtClean="0"/>
                        <a:t>Normal Avg.</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11494344"/>
                  </a:ext>
                </a:extLst>
              </a:tr>
              <a:tr h="536234">
                <a:tc>
                  <a:txBody>
                    <a:bodyPr/>
                    <a:lstStyle/>
                    <a:p>
                      <a:r>
                        <a:rPr lang="en-US" dirty="0" smtClean="0"/>
                        <a:t>IDW</a:t>
                      </a:r>
                      <a:endParaRPr lang="en-US" dirty="0"/>
                    </a:p>
                  </a:txBody>
                  <a:tcPr/>
                </a:tc>
                <a:tc>
                  <a:txBody>
                    <a:bodyPr/>
                    <a:lstStyle/>
                    <a:p>
                      <a:r>
                        <a:rPr lang="en-US" dirty="0" smtClean="0"/>
                        <a:t>0.8957</a:t>
                      </a:r>
                      <a:endParaRPr lang="en-US" dirty="0"/>
                    </a:p>
                  </a:txBody>
                  <a:tcPr/>
                </a:tc>
                <a:tc>
                  <a:txBody>
                    <a:bodyPr/>
                    <a:lstStyle/>
                    <a:p>
                      <a:r>
                        <a:rPr lang="en-US" dirty="0" smtClean="0"/>
                        <a:t>0.8864</a:t>
                      </a:r>
                      <a:endParaRPr lang="en-US" dirty="0"/>
                    </a:p>
                  </a:txBody>
                  <a:tcPr/>
                </a:tc>
                <a:tc>
                  <a:txBody>
                    <a:bodyPr/>
                    <a:lstStyle/>
                    <a:p>
                      <a:r>
                        <a:rPr lang="en-US" dirty="0" smtClean="0"/>
                        <a:t>0.06321</a:t>
                      </a:r>
                      <a:endParaRPr lang="en-US" dirty="0"/>
                    </a:p>
                  </a:txBody>
                  <a:tcPr/>
                </a:tc>
                <a:tc>
                  <a:txBody>
                    <a:bodyPr/>
                    <a:lstStyle/>
                    <a:p>
                      <a:r>
                        <a:rPr lang="en-US" dirty="0" smtClean="0"/>
                        <a:t>9.194</a:t>
                      </a:r>
                      <a:endParaRPr lang="en-US" dirty="0"/>
                    </a:p>
                  </a:txBody>
                  <a:tcPr/>
                </a:tc>
                <a:extLst>
                  <a:ext uri="{0D108BD9-81ED-4DB2-BD59-A6C34878D82A}">
                    <a16:rowId xmlns:a16="http://schemas.microsoft.com/office/drawing/2014/main" val="1925043691"/>
                  </a:ext>
                </a:extLst>
              </a:tr>
            </a:tbl>
          </a:graphicData>
        </a:graphic>
      </p:graphicFrame>
    </p:spTree>
    <p:extLst>
      <p:ext uri="{BB962C8B-B14F-4D97-AF65-F5344CB8AC3E}">
        <p14:creationId xmlns:p14="http://schemas.microsoft.com/office/powerpoint/2010/main" val="876952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Surcharge Estimator</a:t>
            </a:r>
            <a:endParaRPr lang="en-US" dirty="0"/>
          </a:p>
        </p:txBody>
      </p:sp>
      <p:sp>
        <p:nvSpPr>
          <p:cNvPr id="3" name="Content Placeholder 2"/>
          <p:cNvSpPr>
            <a:spLocks noGrp="1"/>
          </p:cNvSpPr>
          <p:nvPr>
            <p:ph idx="1"/>
          </p:nvPr>
        </p:nvSpPr>
        <p:spPr>
          <a:xfrm>
            <a:off x="323397" y="1777638"/>
            <a:ext cx="8591550" cy="3906838"/>
          </a:xfrm>
        </p:spPr>
        <p:txBody>
          <a:bodyPr/>
          <a:lstStyle/>
          <a:p>
            <a:pPr marL="342900" indent="-342900">
              <a:buFont typeface="Wingdings" panose="05000000000000000000" pitchFamily="2" charset="2"/>
              <a:buChar char="q"/>
            </a:pPr>
            <a:r>
              <a:rPr lang="en-US" b="0" dirty="0" smtClean="0"/>
              <a:t>After estimating the demand at the location , we have to find the estimated surcharge at the location.</a:t>
            </a:r>
          </a:p>
          <a:p>
            <a:pPr marL="342900" indent="-342900">
              <a:buFont typeface="Wingdings" panose="05000000000000000000" pitchFamily="2" charset="2"/>
              <a:buChar char="q"/>
            </a:pPr>
            <a:r>
              <a:rPr lang="en-US" b="0" dirty="0" smtClean="0"/>
              <a:t>We used different regression algorithms which giving input estimated demand gave out estimated surcharge at that location at that </a:t>
            </a:r>
            <a:r>
              <a:rPr lang="en-US" b="0" dirty="0" err="1" smtClean="0"/>
              <a:t>timezone</a:t>
            </a:r>
            <a:r>
              <a:rPr lang="en-US" b="0" dirty="0" smtClean="0"/>
              <a:t>. Mean Square Error:</a:t>
            </a:r>
          </a:p>
          <a:p>
            <a:pPr marL="342900" indent="-342900">
              <a:buFont typeface="Wingdings" panose="05000000000000000000" pitchFamily="2" charset="2"/>
              <a:buChar char="q"/>
            </a:pPr>
            <a:endParaRPr lang="en-US" b="0"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876166064"/>
              </p:ext>
            </p:extLst>
          </p:nvPr>
        </p:nvGraphicFramePr>
        <p:xfrm>
          <a:off x="454025" y="3528882"/>
          <a:ext cx="8591550" cy="2802068"/>
        </p:xfrm>
        <a:graphic>
          <a:graphicData uri="http://schemas.openxmlformats.org/drawingml/2006/table">
            <a:tbl>
              <a:tblPr firstRow="1" bandRow="1">
                <a:tableStyleId>{5C22544A-7EE6-4342-B048-85BDC9FD1C3A}</a:tableStyleId>
              </a:tblPr>
              <a:tblGrid>
                <a:gridCol w="1718310">
                  <a:extLst>
                    <a:ext uri="{9D8B030D-6E8A-4147-A177-3AD203B41FA5}">
                      <a16:colId xmlns:a16="http://schemas.microsoft.com/office/drawing/2014/main" val="857742308"/>
                    </a:ext>
                  </a:extLst>
                </a:gridCol>
                <a:gridCol w="1718310">
                  <a:extLst>
                    <a:ext uri="{9D8B030D-6E8A-4147-A177-3AD203B41FA5}">
                      <a16:colId xmlns:a16="http://schemas.microsoft.com/office/drawing/2014/main" val="3884287278"/>
                    </a:ext>
                  </a:extLst>
                </a:gridCol>
                <a:gridCol w="1718310">
                  <a:extLst>
                    <a:ext uri="{9D8B030D-6E8A-4147-A177-3AD203B41FA5}">
                      <a16:colId xmlns:a16="http://schemas.microsoft.com/office/drawing/2014/main" val="115314715"/>
                    </a:ext>
                  </a:extLst>
                </a:gridCol>
                <a:gridCol w="1718310">
                  <a:extLst>
                    <a:ext uri="{9D8B030D-6E8A-4147-A177-3AD203B41FA5}">
                      <a16:colId xmlns:a16="http://schemas.microsoft.com/office/drawing/2014/main" val="2205211366"/>
                    </a:ext>
                  </a:extLst>
                </a:gridCol>
                <a:gridCol w="1718310">
                  <a:extLst>
                    <a:ext uri="{9D8B030D-6E8A-4147-A177-3AD203B41FA5}">
                      <a16:colId xmlns:a16="http://schemas.microsoft.com/office/drawing/2014/main" val="2981951382"/>
                    </a:ext>
                  </a:extLst>
                </a:gridCol>
              </a:tblGrid>
              <a:tr h="607508">
                <a:tc>
                  <a:txBody>
                    <a:bodyPr/>
                    <a:lstStyle/>
                    <a:p>
                      <a:r>
                        <a:rPr lang="en-US" dirty="0" err="1" smtClean="0"/>
                        <a:t>Timezone</a:t>
                      </a:r>
                      <a:r>
                        <a:rPr lang="en-US" baseline="0" dirty="0" smtClean="0"/>
                        <a:t> </a:t>
                      </a:r>
                      <a:endParaRPr lang="en-US" dirty="0"/>
                    </a:p>
                  </a:txBody>
                  <a:tcPr/>
                </a:tc>
                <a:tc>
                  <a:txBody>
                    <a:bodyPr/>
                    <a:lstStyle/>
                    <a:p>
                      <a:r>
                        <a:rPr lang="en-US" dirty="0" smtClean="0"/>
                        <a:t>         6</a:t>
                      </a:r>
                      <a:endParaRPr lang="en-US" dirty="0"/>
                    </a:p>
                  </a:txBody>
                  <a:tcPr/>
                </a:tc>
                <a:tc>
                  <a:txBody>
                    <a:bodyPr/>
                    <a:lstStyle/>
                    <a:p>
                      <a:r>
                        <a:rPr lang="en-US" dirty="0" smtClean="0"/>
                        <a:t>           10</a:t>
                      </a:r>
                      <a:endParaRPr lang="en-US" dirty="0"/>
                    </a:p>
                  </a:txBody>
                  <a:tcPr/>
                </a:tc>
                <a:tc>
                  <a:txBody>
                    <a:bodyPr/>
                    <a:lstStyle/>
                    <a:p>
                      <a:r>
                        <a:rPr lang="en-US" dirty="0" smtClean="0"/>
                        <a:t>         16</a:t>
                      </a:r>
                      <a:endParaRPr lang="en-US" dirty="0"/>
                    </a:p>
                  </a:txBody>
                  <a:tcPr/>
                </a:tc>
                <a:tc>
                  <a:txBody>
                    <a:bodyPr/>
                    <a:lstStyle/>
                    <a:p>
                      <a:r>
                        <a:rPr lang="en-US" dirty="0" smtClean="0"/>
                        <a:t>         20</a:t>
                      </a:r>
                      <a:endParaRPr lang="en-US" dirty="0"/>
                    </a:p>
                  </a:txBody>
                  <a:tcPr/>
                </a:tc>
                <a:extLst>
                  <a:ext uri="{0D108BD9-81ED-4DB2-BD59-A6C34878D82A}">
                    <a16:rowId xmlns:a16="http://schemas.microsoft.com/office/drawing/2014/main" val="3105386874"/>
                  </a:ext>
                </a:extLst>
              </a:tr>
              <a:tr h="607508">
                <a:tc>
                  <a:txBody>
                    <a:bodyPr/>
                    <a:lstStyle/>
                    <a:p>
                      <a:r>
                        <a:rPr lang="en-US" dirty="0" smtClean="0"/>
                        <a:t>Linear Regression</a:t>
                      </a:r>
                      <a:endParaRPr lang="en-US" dirty="0"/>
                    </a:p>
                  </a:txBody>
                  <a:tcPr/>
                </a:tc>
                <a:tc>
                  <a:txBody>
                    <a:bodyPr/>
                    <a:lstStyle/>
                    <a:p>
                      <a:r>
                        <a:rPr lang="en-US" dirty="0" smtClean="0"/>
                        <a:t>0.0297</a:t>
                      </a:r>
                      <a:endParaRPr lang="en-US" dirty="0"/>
                    </a:p>
                  </a:txBody>
                  <a:tcPr/>
                </a:tc>
                <a:tc>
                  <a:txBody>
                    <a:bodyPr/>
                    <a:lstStyle/>
                    <a:p>
                      <a:r>
                        <a:rPr lang="en-US" dirty="0" smtClean="0"/>
                        <a:t>0.0221</a:t>
                      </a:r>
                      <a:endParaRPr lang="en-US" dirty="0"/>
                    </a:p>
                  </a:txBody>
                  <a:tcPr/>
                </a:tc>
                <a:tc>
                  <a:txBody>
                    <a:bodyPr/>
                    <a:lstStyle/>
                    <a:p>
                      <a:r>
                        <a:rPr lang="en-US" dirty="0" smtClean="0"/>
                        <a:t>0.0422</a:t>
                      </a:r>
                      <a:endParaRPr lang="en-US" dirty="0"/>
                    </a:p>
                  </a:txBody>
                  <a:tcPr/>
                </a:tc>
                <a:tc>
                  <a:txBody>
                    <a:bodyPr/>
                    <a:lstStyle/>
                    <a:p>
                      <a:r>
                        <a:rPr lang="en-US" dirty="0" smtClean="0"/>
                        <a:t>0.00239</a:t>
                      </a:r>
                      <a:endParaRPr lang="en-US" dirty="0"/>
                    </a:p>
                  </a:txBody>
                  <a:tcPr/>
                </a:tc>
                <a:extLst>
                  <a:ext uri="{0D108BD9-81ED-4DB2-BD59-A6C34878D82A}">
                    <a16:rowId xmlns:a16="http://schemas.microsoft.com/office/drawing/2014/main" val="2388598414"/>
                  </a:ext>
                </a:extLst>
              </a:tr>
              <a:tr h="607508">
                <a:tc>
                  <a:txBody>
                    <a:bodyPr/>
                    <a:lstStyle/>
                    <a:p>
                      <a:r>
                        <a:rPr lang="en-US" dirty="0" smtClean="0"/>
                        <a:t>Decision Tree Regression</a:t>
                      </a:r>
                      <a:endParaRPr lang="en-US" dirty="0"/>
                    </a:p>
                  </a:txBody>
                  <a:tcPr/>
                </a:tc>
                <a:tc>
                  <a:txBody>
                    <a:bodyPr/>
                    <a:lstStyle/>
                    <a:p>
                      <a:r>
                        <a:rPr lang="en-US" dirty="0" smtClean="0"/>
                        <a:t>0.02813</a:t>
                      </a:r>
                      <a:endParaRPr lang="en-US" dirty="0"/>
                    </a:p>
                  </a:txBody>
                  <a:tcPr/>
                </a:tc>
                <a:tc>
                  <a:txBody>
                    <a:bodyPr/>
                    <a:lstStyle/>
                    <a:p>
                      <a:r>
                        <a:rPr lang="en-US" dirty="0" smtClean="0"/>
                        <a:t>0.01980</a:t>
                      </a:r>
                      <a:endParaRPr lang="en-US" dirty="0"/>
                    </a:p>
                  </a:txBody>
                  <a:tcPr/>
                </a:tc>
                <a:tc>
                  <a:txBody>
                    <a:bodyPr/>
                    <a:lstStyle/>
                    <a:p>
                      <a:r>
                        <a:rPr lang="en-US" dirty="0" smtClean="0"/>
                        <a:t>0.04089</a:t>
                      </a:r>
                      <a:endParaRPr lang="en-US" dirty="0"/>
                    </a:p>
                  </a:txBody>
                  <a:tcPr/>
                </a:tc>
                <a:tc>
                  <a:txBody>
                    <a:bodyPr/>
                    <a:lstStyle/>
                    <a:p>
                      <a:r>
                        <a:rPr lang="en-US" dirty="0" smtClean="0"/>
                        <a:t>0.00231</a:t>
                      </a:r>
                      <a:endParaRPr lang="en-US" dirty="0"/>
                    </a:p>
                  </a:txBody>
                  <a:tcPr/>
                </a:tc>
                <a:extLst>
                  <a:ext uri="{0D108BD9-81ED-4DB2-BD59-A6C34878D82A}">
                    <a16:rowId xmlns:a16="http://schemas.microsoft.com/office/drawing/2014/main" val="3669432250"/>
                  </a:ext>
                </a:extLst>
              </a:tr>
              <a:tr h="607508">
                <a:tc>
                  <a:txBody>
                    <a:bodyPr/>
                    <a:lstStyle/>
                    <a:p>
                      <a:r>
                        <a:rPr lang="en-US" dirty="0" smtClean="0"/>
                        <a:t>Support vector Machine Regression</a:t>
                      </a:r>
                      <a:endParaRPr lang="en-US" dirty="0"/>
                    </a:p>
                  </a:txBody>
                  <a:tcPr/>
                </a:tc>
                <a:tc>
                  <a:txBody>
                    <a:bodyPr/>
                    <a:lstStyle/>
                    <a:p>
                      <a:r>
                        <a:rPr lang="en-US" dirty="0" smtClean="0"/>
                        <a:t>0.02806</a:t>
                      </a:r>
                      <a:endParaRPr lang="en-US" dirty="0"/>
                    </a:p>
                  </a:txBody>
                  <a:tcPr/>
                </a:tc>
                <a:tc>
                  <a:txBody>
                    <a:bodyPr/>
                    <a:lstStyle/>
                    <a:p>
                      <a:r>
                        <a:rPr lang="en-US" dirty="0" smtClean="0"/>
                        <a:t>0.02850</a:t>
                      </a:r>
                      <a:endParaRPr lang="en-US" dirty="0"/>
                    </a:p>
                  </a:txBody>
                  <a:tcPr/>
                </a:tc>
                <a:tc>
                  <a:txBody>
                    <a:bodyPr/>
                    <a:lstStyle/>
                    <a:p>
                      <a:r>
                        <a:rPr lang="en-US" dirty="0" smtClean="0"/>
                        <a:t>0.03280</a:t>
                      </a:r>
                      <a:endParaRPr lang="en-US" dirty="0"/>
                    </a:p>
                  </a:txBody>
                  <a:tcPr/>
                </a:tc>
                <a:tc>
                  <a:txBody>
                    <a:bodyPr/>
                    <a:lstStyle/>
                    <a:p>
                      <a:r>
                        <a:rPr lang="en-US" dirty="0" smtClean="0"/>
                        <a:t>0.03920</a:t>
                      </a:r>
                      <a:endParaRPr lang="en-US" dirty="0"/>
                    </a:p>
                  </a:txBody>
                  <a:tcPr/>
                </a:tc>
                <a:extLst>
                  <a:ext uri="{0D108BD9-81ED-4DB2-BD59-A6C34878D82A}">
                    <a16:rowId xmlns:a16="http://schemas.microsoft.com/office/drawing/2014/main" val="3706499997"/>
                  </a:ext>
                </a:extLst>
              </a:tr>
            </a:tbl>
          </a:graphicData>
        </a:graphic>
      </p:graphicFrame>
    </p:spTree>
    <p:extLst>
      <p:ext uri="{BB962C8B-B14F-4D97-AF65-F5344CB8AC3E}">
        <p14:creationId xmlns:p14="http://schemas.microsoft.com/office/powerpoint/2010/main" val="316088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Improvements??</a:t>
            </a:r>
            <a:endParaRPr lang="en-US" dirty="0"/>
          </a:p>
        </p:txBody>
      </p:sp>
      <p:sp>
        <p:nvSpPr>
          <p:cNvPr id="6" name="Content Placeholder 5"/>
          <p:cNvSpPr>
            <a:spLocks noGrp="1"/>
          </p:cNvSpPr>
          <p:nvPr>
            <p:ph idx="1"/>
          </p:nvPr>
        </p:nvSpPr>
        <p:spPr>
          <a:xfrm>
            <a:off x="323396" y="1699260"/>
            <a:ext cx="8591550" cy="3906838"/>
          </a:xfrm>
        </p:spPr>
        <p:txBody>
          <a:bodyPr/>
          <a:lstStyle/>
          <a:p>
            <a:pPr marL="342900" indent="-342900">
              <a:buFont typeface="Wingdings" panose="05000000000000000000" pitchFamily="2" charset="2"/>
              <a:buChar char="Ø"/>
            </a:pPr>
            <a:r>
              <a:rPr lang="en-US" b="0" dirty="0" smtClean="0"/>
              <a:t>Assumption , estimated value of surcharge should depend on local regions more.</a:t>
            </a:r>
            <a:r>
              <a:rPr lang="en-US" b="0" dirty="0"/>
              <a:t> </a:t>
            </a:r>
            <a:endParaRPr lang="en-US" b="0" dirty="0" smtClean="0"/>
          </a:p>
          <a:p>
            <a:pPr marL="342900" indent="-342900">
              <a:buFont typeface="Wingdings" panose="05000000000000000000" pitchFamily="2" charset="2"/>
              <a:buChar char="Ø"/>
            </a:pPr>
            <a:r>
              <a:rPr lang="en-US" b="0" dirty="0" smtClean="0"/>
              <a:t>We used Locally Weighted Regression(LWR) in which first the weights are find using the difference of estimated demand to the demand of the near by regions. X</a:t>
            </a:r>
            <a:r>
              <a:rPr lang="en-US" sz="1400" b="0" dirty="0" smtClean="0"/>
              <a:t>0</a:t>
            </a:r>
            <a:r>
              <a:rPr lang="en-US" b="0" dirty="0" smtClean="0"/>
              <a:t> is the Estimated demand</a:t>
            </a:r>
            <a:r>
              <a:rPr lang="en-US" sz="1400" b="0" dirty="0" smtClean="0"/>
              <a:t>.</a:t>
            </a:r>
          </a:p>
          <a:p>
            <a:pPr marL="342900" indent="-342900">
              <a:buFont typeface="Wingdings" panose="05000000000000000000" pitchFamily="2" charset="2"/>
              <a:buChar char="Ø"/>
            </a:pPr>
            <a:r>
              <a:rPr lang="en-US" b="0" dirty="0" smtClean="0"/>
              <a:t>Inverse Distance Weighting Function </a:t>
            </a:r>
          </a:p>
          <a:p>
            <a:r>
              <a:rPr lang="en-US" b="0" dirty="0" smtClean="0"/>
              <a:t>or Gaussian Function used.</a:t>
            </a:r>
            <a:r>
              <a:rPr lang="en-US" sz="1400" b="0" dirty="0" smtClean="0"/>
              <a:t> </a:t>
            </a:r>
          </a:p>
          <a:p>
            <a:pPr marL="342900" indent="-342900">
              <a:buFont typeface="Wingdings" panose="05000000000000000000" pitchFamily="2" charset="2"/>
              <a:buChar char="Ø"/>
            </a:pPr>
            <a:endParaRPr lang="en-US" sz="1400" b="0" dirty="0" smtClean="0"/>
          </a:p>
          <a:p>
            <a:pPr marL="342900" indent="-342900">
              <a:buFont typeface="Wingdings" panose="05000000000000000000" pitchFamily="2" charset="2"/>
              <a:buChar char="Ø"/>
            </a:pPr>
            <a:endParaRPr lang="en-US" b="0"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1105"/>
            <a:ext cx="4519749" cy="23792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006" y="5291468"/>
            <a:ext cx="2762636" cy="5715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9725" y="5748471"/>
            <a:ext cx="1076475" cy="3715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2094" y="3467017"/>
            <a:ext cx="1901591" cy="71309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2094" y="4237471"/>
            <a:ext cx="2267109" cy="883505"/>
          </a:xfrm>
          <a:prstGeom prst="rect">
            <a:avLst/>
          </a:prstGeom>
        </p:spPr>
      </p:pic>
    </p:spTree>
    <p:extLst>
      <p:ext uri="{BB962C8B-B14F-4D97-AF65-F5344CB8AC3E}">
        <p14:creationId xmlns:p14="http://schemas.microsoft.com/office/powerpoint/2010/main" val="817431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r>
              <a:rPr lang="en-US" altLang="en-US" dirty="0" smtClean="0">
                <a:latin typeface="Arial" panose="020B0604020202020204" pitchFamily="34" charset="0"/>
              </a:rPr>
              <a:t>Improved Result</a:t>
            </a:r>
            <a:endParaRPr lang="en-US" altLang="en-US" dirty="0" smtClean="0">
              <a:latin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81536230"/>
              </p:ext>
            </p:extLst>
          </p:nvPr>
        </p:nvGraphicFramePr>
        <p:xfrm>
          <a:off x="454025" y="2247900"/>
          <a:ext cx="8591725" cy="1070066"/>
        </p:xfrm>
        <a:graphic>
          <a:graphicData uri="http://schemas.openxmlformats.org/drawingml/2006/table">
            <a:tbl>
              <a:tblPr firstRow="1" bandRow="1">
                <a:tableStyleId>{5C22544A-7EE6-4342-B048-85BDC9FD1C3A}</a:tableStyleId>
              </a:tblPr>
              <a:tblGrid>
                <a:gridCol w="1718345">
                  <a:extLst>
                    <a:ext uri="{9D8B030D-6E8A-4147-A177-3AD203B41FA5}">
                      <a16:colId xmlns:a16="http://schemas.microsoft.com/office/drawing/2014/main" val="1344171250"/>
                    </a:ext>
                  </a:extLst>
                </a:gridCol>
                <a:gridCol w="1718345">
                  <a:extLst>
                    <a:ext uri="{9D8B030D-6E8A-4147-A177-3AD203B41FA5}">
                      <a16:colId xmlns:a16="http://schemas.microsoft.com/office/drawing/2014/main" val="4221648159"/>
                    </a:ext>
                  </a:extLst>
                </a:gridCol>
                <a:gridCol w="1718345">
                  <a:extLst>
                    <a:ext uri="{9D8B030D-6E8A-4147-A177-3AD203B41FA5}">
                      <a16:colId xmlns:a16="http://schemas.microsoft.com/office/drawing/2014/main" val="468505164"/>
                    </a:ext>
                  </a:extLst>
                </a:gridCol>
                <a:gridCol w="1718345">
                  <a:extLst>
                    <a:ext uri="{9D8B030D-6E8A-4147-A177-3AD203B41FA5}">
                      <a16:colId xmlns:a16="http://schemas.microsoft.com/office/drawing/2014/main" val="702052502"/>
                    </a:ext>
                  </a:extLst>
                </a:gridCol>
                <a:gridCol w="1718345">
                  <a:extLst>
                    <a:ext uri="{9D8B030D-6E8A-4147-A177-3AD203B41FA5}">
                      <a16:colId xmlns:a16="http://schemas.microsoft.com/office/drawing/2014/main" val="3953797223"/>
                    </a:ext>
                  </a:extLst>
                </a:gridCol>
              </a:tblGrid>
              <a:tr h="535033">
                <a:tc>
                  <a:txBody>
                    <a:bodyPr/>
                    <a:lstStyle/>
                    <a:p>
                      <a:r>
                        <a:rPr lang="en-US" dirty="0" err="1" smtClean="0"/>
                        <a:t>Timezone</a:t>
                      </a:r>
                      <a:endParaRPr lang="en-US" dirty="0"/>
                    </a:p>
                  </a:txBody>
                  <a:tcPr marL="89038" marR="89038"/>
                </a:tc>
                <a:tc>
                  <a:txBody>
                    <a:bodyPr/>
                    <a:lstStyle/>
                    <a:p>
                      <a:r>
                        <a:rPr lang="en-US" dirty="0" smtClean="0"/>
                        <a:t>         6</a:t>
                      </a:r>
                      <a:endParaRPr lang="en-US" dirty="0"/>
                    </a:p>
                  </a:txBody>
                  <a:tcPr marL="89038" marR="89038"/>
                </a:tc>
                <a:tc>
                  <a:txBody>
                    <a:bodyPr/>
                    <a:lstStyle/>
                    <a:p>
                      <a:r>
                        <a:rPr lang="en-US" dirty="0" smtClean="0"/>
                        <a:t>         10</a:t>
                      </a:r>
                      <a:endParaRPr lang="en-US" dirty="0"/>
                    </a:p>
                  </a:txBody>
                  <a:tcPr marL="89038" marR="89038"/>
                </a:tc>
                <a:tc>
                  <a:txBody>
                    <a:bodyPr/>
                    <a:lstStyle/>
                    <a:p>
                      <a:r>
                        <a:rPr lang="en-US" dirty="0" smtClean="0"/>
                        <a:t>         16</a:t>
                      </a:r>
                      <a:endParaRPr lang="en-US" dirty="0"/>
                    </a:p>
                  </a:txBody>
                  <a:tcPr marL="89038" marR="89038"/>
                </a:tc>
                <a:tc>
                  <a:txBody>
                    <a:bodyPr/>
                    <a:lstStyle/>
                    <a:p>
                      <a:r>
                        <a:rPr lang="en-US" dirty="0" smtClean="0"/>
                        <a:t>          20</a:t>
                      </a:r>
                      <a:endParaRPr lang="en-US" dirty="0"/>
                    </a:p>
                  </a:txBody>
                  <a:tcPr marL="89038" marR="89038"/>
                </a:tc>
                <a:extLst>
                  <a:ext uri="{0D108BD9-81ED-4DB2-BD59-A6C34878D82A}">
                    <a16:rowId xmlns:a16="http://schemas.microsoft.com/office/drawing/2014/main" val="2108785951"/>
                  </a:ext>
                </a:extLst>
              </a:tr>
              <a:tr h="535033">
                <a:tc>
                  <a:txBody>
                    <a:bodyPr/>
                    <a:lstStyle/>
                    <a:p>
                      <a:r>
                        <a:rPr lang="en-US" dirty="0" smtClean="0"/>
                        <a:t>LWR</a:t>
                      </a:r>
                      <a:endParaRPr lang="en-US" dirty="0"/>
                    </a:p>
                  </a:txBody>
                  <a:tcPr marL="89038" marR="89038"/>
                </a:tc>
                <a:tc>
                  <a:txBody>
                    <a:bodyPr/>
                    <a:lstStyle/>
                    <a:p>
                      <a:r>
                        <a:rPr lang="en-US" dirty="0" smtClean="0"/>
                        <a:t>0.0107</a:t>
                      </a:r>
                      <a:endParaRPr lang="en-US" dirty="0"/>
                    </a:p>
                  </a:txBody>
                  <a:tcPr marL="89038" marR="89038"/>
                </a:tc>
                <a:tc>
                  <a:txBody>
                    <a:bodyPr/>
                    <a:lstStyle/>
                    <a:p>
                      <a:r>
                        <a:rPr lang="en-US" dirty="0" smtClean="0"/>
                        <a:t>0.01092</a:t>
                      </a:r>
                      <a:endParaRPr lang="en-US" dirty="0"/>
                    </a:p>
                  </a:txBody>
                  <a:tcPr marL="89038" marR="89038"/>
                </a:tc>
                <a:tc>
                  <a:txBody>
                    <a:bodyPr/>
                    <a:lstStyle/>
                    <a:p>
                      <a:r>
                        <a:rPr lang="en-US" dirty="0" smtClean="0"/>
                        <a:t>0.0105</a:t>
                      </a:r>
                      <a:endParaRPr lang="en-US" dirty="0"/>
                    </a:p>
                  </a:txBody>
                  <a:tcPr marL="89038" marR="89038"/>
                </a:tc>
                <a:tc>
                  <a:txBody>
                    <a:bodyPr/>
                    <a:lstStyle/>
                    <a:p>
                      <a:r>
                        <a:rPr lang="en-US" dirty="0" smtClean="0"/>
                        <a:t>0.1089</a:t>
                      </a:r>
                      <a:endParaRPr lang="en-US" dirty="0"/>
                    </a:p>
                  </a:txBody>
                  <a:tcPr marL="89038" marR="89038"/>
                </a:tc>
                <a:extLst>
                  <a:ext uri="{0D108BD9-81ED-4DB2-BD59-A6C34878D82A}">
                    <a16:rowId xmlns:a16="http://schemas.microsoft.com/office/drawing/2014/main" val="267430617"/>
                  </a:ext>
                </a:extLst>
              </a:tr>
            </a:tbl>
          </a:graphicData>
        </a:graphic>
      </p:graphicFrame>
      <p:sp>
        <p:nvSpPr>
          <p:cNvPr id="1433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E3CC2A-F396-4577-8655-724FAC6BB2AB}" type="slidenum">
              <a:rPr lang="en-US" altLang="en-US">
                <a:solidFill>
                  <a:schemeClr val="bg1"/>
                </a:solidFill>
              </a:rPr>
              <a:pPr/>
              <a:t>18</a:t>
            </a:fld>
            <a:endParaRPr lang="en-US"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4025" y="1914525"/>
            <a:ext cx="8591550" cy="3906838"/>
          </a:xfrm>
        </p:spPr>
        <p:txBody>
          <a:bodyPr/>
          <a:lstStyle/>
          <a:p>
            <a:pPr marL="342900" indent="-342900">
              <a:buFont typeface="Wingdings" panose="05000000000000000000" pitchFamily="2" charset="2"/>
              <a:buChar char="ü"/>
            </a:pPr>
            <a:r>
              <a:rPr lang="en-US" b="0" dirty="0" smtClean="0"/>
              <a:t>The proposed model estimates the surcharge with maximum of 0.1 .</a:t>
            </a:r>
          </a:p>
          <a:p>
            <a:pPr marL="342900" indent="-342900">
              <a:buFont typeface="Wingdings" panose="05000000000000000000" pitchFamily="2" charset="2"/>
              <a:buChar char="ü"/>
            </a:pPr>
            <a:r>
              <a:rPr lang="en-US" b="0" dirty="0" smtClean="0"/>
              <a:t>This model can be useful for the user, he can check the estimated surcharge at his location at that time and see if surcharge decreases maybe after an hour. He can plan his timings accordingly.</a:t>
            </a:r>
          </a:p>
          <a:p>
            <a:pPr marL="342900" indent="-342900">
              <a:buFont typeface="Wingdings" panose="05000000000000000000" pitchFamily="2" charset="2"/>
              <a:buChar char="ü"/>
            </a:pPr>
            <a:endParaRPr lang="en-US" b="0"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19</a:t>
            </a:fld>
            <a:endParaRPr lang="en-US" altLang="en-US"/>
          </a:p>
        </p:txBody>
      </p:sp>
    </p:spTree>
    <p:extLst>
      <p:ext uri="{BB962C8B-B14F-4D97-AF65-F5344CB8AC3E}">
        <p14:creationId xmlns:p14="http://schemas.microsoft.com/office/powerpoint/2010/main" val="98520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 </a:t>
            </a:r>
          </a:p>
        </p:txBody>
      </p:sp>
      <p:sp>
        <p:nvSpPr>
          <p:cNvPr id="3" name="Content Placeholder 2"/>
          <p:cNvSpPr>
            <a:spLocks noGrp="1"/>
          </p:cNvSpPr>
          <p:nvPr>
            <p:ph idx="1"/>
          </p:nvPr>
        </p:nvSpPr>
        <p:spPr>
          <a:xfrm>
            <a:off x="359545" y="1914525"/>
            <a:ext cx="8591550" cy="3906838"/>
          </a:xfrm>
        </p:spPr>
        <p:txBody>
          <a:bodyPr/>
          <a:lstStyle/>
          <a:p>
            <a:pPr marL="342900" indent="-342900">
              <a:buFont typeface="Wingdings" panose="05000000000000000000" pitchFamily="2" charset="2"/>
              <a:buChar char="q"/>
            </a:pPr>
            <a:r>
              <a:rPr lang="en-US" dirty="0" smtClean="0"/>
              <a:t>Question “How Uber generates so much Revenue?”</a:t>
            </a:r>
          </a:p>
          <a:p>
            <a:pPr marL="342900" indent="-342900">
              <a:buFont typeface="Wingdings" panose="05000000000000000000" pitchFamily="2" charset="2"/>
              <a:buChar char="q"/>
            </a:pPr>
            <a:r>
              <a:rPr lang="en-US" dirty="0" smtClean="0"/>
              <a:t>Aim is </a:t>
            </a:r>
            <a:r>
              <a:rPr lang="en-US" dirty="0"/>
              <a:t>to </a:t>
            </a:r>
            <a:r>
              <a:rPr lang="en-US" dirty="0" smtClean="0"/>
              <a:t>compare and analyze </a:t>
            </a:r>
            <a:r>
              <a:rPr lang="en-US" dirty="0"/>
              <a:t>fare data </a:t>
            </a:r>
            <a:r>
              <a:rPr lang="en-US" dirty="0" smtClean="0"/>
              <a:t>of large number of trips for Taxi Companies mainly New York Yellow Cabs and Uber. Also, verify the Uber estimated fare values. The analysis is focused on New York region only.</a:t>
            </a:r>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2</a:t>
            </a:fld>
            <a:endParaRPr lang="en-US"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5432" y="3979154"/>
            <a:ext cx="3510143" cy="2351796"/>
          </a:xfrm>
          <a:prstGeom prst="rect">
            <a:avLst/>
          </a:prstGeom>
        </p:spPr>
      </p:pic>
    </p:spTree>
    <p:extLst>
      <p:ext uri="{BB962C8B-B14F-4D97-AF65-F5344CB8AC3E}">
        <p14:creationId xmlns:p14="http://schemas.microsoft.com/office/powerpoint/2010/main" val="1044406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and Recent Changes</a:t>
            </a:r>
            <a:endParaRPr lang="en-US" dirty="0"/>
          </a:p>
        </p:txBody>
      </p:sp>
      <p:sp>
        <p:nvSpPr>
          <p:cNvPr id="3" name="Content Placeholder 2"/>
          <p:cNvSpPr>
            <a:spLocks noGrp="1"/>
          </p:cNvSpPr>
          <p:nvPr>
            <p:ph idx="1"/>
          </p:nvPr>
        </p:nvSpPr>
        <p:spPr>
          <a:xfrm>
            <a:off x="454025" y="2247900"/>
            <a:ext cx="8591550" cy="2284911"/>
          </a:xfrm>
        </p:spPr>
        <p:txBody>
          <a:bodyPr/>
          <a:lstStyle/>
          <a:p>
            <a:pPr marL="342900" indent="-342900">
              <a:buFont typeface="Wingdings" panose="05000000000000000000" pitchFamily="2" charset="2"/>
              <a:buChar char="ü"/>
            </a:pPr>
            <a:r>
              <a:rPr lang="en-US" b="0" dirty="0" smtClean="0"/>
              <a:t>The model maybe extended to 24*7 that is can be specialized for a week instead of 24 hours only.</a:t>
            </a:r>
          </a:p>
          <a:p>
            <a:pPr marL="342900" indent="-342900">
              <a:buFont typeface="Wingdings" panose="05000000000000000000" pitchFamily="2" charset="2"/>
              <a:buChar char="ü"/>
            </a:pPr>
            <a:r>
              <a:rPr lang="en-US" b="0" dirty="0" smtClean="0"/>
              <a:t>Recently, Uber has launched its different pricing strategy called Upfront Price in very few cities in  which Uber tells the User the final price to pay after applying all the taxes and surcharge instead of telling the surcharge  multiplier at that time.</a:t>
            </a:r>
          </a:p>
          <a:p>
            <a:pPr marL="342900" indent="-342900">
              <a:buFont typeface="Wingdings" panose="05000000000000000000" pitchFamily="2" charset="2"/>
              <a:buChar char="ü"/>
            </a:pPr>
            <a:endParaRPr lang="en-US" b="0"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20</a:t>
            </a:fld>
            <a:endParaRPr lang="en-US" altLang="en-US"/>
          </a:p>
        </p:txBody>
      </p:sp>
    </p:spTree>
    <p:extLst>
      <p:ext uri="{BB962C8B-B14F-4D97-AF65-F5344CB8AC3E}">
        <p14:creationId xmlns:p14="http://schemas.microsoft.com/office/powerpoint/2010/main" val="1768880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23396" y="2201908"/>
            <a:ext cx="8591550" cy="3906838"/>
          </a:xfrm>
        </p:spPr>
        <p:txBody>
          <a:bodyPr/>
          <a:lstStyle/>
          <a:p>
            <a:pPr marL="342900" indent="-342900">
              <a:buFont typeface="Wingdings" panose="05000000000000000000" pitchFamily="2" charset="2"/>
              <a:buChar char="q"/>
            </a:pPr>
            <a:r>
              <a:rPr lang="en-US" b="0" dirty="0"/>
              <a:t>Analyze how Uber dynamically controls its pricing using the </a:t>
            </a:r>
            <a:r>
              <a:rPr lang="en-US" b="0" dirty="0" smtClean="0"/>
              <a:t>surcharge multiplier </a:t>
            </a:r>
            <a:r>
              <a:rPr lang="en-US" b="0" dirty="0"/>
              <a:t>parameter. </a:t>
            </a:r>
          </a:p>
          <a:p>
            <a:pPr marL="342900" indent="-342900">
              <a:buFont typeface="Wingdings" panose="05000000000000000000" pitchFamily="2" charset="2"/>
              <a:buChar char="q"/>
            </a:pPr>
            <a:r>
              <a:rPr lang="en-US" b="0" dirty="0"/>
              <a:t>Uber’s on record rates shown in the App are comparable to other companies but Uber is able to make huge profits using the surcharge it applies.</a:t>
            </a:r>
          </a:p>
          <a:p>
            <a:pPr marL="342900" indent="-342900">
              <a:buFont typeface="Wingdings" panose="05000000000000000000" pitchFamily="2" charset="2"/>
              <a:buChar char="q"/>
            </a:pPr>
            <a:r>
              <a:rPr lang="en-US" b="0" dirty="0"/>
              <a:t>Ease of Booking the Cab using the App makes the customers lured to using it and Uber takes advantage of this</a:t>
            </a:r>
            <a:r>
              <a:rPr lang="en-US" b="0" dirty="0" smtClean="0"/>
              <a:t>.</a:t>
            </a:r>
          </a:p>
          <a:p>
            <a:pPr marL="342900" indent="-342900">
              <a:buFont typeface="Wingdings" panose="05000000000000000000" pitchFamily="2" charset="2"/>
              <a:buChar char="q"/>
            </a:pPr>
            <a:r>
              <a:rPr lang="en-US" b="0" dirty="0" smtClean="0"/>
              <a:t>We had the dataset of NYC Cabs and we collected the data for same locations for Uber and then compared them.</a:t>
            </a:r>
          </a:p>
          <a:p>
            <a:pPr marL="342900" indent="-342900">
              <a:buFont typeface="Wingdings" panose="05000000000000000000" pitchFamily="2" charset="2"/>
              <a:buChar char="q"/>
            </a:pPr>
            <a:endParaRPr lang="en-US" dirty="0"/>
          </a:p>
          <a:p>
            <a:endParaRPr lang="en-US" dirty="0"/>
          </a:p>
          <a:p>
            <a:pPr marL="342900" indent="-342900">
              <a:buFont typeface="Wingdings" panose="05000000000000000000" pitchFamily="2" charset="2"/>
              <a:buChar char="q"/>
            </a:pPr>
            <a:endParaRPr lang="en-US"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3</a:t>
            </a:fld>
            <a:endParaRPr lang="en-US" altLang="en-US"/>
          </a:p>
        </p:txBody>
      </p:sp>
    </p:spTree>
    <p:extLst>
      <p:ext uri="{BB962C8B-B14F-4D97-AF65-F5344CB8AC3E}">
        <p14:creationId xmlns:p14="http://schemas.microsoft.com/office/powerpoint/2010/main" val="60958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1430FA-DF7E-4EE2-8516-AF48A723A369}" type="slidenum">
              <a:rPr lang="en-US" altLang="en-US">
                <a:solidFill>
                  <a:schemeClr val="bg1"/>
                </a:solidFill>
              </a:rPr>
              <a:pPr/>
              <a:t>4</a:t>
            </a:fld>
            <a:endParaRPr lang="en-US" altLang="en-US">
              <a:solidFill>
                <a:schemeClr val="bg1"/>
              </a:solidFill>
            </a:endParaRPr>
          </a:p>
        </p:txBody>
      </p:sp>
      <p:sp>
        <p:nvSpPr>
          <p:cNvPr id="6147" name="Slide Number Placeholder 5"/>
          <p:cNvSpPr txBox="1">
            <a:spLocks noGrp="1"/>
          </p:cNvSpPr>
          <p:nvPr/>
        </p:nvSpPr>
        <p:spPr bwMode="auto">
          <a:xfrm>
            <a:off x="8534400" y="6326188"/>
            <a:ext cx="563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defRPr sz="2200" b="1">
                <a:solidFill>
                  <a:schemeClr val="tx2"/>
                </a:solidFill>
                <a:latin typeface="Arial" panose="020B0604020202020204" pitchFamily="34" charset="0"/>
              </a:defRPr>
            </a:lvl1pPr>
            <a:lvl2pPr marL="742950" indent="-285750">
              <a:spcBef>
                <a:spcPct val="20000"/>
              </a:spcBef>
              <a:buClr>
                <a:schemeClr val="tx2"/>
              </a:buClr>
              <a:buSzPct val="80000"/>
              <a:buFont typeface="Wingdings" panose="05000000000000000000" pitchFamily="2" charset="2"/>
              <a:buChar char="è"/>
              <a:defRPr sz="20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r" eaLnBrk="1" hangingPunct="1">
              <a:spcBef>
                <a:spcPct val="0"/>
              </a:spcBef>
              <a:buClrTx/>
              <a:buFontTx/>
              <a:buNone/>
            </a:pPr>
            <a:fld id="{DDBE6BA5-0B0F-43E3-BE6A-0FA4465C3FD5}" type="slidenum">
              <a:rPr lang="en-US" altLang="en-US" sz="1200" b="0"/>
              <a:pPr algn="r" eaLnBrk="1" hangingPunct="1">
                <a:spcBef>
                  <a:spcPct val="0"/>
                </a:spcBef>
                <a:buClrTx/>
                <a:buFontTx/>
                <a:buNone/>
              </a:pPr>
              <a:t>4</a:t>
            </a:fld>
            <a:endParaRPr lang="en-US" altLang="en-US" sz="1200" b="0"/>
          </a:p>
        </p:txBody>
      </p:sp>
      <p:sp>
        <p:nvSpPr>
          <p:cNvPr id="6148" name="Rectangle 8"/>
          <p:cNvSpPr>
            <a:spLocks noGrp="1"/>
          </p:cNvSpPr>
          <p:nvPr>
            <p:ph type="title" idx="4294967295"/>
          </p:nvPr>
        </p:nvSpPr>
        <p:spPr/>
        <p:txBody>
          <a:bodyPr/>
          <a:lstStyle/>
          <a:p>
            <a:r>
              <a:rPr lang="en-US" altLang="en-US" dirty="0" smtClean="0">
                <a:latin typeface="Arial" panose="020B0604020202020204" pitchFamily="34" charset="0"/>
              </a:rPr>
              <a:t>Dataset</a:t>
            </a:r>
            <a:endParaRPr lang="en-US" altLang="en-US" dirty="0" smtClean="0">
              <a:latin typeface="Arial" panose="020B0604020202020204" pitchFamily="34" charset="0"/>
            </a:endParaRPr>
          </a:p>
        </p:txBody>
      </p:sp>
      <p:sp>
        <p:nvSpPr>
          <p:cNvPr id="6149" name="Rectangle 9"/>
          <p:cNvSpPr>
            <a:spLocks noGrp="1" noChangeArrowheads="1"/>
          </p:cNvSpPr>
          <p:nvPr>
            <p:ph type="body" idx="4294967295"/>
          </p:nvPr>
        </p:nvSpPr>
        <p:spPr>
          <a:xfrm>
            <a:off x="319554" y="1909763"/>
            <a:ext cx="8591550" cy="3906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latin typeface="Arial" panose="020B0604020202020204" pitchFamily="34" charset="0"/>
              </a:rPr>
              <a:t>NYC Yellow Taxi Data(Around 143 Million Trips)</a:t>
            </a:r>
          </a:p>
          <a:p>
            <a:r>
              <a:rPr lang="en-US" altLang="en-US" dirty="0" smtClean="0">
                <a:effectLst/>
                <a:latin typeface="Arial" panose="020B0604020202020204" pitchFamily="34" charset="0"/>
              </a:rPr>
              <a:t>For each trip:</a:t>
            </a:r>
            <a:endParaRPr lang="en-US" altLang="en-US" dirty="0" smtClean="0">
              <a:effectLst/>
              <a:latin typeface="Arial" panose="020B0604020202020204" pitchFamily="34" charset="0"/>
            </a:endParaRPr>
          </a:p>
          <a:p>
            <a:pPr lvl="1"/>
            <a:r>
              <a:rPr lang="en-US" dirty="0" smtClean="0"/>
              <a:t>Pickup location(</a:t>
            </a:r>
            <a:r>
              <a:rPr lang="en-US" dirty="0"/>
              <a:t>Latitude and </a:t>
            </a:r>
            <a:r>
              <a:rPr lang="en-US" dirty="0" smtClean="0"/>
              <a:t>Longitude)</a:t>
            </a:r>
          </a:p>
          <a:p>
            <a:pPr lvl="1"/>
            <a:r>
              <a:rPr lang="en-US" dirty="0" err="1"/>
              <a:t>Dropoff</a:t>
            </a:r>
            <a:r>
              <a:rPr lang="en-US" dirty="0"/>
              <a:t> </a:t>
            </a:r>
            <a:r>
              <a:rPr lang="en-US" dirty="0" smtClean="0"/>
              <a:t>location(</a:t>
            </a:r>
            <a:r>
              <a:rPr lang="en-US" dirty="0"/>
              <a:t>Latitude and </a:t>
            </a:r>
            <a:r>
              <a:rPr lang="en-US" dirty="0" smtClean="0"/>
              <a:t>Longitude)</a:t>
            </a:r>
          </a:p>
          <a:p>
            <a:pPr lvl="1"/>
            <a:r>
              <a:rPr lang="en-US" dirty="0"/>
              <a:t>Distance </a:t>
            </a:r>
            <a:r>
              <a:rPr lang="en-US" dirty="0" smtClean="0"/>
              <a:t>Travelled(in miles)</a:t>
            </a:r>
          </a:p>
          <a:p>
            <a:pPr lvl="1"/>
            <a:r>
              <a:rPr lang="en-US" dirty="0"/>
              <a:t>Duration of </a:t>
            </a:r>
            <a:r>
              <a:rPr lang="en-US" dirty="0" smtClean="0"/>
              <a:t>trip(in seconds)</a:t>
            </a:r>
          </a:p>
          <a:p>
            <a:pPr lvl="1"/>
            <a:r>
              <a:rPr lang="en-US" dirty="0" smtClean="0"/>
              <a:t>Total Fare (in US Dollars)</a:t>
            </a:r>
          </a:p>
          <a:p>
            <a:pPr lvl="1"/>
            <a:r>
              <a:rPr lang="en-US" dirty="0" err="1" smtClean="0"/>
              <a:t>Timezone</a:t>
            </a:r>
            <a:r>
              <a:rPr lang="en-US" dirty="0" smtClean="0"/>
              <a:t> (Range 0 to 23)(Hour Wise)</a:t>
            </a:r>
          </a:p>
          <a:p>
            <a:pPr lvl="1"/>
            <a:r>
              <a:rPr lang="en-US" dirty="0" smtClean="0"/>
              <a:t>Example, </a:t>
            </a:r>
            <a:r>
              <a:rPr lang="en-US" dirty="0" err="1" smtClean="0"/>
              <a:t>Timezone</a:t>
            </a:r>
            <a:r>
              <a:rPr lang="en-US" dirty="0" smtClean="0"/>
              <a:t> 6 means time between 5:30 am to 6:30 am.</a:t>
            </a:r>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altLang="en-US" dirty="0" smtClean="0">
              <a:latin typeface="Arial" panose="020B0604020202020204" pitchFamily="34" charset="0"/>
            </a:endParaRPr>
          </a:p>
          <a:p>
            <a:pPr lvl="2"/>
            <a:endParaRPr lang="en-US" altLang="en-US"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Generation</a:t>
            </a:r>
            <a:endParaRPr lang="en-US" dirty="0"/>
          </a:p>
        </p:txBody>
      </p:sp>
      <p:sp>
        <p:nvSpPr>
          <p:cNvPr id="3" name="Content Placeholder 2"/>
          <p:cNvSpPr>
            <a:spLocks noGrp="1"/>
          </p:cNvSpPr>
          <p:nvPr>
            <p:ph idx="1"/>
          </p:nvPr>
        </p:nvSpPr>
        <p:spPr>
          <a:xfrm>
            <a:off x="172244" y="1778045"/>
            <a:ext cx="8591550" cy="4416425"/>
          </a:xfrm>
        </p:spPr>
        <p:txBody>
          <a:bodyPr/>
          <a:lstStyle/>
          <a:p>
            <a:pPr marL="342900" indent="-342900">
              <a:buFont typeface="Wingdings" panose="05000000000000000000" pitchFamily="2" charset="2"/>
              <a:buChar char="q"/>
            </a:pPr>
            <a:r>
              <a:rPr lang="en-US" b="0" dirty="0" smtClean="0"/>
              <a:t>For initial comparison , we focused on :</a:t>
            </a:r>
          </a:p>
          <a:p>
            <a:pPr marL="342900" indent="-342900">
              <a:buFont typeface="Wingdings" panose="05000000000000000000" pitchFamily="2" charset="2"/>
              <a:buChar char="q"/>
            </a:pPr>
            <a:r>
              <a:rPr lang="en-US" b="0" dirty="0" err="1" smtClean="0"/>
              <a:t>Timezone</a:t>
            </a:r>
            <a:r>
              <a:rPr lang="en-US" b="0" dirty="0" smtClean="0"/>
              <a:t>  6 , 10 , 16 , 20.</a:t>
            </a:r>
          </a:p>
          <a:p>
            <a:pPr marL="342900" indent="-342900">
              <a:buFont typeface="Wingdings" panose="05000000000000000000" pitchFamily="2" charset="2"/>
              <a:buChar char="q"/>
            </a:pPr>
            <a:r>
              <a:rPr lang="en-US" b="0" dirty="0" smtClean="0"/>
              <a:t> The Uber Fare API does not have any time as parameter it gives the result on the basis of current time.</a:t>
            </a:r>
          </a:p>
          <a:p>
            <a:pPr marL="342900" indent="-342900">
              <a:buFont typeface="Wingdings" panose="05000000000000000000" pitchFamily="2" charset="2"/>
              <a:buChar char="q"/>
            </a:pPr>
            <a:r>
              <a:rPr lang="en-US" b="0" dirty="0" smtClean="0"/>
              <a:t>We are 9 hours 30 minutes ahead of New York Time.</a:t>
            </a:r>
          </a:p>
          <a:p>
            <a:pPr marL="342900" indent="-342900">
              <a:buFont typeface="Wingdings" panose="05000000000000000000" pitchFamily="2" charset="2"/>
              <a:buChar char="q"/>
            </a:pPr>
            <a:r>
              <a:rPr lang="en-US" b="0" dirty="0" smtClean="0"/>
              <a:t>We picked up the popular locations from the NYC dataset for each specific </a:t>
            </a:r>
            <a:r>
              <a:rPr lang="en-US" b="0" dirty="0" err="1" smtClean="0"/>
              <a:t>timezone</a:t>
            </a:r>
            <a:r>
              <a:rPr lang="en-US" b="0" dirty="0" smtClean="0"/>
              <a:t> and threw the query to the Uber API at the  appropriate time.</a:t>
            </a:r>
          </a:p>
          <a:p>
            <a:pPr marL="342900" indent="-342900">
              <a:buFont typeface="Wingdings" panose="05000000000000000000" pitchFamily="2" charset="2"/>
              <a:buChar char="q"/>
            </a:pPr>
            <a:r>
              <a:rPr lang="en-US" b="0" dirty="0" smtClean="0"/>
              <a:t>Uber has a lot of product services </a:t>
            </a:r>
            <a:r>
              <a:rPr lang="en-US" b="0" dirty="0"/>
              <a:t>namely </a:t>
            </a:r>
            <a:r>
              <a:rPr lang="en-US" b="0" dirty="0" err="1" smtClean="0"/>
              <a:t>uberPool,uberX,uberXL,uberFAMILY,uberBLACK,uberSUV</a:t>
            </a:r>
            <a:r>
              <a:rPr lang="en-US" b="0" dirty="0" smtClean="0"/>
              <a:t>.</a:t>
            </a:r>
          </a:p>
          <a:p>
            <a:pPr marL="342900" indent="-342900">
              <a:buFont typeface="Wingdings" panose="05000000000000000000" pitchFamily="2" charset="2"/>
              <a:buChar char="q"/>
            </a:pPr>
            <a:r>
              <a:rPr lang="en-US" b="0" dirty="0" smtClean="0"/>
              <a:t>       We will focus on </a:t>
            </a:r>
            <a:r>
              <a:rPr lang="en-US" b="0" dirty="0" err="1" smtClean="0"/>
              <a:t>UberX</a:t>
            </a:r>
            <a:r>
              <a:rPr lang="en-US" b="0" dirty="0"/>
              <a:t> </a:t>
            </a:r>
            <a:r>
              <a:rPr lang="en-US" b="0" dirty="0" smtClean="0"/>
              <a:t>( Cheapest Service of Uber)</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5</a:t>
            </a:fld>
            <a:endParaRPr lang="en-US" altLang="en-US"/>
          </a:p>
        </p:txBody>
      </p:sp>
    </p:spTree>
    <p:extLst>
      <p:ext uri="{BB962C8B-B14F-4D97-AF65-F5344CB8AC3E}">
        <p14:creationId xmlns:p14="http://schemas.microsoft.com/office/powerpoint/2010/main" val="2583654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41314"/>
            <a:ext cx="8689975" cy="1017224"/>
          </a:xfrm>
        </p:spPr>
        <p:txBody>
          <a:bodyPr/>
          <a:lstStyle/>
          <a:p>
            <a:r>
              <a:rPr lang="en-US" dirty="0" smtClean="0"/>
              <a:t>Analyze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96" y="1891191"/>
            <a:ext cx="7184570" cy="4439759"/>
          </a:xfrm>
        </p:spPr>
      </p:pic>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6</a:t>
            </a:fld>
            <a:endParaRPr lang="en-US" altLang="en-US"/>
          </a:p>
        </p:txBody>
      </p:sp>
    </p:spTree>
    <p:extLst>
      <p:ext uri="{BB962C8B-B14F-4D97-AF65-F5344CB8AC3E}">
        <p14:creationId xmlns:p14="http://schemas.microsoft.com/office/powerpoint/2010/main" val="2928273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Fare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1721" y="1907178"/>
            <a:ext cx="6869736" cy="4064594"/>
          </a:xfrm>
        </p:spPr>
      </p:pic>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7</a:t>
            </a:fld>
            <a:endParaRPr lang="en-US" altLang="en-US"/>
          </a:p>
        </p:txBody>
      </p:sp>
    </p:spTree>
    <p:extLst>
      <p:ext uri="{BB962C8B-B14F-4D97-AF65-F5344CB8AC3E}">
        <p14:creationId xmlns:p14="http://schemas.microsoft.com/office/powerpoint/2010/main" val="1248434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Estimate and High Estimate </a:t>
            </a:r>
            <a:endParaRPr lang="en-US" dirty="0"/>
          </a:p>
        </p:txBody>
      </p:sp>
      <p:sp>
        <p:nvSpPr>
          <p:cNvPr id="3" name="Content Placeholder 2"/>
          <p:cNvSpPr>
            <a:spLocks noGrp="1"/>
          </p:cNvSpPr>
          <p:nvPr>
            <p:ph idx="1"/>
          </p:nvPr>
        </p:nvSpPr>
        <p:spPr>
          <a:xfrm>
            <a:off x="336459" y="1404938"/>
            <a:ext cx="8591550" cy="4586242"/>
          </a:xfrm>
        </p:spPr>
        <p:txBody>
          <a:bodyPr/>
          <a:lstStyle/>
          <a:p>
            <a:endParaRPr lang="en-US" dirty="0" smtClean="0"/>
          </a:p>
          <a:p>
            <a:pPr marL="342900" indent="-342900">
              <a:buFont typeface="Wingdings" panose="05000000000000000000" pitchFamily="2" charset="2"/>
              <a:buChar char="q"/>
            </a:pPr>
            <a:r>
              <a:rPr lang="en-US" b="0" dirty="0" smtClean="0"/>
              <a:t>We tried to fit some mathematical formulas and verified them.</a:t>
            </a:r>
          </a:p>
          <a:p>
            <a:pPr marL="342900" indent="-342900">
              <a:buFont typeface="Wingdings" panose="05000000000000000000" pitchFamily="2" charset="2"/>
              <a:buChar char="q"/>
            </a:pPr>
            <a:r>
              <a:rPr lang="en-US" b="0" dirty="0" smtClean="0"/>
              <a:t>For </a:t>
            </a:r>
            <a:r>
              <a:rPr lang="en-US" b="0" dirty="0" err="1" smtClean="0"/>
              <a:t>UberX</a:t>
            </a:r>
            <a:r>
              <a:rPr lang="en-US" b="0" dirty="0" smtClean="0"/>
              <a:t>:    Base </a:t>
            </a:r>
            <a:r>
              <a:rPr lang="en-US" b="0" dirty="0"/>
              <a:t>fare: 2.55$ </a:t>
            </a:r>
            <a:r>
              <a:rPr lang="en-US" b="0" dirty="0" smtClean="0"/>
              <a:t>,   price/mile </a:t>
            </a:r>
            <a:r>
              <a:rPr lang="en-US" b="0" dirty="0"/>
              <a:t>= 1.75$ ,</a:t>
            </a:r>
            <a:r>
              <a:rPr lang="en-US" b="0" dirty="0" smtClean="0"/>
              <a:t>    price/minute = </a:t>
            </a:r>
            <a:r>
              <a:rPr lang="en-US" b="0" dirty="0"/>
              <a:t>.35$ </a:t>
            </a:r>
            <a:r>
              <a:rPr lang="en-US" b="0" dirty="0" smtClean="0"/>
              <a:t>,Minimum Fare = 8$.</a:t>
            </a:r>
          </a:p>
          <a:p>
            <a:pPr marL="342900" indent="-342900">
              <a:buFont typeface="Wingdings" panose="05000000000000000000" pitchFamily="2" charset="2"/>
              <a:buChar char="q"/>
            </a:pPr>
            <a:r>
              <a:rPr lang="en-US" b="0" dirty="0" smtClean="0"/>
              <a:t>Low Estimate = Surcharge Multiplier * Minimum Fare</a:t>
            </a:r>
          </a:p>
          <a:p>
            <a:pPr marL="342900" indent="-342900">
              <a:buFont typeface="Wingdings" panose="05000000000000000000" pitchFamily="2" charset="2"/>
              <a:buChar char="q"/>
            </a:pPr>
            <a:r>
              <a:rPr lang="en-US" b="0" dirty="0" smtClean="0"/>
              <a:t>High Estimate = Low Estimate + Some Factor</a:t>
            </a:r>
          </a:p>
          <a:p>
            <a:pPr marL="342900" indent="-342900">
              <a:buFont typeface="Wingdings" panose="05000000000000000000" pitchFamily="2" charset="2"/>
              <a:buChar char="q"/>
            </a:pPr>
            <a:r>
              <a:rPr lang="en-US" b="0" dirty="0"/>
              <a:t>Time factor = (Time(with traffic) - Time(without traffic)) * </a:t>
            </a:r>
            <a:r>
              <a:rPr lang="en-US" b="0" dirty="0" smtClean="0"/>
              <a:t>price/minute </a:t>
            </a:r>
          </a:p>
          <a:p>
            <a:pPr marL="342900" indent="-342900">
              <a:buFont typeface="Wingdings" panose="05000000000000000000" pitchFamily="2" charset="2"/>
              <a:buChar char="q"/>
            </a:pPr>
            <a:r>
              <a:rPr lang="en-US" b="0" dirty="0" smtClean="0"/>
              <a:t>Distance </a:t>
            </a:r>
            <a:r>
              <a:rPr lang="en-US" b="0" dirty="0"/>
              <a:t>factor = (Distance(More maybe due to traffic) - Distance(Normal)) * price/distance </a:t>
            </a:r>
            <a:endParaRPr lang="en-US" b="0" dirty="0" smtClean="0"/>
          </a:p>
          <a:p>
            <a:pPr marL="342900" indent="-342900">
              <a:buFont typeface="Wingdings" panose="05000000000000000000" pitchFamily="2" charset="2"/>
              <a:buChar char="q"/>
            </a:pPr>
            <a:r>
              <a:rPr lang="en-US" b="0" dirty="0" smtClean="0"/>
              <a:t>Total </a:t>
            </a:r>
            <a:r>
              <a:rPr lang="en-US" b="0" dirty="0"/>
              <a:t>factor = (Time factor + Distance Factor)*</a:t>
            </a:r>
            <a:r>
              <a:rPr lang="en-US" b="0" dirty="0" smtClean="0"/>
              <a:t>surcharge </a:t>
            </a:r>
            <a:r>
              <a:rPr lang="en-US" b="0" dirty="0" err="1" smtClean="0"/>
              <a:t>mulitiplier</a:t>
            </a:r>
            <a:endParaRPr lang="en-US" b="0" dirty="0" smtClean="0"/>
          </a:p>
          <a:p>
            <a:pPr marL="342900" indent="-342900">
              <a:buFont typeface="Wingdings" panose="05000000000000000000" pitchFamily="2" charset="2"/>
              <a:buChar char="q"/>
            </a:pPr>
            <a:r>
              <a:rPr lang="en-US" b="0" dirty="0"/>
              <a:t>   </a:t>
            </a:r>
            <a:r>
              <a:rPr lang="en-US" b="0" dirty="0" smtClean="0"/>
              <a:t>   These two were verified with the data.</a:t>
            </a:r>
          </a:p>
          <a:p>
            <a:pPr marL="342900" indent="-342900">
              <a:buFont typeface="Wingdings" panose="05000000000000000000" pitchFamily="2" charset="2"/>
              <a:buChar char="q"/>
            </a:pPr>
            <a:endParaRPr lang="en-US" dirty="0" smtClean="0"/>
          </a:p>
        </p:txBody>
      </p:sp>
      <p:sp>
        <p:nvSpPr>
          <p:cNvPr id="4" name="Slide Number Placeholder 3"/>
          <p:cNvSpPr>
            <a:spLocks noGrp="1"/>
          </p:cNvSpPr>
          <p:nvPr>
            <p:ph type="sldNum" sz="quarter" idx="10"/>
          </p:nvPr>
        </p:nvSpPr>
        <p:spPr/>
        <p:txBody>
          <a:bodyPr/>
          <a:lstStyle/>
          <a:p>
            <a:pPr>
              <a:defRPr/>
            </a:pPr>
            <a:fld id="{ADF8DC7F-CE77-42AE-9644-FD9B2905741B}" type="slidenum">
              <a:rPr lang="en-US" altLang="en-US" smtClean="0"/>
              <a:pPr>
                <a:defRPr/>
              </a:pPr>
              <a:t>8</a:t>
            </a:fld>
            <a:endParaRPr lang="en-US" altLang="en-US"/>
          </a:p>
        </p:txBody>
      </p:sp>
    </p:spTree>
    <p:extLst>
      <p:ext uri="{BB962C8B-B14F-4D97-AF65-F5344CB8AC3E}">
        <p14:creationId xmlns:p14="http://schemas.microsoft.com/office/powerpoint/2010/main" val="4210975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ctrTitle"/>
          </p:nvPr>
        </p:nvSpPr>
        <p:spPr/>
        <p:txBody>
          <a:bodyPr/>
          <a:lstStyle/>
          <a:p>
            <a:r>
              <a:rPr lang="en-US" altLang="en-US" dirty="0" smtClean="0">
                <a:latin typeface="Arial" panose="020B0604020202020204" pitchFamily="34" charset="0"/>
              </a:rPr>
              <a:t>Plots</a:t>
            </a:r>
            <a:endParaRPr lang="en-US" altLang="en-US" dirty="0" smtClean="0">
              <a:latin typeface="Arial" panose="020B0604020202020204" pitchFamily="34" charset="0"/>
            </a:endParaRPr>
          </a:p>
        </p:txBody>
      </p:sp>
      <p:sp>
        <p:nvSpPr>
          <p:cNvPr id="10242" name="Slide Number Placeholder 5"/>
          <p:cNvSpPr>
            <a:spLocks noGrp="1"/>
          </p:cNvSpPr>
          <p:nvPr>
            <p:ph type="sldNum" sz="quarter" idx="4294967295"/>
          </p:nvPr>
        </p:nvSpPr>
        <p:spPr bwMode="auto">
          <a:xfrm>
            <a:off x="8580438" y="6330950"/>
            <a:ext cx="563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293C4A-E67B-4B8D-912B-3726DE1098FF}" type="slidenum">
              <a:rPr lang="en-US" altLang="en-US">
                <a:solidFill>
                  <a:schemeClr val="bg1"/>
                </a:solidFill>
              </a:rPr>
              <a:pPr/>
              <a:t>9</a:t>
            </a:fld>
            <a:endParaRPr lang="en-US" altLang="en-US">
              <a:solidFill>
                <a:schemeClr val="bg1"/>
              </a:solidFill>
            </a:endParaRPr>
          </a:p>
        </p:txBody>
      </p:sp>
      <p:pic>
        <p:nvPicPr>
          <p:cNvPr id="3" name="Content Placeholder 2"/>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0" y="98375"/>
            <a:ext cx="4380321" cy="3255338"/>
          </a:xfr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238" y="98375"/>
            <a:ext cx="4541762" cy="333062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728" y="3583390"/>
            <a:ext cx="4020052" cy="2948038"/>
          </a:xfrm>
          <a:prstGeom prst="rect">
            <a:avLst/>
          </a:prstGeom>
        </p:spPr>
      </p:pic>
      <p:pic>
        <p:nvPicPr>
          <p:cNvPr id="11" name="Content Placeholder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02238" y="3583390"/>
            <a:ext cx="4571562" cy="3352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DDDDDD"/>
      </a:lt2>
      <a:accent1>
        <a:srgbClr val="FF9933"/>
      </a:accent1>
      <a:accent2>
        <a:srgbClr val="7993B3"/>
      </a:accent2>
      <a:accent3>
        <a:srgbClr val="FFFFFF"/>
      </a:accent3>
      <a:accent4>
        <a:srgbClr val="000000"/>
      </a:accent4>
      <a:accent5>
        <a:srgbClr val="FFCAAD"/>
      </a:accent5>
      <a:accent6>
        <a:srgbClr val="6D85A2"/>
      </a:accent6>
      <a:hlink>
        <a:srgbClr val="CC0000"/>
      </a:hlink>
      <a:folHlink>
        <a:srgbClr val="77777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DDDDDD"/>
        </a:lt2>
        <a:accent1>
          <a:srgbClr val="FF9933"/>
        </a:accent1>
        <a:accent2>
          <a:srgbClr val="7993B3"/>
        </a:accent2>
        <a:accent3>
          <a:srgbClr val="FFFFFF"/>
        </a:accent3>
        <a:accent4>
          <a:srgbClr val="000000"/>
        </a:accent4>
        <a:accent5>
          <a:srgbClr val="FFCAAD"/>
        </a:accent5>
        <a:accent6>
          <a:srgbClr val="6D85A2"/>
        </a:accent6>
        <a:hlink>
          <a:srgbClr val="CC0000"/>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947</TotalTime>
  <Words>997</Words>
  <Application>Microsoft Office PowerPoint</Application>
  <PresentationFormat>On-screen Show (4:3)</PresentationFormat>
  <Paragraphs>165</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PowerPoint Presentation</vt:lpstr>
      <vt:lpstr>Problem Definition </vt:lpstr>
      <vt:lpstr>Introduction</vt:lpstr>
      <vt:lpstr>Dataset</vt:lpstr>
      <vt:lpstr>Data Generation</vt:lpstr>
      <vt:lpstr>Analyze Data</vt:lpstr>
      <vt:lpstr>Estimated Fare</vt:lpstr>
      <vt:lpstr>Low Estimate and High Estimate </vt:lpstr>
      <vt:lpstr>Plots</vt:lpstr>
      <vt:lpstr>Surcharge</vt:lpstr>
      <vt:lpstr>Heatmap(For timezone 16)</vt:lpstr>
      <vt:lpstr>Proposed Model</vt:lpstr>
      <vt:lpstr>Generating the Training Set</vt:lpstr>
      <vt:lpstr>Popularity Estimator</vt:lpstr>
      <vt:lpstr>Improvements</vt:lpstr>
      <vt:lpstr>Surcharge Estimator</vt:lpstr>
      <vt:lpstr>Improvements??</vt:lpstr>
      <vt:lpstr>Improved Result</vt:lpstr>
      <vt:lpstr>Conclusion</vt:lpstr>
      <vt:lpstr>Future Work and Recent Changes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Animated Template</dc:title>
  <dc:creator>Presentation Magazine</dc:creator>
  <cp:lastModifiedBy>Shaiwal Sachdev</cp:lastModifiedBy>
  <cp:revision>52</cp:revision>
  <dcterms:created xsi:type="dcterms:W3CDTF">2007-05-31T17:14:01Z</dcterms:created>
  <dcterms:modified xsi:type="dcterms:W3CDTF">2016-06-25T11:05:39Z</dcterms:modified>
  <cp:category>Transport</cp:category>
</cp:coreProperties>
</file>