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57" r:id="rId5"/>
    <p:sldId id="267" r:id="rId6"/>
    <p:sldId id="268" r:id="rId7"/>
    <p:sldId id="270" r:id="rId8"/>
    <p:sldId id="269" r:id="rId9"/>
    <p:sldId id="260" r:id="rId10"/>
    <p:sldId id="261" r:id="rId11"/>
    <p:sldId id="278" r:id="rId12"/>
    <p:sldId id="272" r:id="rId13"/>
    <p:sldId id="274" r:id="rId14"/>
    <p:sldId id="275" r:id="rId15"/>
    <p:sldId id="276" r:id="rId16"/>
    <p:sldId id="277" r:id="rId17"/>
    <p:sldId id="279" r:id="rId18"/>
    <p:sldId id="263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58">
          <p15:clr>
            <a:srgbClr val="A4A3A4"/>
          </p15:clr>
        </p15:guide>
        <p15:guide id="2" orient="horz" pos="1423">
          <p15:clr>
            <a:srgbClr val="A4A3A4"/>
          </p15:clr>
        </p15:guide>
        <p15:guide id="3" pos="283">
          <p15:clr>
            <a:srgbClr val="A4A3A4"/>
          </p15:clr>
        </p15:guide>
        <p15:guide id="4" pos="2951">
          <p15:clr>
            <a:srgbClr val="A4A3A4"/>
          </p15:clr>
        </p15:guide>
        <p15:guide id="5" pos="3042">
          <p15:clr>
            <a:srgbClr val="A4A3A4"/>
          </p15:clr>
        </p15:guide>
        <p15:guide id="6" pos="56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8"/>
      </p:cViewPr>
      <p:guideLst>
        <p:guide orient="horz" pos="3858"/>
        <p:guide orient="horz" pos="1423"/>
        <p:guide pos="283"/>
        <p:guide pos="2951"/>
        <p:guide pos="3042"/>
        <p:guide pos="56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686919A-6C86-4217-B6FC-F9D82ECCD34C}" type="datetimeFigureOut">
              <a:rPr lang="en-US" altLang="en-US"/>
              <a:pPr>
                <a:defRPr/>
              </a:pPr>
              <a:t>6/25/2016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919566C-49AE-4879-BADD-FA28B3A9F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786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290D2E-9590-425A-AB59-BD5F4FF2CF02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54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160595-CC83-4B97-9B62-7FD21004A782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32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2119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8547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0655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/>
          </p:cNvSpPr>
          <p:nvPr>
            <p:ph type="ctrTitle"/>
          </p:nvPr>
        </p:nvSpPr>
        <p:spPr>
          <a:xfrm>
            <a:off x="454025" y="2266950"/>
            <a:ext cx="4621213" cy="1162050"/>
          </a:xfrm>
        </p:spPr>
        <p:txBody>
          <a:bodyPr anchor="b"/>
          <a:lstStyle>
            <a:lvl1pPr>
              <a:defRPr sz="360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4025" y="3627438"/>
            <a:ext cx="4627563" cy="534987"/>
          </a:xfrm>
        </p:spPr>
        <p:txBody>
          <a:bodyPr/>
          <a:lstStyle>
            <a:lvl1pPr>
              <a:defRPr sz="2600" smtClean="0">
                <a:effectLst/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9250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B808-19D4-47F7-B28A-E9F8EE7F58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3620A-5D3E-4F78-9B00-8A2549A250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0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8DC7F-CE77-42AE-9644-FD9B290574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61A80-0C79-4DDE-8BA5-D5DD9F7DC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68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06FB-3C28-4A6A-9223-5643C429F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78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CABD-3896-493D-B9FF-D07F24A28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9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29BB3-BB8D-49FB-A5B6-233E4F4E1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8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81420-D7F6-4150-9F7A-0B9C4B601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34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765D4-9E17-44FC-BC7A-4A4C921F8F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93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5D6C-A937-45F5-8360-9000E0EEC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2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4025" y="341313"/>
            <a:ext cx="86899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4025" y="2247900"/>
            <a:ext cx="8591550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2013" y="6330950"/>
            <a:ext cx="56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E498BAE-1615-4EC0-AD5B-DBDB96218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 sz="2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+mn-ea"/>
          <a:cs typeface="+mn-cs"/>
        </a:defRPr>
      </a:lvl1pPr>
      <a:lvl2pPr marL="2682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è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550863" indent="-2809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82073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062038" indent="-2397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848" y="5689063"/>
            <a:ext cx="8582297" cy="931499"/>
          </a:xfrm>
        </p:spPr>
        <p:txBody>
          <a:bodyPr/>
          <a:lstStyle/>
          <a:p>
            <a:r>
              <a:rPr lang="en-US" sz="4000" dirty="0" smtClean="0"/>
              <a:t>TAXI FARE ANALYSIS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62" y="3307976"/>
            <a:ext cx="3022941" cy="1495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E423360-48BA-49D3-8B9A-783289B5D3B6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Surcharge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42" y="1404938"/>
            <a:ext cx="6142718" cy="35981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dirty="0" smtClean="0">
                <a:latin typeface="Arial" panose="020B0604020202020204" pitchFamily="34" charset="0"/>
              </a:rPr>
              <a:t>After doing the analysis , Uber earns most of the its money by its dynamically changing Surcharge values.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Surcharge Multiplier = </a:t>
            </a:r>
          </a:p>
          <a:p>
            <a:pPr marL="1588" lvl="1" indent="0">
              <a:buNone/>
            </a:pPr>
            <a:r>
              <a:rPr lang="en-US" altLang="en-US" b="1" dirty="0" smtClean="0">
                <a:latin typeface="Arial" panose="020B0604020202020204" pitchFamily="34" charset="0"/>
              </a:rPr>
              <a:t>(Demand By Customers)/(Supply of Drivers).</a:t>
            </a:r>
          </a:p>
          <a:p>
            <a:pPr lvl="1"/>
            <a:r>
              <a:rPr lang="en-US" altLang="en-US" b="1" dirty="0" smtClean="0">
                <a:latin typeface="Arial" panose="020B0604020202020204" pitchFamily="34" charset="0"/>
              </a:rPr>
              <a:t>Can we </a:t>
            </a:r>
            <a:r>
              <a:rPr lang="en-US" altLang="en-US" b="1" dirty="0">
                <a:latin typeface="Arial" panose="020B0604020202020204" pitchFamily="34" charset="0"/>
              </a:rPr>
              <a:t>make a model that will predict the surcharge value using the data we have on giving input </a:t>
            </a:r>
            <a:r>
              <a:rPr lang="en-US" altLang="en-US" b="1" dirty="0" smtClean="0">
                <a:latin typeface="Arial" panose="020B0604020202020204" pitchFamily="34" charset="0"/>
              </a:rPr>
              <a:t>,pickup , </a:t>
            </a:r>
            <a:r>
              <a:rPr lang="en-US" altLang="en-US" b="1" dirty="0" err="1" smtClean="0">
                <a:latin typeface="Arial" panose="020B0604020202020204" pitchFamily="34" charset="0"/>
              </a:rPr>
              <a:t>dropoff</a:t>
            </a:r>
            <a:r>
              <a:rPr lang="en-US" altLang="en-US" b="1" dirty="0" smtClean="0"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latin typeface="Arial" panose="020B0604020202020204" pitchFamily="34" charset="0"/>
              </a:rPr>
              <a:t>location,timezone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smtClean="0">
                <a:latin typeface="Arial" panose="020B0604020202020204" pitchFamily="34" charset="0"/>
              </a:rPr>
              <a:t>and cab service(</a:t>
            </a:r>
            <a:r>
              <a:rPr lang="en-US" altLang="en-US" b="1" dirty="0" err="1" smtClean="0">
                <a:latin typeface="Arial" panose="020B0604020202020204" pitchFamily="34" charset="0"/>
              </a:rPr>
              <a:t>UberX,UberXL</a:t>
            </a:r>
            <a:r>
              <a:rPr lang="en-US" altLang="en-US" b="1" dirty="0" smtClean="0">
                <a:latin typeface="Arial" panose="020B0604020202020204" pitchFamily="34" charset="0"/>
              </a:rPr>
              <a:t>..) ???</a:t>
            </a:r>
            <a:endParaRPr lang="en-US" altLang="en-US" b="1" dirty="0">
              <a:latin typeface="Arial" panose="020B0604020202020204" pitchFamily="34" charset="0"/>
            </a:endParaRPr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2"/>
            <a:endParaRPr lang="en-US" altLang="en-US" dirty="0" smtClean="0">
              <a:latin typeface="Arial" panose="020B0604020202020204" pitchFamily="34" charset="0"/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5065" y="1875405"/>
            <a:ext cx="2608935" cy="46381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Heatmap</a:t>
            </a:r>
            <a:r>
              <a:rPr lang="en-US" dirty="0" smtClean="0"/>
              <a:t>(For </a:t>
            </a:r>
            <a:r>
              <a:rPr lang="en-US" dirty="0" err="1" smtClean="0"/>
              <a:t>timezone</a:t>
            </a:r>
            <a:r>
              <a:rPr lang="en-US" dirty="0" smtClean="0"/>
              <a:t> 16)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2" y="1786322"/>
            <a:ext cx="7161619" cy="45446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2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4" y="2610778"/>
            <a:ext cx="7315200" cy="30765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4765" y="1959429"/>
            <a:ext cx="834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For a particular </a:t>
            </a:r>
            <a:r>
              <a:rPr lang="en-US" sz="2800" b="1" dirty="0" err="1" smtClean="0"/>
              <a:t>Timezone</a:t>
            </a:r>
            <a:r>
              <a:rPr lang="en-US" sz="2800" b="1" dirty="0" smtClean="0"/>
              <a:t> and Cab Service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11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Training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025" y="182308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Assuming uniform supply of drivers. Lets us suppose , surcharge only depends on the Demand or Popularity of a particular 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Fields: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Latitude of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Longitude of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Popularity (Counting the number of trips which started at this location in the NYC Dataset)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Average Surcharge of all the trips having this as pickup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29BB3-BB8D-49FB-A5B6-233E4F4E15A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22" y="191452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Input is pickup location and </a:t>
            </a:r>
            <a:r>
              <a:rPr lang="en-US" b="0" dirty="0" err="1" smtClean="0"/>
              <a:t>timezone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Assumption: The demand or popularity at a location depends on it locality or near by locations.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start with a distance of 0.1 mile </a:t>
            </a:r>
            <a:r>
              <a:rPr lang="en-US" b="0" dirty="0" err="1" smtClean="0"/>
              <a:t>upto</a:t>
            </a:r>
            <a:r>
              <a:rPr lang="en-US" b="0" dirty="0" smtClean="0"/>
              <a:t> 1 mile till we find </a:t>
            </a:r>
            <a:r>
              <a:rPr lang="en-US" b="0" dirty="0" err="1" smtClean="0"/>
              <a:t>atleast</a:t>
            </a:r>
            <a:r>
              <a:rPr lang="en-US" b="0" dirty="0" smtClean="0"/>
              <a:t> one location, and find the nearby locations.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can take the average of demand of </a:t>
            </a:r>
          </a:p>
          <a:p>
            <a:r>
              <a:rPr lang="en-US" b="0" dirty="0"/>
              <a:t> </a:t>
            </a:r>
            <a:r>
              <a:rPr lang="en-US" b="0" dirty="0" smtClean="0"/>
              <a:t>all locations within the bounding box.</a:t>
            </a:r>
          </a:p>
          <a:p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This method did not give good results.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095" y="3487783"/>
            <a:ext cx="2724699" cy="26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764984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Even within the bounding box , the location nearer should have more effect or more weight.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used Inverse Distance Weighting Average(IDW)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Distance will the great circle between two points.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This significantly improved our results.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R  = 0.1 mile or distance within which we </a:t>
            </a:r>
          </a:p>
          <a:p>
            <a:r>
              <a:rPr lang="en-US" b="0" dirty="0"/>
              <a:t>a</a:t>
            </a:r>
            <a:r>
              <a:rPr lang="en-US" b="0" dirty="0" smtClean="0"/>
              <a:t>re calculating. MSE obtained: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7" y="2030830"/>
            <a:ext cx="2169623" cy="813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44" y="3420644"/>
            <a:ext cx="3084209" cy="73165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19427"/>
              </p:ext>
            </p:extLst>
          </p:nvPr>
        </p:nvGraphicFramePr>
        <p:xfrm>
          <a:off x="454026" y="4559302"/>
          <a:ext cx="8402590" cy="1608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518">
                  <a:extLst>
                    <a:ext uri="{9D8B030D-6E8A-4147-A177-3AD203B41FA5}">
                      <a16:colId xmlns:a16="http://schemas.microsoft.com/office/drawing/2014/main" val="1685324356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4188050006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2171795723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3074124764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2759545503"/>
                    </a:ext>
                  </a:extLst>
                </a:gridCol>
              </a:tblGrid>
              <a:tr h="53623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84720"/>
                  </a:ext>
                </a:extLst>
              </a:tr>
              <a:tr h="536234">
                <a:tc>
                  <a:txBody>
                    <a:bodyPr/>
                    <a:lstStyle/>
                    <a:p>
                      <a:r>
                        <a:rPr lang="en-US" dirty="0" smtClean="0"/>
                        <a:t>Normal Avg.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94344"/>
                  </a:ext>
                </a:extLst>
              </a:tr>
              <a:tr h="536234">
                <a:tc>
                  <a:txBody>
                    <a:bodyPr/>
                    <a:lstStyle/>
                    <a:p>
                      <a:r>
                        <a:rPr lang="en-US" dirty="0" smtClean="0"/>
                        <a:t>IDW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0.06321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04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Surcharge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7" y="1777638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After estimating the demand at the location , we have to find the estimated surcharge at the 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used different regression algorithms which giving input estimated demand gave out estimated surcharge at that location at that </a:t>
            </a:r>
            <a:r>
              <a:rPr lang="en-US" b="0" dirty="0" err="1" smtClean="0"/>
              <a:t>timezone</a:t>
            </a:r>
            <a:r>
              <a:rPr lang="en-US" b="0" dirty="0" smtClean="0"/>
              <a:t>. Mean Square Error: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66064"/>
              </p:ext>
            </p:extLst>
          </p:nvPr>
        </p:nvGraphicFramePr>
        <p:xfrm>
          <a:off x="454025" y="3528882"/>
          <a:ext cx="8591550" cy="2802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10">
                  <a:extLst>
                    <a:ext uri="{9D8B030D-6E8A-4147-A177-3AD203B41FA5}">
                      <a16:colId xmlns:a16="http://schemas.microsoft.com/office/drawing/2014/main" val="85774230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3884287278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115314715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205211366"/>
                    </a:ext>
                  </a:extLst>
                </a:gridCol>
                <a:gridCol w="1718310">
                  <a:extLst>
                    <a:ext uri="{9D8B030D-6E8A-4147-A177-3AD203B41FA5}">
                      <a16:colId xmlns:a16="http://schemas.microsoft.com/office/drawing/2014/main" val="2981951382"/>
                    </a:ext>
                  </a:extLst>
                </a:gridCol>
              </a:tblGrid>
              <a:tr h="60750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8687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98414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0.00231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32250"/>
                  </a:ext>
                </a:extLst>
              </a:tr>
              <a:tr h="607508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0.03920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9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Improvements??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396" y="1699260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Assumption , estimated value of surcharge should depend on local regions more.</a:t>
            </a:r>
            <a:r>
              <a:rPr lang="en-US" b="0" dirty="0"/>
              <a:t> 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We used Locally Weighted Regression(LWR) in which first the weights are find using the difference of estimated demand to the demand of the near by regions. X</a:t>
            </a:r>
            <a:r>
              <a:rPr lang="en-US" sz="1400" b="0" dirty="0" smtClean="0"/>
              <a:t>0</a:t>
            </a:r>
            <a:r>
              <a:rPr lang="en-US" b="0" dirty="0" smtClean="0"/>
              <a:t> is the Estimated demand</a:t>
            </a:r>
            <a:r>
              <a:rPr lang="en-US" sz="1400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 smtClean="0"/>
              <a:t>Inverse Distance Weighting Function </a:t>
            </a:r>
          </a:p>
          <a:p>
            <a:r>
              <a:rPr lang="en-US" b="0" dirty="0" smtClean="0"/>
              <a:t>or Gaussian Function used.</a:t>
            </a:r>
            <a:r>
              <a:rPr lang="en-US" sz="1400" b="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1105"/>
            <a:ext cx="4519749" cy="2379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06" y="5291468"/>
            <a:ext cx="2762636" cy="571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25" y="5748471"/>
            <a:ext cx="1076475" cy="371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94" y="3467017"/>
            <a:ext cx="1901591" cy="713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94" y="4237471"/>
            <a:ext cx="2267109" cy="8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Improved Result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7408"/>
              </p:ext>
            </p:extLst>
          </p:nvPr>
        </p:nvGraphicFramePr>
        <p:xfrm>
          <a:off x="454025" y="2247900"/>
          <a:ext cx="8591725" cy="107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5">
                  <a:extLst>
                    <a:ext uri="{9D8B030D-6E8A-4147-A177-3AD203B41FA5}">
                      <a16:colId xmlns:a16="http://schemas.microsoft.com/office/drawing/2014/main" val="1344171250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4221648159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468505164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702052502"/>
                    </a:ext>
                  </a:extLst>
                </a:gridCol>
                <a:gridCol w="1718345">
                  <a:extLst>
                    <a:ext uri="{9D8B030D-6E8A-4147-A177-3AD203B41FA5}">
                      <a16:colId xmlns:a16="http://schemas.microsoft.com/office/drawing/2014/main" val="3953797223"/>
                    </a:ext>
                  </a:extLst>
                </a:gridCol>
              </a:tblGrid>
              <a:tr h="5350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6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10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16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20</a:t>
                      </a:r>
                      <a:endParaRPr lang="en-US" dirty="0"/>
                    </a:p>
                  </a:txBody>
                  <a:tcPr marL="89038" marR="89038"/>
                </a:tc>
                <a:extLst>
                  <a:ext uri="{0D108BD9-81ED-4DB2-BD59-A6C34878D82A}">
                    <a16:rowId xmlns:a16="http://schemas.microsoft.com/office/drawing/2014/main" val="2108785951"/>
                  </a:ext>
                </a:extLst>
              </a:tr>
              <a:tr h="535033">
                <a:tc>
                  <a:txBody>
                    <a:bodyPr/>
                    <a:lstStyle/>
                    <a:p>
                      <a:r>
                        <a:rPr lang="en-US" dirty="0" smtClean="0"/>
                        <a:t>LWR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0.0107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0.01092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0.0105</a:t>
                      </a:r>
                      <a:endParaRPr lang="en-US" dirty="0"/>
                    </a:p>
                  </a:txBody>
                  <a:tcPr marL="89038" marR="8903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0.01089</a:t>
                      </a:r>
                      <a:endParaRPr lang="en-US" dirty="0"/>
                    </a:p>
                  </a:txBody>
                  <a:tcPr marL="89038" marR="89038"/>
                </a:tc>
                <a:extLst>
                  <a:ext uri="{0D108BD9-81ED-4DB2-BD59-A6C34878D82A}">
                    <a16:rowId xmlns:a16="http://schemas.microsoft.com/office/drawing/2014/main" val="267430617"/>
                  </a:ext>
                </a:extLst>
              </a:tr>
            </a:tbl>
          </a:graphicData>
        </a:graphic>
      </p:graphicFrame>
      <p:sp>
        <p:nvSpPr>
          <p:cNvPr id="1433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E3CC2A-F396-4577-8655-724FAC6BB2AB}" type="slidenum">
              <a:rPr lang="en-US" altLang="en-US">
                <a:solidFill>
                  <a:schemeClr val="bg1"/>
                </a:solidFill>
              </a:rPr>
              <a:pPr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191452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The proposed model estimates the surcharge with maximum </a:t>
            </a:r>
            <a:r>
              <a:rPr lang="en-US" b="0" smtClean="0"/>
              <a:t>of 0.01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This model can be useful for the user, he can check the estimated surcharge at his location for any </a:t>
            </a:r>
            <a:r>
              <a:rPr lang="en-US" b="0" dirty="0" err="1" smtClean="0"/>
              <a:t>timezone</a:t>
            </a:r>
            <a:r>
              <a:rPr lang="en-US" b="0" dirty="0" smtClean="0"/>
              <a:t> and see if surcharge decreases maybe after an hour. He can plan his timings accordingly.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2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45" y="1914525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Question “How Uber generates so much Revenue?”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Aim is </a:t>
            </a:r>
            <a:r>
              <a:rPr lang="en-US" dirty="0"/>
              <a:t>to </a:t>
            </a:r>
            <a:r>
              <a:rPr lang="en-US" dirty="0" smtClean="0"/>
              <a:t>compare and analyze </a:t>
            </a:r>
            <a:r>
              <a:rPr lang="en-US" dirty="0"/>
              <a:t>fare data </a:t>
            </a:r>
            <a:r>
              <a:rPr lang="en-US" dirty="0" smtClean="0"/>
              <a:t>of large number of trips for Taxi Companies mainly New York Yellow Cabs and Uber. Also, verify the Uber estimated fare values. The analysis is focused on New York region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32" y="3979154"/>
            <a:ext cx="3510143" cy="235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247900"/>
            <a:ext cx="8591550" cy="22849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smtClean="0"/>
              <a:t>The model maybe extended to 24*7 that is can be specialized for a week instead of 24 hours only.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8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6" y="2201908"/>
            <a:ext cx="8591550" cy="39068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Analyze how Uber dynamically controls its pricing using the </a:t>
            </a:r>
            <a:r>
              <a:rPr lang="en-US" b="0" dirty="0" smtClean="0"/>
              <a:t>surcharge multiplier </a:t>
            </a:r>
            <a:r>
              <a:rPr lang="en-US" b="0" dirty="0"/>
              <a:t>parameter.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Uber’s on record rates shown in the App are comparable to other companies but Uber is able to make huge profits using the surcharge it applies.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Ease of Booking the Cab using the App makes the customers lured to using it and Uber takes advantage of this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had the dataset of NYC Cabs and we collected the data for same locations for Uber and then compared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5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1430FA-DF7E-4EE2-8516-AF48A723A369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147" name="Slide Number Placeholder 5"/>
          <p:cNvSpPr txBox="1">
            <a:spLocks noGrp="1"/>
          </p:cNvSpPr>
          <p:nvPr/>
        </p:nvSpPr>
        <p:spPr bwMode="auto">
          <a:xfrm>
            <a:off x="8534400" y="6326188"/>
            <a:ext cx="563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defRPr sz="2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DBE6BA5-0B0F-43E3-BE6A-0FA4465C3FD5}" type="slidenum">
              <a:rPr lang="en-US" altLang="en-US" sz="1200" b="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200" b="0"/>
          </a:p>
        </p:txBody>
      </p:sp>
      <p:sp>
        <p:nvSpPr>
          <p:cNvPr id="6148" name="Rectangle 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Dataset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319554" y="1909763"/>
            <a:ext cx="8591550" cy="3906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  <a:latin typeface="Arial" panose="020B0604020202020204" pitchFamily="34" charset="0"/>
              </a:rPr>
              <a:t>NYC Yellow Taxi Data(Around 143 Million Trips)</a:t>
            </a:r>
          </a:p>
          <a:p>
            <a:r>
              <a:rPr lang="en-US" altLang="en-US" dirty="0" smtClean="0">
                <a:effectLst/>
                <a:latin typeface="Arial" panose="020B0604020202020204" pitchFamily="34" charset="0"/>
              </a:rPr>
              <a:t>For each trip:</a:t>
            </a:r>
          </a:p>
          <a:p>
            <a:pPr lvl="1"/>
            <a:r>
              <a:rPr lang="en-US" dirty="0" smtClean="0"/>
              <a:t>Pickup location(</a:t>
            </a:r>
            <a:r>
              <a:rPr lang="en-US" dirty="0"/>
              <a:t>Latitude and </a:t>
            </a:r>
            <a:r>
              <a:rPr lang="en-US" dirty="0" smtClean="0"/>
              <a:t>Longitude)</a:t>
            </a:r>
          </a:p>
          <a:p>
            <a:pPr lvl="1"/>
            <a:r>
              <a:rPr lang="en-US" dirty="0" err="1"/>
              <a:t>Dropoff</a:t>
            </a:r>
            <a:r>
              <a:rPr lang="en-US" dirty="0"/>
              <a:t> </a:t>
            </a:r>
            <a:r>
              <a:rPr lang="en-US" dirty="0" smtClean="0"/>
              <a:t>location(</a:t>
            </a:r>
            <a:r>
              <a:rPr lang="en-US" dirty="0"/>
              <a:t>Latitude and </a:t>
            </a:r>
            <a:r>
              <a:rPr lang="en-US" dirty="0" smtClean="0"/>
              <a:t>Longitude)</a:t>
            </a:r>
          </a:p>
          <a:p>
            <a:pPr lvl="1"/>
            <a:r>
              <a:rPr lang="en-US" dirty="0"/>
              <a:t>Distance </a:t>
            </a:r>
            <a:r>
              <a:rPr lang="en-US" dirty="0" smtClean="0"/>
              <a:t>Travelled(in miles)</a:t>
            </a:r>
          </a:p>
          <a:p>
            <a:pPr lvl="1"/>
            <a:r>
              <a:rPr lang="en-US" dirty="0"/>
              <a:t>Duration of </a:t>
            </a:r>
            <a:r>
              <a:rPr lang="en-US" dirty="0" smtClean="0"/>
              <a:t>trip(in seconds)</a:t>
            </a:r>
          </a:p>
          <a:p>
            <a:pPr lvl="1"/>
            <a:r>
              <a:rPr lang="en-US" dirty="0" smtClean="0"/>
              <a:t>Total Fare (in US Dollars)</a:t>
            </a:r>
          </a:p>
          <a:p>
            <a:pPr lvl="1"/>
            <a:r>
              <a:rPr lang="en-US" dirty="0" err="1" smtClean="0"/>
              <a:t>Timezone</a:t>
            </a:r>
            <a:r>
              <a:rPr lang="en-US" dirty="0" smtClean="0"/>
              <a:t> (Range 0 to 23)(Hour Wise)</a:t>
            </a:r>
          </a:p>
          <a:p>
            <a:pPr lvl="1"/>
            <a:r>
              <a:rPr lang="en-US" dirty="0" smtClean="0"/>
              <a:t>Example, </a:t>
            </a:r>
            <a:r>
              <a:rPr lang="en-US" dirty="0" err="1" smtClean="0"/>
              <a:t>Timezone</a:t>
            </a:r>
            <a:r>
              <a:rPr lang="en-US" dirty="0" smtClean="0"/>
              <a:t> 6 means time between 5:30 am to 6:30 am.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altLang="en-US" dirty="0" smtClean="0">
              <a:latin typeface="Arial" panose="020B0604020202020204" pitchFamily="34" charset="0"/>
            </a:endParaRPr>
          </a:p>
          <a:p>
            <a:pPr lvl="2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44" y="1778045"/>
            <a:ext cx="8591550" cy="44164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initial comparison , we focused on 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err="1" smtClean="0"/>
              <a:t>Timezone</a:t>
            </a:r>
            <a:r>
              <a:rPr lang="en-US" b="0" dirty="0" smtClean="0"/>
              <a:t>  6 , 10 , 16 , 20.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 The Uber Fare API does not have any time as parameter it gives the result on the basis of current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are 9 hours 30 minutes ahead of New York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picked up the popular locations from the NYC dataset for each specific </a:t>
            </a:r>
            <a:r>
              <a:rPr lang="en-US" b="0" dirty="0" err="1" smtClean="0"/>
              <a:t>timezone</a:t>
            </a:r>
            <a:r>
              <a:rPr lang="en-US" b="0" dirty="0" smtClean="0"/>
              <a:t> and threw the query to the Uber API at the  appropriate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Uber has a lot of product services </a:t>
            </a:r>
            <a:r>
              <a:rPr lang="en-US" b="0" dirty="0"/>
              <a:t>namely </a:t>
            </a:r>
            <a:r>
              <a:rPr lang="en-US" b="0" dirty="0" err="1" smtClean="0"/>
              <a:t>uberPool,uberX,uberXL,uberFAMILY,uberBLACK,uberSUV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       We will focus on </a:t>
            </a:r>
            <a:r>
              <a:rPr lang="en-US" b="0" dirty="0" err="1" smtClean="0"/>
              <a:t>UberX</a:t>
            </a:r>
            <a:r>
              <a:rPr lang="en-US" b="0" dirty="0"/>
              <a:t> </a:t>
            </a:r>
            <a:r>
              <a:rPr lang="en-US" b="0" dirty="0" smtClean="0"/>
              <a:t>( Cheapest Service of Uber)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341314"/>
            <a:ext cx="8689975" cy="1017224"/>
          </a:xfrm>
        </p:spPr>
        <p:txBody>
          <a:bodyPr/>
          <a:lstStyle/>
          <a:p>
            <a:r>
              <a:rPr lang="en-US" dirty="0" smtClean="0"/>
              <a:t>Analyze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" y="1891191"/>
            <a:ext cx="7184570" cy="44397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2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Fare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21" y="1907178"/>
            <a:ext cx="6869736" cy="40645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Estimate and High Estimate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59" y="1404938"/>
            <a:ext cx="8591550" cy="4586242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We tried to fit some mathematical formulas and verified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For </a:t>
            </a:r>
            <a:r>
              <a:rPr lang="en-US" b="0" dirty="0" err="1" smtClean="0"/>
              <a:t>UberX</a:t>
            </a:r>
            <a:r>
              <a:rPr lang="en-US" b="0" dirty="0" smtClean="0"/>
              <a:t>:    Base </a:t>
            </a:r>
            <a:r>
              <a:rPr lang="en-US" b="0" dirty="0"/>
              <a:t>fare: 2.55$ </a:t>
            </a:r>
            <a:r>
              <a:rPr lang="en-US" b="0" dirty="0" smtClean="0"/>
              <a:t>,   price/mile </a:t>
            </a:r>
            <a:r>
              <a:rPr lang="en-US" b="0" dirty="0"/>
              <a:t>= 1.75$ ,</a:t>
            </a:r>
            <a:r>
              <a:rPr lang="en-US" b="0" dirty="0" smtClean="0"/>
              <a:t>    price/minute = </a:t>
            </a:r>
            <a:r>
              <a:rPr lang="en-US" b="0" dirty="0"/>
              <a:t>.35$ </a:t>
            </a:r>
            <a:r>
              <a:rPr lang="en-US" b="0" dirty="0" smtClean="0"/>
              <a:t>,Minimum Fare = 8$.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Low Estimate = Surcharge Multiplier * Minimum Fare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High Estimate = Low Estimate + Some Factor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Time factor = (Time(with traffic) - Time(without traffic)) * </a:t>
            </a:r>
            <a:r>
              <a:rPr lang="en-US" b="0" dirty="0" smtClean="0"/>
              <a:t>price/minute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Distance </a:t>
            </a:r>
            <a:r>
              <a:rPr lang="en-US" b="0" dirty="0"/>
              <a:t>factor = (Distance(More maybe due to traffic) - Distance(Normal)) * price/distance 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 smtClean="0"/>
              <a:t>Total </a:t>
            </a:r>
            <a:r>
              <a:rPr lang="en-US" b="0" dirty="0"/>
              <a:t>factor = (Time factor + Distance Factor)*</a:t>
            </a:r>
            <a:r>
              <a:rPr lang="en-US" b="0" dirty="0" smtClean="0"/>
              <a:t>surcharge </a:t>
            </a:r>
            <a:r>
              <a:rPr lang="en-US" b="0" dirty="0" err="1" smtClean="0"/>
              <a:t>mulitiplier</a:t>
            </a:r>
            <a:endParaRPr lang="en-US" b="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   </a:t>
            </a:r>
            <a:r>
              <a:rPr lang="en-US" b="0" dirty="0" smtClean="0"/>
              <a:t>   These two were verified with the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F8DC7F-CE77-42AE-9644-FD9B2905741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9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0438" y="6330950"/>
            <a:ext cx="5635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293C4A-E67B-4B8D-912B-3726DE1098FF}" type="slidenum">
              <a:rPr lang="en-US" altLang="en-US">
                <a:solidFill>
                  <a:schemeClr val="bg1"/>
                </a:solidFill>
              </a:rPr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75"/>
            <a:ext cx="4380321" cy="32553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238" y="98375"/>
            <a:ext cx="4541762" cy="333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8" y="3583390"/>
            <a:ext cx="4020052" cy="2948038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238" y="3583390"/>
            <a:ext cx="4571562" cy="33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DDDDDD"/>
      </a:lt2>
      <a:accent1>
        <a:srgbClr val="FF9933"/>
      </a:accent1>
      <a:accent2>
        <a:srgbClr val="7993B3"/>
      </a:accent2>
      <a:accent3>
        <a:srgbClr val="FFFFFF"/>
      </a:accent3>
      <a:accent4>
        <a:srgbClr val="000000"/>
      </a:accent4>
      <a:accent5>
        <a:srgbClr val="FFCAAD"/>
      </a:accent5>
      <a:accent6>
        <a:srgbClr val="6D85A2"/>
      </a:accent6>
      <a:hlink>
        <a:srgbClr val="CC0000"/>
      </a:hlink>
      <a:folHlink>
        <a:srgbClr val="77777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DDDDDD"/>
        </a:lt2>
        <a:accent1>
          <a:srgbClr val="FF9933"/>
        </a:accent1>
        <a:accent2>
          <a:srgbClr val="7993B3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6D85A2"/>
        </a:accent6>
        <a:hlink>
          <a:srgbClr val="CC00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956</TotalTime>
  <Words>950</Words>
  <Application>Microsoft Office PowerPoint</Application>
  <PresentationFormat>On-screen Show (4:3)</PresentationFormat>
  <Paragraphs>164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PowerPoint Presentation</vt:lpstr>
      <vt:lpstr>Problem Definition </vt:lpstr>
      <vt:lpstr>Introduction</vt:lpstr>
      <vt:lpstr>Dataset</vt:lpstr>
      <vt:lpstr>Data Generation</vt:lpstr>
      <vt:lpstr>Analyze Data</vt:lpstr>
      <vt:lpstr>Estimated Fare</vt:lpstr>
      <vt:lpstr>Low Estimate and High Estimate </vt:lpstr>
      <vt:lpstr>Plots</vt:lpstr>
      <vt:lpstr>Surcharge</vt:lpstr>
      <vt:lpstr>Heatmap(For timezone 16)</vt:lpstr>
      <vt:lpstr>Proposed Model</vt:lpstr>
      <vt:lpstr>Generating the Training Set</vt:lpstr>
      <vt:lpstr>Popularity Estimator</vt:lpstr>
      <vt:lpstr>Improvements</vt:lpstr>
      <vt:lpstr>Surcharge Estimator</vt:lpstr>
      <vt:lpstr>Improvements??</vt:lpstr>
      <vt:lpstr>Improved Result</vt:lpstr>
      <vt:lpstr>Conclusion</vt:lpstr>
      <vt:lpstr>Future Work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Animated Template</dc:title>
  <dc:creator>Presentation Magazine</dc:creator>
  <cp:lastModifiedBy>Shaiwal Sachdev</cp:lastModifiedBy>
  <cp:revision>59</cp:revision>
  <dcterms:created xsi:type="dcterms:W3CDTF">2007-05-31T17:14:01Z</dcterms:created>
  <dcterms:modified xsi:type="dcterms:W3CDTF">2016-06-25T14:32:59Z</dcterms:modified>
  <cp:category>Transport</cp:category>
</cp:coreProperties>
</file>