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57" r:id="rId5"/>
    <p:sldId id="267" r:id="rId6"/>
    <p:sldId id="268" r:id="rId7"/>
    <p:sldId id="270" r:id="rId8"/>
    <p:sldId id="269" r:id="rId9"/>
    <p:sldId id="282" r:id="rId10"/>
    <p:sldId id="260" r:id="rId11"/>
    <p:sldId id="283" r:id="rId12"/>
    <p:sldId id="261" r:id="rId13"/>
    <p:sldId id="272" r:id="rId14"/>
    <p:sldId id="285" r:id="rId15"/>
    <p:sldId id="274" r:id="rId16"/>
    <p:sldId id="278" r:id="rId17"/>
    <p:sldId id="275" r:id="rId18"/>
    <p:sldId id="276" r:id="rId19"/>
    <p:sldId id="277" r:id="rId20"/>
    <p:sldId id="279" r:id="rId21"/>
    <p:sldId id="284" r:id="rId22"/>
    <p:sldId id="263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58">
          <p15:clr>
            <a:srgbClr val="A4A3A4"/>
          </p15:clr>
        </p15:guide>
        <p15:guide id="2" orient="horz" pos="1423">
          <p15:clr>
            <a:srgbClr val="A4A3A4"/>
          </p15:clr>
        </p15:guide>
        <p15:guide id="3" pos="283">
          <p15:clr>
            <a:srgbClr val="A4A3A4"/>
          </p15:clr>
        </p15:guide>
        <p15:guide id="4" pos="2951">
          <p15:clr>
            <a:srgbClr val="A4A3A4"/>
          </p15:clr>
        </p15:guide>
        <p15:guide id="5" pos="3042">
          <p15:clr>
            <a:srgbClr val="A4A3A4"/>
          </p15:clr>
        </p15:guide>
        <p15:guide id="6" pos="5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86919A-6C86-4217-B6FC-F9D82ECCD34C}" type="datetimeFigureOut">
              <a:rPr lang="en-US" altLang="en-US"/>
              <a:pPr>
                <a:defRPr/>
              </a:pPr>
              <a:t>6/28/2016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19566C-49AE-4879-BADD-FA28B3A9F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90D2E-9590-425A-AB59-BD5F4FF2CF0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160595-CC83-4B97-9B62-7FD21004A782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11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8547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655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600" smtClean="0">
                <a:effectLst/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925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B808-19D4-47F7-B28A-E9F8EE7F5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620A-5D3E-4F78-9B00-8A2549A25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0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DC7F-CE77-42AE-9644-FD9B29057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61A80-0C79-4DDE-8BA5-D5DD9F7DC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06FB-3C28-4A6A-9223-5643C429F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CABD-3896-493D-B9FF-D07F24A28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9BB3-BB8D-49FB-A5B6-233E4F4E1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1420-D7F6-4150-9F7A-0B9C4B601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3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765D4-9E17-44FC-BC7A-4A4C921F8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9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5D6C-A937-45F5-8360-9000E0EEC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41313"/>
            <a:ext cx="86899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98BAE-1615-4EC0-AD5B-DBDB96218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è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848" y="5689063"/>
            <a:ext cx="8582297" cy="931499"/>
          </a:xfrm>
        </p:spPr>
        <p:txBody>
          <a:bodyPr/>
          <a:lstStyle/>
          <a:p>
            <a:r>
              <a:rPr lang="en-US" sz="4000" dirty="0" smtClean="0"/>
              <a:t>TAXI FARE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2" y="3072844"/>
            <a:ext cx="3022941" cy="149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30950"/>
            <a:ext cx="5635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293C4A-E67B-4B8D-912B-3726DE1098FF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6503" cy="6266006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503" y="91441"/>
            <a:ext cx="4467497" cy="617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46760"/>
            <a:ext cx="8689975" cy="1063625"/>
          </a:xfrm>
        </p:spPr>
        <p:txBody>
          <a:bodyPr/>
          <a:lstStyle/>
          <a:p>
            <a:r>
              <a:rPr lang="en-US" dirty="0" smtClean="0"/>
              <a:t>What do the graphs tell us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06580"/>
            <a:ext cx="8591550" cy="52069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Looking at the blue line (Uber X):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6, the difference in fare is mostly greater than zero that is </a:t>
            </a:r>
            <a:r>
              <a:rPr lang="en-US" b="0" dirty="0" err="1" smtClean="0"/>
              <a:t>uber</a:t>
            </a:r>
            <a:r>
              <a:rPr lang="en-US" b="0" dirty="0" smtClean="0"/>
              <a:t> is mostly costlier.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10,the difference in fare is mostly zero or negative</a:t>
            </a:r>
            <a:r>
              <a:rPr lang="en-US" b="0" dirty="0"/>
              <a:t> </a:t>
            </a:r>
            <a:r>
              <a:rPr lang="en-US" b="0" dirty="0" smtClean="0"/>
              <a:t>that is </a:t>
            </a:r>
            <a:r>
              <a:rPr lang="en-US" b="0" dirty="0" err="1" smtClean="0"/>
              <a:t>uber</a:t>
            </a:r>
            <a:r>
              <a:rPr lang="en-US" b="0" dirty="0" smtClean="0"/>
              <a:t> is cheaper or almost equal fare to NYC cabs. Fare decreases during the day.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16, the difference is fare is again mostly greater than zero that </a:t>
            </a:r>
            <a:r>
              <a:rPr lang="en-US" b="0" dirty="0" err="1" smtClean="0"/>
              <a:t>uber</a:t>
            </a:r>
            <a:r>
              <a:rPr lang="en-US" b="0" dirty="0" smtClean="0"/>
              <a:t> is costlier.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20, the difference is almost zero mostly, the fare decreases at night.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Above inferences tell us that </a:t>
            </a:r>
            <a:r>
              <a:rPr lang="en-US" b="0" dirty="0" err="1" smtClean="0"/>
              <a:t>uber</a:t>
            </a:r>
            <a:r>
              <a:rPr lang="en-US" b="0" dirty="0" smtClean="0"/>
              <a:t> is costly during early morning and in the evening time.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Commuters or daily goers, </a:t>
            </a:r>
            <a:r>
              <a:rPr lang="en-US" b="0" dirty="0" err="1" smtClean="0"/>
              <a:t>uber</a:t>
            </a:r>
            <a:r>
              <a:rPr lang="en-US" b="0" dirty="0" smtClean="0"/>
              <a:t> will be costly as compared to NYC Cabs. 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5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423360-48BA-49D3-8B9A-783289B5D3B6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Surcharge Estimator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768" y="1182869"/>
            <a:ext cx="6142718" cy="49566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</a:rPr>
              <a:t>After doing the analysis ,we found out that </a:t>
            </a:r>
            <a:r>
              <a:rPr lang="en-US" altLang="en-US" dirty="0" err="1" smtClean="0">
                <a:latin typeface="Arial" panose="020B0604020202020204" pitchFamily="34" charset="0"/>
              </a:rPr>
              <a:t>uber</a:t>
            </a:r>
            <a:r>
              <a:rPr lang="en-US" altLang="en-US" dirty="0" smtClean="0">
                <a:latin typeface="Arial" panose="020B0604020202020204" pitchFamily="34" charset="0"/>
              </a:rPr>
              <a:t> earns most of the its money by its dynamically changing Surcharge values.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Surcharge Multiplier = </a:t>
            </a:r>
          </a:p>
          <a:p>
            <a:pPr marL="1588" lvl="1" indent="0"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(Demand By Customers)/(Supply of Drivers).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Can we </a:t>
            </a:r>
            <a:r>
              <a:rPr lang="en-US" altLang="en-US" b="1" dirty="0">
                <a:latin typeface="Arial" panose="020B0604020202020204" pitchFamily="34" charset="0"/>
              </a:rPr>
              <a:t>make a model that will predict the surcharge value using the data we have on giving </a:t>
            </a:r>
            <a:r>
              <a:rPr lang="en-US" altLang="en-US" b="1" dirty="0" smtClean="0">
                <a:latin typeface="Arial" panose="020B0604020202020204" pitchFamily="34" charset="0"/>
              </a:rPr>
              <a:t>inputs as 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1. pickup  location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2. </a:t>
            </a:r>
            <a:r>
              <a:rPr lang="en-US" altLang="en-US" b="1" dirty="0" err="1" smtClean="0">
                <a:latin typeface="Arial" panose="020B0604020202020204" pitchFamily="34" charset="0"/>
              </a:rPr>
              <a:t>dropoff</a:t>
            </a:r>
            <a:r>
              <a:rPr lang="en-US" altLang="en-US" b="1" dirty="0" smtClean="0">
                <a:latin typeface="Arial" panose="020B0604020202020204" pitchFamily="34" charset="0"/>
              </a:rPr>
              <a:t> location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3. </a:t>
            </a:r>
            <a:r>
              <a:rPr lang="en-US" altLang="en-US" b="1" dirty="0" err="1" smtClean="0">
                <a:latin typeface="Arial" panose="020B0604020202020204" pitchFamily="34" charset="0"/>
              </a:rPr>
              <a:t>timezone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4. cab service</a:t>
            </a: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065" y="1875405"/>
            <a:ext cx="2608935" cy="4638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938"/>
            <a:ext cx="9045575" cy="49260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Training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25" y="182308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Assuming uniform supply of drivers. Lets us suppose , surcharge only depends on the Demand or Popularity of a pickup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Fields: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Latitude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Longitude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Popularity (Counting the number of trips which started at this location in the NYC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Average Surcharge of all the trips having this as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29BB3-BB8D-49FB-A5B6-233E4F4E15A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1202"/>
              </p:ext>
            </p:extLst>
          </p:nvPr>
        </p:nvGraphicFramePr>
        <p:xfrm>
          <a:off x="454025" y="5327107"/>
          <a:ext cx="8027988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06997">
                  <a:extLst>
                    <a:ext uri="{9D8B030D-6E8A-4147-A177-3AD203B41FA5}">
                      <a16:colId xmlns:a16="http://schemas.microsoft.com/office/drawing/2014/main" val="1562060803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3129946051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1156973998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244352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Latitude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Longitude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Popularity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Average Surcharge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27380" cy="496389"/>
          </a:xfrm>
        </p:spPr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(For </a:t>
            </a:r>
            <a:r>
              <a:rPr lang="en-US" dirty="0" err="1" smtClean="0"/>
              <a:t>timezone</a:t>
            </a:r>
            <a:r>
              <a:rPr lang="en-US" dirty="0" smtClean="0"/>
              <a:t> 16)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" y="845412"/>
            <a:ext cx="4674469" cy="60125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845411"/>
            <a:ext cx="4088675" cy="58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86343"/>
            <a:ext cx="8591550" cy="52911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Training Set: Pickup Location and Popularity.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Assumptions: 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The demand or popularity at a location depends on it locality or near by locations.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We can only predict for a new location if it is within 1 mile radius of any of the location in the Training 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start with a distance of 0.1 mile and </a:t>
            </a:r>
          </a:p>
          <a:p>
            <a:r>
              <a:rPr lang="en-US" b="0" dirty="0" smtClean="0"/>
              <a:t>will go on searching </a:t>
            </a:r>
            <a:r>
              <a:rPr lang="en-US" b="0" dirty="0" err="1" smtClean="0"/>
              <a:t>upto</a:t>
            </a:r>
            <a:r>
              <a:rPr lang="en-US" b="0" dirty="0" smtClean="0"/>
              <a:t> 1 mile till we </a:t>
            </a:r>
          </a:p>
          <a:p>
            <a:r>
              <a:rPr lang="en-US" b="0" dirty="0" smtClean="0"/>
              <a:t>find </a:t>
            </a:r>
            <a:r>
              <a:rPr lang="en-US" b="0" dirty="0" err="1" smtClean="0"/>
              <a:t>atleast</a:t>
            </a:r>
            <a:r>
              <a:rPr lang="en-US" b="0" dirty="0" smtClean="0"/>
              <a:t> one location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can take the average of demand of </a:t>
            </a:r>
          </a:p>
          <a:p>
            <a:r>
              <a:rPr lang="en-US" b="0" dirty="0"/>
              <a:t> </a:t>
            </a:r>
            <a:r>
              <a:rPr lang="en-US" b="0" dirty="0" smtClean="0"/>
              <a:t>all locations within the bounding box.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method did not give us good results.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76" y="3341006"/>
            <a:ext cx="3384024" cy="3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51655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Even within the bounding box , the location nearer should have more effect or more weight.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used Inverse Distance Weighting Average(IDW)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Distance will the great circle distance between two points.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significantly improved our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R  = 0.1 mile or distance within which we </a:t>
            </a:r>
          </a:p>
          <a:p>
            <a:r>
              <a:rPr lang="en-US" b="0" dirty="0"/>
              <a:t>a</a:t>
            </a:r>
            <a:r>
              <a:rPr lang="en-US" b="0" dirty="0" smtClean="0"/>
              <a:t>re calculating.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MSE(Mean Square Error):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7" y="1817517"/>
            <a:ext cx="2169623" cy="813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56" y="3717243"/>
            <a:ext cx="3084209" cy="7316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3531"/>
              </p:ext>
            </p:extLst>
          </p:nvPr>
        </p:nvGraphicFramePr>
        <p:xfrm>
          <a:off x="454025" y="5535016"/>
          <a:ext cx="8402590" cy="107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168532435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418805000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171795723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074124764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759545503"/>
                    </a:ext>
                  </a:extLst>
                </a:gridCol>
              </a:tblGrid>
              <a:tr h="536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84720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r>
                        <a:rPr lang="en-US" dirty="0" smtClean="0"/>
                        <a:t>IDW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4369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08" y="3821811"/>
            <a:ext cx="2357613" cy="1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Surcharge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7" y="1404938"/>
            <a:ext cx="8591550" cy="42795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Training Set: Pickup </a:t>
            </a:r>
            <a:r>
              <a:rPr lang="en-US" b="0" dirty="0" smtClean="0"/>
              <a:t>Location, Popularity, Surcharge.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After estimating the demand at the location , we have to find the estimated surcharge at the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used different regression algorithms which giving input estimated demand gave out estimated surcharge at that location at that </a:t>
            </a:r>
            <a:r>
              <a:rPr lang="en-US" b="0" dirty="0" err="1" smtClean="0"/>
              <a:t>timezone</a:t>
            </a:r>
            <a:r>
              <a:rPr lang="en-US" b="0" dirty="0" smtClean="0"/>
              <a:t>. Mean Square Error: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11851"/>
              </p:ext>
            </p:extLst>
          </p:nvPr>
        </p:nvGraphicFramePr>
        <p:xfrm>
          <a:off x="323397" y="3711444"/>
          <a:ext cx="8591550" cy="280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679340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Question “How Uber generates so much Revenue?”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Aim is </a:t>
            </a:r>
            <a:r>
              <a:rPr lang="en-US" dirty="0"/>
              <a:t>to </a:t>
            </a:r>
            <a:r>
              <a:rPr lang="en-US" dirty="0" smtClean="0"/>
              <a:t>compare and analyze </a:t>
            </a:r>
            <a:r>
              <a:rPr lang="en-US" dirty="0"/>
              <a:t>fare data </a:t>
            </a:r>
            <a:r>
              <a:rPr lang="en-US" dirty="0" smtClean="0"/>
              <a:t>of large number of trips for Taxi Companies mainly New York Yellow Cabs and Uber. Also, verify the Uber estimated fare values.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will also try to predict the value of surcharge at a given location.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 analysis is focused on New York region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90" y="4651336"/>
            <a:ext cx="2219301" cy="1879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69" y="4587822"/>
            <a:ext cx="2154725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29552"/>
            <a:ext cx="8591550" cy="48858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 , estimated value of surcharge should depend on local regions more.</a:t>
            </a:r>
            <a:r>
              <a:rPr lang="en-US" b="0" dirty="0"/>
              <a:t> We can only predict for a new location if it is within 1 mile radius of any of the location in the Training </a:t>
            </a:r>
            <a:r>
              <a:rPr lang="en-US" b="0" dirty="0" smtClean="0"/>
              <a:t>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will start searching with radius of the bounding box = 0.1 mile and </a:t>
            </a:r>
            <a:r>
              <a:rPr lang="en-US" b="0" dirty="0" err="1" smtClean="0"/>
              <a:t>upto</a:t>
            </a:r>
            <a:r>
              <a:rPr lang="en-US" b="0" dirty="0" smtClean="0"/>
              <a:t> a maximum of 1 mile.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Let X</a:t>
            </a:r>
            <a:r>
              <a:rPr lang="en-US" sz="1600" b="0" dirty="0" smtClean="0"/>
              <a:t>0</a:t>
            </a:r>
            <a:r>
              <a:rPr lang="en-US" sz="2400" b="0" dirty="0" smtClean="0"/>
              <a:t> </a:t>
            </a:r>
            <a:r>
              <a:rPr lang="en-US" b="0" dirty="0" smtClean="0"/>
              <a:t>be the popularity of the new location.</a:t>
            </a:r>
            <a:endParaRPr lang="en-US" sz="16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will sort the popularities of the </a:t>
            </a:r>
          </a:p>
          <a:p>
            <a:r>
              <a:rPr lang="en-US" b="0" dirty="0" err="1" smtClean="0"/>
              <a:t>neighbours</a:t>
            </a:r>
            <a:r>
              <a:rPr lang="en-US" b="0" dirty="0" smtClean="0"/>
              <a:t> and find the distance of X</a:t>
            </a:r>
            <a:r>
              <a:rPr lang="en-US" sz="1600" b="0" dirty="0" smtClean="0"/>
              <a:t>0,</a:t>
            </a:r>
          </a:p>
          <a:p>
            <a:r>
              <a:rPr lang="en-US" sz="2000" b="0" dirty="0"/>
              <a:t>f</a:t>
            </a:r>
            <a:r>
              <a:rPr lang="en-US" sz="2000" b="0" dirty="0" smtClean="0"/>
              <a:t>rom its </a:t>
            </a:r>
            <a:r>
              <a:rPr lang="en-US" sz="2000" b="0" dirty="0" err="1" smtClean="0"/>
              <a:t>neighbours</a:t>
            </a:r>
            <a:r>
              <a:rPr lang="en-US" sz="2000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/>
              <a:t>We will use </a:t>
            </a:r>
            <a:r>
              <a:rPr lang="en-US" sz="2000" b="0" dirty="0" smtClean="0"/>
              <a:t>this distance for the </a:t>
            </a:r>
          </a:p>
          <a:p>
            <a:r>
              <a:rPr lang="en-US" sz="2000" b="0" dirty="0" smtClean="0"/>
              <a:t>weight function.</a:t>
            </a:r>
            <a:endParaRPr lang="en-US" sz="2000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b="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51" y="3521526"/>
            <a:ext cx="3384024" cy="3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670420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Inverse </a:t>
            </a:r>
            <a:r>
              <a:rPr lang="en-US" b="0" dirty="0"/>
              <a:t>Distance Weighting Function </a:t>
            </a:r>
          </a:p>
          <a:p>
            <a:r>
              <a:rPr lang="en-US" b="0" dirty="0"/>
              <a:t>or Gaussian Function used.</a:t>
            </a:r>
            <a:r>
              <a:rPr lang="en-US" sz="1400" b="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After finding the weight matrix , we will this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7" y="3623839"/>
            <a:ext cx="4519749" cy="23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17" y="3266471"/>
            <a:ext cx="3630877" cy="637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89" y="4117372"/>
            <a:ext cx="1796797" cy="620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15" y="2034554"/>
            <a:ext cx="2124890" cy="796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5" y="1947883"/>
            <a:ext cx="2267109" cy="8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Improved Result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25994"/>
              </p:ext>
            </p:extLst>
          </p:nvPr>
        </p:nvGraphicFramePr>
        <p:xfrm>
          <a:off x="336459" y="4831047"/>
          <a:ext cx="8591725" cy="107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5">
                  <a:extLst>
                    <a:ext uri="{9D8B030D-6E8A-4147-A177-3AD203B41FA5}">
                      <a16:colId xmlns:a16="http://schemas.microsoft.com/office/drawing/2014/main" val="1344171250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221648159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68505164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702052502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3953797223"/>
                    </a:ext>
                  </a:extLst>
                </a:gridCol>
              </a:tblGrid>
              <a:tr h="535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10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20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108785951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r>
                        <a:rPr lang="en-US" dirty="0" smtClean="0"/>
                        <a:t>LWR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0.0107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0.01092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0.0105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0.01089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67430617"/>
                  </a:ext>
                </a:extLst>
              </a:tr>
            </a:tbl>
          </a:graphicData>
        </a:graphic>
      </p:graphicFrame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E3CC2A-F396-4577-8655-724FAC6BB2AB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66"/>
              </p:ext>
            </p:extLst>
          </p:nvPr>
        </p:nvGraphicFramePr>
        <p:xfrm>
          <a:off x="336459" y="1599142"/>
          <a:ext cx="8591550" cy="280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proposed model estimates the average surcharge at a location with maximum Mean Square Error of 0.01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This model can be useful for the user, he can check the estimated surcharge for his location for any </a:t>
            </a:r>
            <a:r>
              <a:rPr lang="en-US" b="0" dirty="0" err="1" smtClean="0"/>
              <a:t>timezone</a:t>
            </a:r>
            <a:r>
              <a:rPr lang="en-US" b="0" dirty="0" smtClean="0"/>
              <a:t> and compare , analyze the change. He can plan his timings accordingly.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4" y="4443028"/>
            <a:ext cx="3214578" cy="1778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4310743"/>
            <a:ext cx="4204234" cy="191101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84172" y="4937760"/>
            <a:ext cx="1345474" cy="88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1292" y="4476095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Next Hour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985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Recent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247900"/>
            <a:ext cx="8591550" cy="22849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model maybe extended to </a:t>
            </a:r>
            <a:r>
              <a:rPr lang="en-US" b="0" dirty="0" smtClean="0"/>
              <a:t>24*7 hours </a:t>
            </a:r>
            <a:r>
              <a:rPr lang="en-US" b="0" dirty="0" smtClean="0"/>
              <a:t>that is can be specialized for a week instead of 24 hours only.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More better weight functions can be used.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58" y="14049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Analyze how Uber dynamically controls its pricing using the </a:t>
            </a:r>
            <a:r>
              <a:rPr lang="en-US" b="0" dirty="0" smtClean="0"/>
              <a:t>surcharge multiplier </a:t>
            </a:r>
            <a:r>
              <a:rPr lang="en-US" b="0" dirty="0"/>
              <a:t>parameter.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Uber’s on record rates shown in the App are comparable to other companies but Uber is able to make huge profits using the surcharge it applies.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Ease of Booking the Cab using the App makes the customers lured to using it and Uber takes advantage of this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had the dataset of NYC Cabs and we collected the data for same locations for Uber and then compared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56" y="4654638"/>
            <a:ext cx="3203438" cy="2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1430FA-DF7E-4EE2-8516-AF48A723A369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7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sz="2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BE6BA5-0B0F-43E3-BE6A-0FA4465C3FD5}" type="slidenum">
              <a:rPr lang="en-US" altLang="en-US" sz="1200" b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="0"/>
          </a:p>
        </p:txBody>
      </p:sp>
      <p:sp>
        <p:nvSpPr>
          <p:cNvPr id="614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4631" y="1404938"/>
            <a:ext cx="8591550" cy="3906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NYC Yellow Taxi Data(Around 143 Million Trips)</a:t>
            </a:r>
          </a:p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For each trip:</a:t>
            </a:r>
          </a:p>
          <a:p>
            <a:pPr lvl="1"/>
            <a:r>
              <a:rPr lang="en-US" dirty="0" smtClean="0"/>
              <a:t>Pickup 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smtClean="0"/>
              <a:t>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/>
              <a:t>Distance </a:t>
            </a:r>
            <a:r>
              <a:rPr lang="en-US" dirty="0" smtClean="0"/>
              <a:t>Travelled(in miles)</a:t>
            </a:r>
          </a:p>
          <a:p>
            <a:pPr lvl="1"/>
            <a:r>
              <a:rPr lang="en-US" dirty="0"/>
              <a:t>Duration of </a:t>
            </a:r>
            <a:r>
              <a:rPr lang="en-US" dirty="0" smtClean="0"/>
              <a:t>trip(in seconds)</a:t>
            </a:r>
          </a:p>
          <a:p>
            <a:pPr lvl="1"/>
            <a:r>
              <a:rPr lang="en-US" dirty="0" smtClean="0"/>
              <a:t>Total Fare (in US Dollars)</a:t>
            </a:r>
          </a:p>
          <a:p>
            <a:pPr lvl="1"/>
            <a:r>
              <a:rPr lang="en-US" dirty="0" err="1" smtClean="0"/>
              <a:t>Timezone</a:t>
            </a:r>
            <a:r>
              <a:rPr lang="en-US" dirty="0" smtClean="0"/>
              <a:t> (Range 0 to 23)(Hour Wise)</a:t>
            </a:r>
          </a:p>
          <a:p>
            <a:pPr lvl="1"/>
            <a:r>
              <a:rPr lang="en-US" dirty="0" smtClean="0"/>
              <a:t>Example, </a:t>
            </a:r>
            <a:r>
              <a:rPr lang="en-US" dirty="0" err="1" smtClean="0"/>
              <a:t>Timezone</a:t>
            </a:r>
            <a:r>
              <a:rPr lang="en-US" dirty="0" smtClean="0"/>
              <a:t> 6 means time between 5:30 am to 6:30 am.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1907"/>
              </p:ext>
            </p:extLst>
          </p:nvPr>
        </p:nvGraphicFramePr>
        <p:xfrm>
          <a:off x="100144" y="5126356"/>
          <a:ext cx="8945430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5513">
                  <a:extLst>
                    <a:ext uri="{9D8B030D-6E8A-4147-A177-3AD203B41FA5}">
                      <a16:colId xmlns:a16="http://schemas.microsoft.com/office/drawing/2014/main" val="231335999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8497301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2384253142"/>
                    </a:ext>
                  </a:extLst>
                </a:gridCol>
                <a:gridCol w="1935901">
                  <a:extLst>
                    <a:ext uri="{9D8B030D-6E8A-4147-A177-3AD203B41FA5}">
                      <a16:colId xmlns:a16="http://schemas.microsoft.com/office/drawing/2014/main" val="2681478878"/>
                    </a:ext>
                  </a:extLst>
                </a:gridCol>
                <a:gridCol w="1490905">
                  <a:extLst>
                    <a:ext uri="{9D8B030D-6E8A-4147-A177-3AD203B41FA5}">
                      <a16:colId xmlns:a16="http://schemas.microsoft.com/office/drawing/2014/main" val="1007528195"/>
                    </a:ext>
                  </a:extLst>
                </a:gridCol>
                <a:gridCol w="1490905">
                  <a:extLst>
                    <a:ext uri="{9D8B030D-6E8A-4147-A177-3AD203B41FA5}">
                      <a16:colId xmlns:a16="http://schemas.microsoft.com/office/drawing/2014/main" val="2921932945"/>
                    </a:ext>
                  </a:extLst>
                </a:gridCol>
              </a:tblGrid>
              <a:tr h="542924">
                <a:tc>
                  <a:txBody>
                    <a:bodyPr/>
                    <a:lstStyle/>
                    <a:p>
                      <a:r>
                        <a:rPr lang="en-US" dirty="0" smtClean="0"/>
                        <a:t>Pickup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Dropoff</a:t>
                      </a:r>
                      <a:r>
                        <a:rPr lang="en-US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r>
                        <a:rPr lang="en-US" baseline="0" dirty="0" smtClean="0"/>
                        <a:t> Travelled(miles)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Fare</a:t>
                      </a:r>
                    </a:p>
                    <a:p>
                      <a:r>
                        <a:rPr lang="en-US" baseline="0" dirty="0" smtClean="0"/>
                        <a:t>(US Dollars)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176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for 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99087"/>
            <a:ext cx="8873331" cy="51062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initial comparison, we focused on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err="1" smtClean="0"/>
              <a:t>Timezone</a:t>
            </a:r>
            <a:r>
              <a:rPr lang="en-US" b="0" dirty="0" smtClean="0"/>
              <a:t> 6 , 10 , 16 , 20.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The Uber Fare API does not have any time as parameter it gives the result on the basis of current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are 9 hours 30 minutes ahead of New York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example, </a:t>
            </a:r>
            <a:r>
              <a:rPr lang="en-US" b="0" dirty="0" err="1" smtClean="0"/>
              <a:t>Timezone</a:t>
            </a:r>
            <a:r>
              <a:rPr lang="en-US" b="0" dirty="0" smtClean="0"/>
              <a:t> 6, from 5:30 am to 6:30 am EDT is same as </a:t>
            </a:r>
          </a:p>
          <a:p>
            <a:r>
              <a:rPr lang="en-US" b="0" dirty="0" smtClean="0"/>
              <a:t>3 pm to 4 pm 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picked up the popular locations from the NYC dataset for each specific </a:t>
            </a:r>
            <a:r>
              <a:rPr lang="en-US" b="0" dirty="0" err="1" smtClean="0"/>
              <a:t>timezone</a:t>
            </a:r>
            <a:r>
              <a:rPr lang="en-US" b="0" dirty="0" smtClean="0"/>
              <a:t> and threw the query to the Uber API at the  appropriate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Uber has a lot of product services </a:t>
            </a:r>
            <a:r>
              <a:rPr lang="en-US" b="0" dirty="0"/>
              <a:t>namely </a:t>
            </a:r>
            <a:r>
              <a:rPr lang="en-US" b="0" dirty="0" err="1" smtClean="0"/>
              <a:t>uberPool</a:t>
            </a:r>
            <a:r>
              <a:rPr lang="en-US" b="0" dirty="0" smtClean="0"/>
              <a:t>, </a:t>
            </a:r>
            <a:r>
              <a:rPr lang="en-US" b="0" dirty="0" err="1" smtClean="0"/>
              <a:t>uberX</a:t>
            </a:r>
            <a:r>
              <a:rPr lang="en-US" b="0" dirty="0" smtClean="0"/>
              <a:t>, </a:t>
            </a:r>
            <a:r>
              <a:rPr lang="en-US" b="0" dirty="0" err="1" smtClean="0"/>
              <a:t>uberXL</a:t>
            </a:r>
            <a:r>
              <a:rPr lang="en-US" b="0" dirty="0" smtClean="0"/>
              <a:t>, </a:t>
            </a:r>
            <a:r>
              <a:rPr lang="en-US" b="0" dirty="0" err="1" smtClean="0"/>
              <a:t>uberFAMILY</a:t>
            </a:r>
            <a:r>
              <a:rPr lang="en-US" b="0" dirty="0" smtClean="0"/>
              <a:t>, </a:t>
            </a:r>
            <a:r>
              <a:rPr lang="en-US" b="0" dirty="0" err="1" smtClean="0"/>
              <a:t>uberBLACK</a:t>
            </a:r>
            <a:r>
              <a:rPr lang="en-US" b="0" dirty="0" smtClean="0"/>
              <a:t>, </a:t>
            </a:r>
            <a:r>
              <a:rPr lang="en-US" b="0" dirty="0" err="1" smtClean="0"/>
              <a:t>uberSUV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 We will focus on </a:t>
            </a:r>
            <a:r>
              <a:rPr lang="en-US" b="0" dirty="0" err="1" smtClean="0"/>
              <a:t>UberX</a:t>
            </a:r>
            <a:r>
              <a:rPr lang="en-US" b="0" dirty="0"/>
              <a:t> </a:t>
            </a:r>
            <a:r>
              <a:rPr lang="en-US" b="0" dirty="0" smtClean="0"/>
              <a:t>( Cheapest Service of Uber)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341314"/>
            <a:ext cx="8689975" cy="1017224"/>
          </a:xfrm>
        </p:spPr>
        <p:txBody>
          <a:bodyPr/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538"/>
            <a:ext cx="9045575" cy="51598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Fare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1478461"/>
            <a:ext cx="8509945" cy="50350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Estimate and High Estimate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049633"/>
            <a:ext cx="8928009" cy="563662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tried to fit some mathematical formulas and verified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</a:t>
            </a:r>
            <a:r>
              <a:rPr lang="en-US" b="0" dirty="0" err="1" smtClean="0"/>
              <a:t>UberX</a:t>
            </a:r>
            <a:r>
              <a:rPr lang="en-US" b="0" dirty="0"/>
              <a:t> </a:t>
            </a:r>
            <a:r>
              <a:rPr lang="en-US" b="0" dirty="0" smtClean="0"/>
              <a:t>, an example </a:t>
            </a:r>
          </a:p>
          <a:p>
            <a:r>
              <a:rPr lang="en-US" b="0" dirty="0" smtClean="0"/>
              <a:t>Base </a:t>
            </a:r>
            <a:r>
              <a:rPr lang="en-US" b="0" dirty="0"/>
              <a:t>fare: 2.55$ </a:t>
            </a:r>
            <a:r>
              <a:rPr lang="en-US" b="0" dirty="0" smtClean="0"/>
              <a:t>,   price/mile </a:t>
            </a:r>
            <a:r>
              <a:rPr lang="en-US" b="0" dirty="0"/>
              <a:t>= 1.75$ ,</a:t>
            </a:r>
            <a:r>
              <a:rPr lang="en-US" b="0" dirty="0" smtClean="0"/>
              <a:t>  price/minute = </a:t>
            </a:r>
            <a:r>
              <a:rPr lang="en-US" b="0" dirty="0"/>
              <a:t>.35$ 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Minimum Fare = 8$.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Low Estimate = Surcharge Multiplier * Minimum Fare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Low estimate = 2.2 * 8 $ = 18 $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This was verified with the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High Estimate = Low Estimate + Some Factor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Time factor = (Time(with traffic) - Time(without traffic)) * </a:t>
            </a:r>
            <a:r>
              <a:rPr lang="en-US" b="0" dirty="0" smtClean="0"/>
              <a:t>price/minute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Distance </a:t>
            </a:r>
            <a:r>
              <a:rPr lang="en-US" b="0" dirty="0"/>
              <a:t>factor = (Distance(More maybe due to traffic) - Distance(Normal)) * price/distance 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Total </a:t>
            </a:r>
            <a:r>
              <a:rPr lang="en-US" b="0" dirty="0"/>
              <a:t>factor = (Time factor + Distance Factor)*</a:t>
            </a:r>
            <a:r>
              <a:rPr lang="en-US" b="0" dirty="0" smtClean="0"/>
              <a:t>surcharge </a:t>
            </a:r>
            <a:r>
              <a:rPr lang="en-US" b="0" dirty="0" err="1" smtClean="0"/>
              <a:t>mulitiplier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High Estimate = 18 + (11-7)*2.2*0.35 = 21$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31055" cy="811972"/>
          </a:xfrm>
        </p:spPr>
        <p:txBody>
          <a:bodyPr/>
          <a:lstStyle/>
          <a:p>
            <a:r>
              <a:rPr lang="en-US" sz="2800" dirty="0" smtClean="0"/>
              <a:t>Fare Comparison</a:t>
            </a:r>
            <a:br>
              <a:rPr lang="en-US" sz="2800" dirty="0" smtClean="0"/>
            </a:br>
            <a:r>
              <a:rPr lang="en-US" sz="2800" dirty="0" smtClean="0"/>
              <a:t>(Cumulative Distribution Function)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74835"/>
            <a:ext cx="4702491" cy="56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91" y="904668"/>
            <a:ext cx="4427629" cy="56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1337</Words>
  <Application>Microsoft Office PowerPoint</Application>
  <PresentationFormat>On-screen Show (4:3)</PresentationFormat>
  <Paragraphs>244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Problem Definition </vt:lpstr>
      <vt:lpstr>Introduction</vt:lpstr>
      <vt:lpstr>Dataset</vt:lpstr>
      <vt:lpstr>Data Generation for Uber</vt:lpstr>
      <vt:lpstr>Analyze Data</vt:lpstr>
      <vt:lpstr>Estimated Fare</vt:lpstr>
      <vt:lpstr>Low Estimate and High Estimate </vt:lpstr>
      <vt:lpstr>Fare Comparison (Cumulative Distribution Function)</vt:lpstr>
      <vt:lpstr>PowerPoint Presentation</vt:lpstr>
      <vt:lpstr>What do the graphs tell us ?</vt:lpstr>
      <vt:lpstr>Surcharge Estimator</vt:lpstr>
      <vt:lpstr>Proposed Model</vt:lpstr>
      <vt:lpstr>PowerPoint Presentation</vt:lpstr>
      <vt:lpstr>Generating the Training Set</vt:lpstr>
      <vt:lpstr>Heatmap(For timezone 16)</vt:lpstr>
      <vt:lpstr>Popularity Estimator</vt:lpstr>
      <vt:lpstr>Improvements</vt:lpstr>
      <vt:lpstr>Surcharge Estimator</vt:lpstr>
      <vt:lpstr>Improvements??</vt:lpstr>
      <vt:lpstr>Improvements??</vt:lpstr>
      <vt:lpstr>Improved Result</vt:lpstr>
      <vt:lpstr>Conclusion</vt:lpstr>
      <vt:lpstr>Future Work and Recent Changes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Animated Template</dc:title>
  <dc:creator>Presentation Magazine</dc:creator>
  <cp:lastModifiedBy>Shaiwal Sachdev</cp:lastModifiedBy>
  <cp:revision>82</cp:revision>
  <dcterms:created xsi:type="dcterms:W3CDTF">2007-05-31T17:14:01Z</dcterms:created>
  <dcterms:modified xsi:type="dcterms:W3CDTF">2016-06-28T09:18:05Z</dcterms:modified>
  <cp:category>Transport</cp:category>
</cp:coreProperties>
</file>