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66" r:id="rId4"/>
    <p:sldId id="257" r:id="rId5"/>
    <p:sldId id="268" r:id="rId6"/>
    <p:sldId id="270" r:id="rId7"/>
    <p:sldId id="282" r:id="rId8"/>
    <p:sldId id="260" r:id="rId9"/>
    <p:sldId id="283" r:id="rId10"/>
    <p:sldId id="261" r:id="rId11"/>
    <p:sldId id="272" r:id="rId12"/>
    <p:sldId id="274" r:id="rId13"/>
    <p:sldId id="285" r:id="rId14"/>
    <p:sldId id="278" r:id="rId15"/>
    <p:sldId id="275" r:id="rId16"/>
    <p:sldId id="277" r:id="rId17"/>
    <p:sldId id="284" r:id="rId18"/>
    <p:sldId id="263" r:id="rId19"/>
    <p:sldId id="280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858">
          <p15:clr>
            <a:srgbClr val="A4A3A4"/>
          </p15:clr>
        </p15:guide>
        <p15:guide id="2" orient="horz" pos="1423">
          <p15:clr>
            <a:srgbClr val="A4A3A4"/>
          </p15:clr>
        </p15:guide>
        <p15:guide id="3" pos="283">
          <p15:clr>
            <a:srgbClr val="A4A3A4"/>
          </p15:clr>
        </p15:guide>
        <p15:guide id="4" pos="2951">
          <p15:clr>
            <a:srgbClr val="A4A3A4"/>
          </p15:clr>
        </p15:guide>
        <p15:guide id="5" pos="3042">
          <p15:clr>
            <a:srgbClr val="A4A3A4"/>
          </p15:clr>
        </p15:guide>
        <p15:guide id="6" pos="56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99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8" y="78"/>
      </p:cViewPr>
      <p:guideLst>
        <p:guide orient="horz" pos="3858"/>
        <p:guide orient="horz" pos="1423"/>
        <p:guide pos="283"/>
        <p:guide pos="2951"/>
        <p:guide pos="3042"/>
        <p:guide pos="56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686919A-6C86-4217-B6FC-F9D82ECCD34C}" type="datetimeFigureOut">
              <a:rPr lang="en-US" altLang="en-US"/>
              <a:pPr>
                <a:defRPr/>
              </a:pPr>
              <a:t>6/28/2016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919566C-49AE-4879-BADD-FA28B3A9FA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67866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7290D2E-9590-425A-AB59-BD5F4FF2CF02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1540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160595-CC83-4B97-9B62-7FD21004A782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2328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521190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085471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06552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Placeholder 1"/>
          <p:cNvSpPr>
            <a:spLocks noGrp="1"/>
          </p:cNvSpPr>
          <p:nvPr>
            <p:ph type="ctrTitle"/>
          </p:nvPr>
        </p:nvSpPr>
        <p:spPr>
          <a:xfrm>
            <a:off x="454025" y="2266950"/>
            <a:ext cx="4621213" cy="1162050"/>
          </a:xfrm>
        </p:spPr>
        <p:txBody>
          <a:bodyPr anchor="b"/>
          <a:lstStyle>
            <a:lvl1pPr>
              <a:defRPr sz="3600" smtClean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4025" y="3627438"/>
            <a:ext cx="4627563" cy="534987"/>
          </a:xfrm>
        </p:spPr>
        <p:txBody>
          <a:bodyPr/>
          <a:lstStyle>
            <a:lvl1pPr>
              <a:defRPr sz="2600" smtClean="0">
                <a:effectLst/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5992502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B808-19D4-47F7-B28A-E9F8EE7F58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693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3620A-5D3E-4F78-9B00-8A2549A250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04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8DC7F-CE77-42AE-9644-FD9B290574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31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61A80-0C79-4DDE-8BA5-D5DD9F7DC5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068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906FB-3C28-4A6A-9223-5643C429F4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78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3CABD-3896-493D-B9FF-D07F24A28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69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29BB3-BB8D-49FB-A5B6-233E4F4E15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768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81420-D7F6-4150-9F7A-0B9C4B6010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534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765D4-9E17-44FC-BC7A-4A4C921F8F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093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75D6C-A937-45F5-8360-9000E0EEC7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24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4025" y="341313"/>
            <a:ext cx="86899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4025" y="2247900"/>
            <a:ext cx="8591550" cy="390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2013" y="6330950"/>
            <a:ext cx="56356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E498BAE-1615-4EC0-AD5B-DBDB962180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 sz="22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+mn-ea"/>
          <a:cs typeface="+mn-cs"/>
        </a:defRPr>
      </a:lvl1pPr>
      <a:lvl2pPr marL="268288" indent="-2667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è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550863" indent="-2809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820738" indent="-2682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062038" indent="-2397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848" y="5689063"/>
            <a:ext cx="8582297" cy="931499"/>
          </a:xfrm>
        </p:spPr>
        <p:txBody>
          <a:bodyPr/>
          <a:lstStyle/>
          <a:p>
            <a:r>
              <a:rPr lang="en-US" sz="4000" dirty="0" smtClean="0"/>
              <a:t>TAXI FARE ANALYSIS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842" y="3072844"/>
            <a:ext cx="3022941" cy="14957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423360-48BA-49D3-8B9A-783289B5D3B6}" type="slidenum">
              <a:rPr lang="en-US" altLang="en-US">
                <a:solidFill>
                  <a:schemeClr val="bg1"/>
                </a:solidFill>
              </a:rPr>
              <a:pPr/>
              <a:t>10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</a:rPr>
              <a:t>Surcharge Estimator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768" y="1182869"/>
            <a:ext cx="6142718" cy="495667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ffectLst/>
              <a:latin typeface="Arial" panose="020B0604020202020204" pitchFamily="34" charset="0"/>
            </a:endParaRPr>
          </a:p>
          <a:p>
            <a:pPr lvl="1"/>
            <a:r>
              <a:rPr lang="en-US" altLang="en-US" dirty="0" smtClean="0">
                <a:latin typeface="Arial" panose="020B0604020202020204" pitchFamily="34" charset="0"/>
              </a:rPr>
              <a:t>After doing the analysis ,we found out that </a:t>
            </a:r>
            <a:r>
              <a:rPr lang="en-US" altLang="en-US" dirty="0" err="1" smtClean="0">
                <a:latin typeface="Arial" panose="020B0604020202020204" pitchFamily="34" charset="0"/>
              </a:rPr>
              <a:t>uber</a:t>
            </a:r>
            <a:r>
              <a:rPr lang="en-US" altLang="en-US" dirty="0" smtClean="0">
                <a:latin typeface="Arial" panose="020B0604020202020204" pitchFamily="34" charset="0"/>
              </a:rPr>
              <a:t> earns most of the its money by its </a:t>
            </a:r>
            <a:r>
              <a:rPr lang="en-US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dynamically changing Surcharge values</a:t>
            </a:r>
            <a:r>
              <a:rPr lang="en-US" altLang="en-US" dirty="0" smtClean="0"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US" altLang="en-US" b="1" dirty="0" smtClean="0">
                <a:latin typeface="Arial" panose="020B0604020202020204" pitchFamily="34" charset="0"/>
              </a:rPr>
              <a:t>Surcharge Multiplier = </a:t>
            </a:r>
          </a:p>
          <a:p>
            <a:pPr marL="1588" lvl="1" indent="0">
              <a:buNone/>
            </a:pPr>
            <a:r>
              <a:rPr lang="en-US" altLang="en-US" b="1" dirty="0" smtClean="0">
                <a:latin typeface="Arial" panose="020B0604020202020204" pitchFamily="34" charset="0"/>
              </a:rPr>
              <a:t>(Demand By Customers)/(Supply of Drivers).</a:t>
            </a:r>
          </a:p>
          <a:p>
            <a:pPr lvl="1"/>
            <a:r>
              <a:rPr lang="en-US" alt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Can we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make a model that will predict the surcharge value </a:t>
            </a:r>
            <a:r>
              <a:rPr lang="en-US" alt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giving the following inputs</a:t>
            </a:r>
          </a:p>
          <a:p>
            <a:pPr lvl="2"/>
            <a:r>
              <a:rPr lang="en-US" altLang="en-US" b="1" dirty="0" smtClean="0">
                <a:latin typeface="Arial" panose="020B0604020202020204" pitchFamily="34" charset="0"/>
              </a:rPr>
              <a:t>1. pickup  location</a:t>
            </a:r>
          </a:p>
          <a:p>
            <a:pPr lvl="2"/>
            <a:r>
              <a:rPr lang="en-US" altLang="en-US" b="1" dirty="0" smtClean="0">
                <a:latin typeface="Arial" panose="020B0604020202020204" pitchFamily="34" charset="0"/>
              </a:rPr>
              <a:t>2. </a:t>
            </a:r>
            <a:r>
              <a:rPr lang="en-US" altLang="en-US" b="1" dirty="0" err="1" smtClean="0">
                <a:latin typeface="Arial" panose="020B0604020202020204" pitchFamily="34" charset="0"/>
              </a:rPr>
              <a:t>dropoff</a:t>
            </a:r>
            <a:r>
              <a:rPr lang="en-US" altLang="en-US" b="1" dirty="0" smtClean="0">
                <a:latin typeface="Arial" panose="020B0604020202020204" pitchFamily="34" charset="0"/>
              </a:rPr>
              <a:t> location</a:t>
            </a:r>
          </a:p>
          <a:p>
            <a:pPr lvl="2"/>
            <a:r>
              <a:rPr lang="en-US" altLang="en-US" b="1" dirty="0" smtClean="0">
                <a:latin typeface="Arial" panose="020B0604020202020204" pitchFamily="34" charset="0"/>
              </a:rPr>
              <a:t>3. Hour</a:t>
            </a:r>
          </a:p>
          <a:p>
            <a:pPr lvl="2"/>
            <a:r>
              <a:rPr lang="en-US" altLang="en-US" b="1" dirty="0" smtClean="0">
                <a:latin typeface="Arial" panose="020B0604020202020204" pitchFamily="34" charset="0"/>
              </a:rPr>
              <a:t>4. cab service</a:t>
            </a:r>
          </a:p>
          <a:p>
            <a:pPr lvl="1"/>
            <a:endParaRPr lang="en-US" altLang="en-US" b="1" dirty="0">
              <a:latin typeface="Arial" panose="020B0604020202020204" pitchFamily="34" charset="0"/>
            </a:endParaRPr>
          </a:p>
          <a:p>
            <a:pPr lvl="1"/>
            <a:endParaRPr lang="en-US" altLang="en-US" b="1" dirty="0">
              <a:latin typeface="Arial" panose="020B0604020202020204" pitchFamily="34" charset="0"/>
            </a:endParaRPr>
          </a:p>
          <a:p>
            <a:pPr lvl="1"/>
            <a:endParaRPr lang="en-US" altLang="en-US" dirty="0" smtClean="0">
              <a:latin typeface="Arial" panose="020B0604020202020204" pitchFamily="34" charset="0"/>
            </a:endParaRPr>
          </a:p>
          <a:p>
            <a:pPr lvl="1"/>
            <a:endParaRPr lang="en-US" altLang="en-US" dirty="0" smtClean="0">
              <a:latin typeface="Arial" panose="020B0604020202020204" pitchFamily="34" charset="0"/>
            </a:endParaRPr>
          </a:p>
          <a:p>
            <a:pPr lvl="2"/>
            <a:endParaRPr lang="en-US" altLang="en-US" dirty="0" smtClean="0">
              <a:latin typeface="Arial" panose="020B0604020202020204" pitchFamily="34" charset="0"/>
            </a:endParaRP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5065" y="1875405"/>
            <a:ext cx="2608935" cy="463810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1299198"/>
            <a:ext cx="9045575" cy="457455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10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the Training 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4025" y="1823085"/>
            <a:ext cx="8591550" cy="390683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Assuming </a:t>
            </a:r>
            <a:r>
              <a:rPr lang="en-US" b="0" dirty="0" smtClean="0">
                <a:solidFill>
                  <a:srgbClr val="FF0000"/>
                </a:solidFill>
              </a:rPr>
              <a:t>uniform supply of drivers</a:t>
            </a:r>
            <a:r>
              <a:rPr lang="en-US" b="0" dirty="0" smtClean="0"/>
              <a:t>. Lets us suppose, </a:t>
            </a:r>
            <a:r>
              <a:rPr lang="en-US" b="0" dirty="0" smtClean="0">
                <a:solidFill>
                  <a:srgbClr val="FF0000"/>
                </a:solidFill>
              </a:rPr>
              <a:t>surcharge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rgbClr val="FF0000"/>
                </a:solidFill>
              </a:rPr>
              <a:t>only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rgbClr val="FF0000"/>
                </a:solidFill>
              </a:rPr>
              <a:t>depends</a:t>
            </a:r>
            <a:r>
              <a:rPr lang="en-US" b="0" dirty="0" smtClean="0"/>
              <a:t> on the Popularity of a </a:t>
            </a:r>
            <a:r>
              <a:rPr lang="en-US" b="0" dirty="0" smtClean="0">
                <a:solidFill>
                  <a:srgbClr val="FF0000"/>
                </a:solidFill>
              </a:rPr>
              <a:t>pickup</a:t>
            </a:r>
            <a:r>
              <a:rPr lang="en-US" b="0" dirty="0" smtClean="0"/>
              <a:t> location.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Fields: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Latitude of pickup 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Longitude of pickup 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Popularity (Counting the number of trips which started at this location in the NYC Dataset)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Average Surcharge of all the trips having this as pickup 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29BB3-BB8D-49FB-A5B6-233E4F4E15A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221202"/>
              </p:ext>
            </p:extLst>
          </p:nvPr>
        </p:nvGraphicFramePr>
        <p:xfrm>
          <a:off x="454025" y="5327107"/>
          <a:ext cx="8027988" cy="9448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06997">
                  <a:extLst>
                    <a:ext uri="{9D8B030D-6E8A-4147-A177-3AD203B41FA5}">
                      <a16:colId xmlns:a16="http://schemas.microsoft.com/office/drawing/2014/main" val="1562060803"/>
                    </a:ext>
                  </a:extLst>
                </a:gridCol>
                <a:gridCol w="2006997">
                  <a:extLst>
                    <a:ext uri="{9D8B030D-6E8A-4147-A177-3AD203B41FA5}">
                      <a16:colId xmlns:a16="http://schemas.microsoft.com/office/drawing/2014/main" val="3129946051"/>
                    </a:ext>
                  </a:extLst>
                </a:gridCol>
                <a:gridCol w="2006997">
                  <a:extLst>
                    <a:ext uri="{9D8B030D-6E8A-4147-A177-3AD203B41FA5}">
                      <a16:colId xmlns:a16="http://schemas.microsoft.com/office/drawing/2014/main" val="1156973998"/>
                    </a:ext>
                  </a:extLst>
                </a:gridCol>
                <a:gridCol w="2006997">
                  <a:extLst>
                    <a:ext uri="{9D8B030D-6E8A-4147-A177-3AD203B41FA5}">
                      <a16:colId xmlns:a16="http://schemas.microsoft.com/office/drawing/2014/main" val="2443526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Pickup</a:t>
                      </a:r>
                      <a:r>
                        <a:rPr lang="en-US" sz="2800" baseline="0" dirty="0" smtClean="0"/>
                        <a:t> Latitude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Pickup</a:t>
                      </a:r>
                      <a:r>
                        <a:rPr lang="en-US" sz="2800" baseline="0" dirty="0" smtClean="0"/>
                        <a:t> Longitude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Popularity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Average Surcharge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54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1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0438" y="6330950"/>
            <a:ext cx="563562" cy="365125"/>
          </a:xfrm>
        </p:spPr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78201" cy="690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8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7527380" cy="496389"/>
          </a:xfrm>
        </p:spPr>
        <p:txBody>
          <a:bodyPr/>
          <a:lstStyle/>
          <a:p>
            <a:r>
              <a:rPr lang="en-US" dirty="0" err="1" smtClean="0"/>
              <a:t>Heatmap</a:t>
            </a:r>
            <a:r>
              <a:rPr lang="en-US" dirty="0" smtClean="0"/>
              <a:t>(For Hour 16)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531" y="500925"/>
            <a:ext cx="4674469" cy="601258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0438" y="6330950"/>
            <a:ext cx="563562" cy="365125"/>
          </a:xfrm>
        </p:spPr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389"/>
            <a:ext cx="4611189" cy="639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6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Popularity Estimator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44" y="1386343"/>
            <a:ext cx="8591550" cy="529113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rgbClr val="FF0000"/>
                </a:solidFill>
              </a:rPr>
              <a:t>The demand or popularity at a location depends on the popularity of the near by locations.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We start with a distance of 0.1 mile and will go on searching </a:t>
            </a:r>
            <a:r>
              <a:rPr lang="en-US" b="0" dirty="0" err="1" smtClean="0"/>
              <a:t>upto</a:t>
            </a:r>
            <a:r>
              <a:rPr lang="en-US" b="0" dirty="0" smtClean="0"/>
              <a:t> 1 mile till we find at least one location</a:t>
            </a:r>
            <a:r>
              <a:rPr lang="en-US" b="0" dirty="0"/>
              <a:t>.</a:t>
            </a:r>
            <a:endParaRPr lang="en-US" b="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We can take the average of demand of all locations within the bounding box. This method did not give us good results.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FF0000"/>
                </a:solidFill>
              </a:rPr>
              <a:t>Even within the bounding box </a:t>
            </a:r>
            <a:r>
              <a:rPr lang="en-US" b="0" dirty="0" smtClean="0">
                <a:solidFill>
                  <a:srgbClr val="FF0000"/>
                </a:solidFill>
              </a:rPr>
              <a:t>,the </a:t>
            </a:r>
            <a:r>
              <a:rPr lang="en-US" b="0" dirty="0">
                <a:solidFill>
                  <a:srgbClr val="FF0000"/>
                </a:solidFill>
              </a:rPr>
              <a:t>location </a:t>
            </a:r>
            <a:endParaRPr lang="en-US" b="0" dirty="0" smtClean="0">
              <a:solidFill>
                <a:srgbClr val="FF0000"/>
              </a:solidFill>
            </a:endParaRPr>
          </a:p>
          <a:p>
            <a:r>
              <a:rPr lang="en-US" b="0" dirty="0" smtClean="0">
                <a:solidFill>
                  <a:srgbClr val="FF0000"/>
                </a:solidFill>
              </a:rPr>
              <a:t>nearer should </a:t>
            </a:r>
            <a:r>
              <a:rPr lang="en-US" b="0" dirty="0">
                <a:solidFill>
                  <a:srgbClr val="FF0000"/>
                </a:solidFill>
              </a:rPr>
              <a:t>have more effect or more </a:t>
            </a:r>
            <a:r>
              <a:rPr lang="en-US" b="0" dirty="0" smtClean="0">
                <a:solidFill>
                  <a:srgbClr val="FF0000"/>
                </a:solidFill>
              </a:rPr>
              <a:t>weight.</a:t>
            </a:r>
          </a:p>
          <a:p>
            <a:r>
              <a:rPr lang="en-US" dirty="0" smtClean="0"/>
              <a:t>Inverse </a:t>
            </a:r>
            <a:r>
              <a:rPr lang="en-US" dirty="0"/>
              <a:t>Distance Weighting Average(IDW) </a:t>
            </a:r>
            <a:endParaRPr lang="en-US" b="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0" dirty="0" smtClean="0">
              <a:solidFill>
                <a:srgbClr val="FF0000"/>
              </a:solidFill>
            </a:endParaRPr>
          </a:p>
          <a:p>
            <a:endParaRPr lang="en-US" b="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29" y="3568520"/>
            <a:ext cx="3069771" cy="3108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50" y="5123000"/>
            <a:ext cx="2169623" cy="8136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554" y="4952603"/>
            <a:ext cx="2357613" cy="11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8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Surcharge Estimator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44" y="1287372"/>
            <a:ext cx="8591550" cy="557062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After estimating the demand at the location , we have to find the estimated surcharge at the location.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We used different regression algorithms which giving input estimated popularity gave out estimated surcharge at that location at that hour.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Locally Weighted Regression(LWR)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/>
              <a:t>Assumption , estimated value of surcharge should depend on local regions more. We will start searching with radius of the bounding box = 0.1 mile and </a:t>
            </a:r>
            <a:r>
              <a:rPr lang="en-US" b="0" dirty="0" err="1"/>
              <a:t>upto</a:t>
            </a:r>
            <a:r>
              <a:rPr lang="en-US" b="0" dirty="0"/>
              <a:t> a maximum of 1 mile.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/>
              <a:t>Let X</a:t>
            </a:r>
            <a:r>
              <a:rPr lang="en-US" sz="1600" b="0" dirty="0"/>
              <a:t>0</a:t>
            </a:r>
            <a:r>
              <a:rPr lang="en-US" sz="2400" b="0" dirty="0"/>
              <a:t> </a:t>
            </a:r>
            <a:r>
              <a:rPr lang="en-US" b="0" dirty="0"/>
              <a:t>be the popularity of the new location.</a:t>
            </a:r>
            <a:endParaRPr lang="en-US" sz="1600" b="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/>
              <a:t>F</a:t>
            </a:r>
            <a:r>
              <a:rPr lang="en-US" b="0" dirty="0" smtClean="0"/>
              <a:t>ind </a:t>
            </a:r>
            <a:r>
              <a:rPr lang="en-US" b="0" dirty="0"/>
              <a:t>the </a:t>
            </a:r>
            <a:r>
              <a:rPr lang="en-US" b="0" dirty="0" smtClean="0"/>
              <a:t>Euclidean distance </a:t>
            </a:r>
            <a:r>
              <a:rPr lang="en-US" b="0" dirty="0"/>
              <a:t>of </a:t>
            </a:r>
            <a:r>
              <a:rPr lang="en-US" b="0" dirty="0" smtClean="0"/>
              <a:t>X</a:t>
            </a:r>
            <a:r>
              <a:rPr lang="en-US" sz="1600" b="0" dirty="0" smtClean="0"/>
              <a:t>0,</a:t>
            </a:r>
          </a:p>
          <a:p>
            <a:r>
              <a:rPr lang="en-US" sz="2000" b="0" dirty="0" smtClean="0"/>
              <a:t>from </a:t>
            </a:r>
            <a:r>
              <a:rPr lang="en-US" sz="2000" b="0" dirty="0"/>
              <a:t>its 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neighbours</a:t>
            </a:r>
            <a:r>
              <a:rPr lang="en-US" sz="2000" b="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dirty="0"/>
              <a:t>We will use this distance for the </a:t>
            </a:r>
          </a:p>
          <a:p>
            <a:r>
              <a:rPr lang="en-US" sz="2000" b="0" dirty="0"/>
              <a:t>weight function.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b="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b="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185" y="4263267"/>
            <a:ext cx="2631712" cy="259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Locally Weighted Regression(LWR)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1404938"/>
            <a:ext cx="8591550" cy="390683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Inverse </a:t>
            </a:r>
            <a:r>
              <a:rPr lang="en-US" b="0" dirty="0"/>
              <a:t>Distance Weighting Function </a:t>
            </a:r>
          </a:p>
          <a:p>
            <a:r>
              <a:rPr lang="en-US" b="0" dirty="0"/>
              <a:t>or Gaussian Function used.</a:t>
            </a:r>
            <a:r>
              <a:rPr lang="en-US" sz="1400" b="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After finding the weight diagonal matrix , we will this equation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X is estimated popularity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Y is surcharge </a:t>
            </a:r>
          </a:p>
          <a:p>
            <a:endParaRPr lang="en-US" b="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4316776"/>
            <a:ext cx="4519748" cy="23792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17" y="3266471"/>
            <a:ext cx="3630877" cy="637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289" y="4117372"/>
            <a:ext cx="1796797" cy="6201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14" y="1839748"/>
            <a:ext cx="2124890" cy="7968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85" y="1779688"/>
            <a:ext cx="2267109" cy="88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</a:rPr>
              <a:t>MSE for Surcharge Estimation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6E3CC2A-F396-4577-8655-724FAC6BB2AB}" type="slidenum">
              <a:rPr lang="en-US" altLang="en-US">
                <a:solidFill>
                  <a:schemeClr val="bg1"/>
                </a:solidFill>
              </a:rPr>
              <a:pPr/>
              <a:t>18</a:t>
            </a:fld>
            <a:endParaRPr lang="en-US" altLang="en-US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0820"/>
              </p:ext>
            </p:extLst>
          </p:nvPr>
        </p:nvGraphicFramePr>
        <p:xfrm>
          <a:off x="209005" y="1625268"/>
          <a:ext cx="8836570" cy="340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864">
                  <a:extLst>
                    <a:ext uri="{9D8B030D-6E8A-4147-A177-3AD203B41FA5}">
                      <a16:colId xmlns:a16="http://schemas.microsoft.com/office/drawing/2014/main" val="857742308"/>
                    </a:ext>
                  </a:extLst>
                </a:gridCol>
                <a:gridCol w="1692764">
                  <a:extLst>
                    <a:ext uri="{9D8B030D-6E8A-4147-A177-3AD203B41FA5}">
                      <a16:colId xmlns:a16="http://schemas.microsoft.com/office/drawing/2014/main" val="3884287278"/>
                    </a:ext>
                  </a:extLst>
                </a:gridCol>
                <a:gridCol w="1767314">
                  <a:extLst>
                    <a:ext uri="{9D8B030D-6E8A-4147-A177-3AD203B41FA5}">
                      <a16:colId xmlns:a16="http://schemas.microsoft.com/office/drawing/2014/main" val="115314715"/>
                    </a:ext>
                  </a:extLst>
                </a:gridCol>
                <a:gridCol w="1767314">
                  <a:extLst>
                    <a:ext uri="{9D8B030D-6E8A-4147-A177-3AD203B41FA5}">
                      <a16:colId xmlns:a16="http://schemas.microsoft.com/office/drawing/2014/main" val="2205211366"/>
                    </a:ext>
                  </a:extLst>
                </a:gridCol>
                <a:gridCol w="1767314">
                  <a:extLst>
                    <a:ext uri="{9D8B030D-6E8A-4147-A177-3AD203B41FA5}">
                      <a16:colId xmlns:a16="http://schemas.microsoft.com/office/drawing/2014/main" val="2981951382"/>
                    </a:ext>
                  </a:extLst>
                </a:gridCol>
              </a:tblGrid>
              <a:tr h="607508">
                <a:tc>
                  <a:txBody>
                    <a:bodyPr/>
                    <a:lstStyle/>
                    <a:p>
                      <a:r>
                        <a:rPr lang="en-US" dirty="0" smtClean="0"/>
                        <a:t>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386874"/>
                  </a:ext>
                </a:extLst>
              </a:tr>
              <a:tr h="607508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598414"/>
                  </a:ext>
                </a:extLst>
              </a:tr>
              <a:tr h="607508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0.02813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0.04089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432250"/>
                  </a:ext>
                </a:extLst>
              </a:tr>
              <a:tr h="607508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vector Machine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0.02806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0.02850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0.03280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0.03920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499997"/>
                  </a:ext>
                </a:extLst>
              </a:tr>
              <a:tr h="60750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Locally</a:t>
                      </a:r>
                      <a:r>
                        <a:rPr lang="en-US" b="1" baseline="0" dirty="0" smtClean="0"/>
                        <a:t> Weighted Regression(LWR)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0.0107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0.01092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0.0105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0.01089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993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1914525"/>
            <a:ext cx="8591550" cy="390683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0" dirty="0" smtClean="0"/>
              <a:t>The proposed model estimates the average surcharge at a location with </a:t>
            </a:r>
            <a:r>
              <a:rPr lang="en-US" b="0" dirty="0" smtClean="0">
                <a:solidFill>
                  <a:srgbClr val="FF0000"/>
                </a:solidFill>
              </a:rPr>
              <a:t>maximum Mean Square Error of 0.01 </a:t>
            </a:r>
            <a:r>
              <a:rPr lang="en-US" b="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0" dirty="0" smtClean="0"/>
              <a:t>This model can be useful for the user, he can check the estimated surcharge for his location for any hour and compare , analyze the change in surcharge values. He can plan his timings accordingly.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94" y="4443028"/>
            <a:ext cx="3214578" cy="17787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4310743"/>
            <a:ext cx="4204234" cy="1911017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984172" y="4937760"/>
            <a:ext cx="1345474" cy="883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01292" y="4476095"/>
            <a:ext cx="1711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Next Hour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98520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1679340"/>
            <a:ext cx="8591550" cy="390683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Question “</a:t>
            </a:r>
            <a:r>
              <a:rPr lang="en-US" dirty="0" smtClean="0">
                <a:solidFill>
                  <a:srgbClr val="FF0000"/>
                </a:solidFill>
              </a:rPr>
              <a:t>How Uber generates so much Revenue</a:t>
            </a:r>
            <a:r>
              <a:rPr lang="en-US" dirty="0" smtClean="0"/>
              <a:t>?”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Aim is </a:t>
            </a:r>
            <a:r>
              <a:rPr lang="en-US" dirty="0"/>
              <a:t>to </a:t>
            </a:r>
            <a:r>
              <a:rPr lang="en-US" dirty="0" smtClean="0">
                <a:solidFill>
                  <a:srgbClr val="FF0000"/>
                </a:solidFill>
              </a:rPr>
              <a:t>compare and analyze </a:t>
            </a:r>
            <a:r>
              <a:rPr lang="en-US" dirty="0">
                <a:solidFill>
                  <a:srgbClr val="FF0000"/>
                </a:solidFill>
              </a:rPr>
              <a:t>fare data</a:t>
            </a:r>
            <a:r>
              <a:rPr lang="en-US" dirty="0"/>
              <a:t> </a:t>
            </a:r>
            <a:r>
              <a:rPr lang="en-US" dirty="0" smtClean="0"/>
              <a:t>of large number of trips for Taxi Companies mainly New York Yellow Cabs and Uber.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We will also try to </a:t>
            </a:r>
            <a:r>
              <a:rPr lang="en-US" dirty="0" smtClean="0">
                <a:solidFill>
                  <a:srgbClr val="FF0000"/>
                </a:solidFill>
              </a:rPr>
              <a:t>predict the value of surcharge </a:t>
            </a:r>
            <a:r>
              <a:rPr lang="en-US" dirty="0" smtClean="0"/>
              <a:t>at a given location.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The analysis is focused on New York region only.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590" y="4651336"/>
            <a:ext cx="2219301" cy="18794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069" y="4587822"/>
            <a:ext cx="2154725" cy="19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0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458" y="1404938"/>
            <a:ext cx="8591550" cy="390683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/>
              <a:t>Analyze how Uber dynamically controls its pricing using the </a:t>
            </a:r>
            <a:r>
              <a:rPr lang="en-US" b="0" dirty="0" smtClean="0"/>
              <a:t>surcharge multiplier </a:t>
            </a:r>
            <a:r>
              <a:rPr lang="en-US" b="0" dirty="0"/>
              <a:t>parameter.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/>
              <a:t>Uber’s on record rates shown in the App are comparable to other companies but Uber is able to make huge profits using the surcharge it applies.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/>
              <a:t>Ease of Booking the Cab using the App makes the customers lured to using it and Uber takes advantage of this</a:t>
            </a:r>
            <a:r>
              <a:rPr lang="en-US" b="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We had the dataset of NYC Cabs and </a:t>
            </a:r>
            <a:r>
              <a:rPr lang="en-US" b="0" dirty="0" smtClean="0">
                <a:solidFill>
                  <a:srgbClr val="FF0000"/>
                </a:solidFill>
              </a:rPr>
              <a:t>we collected the fare data for same locations for Uber</a:t>
            </a:r>
            <a:r>
              <a:rPr lang="en-US" b="0" dirty="0" smtClean="0"/>
              <a:t> and then compared them.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356" y="4654638"/>
            <a:ext cx="3203438" cy="214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8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61430FA-DF7E-4EE2-8516-AF48A723A369}" type="slidenum">
              <a:rPr lang="en-US" altLang="en-US">
                <a:solidFill>
                  <a:schemeClr val="bg1"/>
                </a:solidFill>
              </a:rPr>
              <a:pPr/>
              <a:t>4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147" name="Slide Number Placeholder 5"/>
          <p:cNvSpPr txBox="1">
            <a:spLocks noGrp="1"/>
          </p:cNvSpPr>
          <p:nvPr/>
        </p:nvSpPr>
        <p:spPr bwMode="auto">
          <a:xfrm>
            <a:off x="8534400" y="6326188"/>
            <a:ext cx="5635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defRPr sz="2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DBE6BA5-0B0F-43E3-BE6A-0FA4465C3FD5}" type="slidenum">
              <a:rPr lang="en-US" altLang="en-US" sz="1200" b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200" b="0"/>
          </a:p>
        </p:txBody>
      </p:sp>
      <p:sp>
        <p:nvSpPr>
          <p:cNvPr id="6148" name="Rectangle 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</a:rPr>
              <a:t>Dataset</a:t>
            </a:r>
          </a:p>
        </p:txBody>
      </p:sp>
      <p:sp>
        <p:nvSpPr>
          <p:cNvPr id="6149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72243" y="1326789"/>
            <a:ext cx="8619059" cy="537404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ffectLst/>
                <a:latin typeface="Arial" panose="020B0604020202020204" pitchFamily="34" charset="0"/>
              </a:rPr>
              <a:t>NYC Yellow Taxi :</a:t>
            </a:r>
          </a:p>
          <a:p>
            <a:r>
              <a:rPr lang="en-US" altLang="en-US" dirty="0"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effectLst/>
                <a:latin typeface="Arial" panose="020B0604020202020204" pitchFamily="34" charset="0"/>
              </a:rPr>
              <a:t> For each trip:</a:t>
            </a:r>
          </a:p>
          <a:p>
            <a:pPr lvl="1"/>
            <a:endParaRPr lang="en-US" dirty="0" smtClean="0"/>
          </a:p>
          <a:p>
            <a:pPr marL="1588" lvl="1" indent="0">
              <a:buNone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/>
              <a:t>For initial </a:t>
            </a:r>
            <a:r>
              <a:rPr lang="en-US" b="0" dirty="0" smtClean="0"/>
              <a:t>comparison, we focused on four different one hour time buckets, </a:t>
            </a:r>
            <a:r>
              <a:rPr lang="en-US" b="0" dirty="0" smtClean="0">
                <a:solidFill>
                  <a:srgbClr val="FF0000"/>
                </a:solidFill>
              </a:rPr>
              <a:t>6</a:t>
            </a:r>
            <a:r>
              <a:rPr lang="en-US" b="0" dirty="0" smtClean="0"/>
              <a:t> [5:30am-6:30am],</a:t>
            </a:r>
            <a:r>
              <a:rPr lang="en-US" b="0" dirty="0" smtClean="0">
                <a:solidFill>
                  <a:srgbClr val="FF0000"/>
                </a:solidFill>
              </a:rPr>
              <a:t>10</a:t>
            </a:r>
            <a:r>
              <a:rPr lang="en-US" b="0" dirty="0" smtClean="0"/>
              <a:t>[9:30am-10:30am], </a:t>
            </a:r>
            <a:r>
              <a:rPr lang="en-US" b="0" dirty="0" smtClean="0">
                <a:solidFill>
                  <a:srgbClr val="FF0000"/>
                </a:solidFill>
              </a:rPr>
              <a:t>16</a:t>
            </a:r>
            <a:r>
              <a:rPr lang="en-US" b="0" dirty="0" smtClean="0"/>
              <a:t>[3:30pm-4:30pm],</a:t>
            </a:r>
            <a:r>
              <a:rPr lang="en-US" b="0" dirty="0" smtClean="0">
                <a:solidFill>
                  <a:srgbClr val="FF0000"/>
                </a:solidFill>
              </a:rPr>
              <a:t>20</a:t>
            </a:r>
            <a:r>
              <a:rPr lang="en-US" b="0" dirty="0" smtClean="0"/>
              <a:t>[7:30pm-8:30pm]</a:t>
            </a:r>
            <a:endParaRPr lang="en-US" b="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/>
              <a:t>We picked up the </a:t>
            </a:r>
            <a:r>
              <a:rPr lang="en-US" b="0" dirty="0">
                <a:solidFill>
                  <a:srgbClr val="FF0000"/>
                </a:solidFill>
              </a:rPr>
              <a:t>popular </a:t>
            </a:r>
            <a:r>
              <a:rPr lang="en-US" b="0" dirty="0" smtClean="0">
                <a:solidFill>
                  <a:srgbClr val="FF0000"/>
                </a:solidFill>
              </a:rPr>
              <a:t>(pickup , </a:t>
            </a:r>
            <a:r>
              <a:rPr lang="en-US" b="0" dirty="0" err="1" smtClean="0">
                <a:solidFill>
                  <a:srgbClr val="FF0000"/>
                </a:solidFill>
              </a:rPr>
              <a:t>dropoff</a:t>
            </a:r>
            <a:r>
              <a:rPr lang="en-US" b="0" dirty="0" smtClean="0">
                <a:solidFill>
                  <a:srgbClr val="FF0000"/>
                </a:solidFill>
              </a:rPr>
              <a:t>)  pairs </a:t>
            </a:r>
            <a:r>
              <a:rPr lang="en-US" b="0" dirty="0"/>
              <a:t>from the NYC dataset for each </a:t>
            </a:r>
            <a:r>
              <a:rPr lang="en-US" b="0" dirty="0" smtClean="0"/>
              <a:t>time bucket and </a:t>
            </a:r>
            <a:r>
              <a:rPr lang="en-US" b="0" dirty="0"/>
              <a:t>threw the query to the Uber API.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dirty="0"/>
              <a:t>W</a:t>
            </a:r>
            <a:r>
              <a:rPr lang="en-US" sz="2400" b="0" dirty="0" smtClean="0"/>
              <a:t>e crawled Uber Fare data for about </a:t>
            </a:r>
            <a:r>
              <a:rPr lang="en-US" sz="2400" b="0" dirty="0" smtClean="0">
                <a:solidFill>
                  <a:srgbClr val="FF0000"/>
                </a:solidFill>
              </a:rPr>
              <a:t>20000 common </a:t>
            </a:r>
            <a:r>
              <a:rPr lang="en-US" sz="2400" b="0" dirty="0" err="1" smtClean="0">
                <a:solidFill>
                  <a:srgbClr val="FF0000"/>
                </a:solidFill>
              </a:rPr>
              <a:t>pickup,dropoff</a:t>
            </a:r>
            <a:r>
              <a:rPr lang="en-US" sz="2400" b="0" dirty="0" smtClean="0">
                <a:solidFill>
                  <a:srgbClr val="FF0000"/>
                </a:solidFill>
              </a:rPr>
              <a:t>  </a:t>
            </a:r>
            <a:r>
              <a:rPr lang="en-US" sz="2400" b="0" dirty="0" smtClean="0"/>
              <a:t>pairs for each hour bucket.</a:t>
            </a:r>
            <a:endParaRPr lang="en-US" sz="2400" b="0" dirty="0"/>
          </a:p>
          <a:p>
            <a:pPr lvl="1"/>
            <a:endParaRPr lang="en-US" dirty="0" smtClean="0"/>
          </a:p>
          <a:p>
            <a:pPr lvl="2"/>
            <a:endParaRPr lang="en-US" altLang="en-US" dirty="0" smtClean="0">
              <a:latin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288637"/>
              </p:ext>
            </p:extLst>
          </p:nvPr>
        </p:nvGraphicFramePr>
        <p:xfrm>
          <a:off x="318939" y="2070374"/>
          <a:ext cx="8472364" cy="6400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59712">
                  <a:extLst>
                    <a:ext uri="{9D8B030D-6E8A-4147-A177-3AD203B41FA5}">
                      <a16:colId xmlns:a16="http://schemas.microsoft.com/office/drawing/2014/main" val="2313359991"/>
                    </a:ext>
                  </a:extLst>
                </a:gridCol>
                <a:gridCol w="1377007">
                  <a:extLst>
                    <a:ext uri="{9D8B030D-6E8A-4147-A177-3AD203B41FA5}">
                      <a16:colId xmlns:a16="http://schemas.microsoft.com/office/drawing/2014/main" val="2484973011"/>
                    </a:ext>
                  </a:extLst>
                </a:gridCol>
                <a:gridCol w="1188481">
                  <a:extLst>
                    <a:ext uri="{9D8B030D-6E8A-4147-A177-3AD203B41FA5}">
                      <a16:colId xmlns:a16="http://schemas.microsoft.com/office/drawing/2014/main" val="2384253142"/>
                    </a:ext>
                  </a:extLst>
                </a:gridCol>
                <a:gridCol w="1197994">
                  <a:extLst>
                    <a:ext uri="{9D8B030D-6E8A-4147-A177-3AD203B41FA5}">
                      <a16:colId xmlns:a16="http://schemas.microsoft.com/office/drawing/2014/main" val="2681478878"/>
                    </a:ext>
                  </a:extLst>
                </a:gridCol>
                <a:gridCol w="1724585">
                  <a:extLst>
                    <a:ext uri="{9D8B030D-6E8A-4147-A177-3AD203B41FA5}">
                      <a16:colId xmlns:a16="http://schemas.microsoft.com/office/drawing/2014/main" val="2921932945"/>
                    </a:ext>
                  </a:extLst>
                </a:gridCol>
                <a:gridCol w="1724585">
                  <a:extLst>
                    <a:ext uri="{9D8B030D-6E8A-4147-A177-3AD203B41FA5}">
                      <a16:colId xmlns:a16="http://schemas.microsoft.com/office/drawing/2014/main" val="3336609640"/>
                    </a:ext>
                  </a:extLst>
                </a:gridCol>
              </a:tblGrid>
              <a:tr h="542924">
                <a:tc>
                  <a:txBody>
                    <a:bodyPr/>
                    <a:lstStyle/>
                    <a:p>
                      <a:r>
                        <a:rPr lang="en-US" dirty="0" smtClean="0"/>
                        <a:t>Pickup (</a:t>
                      </a:r>
                      <a:r>
                        <a:rPr lang="en-US" dirty="0" err="1" smtClean="0"/>
                        <a:t>Lat,Lon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Dropoff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Lat,Lon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Distance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(miles)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</a:p>
                    <a:p>
                      <a:r>
                        <a:rPr lang="en-US" dirty="0" smtClean="0"/>
                        <a:t>(seconds)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Fare(USD)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Timestamp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1768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133800"/>
              </p:ext>
            </p:extLst>
          </p:nvPr>
        </p:nvGraphicFramePr>
        <p:xfrm>
          <a:off x="436505" y="5682343"/>
          <a:ext cx="7993120" cy="9144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598624">
                  <a:extLst>
                    <a:ext uri="{9D8B030D-6E8A-4147-A177-3AD203B41FA5}">
                      <a16:colId xmlns:a16="http://schemas.microsoft.com/office/drawing/2014/main" val="2990166523"/>
                    </a:ext>
                  </a:extLst>
                </a:gridCol>
                <a:gridCol w="1465717">
                  <a:extLst>
                    <a:ext uri="{9D8B030D-6E8A-4147-A177-3AD203B41FA5}">
                      <a16:colId xmlns:a16="http://schemas.microsoft.com/office/drawing/2014/main" val="4210414587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2148896429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3516734721"/>
                    </a:ext>
                  </a:extLst>
                </a:gridCol>
                <a:gridCol w="1845945">
                  <a:extLst>
                    <a:ext uri="{9D8B030D-6E8A-4147-A177-3AD203B41FA5}">
                      <a16:colId xmlns:a16="http://schemas.microsoft.com/office/drawing/2014/main" val="3116652631"/>
                    </a:ext>
                  </a:extLst>
                </a:gridCol>
              </a:tblGrid>
              <a:tr h="826407">
                <a:tc>
                  <a:txBody>
                    <a:bodyPr/>
                    <a:lstStyle/>
                    <a:p>
                      <a:r>
                        <a:rPr lang="en-US" dirty="0" smtClean="0"/>
                        <a:t>Minimum Fare</a:t>
                      </a:r>
                    </a:p>
                    <a:p>
                      <a:r>
                        <a:rPr lang="en-US" dirty="0" smtClean="0"/>
                        <a:t>(USD)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Low-High Estimated</a:t>
                      </a:r>
                      <a:r>
                        <a:rPr lang="en-US" baseline="0" dirty="0" smtClean="0"/>
                        <a:t> Fare(USD)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Distance</a:t>
                      </a:r>
                    </a:p>
                    <a:p>
                      <a:r>
                        <a:rPr lang="en-US" dirty="0" smtClean="0"/>
                        <a:t>(miles)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</a:p>
                    <a:p>
                      <a:r>
                        <a:rPr lang="en-US" dirty="0" smtClean="0"/>
                        <a:t>(seconds)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Surcharge Multiplier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4488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54480" y="1639388"/>
            <a:ext cx="4180114" cy="215537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6" y="1297487"/>
            <a:ext cx="9082429" cy="520781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62" y="280263"/>
            <a:ext cx="8689975" cy="1017224"/>
          </a:xfrm>
        </p:spPr>
        <p:txBody>
          <a:bodyPr/>
          <a:lstStyle/>
          <a:p>
            <a:r>
              <a:rPr lang="en-US" dirty="0" smtClean="0"/>
              <a:t>Analyze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27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Estimated Fare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1478461"/>
            <a:ext cx="8509945" cy="503505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843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25" y="0"/>
            <a:ext cx="9039497" cy="524589"/>
          </a:xfrm>
        </p:spPr>
        <p:txBody>
          <a:bodyPr/>
          <a:lstStyle/>
          <a:p>
            <a:r>
              <a:rPr lang="en-US" sz="2800" dirty="0" smtClean="0"/>
              <a:t>Fare Comparison(Cumulative Distribution Function)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0438" y="6330950"/>
            <a:ext cx="563562" cy="365125"/>
          </a:xfrm>
        </p:spPr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4618" y="750173"/>
            <a:ext cx="4712470" cy="353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52" y="3510235"/>
            <a:ext cx="4446149" cy="33346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5935" y="487044"/>
            <a:ext cx="1528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HOUR 6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81702" y="2011609"/>
            <a:ext cx="487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cheapest </a:t>
            </a:r>
            <a:r>
              <a:rPr lang="en-US" b="1" dirty="0" err="1" smtClean="0">
                <a:solidFill>
                  <a:srgbClr val="FF0000"/>
                </a:solidFill>
              </a:rPr>
              <a:t>uber</a:t>
            </a:r>
            <a:r>
              <a:rPr lang="en-US" b="1" dirty="0" smtClean="0">
                <a:solidFill>
                  <a:srgbClr val="FF0000"/>
                </a:solidFill>
              </a:rPr>
              <a:t> is </a:t>
            </a:r>
            <a:r>
              <a:rPr lang="en-US" b="1" dirty="0">
                <a:solidFill>
                  <a:srgbClr val="FF0000"/>
                </a:solidFill>
              </a:rPr>
              <a:t>costlier than NYC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56749" y="3165773"/>
            <a:ext cx="1528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HOUR 10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4642" y="5304291"/>
            <a:ext cx="407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Uber almost </a:t>
            </a:r>
            <a:r>
              <a:rPr lang="en-US" b="1" dirty="0">
                <a:solidFill>
                  <a:srgbClr val="FF0000"/>
                </a:solidFill>
              </a:rPr>
              <a:t>equal fare to NYC cabs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656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80438" y="6330950"/>
            <a:ext cx="5635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9293C4A-E67B-4B8D-912B-3726DE1098FF}" type="slidenum">
              <a:rPr lang="en-US" altLang="en-US">
                <a:solidFill>
                  <a:schemeClr val="bg1"/>
                </a:solidFill>
              </a:rPr>
              <a:pPr/>
              <a:t>8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53" y="300446"/>
            <a:ext cx="4482098" cy="3361574"/>
          </a:xfrm>
          <a:prstGeom prst="rect">
            <a:avLst/>
          </a:prstGeom>
        </p:spPr>
      </p:pic>
      <p:pic>
        <p:nvPicPr>
          <p:cNvPr id="11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4251" y="3307063"/>
            <a:ext cx="4428308" cy="338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415895" y="1121573"/>
            <a:ext cx="487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cheapest </a:t>
            </a:r>
            <a:r>
              <a:rPr lang="en-US" b="1" dirty="0" err="1" smtClean="0">
                <a:solidFill>
                  <a:srgbClr val="FF0000"/>
                </a:solidFill>
              </a:rPr>
              <a:t>uber</a:t>
            </a:r>
            <a:r>
              <a:rPr lang="en-US" b="1" dirty="0" smtClean="0">
                <a:solidFill>
                  <a:srgbClr val="FF0000"/>
                </a:solidFill>
              </a:rPr>
              <a:t> is </a:t>
            </a:r>
            <a:r>
              <a:rPr lang="en-US" b="1" dirty="0">
                <a:solidFill>
                  <a:srgbClr val="FF0000"/>
                </a:solidFill>
              </a:rPr>
              <a:t>costlier than NYC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23528" y="0"/>
            <a:ext cx="1528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HOUR 16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95119" y="2845398"/>
            <a:ext cx="1528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HOUR 20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3906" y="4816903"/>
            <a:ext cx="407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Uber almost </a:t>
            </a:r>
            <a:r>
              <a:rPr lang="en-US" b="1" dirty="0">
                <a:solidFill>
                  <a:srgbClr val="FF0000"/>
                </a:solidFill>
              </a:rPr>
              <a:t>equal fare to NYC cabs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23528" y="3701137"/>
            <a:ext cx="645305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Above inferences tell us that </a:t>
            </a:r>
            <a:r>
              <a:rPr lang="en-US" sz="2800" b="1" dirty="0" err="1"/>
              <a:t>uber</a:t>
            </a:r>
            <a:r>
              <a:rPr lang="en-US" sz="2800" b="1" dirty="0"/>
              <a:t> is costly during early morning and in the evening time when the demand is high.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146760"/>
            <a:ext cx="8689975" cy="1063625"/>
          </a:xfrm>
        </p:spPr>
        <p:txBody>
          <a:bodyPr/>
          <a:lstStyle/>
          <a:p>
            <a:r>
              <a:rPr lang="en-US" dirty="0" smtClean="0"/>
              <a:t>What do the graphs tell us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44" y="1306580"/>
            <a:ext cx="8591550" cy="520693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Looking at the blue line (Uber X):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At Hour 6, the difference in fare is mostly greater than zero that is </a:t>
            </a:r>
            <a:r>
              <a:rPr lang="en-US" b="0" dirty="0" smtClean="0">
                <a:solidFill>
                  <a:srgbClr val="FF0000"/>
                </a:solidFill>
              </a:rPr>
              <a:t>cheapest </a:t>
            </a:r>
            <a:r>
              <a:rPr lang="en-US" b="0" dirty="0" err="1" smtClean="0">
                <a:solidFill>
                  <a:srgbClr val="FF0000"/>
                </a:solidFill>
              </a:rPr>
              <a:t>uber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smtClean="0">
                <a:solidFill>
                  <a:srgbClr val="FF0000"/>
                </a:solidFill>
              </a:rPr>
              <a:t>is costlier than NYC</a:t>
            </a:r>
            <a:r>
              <a:rPr lang="en-US" b="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At </a:t>
            </a:r>
            <a:r>
              <a:rPr lang="en-US" b="0" dirty="0"/>
              <a:t>Hour </a:t>
            </a:r>
            <a:r>
              <a:rPr lang="en-US" b="0" dirty="0" smtClean="0"/>
              <a:t>10,the difference in fare is mostly zero or negative</a:t>
            </a:r>
            <a:r>
              <a:rPr lang="en-US" b="0" dirty="0"/>
              <a:t> </a:t>
            </a:r>
            <a:r>
              <a:rPr lang="en-US" b="0" dirty="0" smtClean="0"/>
              <a:t>that is </a:t>
            </a:r>
            <a:r>
              <a:rPr lang="en-US" b="0" dirty="0" err="1" smtClean="0"/>
              <a:t>uber</a:t>
            </a:r>
            <a:r>
              <a:rPr lang="en-US" b="0" dirty="0" smtClean="0"/>
              <a:t> is cheaper or </a:t>
            </a:r>
            <a:r>
              <a:rPr lang="en-US" b="0" dirty="0" smtClean="0">
                <a:solidFill>
                  <a:srgbClr val="FF0000"/>
                </a:solidFill>
              </a:rPr>
              <a:t>almost equal fare to NYC cabs</a:t>
            </a:r>
            <a:r>
              <a:rPr lang="en-US" b="0" dirty="0" smtClean="0"/>
              <a:t>. Fare decreases during the day.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At </a:t>
            </a:r>
            <a:r>
              <a:rPr lang="en-US" b="0" dirty="0"/>
              <a:t>Hour </a:t>
            </a:r>
            <a:r>
              <a:rPr lang="en-US" b="0" dirty="0" smtClean="0"/>
              <a:t>16, the difference is fare is again mostly greater than zero that </a:t>
            </a:r>
            <a:r>
              <a:rPr lang="en-US" b="0" dirty="0" err="1" smtClean="0"/>
              <a:t>uber</a:t>
            </a:r>
            <a:r>
              <a:rPr lang="en-US" b="0" dirty="0" smtClean="0"/>
              <a:t> is costlier. </a:t>
            </a:r>
            <a:r>
              <a:rPr lang="en-US" b="0" dirty="0">
                <a:solidFill>
                  <a:srgbClr val="FF0000"/>
                </a:solidFill>
              </a:rPr>
              <a:t>cheapest </a:t>
            </a:r>
            <a:r>
              <a:rPr lang="en-US" b="0" dirty="0" err="1">
                <a:solidFill>
                  <a:srgbClr val="FF0000"/>
                </a:solidFill>
              </a:rPr>
              <a:t>uber</a:t>
            </a:r>
            <a:r>
              <a:rPr lang="en-US" b="0" dirty="0">
                <a:solidFill>
                  <a:srgbClr val="FF0000"/>
                </a:solidFill>
              </a:rPr>
              <a:t> is costlier than NYC</a:t>
            </a:r>
            <a:endParaRPr lang="en-US" b="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At </a:t>
            </a:r>
            <a:r>
              <a:rPr lang="en-US" b="0" dirty="0"/>
              <a:t>Hour </a:t>
            </a:r>
            <a:r>
              <a:rPr lang="en-US" b="0" dirty="0" smtClean="0"/>
              <a:t>20, the difference is almost zero mostly, the fare decreases at night.</a:t>
            </a:r>
            <a:r>
              <a:rPr lang="en-US" b="0" dirty="0">
                <a:solidFill>
                  <a:srgbClr val="FF0000"/>
                </a:solidFill>
              </a:rPr>
              <a:t> almost equal fare to NYC cabs</a:t>
            </a:r>
            <a:endParaRPr lang="en-US" b="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>
                <a:solidFill>
                  <a:srgbClr val="FF0000"/>
                </a:solidFill>
              </a:rPr>
              <a:t>Above inferences tell us that </a:t>
            </a:r>
            <a:r>
              <a:rPr lang="en-US" b="0" dirty="0" err="1" smtClean="0">
                <a:solidFill>
                  <a:srgbClr val="FF0000"/>
                </a:solidFill>
              </a:rPr>
              <a:t>uber</a:t>
            </a:r>
            <a:r>
              <a:rPr lang="en-US" b="0" dirty="0" smtClean="0">
                <a:solidFill>
                  <a:srgbClr val="FF0000"/>
                </a:solidFill>
              </a:rPr>
              <a:t> is costly during early morning and in the evening time when the demand is high</a:t>
            </a:r>
            <a:r>
              <a:rPr lang="en-US" b="0" dirty="0" smtClean="0"/>
              <a:t>. 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454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DDDDDD"/>
      </a:lt2>
      <a:accent1>
        <a:srgbClr val="FF9933"/>
      </a:accent1>
      <a:accent2>
        <a:srgbClr val="7993B3"/>
      </a:accent2>
      <a:accent3>
        <a:srgbClr val="FFFFFF"/>
      </a:accent3>
      <a:accent4>
        <a:srgbClr val="000000"/>
      </a:accent4>
      <a:accent5>
        <a:srgbClr val="FFCAAD"/>
      </a:accent5>
      <a:accent6>
        <a:srgbClr val="6D85A2"/>
      </a:accent6>
      <a:hlink>
        <a:srgbClr val="CC0000"/>
      </a:hlink>
      <a:folHlink>
        <a:srgbClr val="77777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DDDDDD"/>
        </a:lt2>
        <a:accent1>
          <a:srgbClr val="FF9933"/>
        </a:accent1>
        <a:accent2>
          <a:srgbClr val="7993B3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6D85A2"/>
        </a:accent6>
        <a:hlink>
          <a:srgbClr val="CC000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1504</TotalTime>
  <Words>966</Words>
  <Application>Microsoft Office PowerPoint</Application>
  <PresentationFormat>On-screen Show (4:3)</PresentationFormat>
  <Paragraphs>167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PowerPoint Presentation</vt:lpstr>
      <vt:lpstr>Problem Definition </vt:lpstr>
      <vt:lpstr>Introduction</vt:lpstr>
      <vt:lpstr>Dataset</vt:lpstr>
      <vt:lpstr>Analyze Data</vt:lpstr>
      <vt:lpstr>Estimated Fare</vt:lpstr>
      <vt:lpstr>Fare Comparison(Cumulative Distribution Function)</vt:lpstr>
      <vt:lpstr>PowerPoint Presentation</vt:lpstr>
      <vt:lpstr>What do the graphs tell us ?</vt:lpstr>
      <vt:lpstr>Surcharge Estimator</vt:lpstr>
      <vt:lpstr>Proposed Model</vt:lpstr>
      <vt:lpstr>Generating the Training Set</vt:lpstr>
      <vt:lpstr>PowerPoint Presentation</vt:lpstr>
      <vt:lpstr>Heatmap(For Hour 16)</vt:lpstr>
      <vt:lpstr>Popularity Estimator</vt:lpstr>
      <vt:lpstr>Surcharge Estimator</vt:lpstr>
      <vt:lpstr>Locally Weighted Regression(LWR)</vt:lpstr>
      <vt:lpstr>MSE for Surcharge Estimation</vt:lpstr>
      <vt:lpstr>Conclusion</vt:lpstr>
    </vt:vector>
  </TitlesOfParts>
  <Company>Presentation Magazine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 Animated Template</dc:title>
  <dc:creator>Presentation Magazine</dc:creator>
  <cp:lastModifiedBy>Shaiwal Sachdev</cp:lastModifiedBy>
  <cp:revision>134</cp:revision>
  <dcterms:created xsi:type="dcterms:W3CDTF">2007-05-31T17:14:01Z</dcterms:created>
  <dcterms:modified xsi:type="dcterms:W3CDTF">2016-06-28T17:35:00Z</dcterms:modified>
  <cp:category>Transport</cp:category>
</cp:coreProperties>
</file>