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6"/>
  </p:notesMasterIdLst>
  <p:sldIdLst>
    <p:sldId id="256" r:id="rId4"/>
    <p:sldId id="257" r:id="rId5"/>
    <p:sldId id="260" r:id="rId6"/>
    <p:sldId id="259" r:id="rId7"/>
    <p:sldId id="276" r:id="rId8"/>
    <p:sldId id="261" r:id="rId9"/>
    <p:sldId id="277" r:id="rId10"/>
    <p:sldId id="272" r:id="rId11"/>
    <p:sldId id="275" r:id="rId12"/>
    <p:sldId id="292" r:id="rId13"/>
    <p:sldId id="293" r:id="rId14"/>
    <p:sldId id="308" r:id="rId15"/>
    <p:sldId id="284" r:id="rId16"/>
    <p:sldId id="285" r:id="rId17"/>
    <p:sldId id="262" r:id="rId18"/>
    <p:sldId id="278" r:id="rId19"/>
    <p:sldId id="300" r:id="rId20"/>
    <p:sldId id="299" r:id="rId21"/>
    <p:sldId id="301" r:id="rId22"/>
    <p:sldId id="298" r:id="rId23"/>
    <p:sldId id="302" r:id="rId24"/>
    <p:sldId id="295" r:id="rId25"/>
    <p:sldId id="303" r:id="rId26"/>
    <p:sldId id="296" r:id="rId27"/>
    <p:sldId id="304" r:id="rId28"/>
    <p:sldId id="294" r:id="rId29"/>
    <p:sldId id="305" r:id="rId30"/>
    <p:sldId id="286" r:id="rId31"/>
    <p:sldId id="270" r:id="rId32"/>
    <p:sldId id="288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4625" autoAdjust="0"/>
  </p:normalViewPr>
  <p:slideViewPr>
    <p:cSldViewPr snapToGrid="0">
      <p:cViewPr varScale="1">
        <p:scale>
          <a:sx n="78" d="100"/>
          <a:sy n="78" d="100"/>
        </p:scale>
        <p:origin x="414" y="78"/>
      </p:cViewPr>
      <p:guideLst/>
    </p:cSldViewPr>
  </p:slideViewPr>
  <p:outlineViewPr>
    <p:cViewPr>
      <p:scale>
        <a:sx n="33" d="100"/>
        <a:sy n="33" d="100"/>
      </p:scale>
      <p:origin x="0" y="-4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42D91-32E2-41E3-9B6D-62D4F9073826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7271-3AE3-483D-AC20-1CD0D320AB0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E703CC-F221-4B90-8755-85265334E5C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496AB-83D9-4B1B-BEB3-84BFC5FB02D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172" y="471798"/>
            <a:ext cx="9144000" cy="2184905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K.RAMAKRISHNAN COLLEGE OF TECHNOLOGY (AUTONOMOUS), TRICHY</a:t>
            </a:r>
            <a:b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b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Enhancing M</a:t>
            </a:r>
            <a:r>
              <a:rPr lang="en-US" sz="24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achine </a:t>
            </a:r>
            <a:r>
              <a:rPr sz="24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sz="24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earning</a:t>
            </a:r>
            <a:r>
              <a:rPr sz="24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Predictions with GAN-Generated Synthetic</a:t>
            </a:r>
            <a:r>
              <a:rPr sz="24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Data</a:t>
            </a:r>
            <a:endParaRPr lang="en-IN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51200"/>
            <a:ext cx="8712200" cy="2074562"/>
          </a:xfrm>
        </p:spPr>
        <p:txBody>
          <a:bodyPr>
            <a:norm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P</a:t>
            </a:r>
            <a:r>
              <a:rPr 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RESENTED BY,</a:t>
            </a:r>
            <a:endParaRPr lang="en-IN" sz="1800" b="1" u="none" strike="noStrike" cap="none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lang="en-IN" sz="1800" b="1" u="none" strike="noStrike" cap="none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alt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NAVEEN KUMAR.K</a:t>
            </a:r>
            <a:r>
              <a:rPr 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(8117212430</a:t>
            </a:r>
            <a:r>
              <a:rPr lang="en-US" alt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37</a:t>
            </a:r>
            <a:r>
              <a:rPr 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)</a:t>
            </a:r>
            <a:endParaRPr lang="en-IN" sz="1800" b="1" u="none" strike="noStrike" cap="none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alt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NEELA MUGESH.S</a:t>
            </a:r>
            <a:r>
              <a:rPr 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(8117212430</a:t>
            </a:r>
            <a:r>
              <a:rPr lang="en-US" alt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39</a:t>
            </a:r>
            <a:r>
              <a:rPr 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)</a:t>
            </a:r>
            <a:endParaRPr lang="en-IN" sz="1800" b="1" u="none" strike="noStrike" cap="none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alt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SABARI PRIYAN.G</a:t>
            </a:r>
            <a:r>
              <a:rPr 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(8117212430</a:t>
            </a:r>
            <a:r>
              <a:rPr lang="en-US" alt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44</a:t>
            </a:r>
            <a:r>
              <a:rPr 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)</a:t>
            </a:r>
            <a:endParaRPr lang="en-IN" sz="1800" b="1" u="none" strike="noStrike" cap="none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alt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SHAI SHARATH VIJEY.S</a:t>
            </a:r>
            <a:r>
              <a:rPr 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(8117212430</a:t>
            </a:r>
            <a:r>
              <a:rPr lang="en-US" alt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50</a:t>
            </a:r>
            <a:r>
              <a:rPr lang="en-IN" sz="1800" b="1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)</a:t>
            </a:r>
            <a:endParaRPr lang="en-IN" sz="1800" b="1" u="none" strike="noStrike" cap="none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39000" y="5479471"/>
            <a:ext cx="3695700" cy="783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US" alt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PRAVEEN KUMAR.T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M.E.,</a:t>
            </a:r>
            <a:endParaRPr lang="en-US" alt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280" y="236855"/>
            <a:ext cx="3939540" cy="126047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alt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graphicFrame>
        <p:nvGraphicFramePr>
          <p:cNvPr id="4" name="Table 3"/>
          <p:cNvGraphicFramePr/>
          <p:nvPr>
            <p:custDataLst>
              <p:tags r:id="rId3"/>
            </p:custDataLst>
          </p:nvPr>
        </p:nvGraphicFramePr>
        <p:xfrm>
          <a:off x="274320" y="1339850"/>
          <a:ext cx="11643995" cy="487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/>
                <a:gridCol w="2273300"/>
                <a:gridCol w="1866265"/>
                <a:gridCol w="1601470"/>
                <a:gridCol w="1663065"/>
                <a:gridCol w="1663700"/>
                <a:gridCol w="1663065"/>
              </a:tblGrid>
              <a:tr h="1047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PUBLISHED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 USED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</a:tr>
              <a:tr h="1815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t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PATE-GAN: Generating Synthetic Data with Differential Privacy Guarantees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Yoon Jordon, Jinsung Yoon, Mihaela van der Schaar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2019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GANs + Differential Privacy (PATE)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Privacy,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Utility,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Security,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Robustness,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Innovation.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Complexity,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Computation,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Dependency,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Latency,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Scalability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</a:tr>
              <a:tr h="1815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The Synthetic Data Vault (SDV)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Neha Patki, Roy Wedge, Kalyan Veeramachaneni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2020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Probabilistic Models, Copulas, GANs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Flexibility,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Scalability,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Accessibility,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Automation,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Versatility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Accuracy,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Privacy,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Overfitting,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Simplicity,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Tuning.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280" y="236855"/>
            <a:ext cx="3939540" cy="126047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alt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graphicFrame>
        <p:nvGraphicFramePr>
          <p:cNvPr id="4" name="Table 3"/>
          <p:cNvGraphicFramePr/>
          <p:nvPr>
            <p:custDataLst>
              <p:tags r:id="rId3"/>
            </p:custDataLst>
          </p:nvPr>
        </p:nvGraphicFramePr>
        <p:xfrm>
          <a:off x="274320" y="1339850"/>
          <a:ext cx="11643995" cy="487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/>
                <a:gridCol w="2273300"/>
                <a:gridCol w="1866265"/>
                <a:gridCol w="1601470"/>
                <a:gridCol w="1663065"/>
                <a:gridCol w="1732915"/>
                <a:gridCol w="1593850"/>
              </a:tblGrid>
              <a:tr h="1047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PUBLISHED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 USED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</a:tr>
              <a:tr h="1815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t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Differentially Private Generative Models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Martin Abadi, Andy Chu, Ian Goodfellow, H. Brendan McMahan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2021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Differential Privacy + GANs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Privacy,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Security,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Innovation,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Control,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Compliance.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Utility,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Training,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Accuracy,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Noise,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Latency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</a:tr>
              <a:tr h="1815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MedGAN: Medical Data Generation using GANs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Edward Choi, Siddharth Biswal, Bradley Malin, Jon Duke, Walter Stewart, Jimeng Sun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2020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 Generative Adversarial Networks (GANs)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Realism,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Representation,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Imputation,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Innovation,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Applicability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Privacy,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Bias,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Overfitting,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Evaluation,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Scalability.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alt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645" y="1339850"/>
            <a:ext cx="10622280" cy="51174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  <a:endParaRPr lang="en-US" alt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264" y="1857580"/>
            <a:ext cx="10086536" cy="398981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REQUIREMENTS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Windows 10/11 (64-bit), macOS 10.14 (Mojave) or later, Linux with GNU C Library (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glibc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2.31 or later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IDLE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Python web 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Compatible web browsers (e.g., Chrome, Firefox, Safari)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Additional: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Internet connectivity, GPS module for location services,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IoT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device compatibility for sensor integration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SPECFIFICATION</a:t>
            </a:r>
            <a:endParaRPr lang="en-US" alt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264" y="1340055"/>
            <a:ext cx="10086536" cy="398981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HARDWARE REQUIREMENTS: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Minimum 8 GB RAM, recommended 16 GB RAM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Processor: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Dual core Processor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Disk Space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Minimum 10 GB, recommended 20 GB (excluding system and project files)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Screen Resolution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Minimum 1366 x 768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ODULES</a:t>
            </a:r>
            <a:endParaRPr lang="en-US" alt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264" y="1691210"/>
            <a:ext cx="10086536" cy="398981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 &amp; Preprocessing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GAN-Based Synthetic Data Generation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Statistical Evaluation of Synthetic Data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ML Model Training with Synthetic Data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Bias &amp; Privacy Analysis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Computational Optimization &amp; Deployment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99" y="713310"/>
            <a:ext cx="10086536" cy="39898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1.Data Collection &amp; Preprocessing:</a:t>
            </a: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Dataset Upload: Users can upload any structured dataset (CSV format) through a web interface.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Initial Inspection: Basic metadata (column types, null values, unique counts) is extracted and displayed.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Cleaning: Handles missing values, removes duplicates, and deals with outliers if required.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Encoding: Categorical features are label/one-hot encoded based on their nature and GAN requirements.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99" y="713310"/>
            <a:ext cx="10086536" cy="39898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1.Data Collection &amp; Preprocessing:</a:t>
            </a: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Scaling: Numerical features are normalized or standardized to aid GAN model convergence.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Type Detection: Automatically detects column data types to guide model input formatting.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EDA Report: Generates automated EDA visualizations (histograms, correlations, value counts) pre-generation.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Flexible Schema Handling: Designed to generalize preprocessing for any dataset structure..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99" y="713310"/>
            <a:ext cx="10086536" cy="39898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2.GAN-Based Synthetic Data Generation</a:t>
            </a: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Selection: Supports both CTGAN and a custom PyTorch-based GAN architecture.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Pipeline: Trains GANs on preprocessed data, learning feature distributions.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Noise Vector Input: Uses random noise input to generate new synthetic samples.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Mixed Data Handling: Properly handles mixed types (categorical + continuous) using embedding layers.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99" y="713310"/>
            <a:ext cx="10086536" cy="39898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2.GAN-Based Synthetic Data Generation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Hyperparameter Tuning: Allows configuration of epochs, batch size, learning rate, etc.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Synthetic Output Format: Outputs synthetic data in the same schema as the real data.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Feedback: Displays loss curves (Generator &amp; Discriminator) during training.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Storage: Saves generated synthetic datasets for download and evaluation.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0" y="365126"/>
            <a:ext cx="4940300" cy="974822"/>
          </a:xfrm>
        </p:spPr>
        <p:txBody>
          <a:bodyPr>
            <a:normAutofit/>
          </a:bodyPr>
          <a:lstStyle/>
          <a:p>
            <a:r>
              <a:rPr lang="en-US" altLang="en-US" sz="2400" b="1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PRESENTATION OVERVIEW</a:t>
            </a:r>
            <a:endParaRPr lang="en-IN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800" y="1638300"/>
            <a:ext cx="9779000" cy="485457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99" y="713310"/>
            <a:ext cx="10086536" cy="39898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3.Statistical Evaluation of Synthetic Data:</a:t>
            </a: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Distribution Comparison: Uses histograms, KDE plots, and boxplots to compare real vs synthetic distributions.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Correlation Analysis: Visualizes correlation matrices to compare relational structures.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Statistical Metrics: Includes metrics like KS-test, JS divergence, and Chi-square for similarity checks.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Dimensionality Reduction: Uses PCA or UMAP to visualize real vs synthetic data in reduced dimensions.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99" y="713310"/>
            <a:ext cx="10086536" cy="39898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3.Statistical Evaluation of Synthetic Data: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 Statistics: Compares means, variances, min, max, and standard deviation of each feature.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Utility Report: Evaluates fidelity and diversity scores of synthetic data.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Quality Score Dashboard: Displays visual scores (0–1 range) indicating synthetic data quality.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Exportable Evaluation Report: Generates a downloadable PDF report of all statistical evaluations.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99" y="713310"/>
            <a:ext cx="10086536" cy="39898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4.ML Model Training with Synthetic Data:</a:t>
            </a: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Setup: Supports models like Logistic Regression, Random Forest, and SVM.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Train/Test Frameworks: Allows training on synthetic and testing on real (and vice versa).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Cross-validation: Performs k-fold validation to measure model robustness.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Metrics: Uses accuracy, precision, recall, F1-score, ROC-AUC for evaluation.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99" y="713310"/>
            <a:ext cx="10086536" cy="39898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4.ML Model Training with Synthetic Data: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 Comparison: Provides bar charts or confusion matrices comparing model performance.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Overfitting Check: Measures how well synthetic data generalizes compared to real data.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Persistence: Saves trained models and evaluation results for later use.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Synthetic Data Utility: Indicates how suitable synthetic data is for real-world ML tasks.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99" y="713310"/>
            <a:ext cx="10086536" cy="39898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5.Bias &amp; Privacy Analysis: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Bias Detection: Checks for demographic bias using fairness metrics (e.g., disparate impact, equal opportunity).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Privacy Leakage Testing: Tests for potential information leakage via Membership Inference Attacks.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Sensitive Feature Tracking: Highlights bias or data drift in protected attributes (e.g., gender, race)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Similarity Metrics: Measures how close synthetic data points are to real records (DCR, nearest neighbor).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99" y="713310"/>
            <a:ext cx="10086536" cy="39898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5.Bias &amp; Privacy Analysis: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Fairness Dashboard: Visual representation of fairness across different subgroups.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Anonymity Score: Computes a score representing identity disclosure risk.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 Warnings: Flags columns or data points that violate privacy or fairness thresholds.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Documentation: Logs and documents ethical considerations and audit trails for compliance.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99" y="713310"/>
            <a:ext cx="10086536" cy="39898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6.Computational Optimization &amp; Deployment</a:t>
            </a: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Optimization: Use early stopping, mini-batch training, and checkpointing for efficient GAN training.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Hardware Acceleration: Detect and utilize available GPUs or fallback to CPU for computation.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Caching Mechanisms: Implement caching to avoid redundant computations and speed up performance.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 UI Integration: Deploy an interactive Flask-based web interface for user-friendly access.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99" y="713310"/>
            <a:ext cx="10086536" cy="39898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6.Computational Optimization &amp; Deployment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Downloadable Outputs: Enable one-click downloads of synthetic data, visualizations, and reports.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Memory &amp; Session Management: Manage resources by clearing sessions and handling multiple user instances.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Responsive UI/UX: Ensure a clean, elegant, and mobile-friendly design for all screens.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Cloud Deployment: Support scalable deployment using services like Render, AWS, or Docker with Gunicorn.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005" y="365125"/>
            <a:ext cx="4720282" cy="1325563"/>
          </a:xfrm>
        </p:spPr>
        <p:txBody>
          <a:bodyPr>
            <a:normAutofit/>
          </a:bodyPr>
          <a:lstStyle/>
          <a:p>
            <a:r>
              <a:rPr lang="en-US" alt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alt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264" y="1825625"/>
            <a:ext cx="10086536" cy="4351338"/>
          </a:xfrm>
        </p:spPr>
        <p:txBody>
          <a:bodyPr>
            <a:normAutofit fontScale="9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Model Robustness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Synthetic data improves generalization and reduces overfitting.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Privacy Concerns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Enables data sharing without exposing sensitive information.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Overcomes Data Scarcity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Generates diverse datasets for better model training.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Data Augmentation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Expands training datasets for better performance in ML models.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Fairer AI Models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Helps balance class distributions and mitigate bias.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sp>
        <p:nvSpPr>
          <p:cNvPr id="7" name="Text Box 6"/>
          <p:cNvSpPr txBox="1"/>
          <p:nvPr/>
        </p:nvSpPr>
        <p:spPr>
          <a:xfrm>
            <a:off x="1130300" y="6897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257300" y="7024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005" y="365125"/>
            <a:ext cx="4720282" cy="1325563"/>
          </a:xfrm>
        </p:spPr>
        <p:txBody>
          <a:bodyPr>
            <a:normAutofit/>
          </a:bodyPr>
          <a:lstStyle/>
          <a:p>
            <a:r>
              <a:rPr lang="en-US" alt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alt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264" y="1825625"/>
            <a:ext cx="10086536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Generates synthetic patient records while preserving privacy.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Creates realistic transaction data for fraud detection models.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Simulates driving scenarios to train self-driving AI.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Produces attack and normal behavior data for intrusion detection.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&amp; E-commerce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Synthesizes customer data to improve recommendation systems.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sp>
        <p:nvSpPr>
          <p:cNvPr id="7" name="Text Box 6"/>
          <p:cNvSpPr txBox="1"/>
          <p:nvPr/>
        </p:nvSpPr>
        <p:spPr>
          <a:xfrm>
            <a:off x="1130300" y="6897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257300" y="7024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257223"/>
            <a:ext cx="29845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  <a:r>
              <a:rPr lang="en-US" sz="2400" b="1" u="sng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  <a:endParaRPr lang="en-US" sz="2400" b="1" u="sng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769" y="2003253"/>
            <a:ext cx="10073836" cy="347362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sz="2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 a synthetic data generation system using GANs.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sz="2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Enhance ML model predictions by augmenting training data with high-quality fake data.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sz="2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Address issues like data scarcity, privacy concerns, and model overfitting.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sz="2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Enable fairer and more robust AI models by balancing imbalanced datasets.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005" y="365125"/>
            <a:ext cx="4720282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264" y="1825625"/>
            <a:ext cx="10086536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GAN-generated synthetic data is a valuable tool for ML model training.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Enhances model robustness, addresses privacy concerns, and overcomes data scarcity issues.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Future work includes improving GAN architectures for better data fidelity and applying this approach in real-world AI applications.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project demonstrates how synthetic data can be a game-changer in AI and ML model training.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sp>
        <p:nvSpPr>
          <p:cNvPr id="7" name="Text Box 6"/>
          <p:cNvSpPr txBox="1"/>
          <p:nvPr/>
        </p:nvSpPr>
        <p:spPr>
          <a:xfrm>
            <a:off x="1130300" y="6897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257300" y="7024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005" y="365125"/>
            <a:ext cx="4720282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104" y="1602740"/>
            <a:ext cx="10086536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Goodman, T., &amp; Lee, R. (2019). Enhancing Machine Learning with Synthetic Data: Challenges and Opportunities. Journal of Artificial Intelligence Research, 45(3), 112-130. Available: https://www.jair.org/synthetic-ml-data. Last accessed 18th March 2024. This paper explores the role of synthetic data in improving machine learning model performance, addressing challenges like data scarcity and bias.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Y., Patel, S., &amp; Wang, H. (2018). Generative Adversarial Networks for Data Augmentation in Healthcare. International Conference on Machine Learning Applications, 12(4), 221-234. Available: https://www.icmla.org/gan-healthcare. Last accessed 10th February 2024. This study investigates the use of GANs for generating synthetic healthcare data while maintaining patient privacy and data integrity.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Davenport, M., &amp; Zhang, Q. (2019). Evaluating the Effectiveness of Synthetic Data in Financial Risk Modeling. Financial Data Science Journal, 7(2), 89-104. Available: https://www.fdsj.org/synthetic-finance. Last accessed 5th January 2024. This research analyzes the application of synthetic financial data for fraud detection and credit risk assessment.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sp>
        <p:nvSpPr>
          <p:cNvPr id="7" name="Text Box 6"/>
          <p:cNvSpPr txBox="1"/>
          <p:nvPr/>
        </p:nvSpPr>
        <p:spPr>
          <a:xfrm>
            <a:off x="1130300" y="6897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257300" y="7024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264" y="1825625"/>
            <a:ext cx="10086536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altLang="en-IN" sz="5000" b="1" dirty="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IN" sz="5000" b="1" dirty="0">
                <a:latin typeface="Arial Black" panose="020B0A04020102020204" charset="0"/>
                <a:cs typeface="Arial Black" panose="020B0A04020102020204" charset="0"/>
              </a:rPr>
              <a:t>THANK YOU</a:t>
            </a:r>
            <a:endParaRPr lang="en-US" altLang="en-IN" sz="5000" b="1" dirty="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en-IN" sz="5000" b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sp>
        <p:nvSpPr>
          <p:cNvPr id="7" name="Text Box 6"/>
          <p:cNvSpPr txBox="1"/>
          <p:nvPr/>
        </p:nvSpPr>
        <p:spPr>
          <a:xfrm>
            <a:off x="1130300" y="6897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257300" y="7024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0" y="365125"/>
            <a:ext cx="3467100" cy="126047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765300"/>
            <a:ext cx="10515600" cy="435133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AI and machine learning models require vast amounts of high-quality data for optimal performance.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Real-world data collection is costly, time-consuming, and often constrained by privacy regulations.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GANs (Generative Adversarial Networks) offer a solution by creating synthetic data that mimics real-world distributions.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synthetic data in ML models enhances their ability to generalize and improves prediction accuracy.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900" y="365125"/>
            <a:ext cx="4648200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264" y="2038865"/>
            <a:ext cx="10086536" cy="43495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sz="23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ML models rely heavily on real-world data, which is often limited or imbalanced.</a:t>
            </a:r>
            <a:endParaRPr sz="23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3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Privacy concerns restrict access to high-quality datasets in fields like healthcare and finance.</a:t>
            </a:r>
            <a:endParaRPr sz="23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3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Overfitting occurs when models learn patterns from small datasets without generalizing well.</a:t>
            </a:r>
            <a:endParaRPr sz="23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3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Current synthetic data generation techniques lack robustness and fail to maintain real-world statistical properties.</a:t>
            </a:r>
            <a:endParaRPr sz="23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900" y="365125"/>
            <a:ext cx="4648200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264" y="1803280"/>
            <a:ext cx="10086536" cy="43495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Bias in Data – Real-world datasets often contain inherent biases, which synthetic data may replicate, leading to unfair model predictions.</a:t>
            </a:r>
            <a:endParaRPr lang="en-US" altLang="en-US" sz="23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High Computational Cost – Generating high-quality synthetic data using advanced models like GANs requires significant computational resources.</a:t>
            </a:r>
            <a:endParaRPr lang="en-US" altLang="en-US" sz="23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Limited Adaptability – Existing synthetic data generation techniques may not generalize well across different domains or evolving datasets.</a:t>
            </a: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Evaluation Challenges – Measuring the quality and utility of synthetic data remains difficult due to the lack of standardized evaluation metrics.</a:t>
            </a: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10" y="365125"/>
            <a:ext cx="4399005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264" y="1857580"/>
            <a:ext cx="10086536" cy="398981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 a customized GAN-based synthetic data generation framework.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Generate high-quality fake data that retains the statistical properties of real-world datasets.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Validate fake data using statistical analysis, visualization, and ML model performance comparisons.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 supervised ML models on a mix of real and synthetic data to improve accuracy and generalization.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280" y="236855"/>
            <a:ext cx="3939540" cy="126047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alt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graphicFrame>
        <p:nvGraphicFramePr>
          <p:cNvPr id="4" name="Table 3"/>
          <p:cNvGraphicFramePr/>
          <p:nvPr>
            <p:custDataLst>
              <p:tags r:id="rId3"/>
            </p:custDataLst>
          </p:nvPr>
        </p:nvGraphicFramePr>
        <p:xfrm>
          <a:off x="201295" y="1497330"/>
          <a:ext cx="11643995" cy="487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/>
                <a:gridCol w="2241550"/>
                <a:gridCol w="1898015"/>
                <a:gridCol w="1601470"/>
                <a:gridCol w="1663065"/>
                <a:gridCol w="1663700"/>
                <a:gridCol w="1663065"/>
              </a:tblGrid>
              <a:tr h="1047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PUBLISHED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 USED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</a:tr>
              <a:tr h="1815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t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The Role of Synthetic Data in Privacy-Preserving Machine Learning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Torfi et al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2021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Autoencoders, GANs, Differential Privacy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Privacy, Feature Preservation, Temporal Consistency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 High Complexity, Computational Cost, Utility-Privacy Tradeoff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</a:tr>
              <a:tr h="1815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Benchmarking GANs for Tabular Data Generation in Supervised Learning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Jordon et al.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GANs, Benchmarking Framework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Evaluation, Insights, Model Comparison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Limited Architectures, Dataset Dependence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280" y="236855"/>
            <a:ext cx="3939540" cy="126047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alt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graphicFrame>
        <p:nvGraphicFramePr>
          <p:cNvPr id="4" name="Table 3"/>
          <p:cNvGraphicFramePr/>
          <p:nvPr>
            <p:custDataLst>
              <p:tags r:id="rId3"/>
            </p:custDataLst>
          </p:nvPr>
        </p:nvGraphicFramePr>
        <p:xfrm>
          <a:off x="274320" y="1339850"/>
          <a:ext cx="11643995" cy="487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/>
                <a:gridCol w="2273300"/>
                <a:gridCol w="1866265"/>
                <a:gridCol w="1601470"/>
                <a:gridCol w="1663065"/>
                <a:gridCol w="1663700"/>
                <a:gridCol w="1663065"/>
              </a:tblGrid>
              <a:tr h="1047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PUBLISHED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 USED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rgbClr val="001F5B"/>
                    </a:solidFill>
                  </a:tcPr>
                </a:tc>
              </a:tr>
              <a:tr h="1815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t" anchorCtr="0"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Privacy Preserving Synthetic Data Release Using Deep Learning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Nazmiye Ceren Abay, Yan Zhou, Murat Kantarcioglu, Bhavani Thuraisingham, and Latanya Sweeney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2021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Deep Learning, Differential Privacy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 Data Utility,Feature Preservation, Robustness,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Scalability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Vulnerability to Attacks, High Computational Cost, Utility-Privacy Tradeoff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</a:tr>
              <a:tr h="1815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Privacy Preserving Synthetic Health Data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 Andrew Yale, Saloni Dash, Ritik Dutta, Isabelle Guyon, Adrien Pavao, and Kristin Bennett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 Generative Adversarial Networks (GANs)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Feasibility,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Synthetic,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Educational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Utility,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De-identification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Limitations,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Scope,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Complexity,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Accuracy,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Generalization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F5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16*383"/>
  <p:tag name="TABLE_ENDDRAG_RECT" val="15*117*916*383"/>
</p:tagLst>
</file>

<file path=ppt/tags/tag2.xml><?xml version="1.0" encoding="utf-8"?>
<p:tagLst xmlns:p="http://schemas.openxmlformats.org/presentationml/2006/main">
  <p:tag name="TABLE_ENDDRAG_ORIGIN_RECT" val="916*383"/>
  <p:tag name="TABLE_ENDDRAG_RECT" val="15*117*916*383"/>
</p:tagLst>
</file>

<file path=ppt/tags/tag3.xml><?xml version="1.0" encoding="utf-8"?>
<p:tagLst xmlns:p="http://schemas.openxmlformats.org/presentationml/2006/main">
  <p:tag name="TABLE_ENDDRAG_ORIGIN_RECT" val="916*383"/>
  <p:tag name="TABLE_ENDDRAG_RECT" val="15*117*916*383"/>
</p:tagLst>
</file>

<file path=ppt/tags/tag4.xml><?xml version="1.0" encoding="utf-8"?>
<p:tagLst xmlns:p="http://schemas.openxmlformats.org/presentationml/2006/main">
  <p:tag name="TABLE_ENDDRAG_ORIGIN_RECT" val="916*383"/>
  <p:tag name="TABLE_ENDDRAG_RECT" val="15*117*916*3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13049</Words>
  <Application>WPS Slides</Application>
  <PresentationFormat>Widescreen</PresentationFormat>
  <Paragraphs>447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SimSun</vt:lpstr>
      <vt:lpstr>Wingdings</vt:lpstr>
      <vt:lpstr>Times New Roman</vt:lpstr>
      <vt:lpstr>Century Gothic</vt:lpstr>
      <vt:lpstr>Times New Roman</vt:lpstr>
      <vt:lpstr>Aptos</vt:lpstr>
      <vt:lpstr>Segoe UI</vt:lpstr>
      <vt:lpstr>Microsoft YaHei</vt:lpstr>
      <vt:lpstr>Arial Unicode MS</vt:lpstr>
      <vt:lpstr>Aptos Display</vt:lpstr>
      <vt:lpstr>Segoe UI Variable Display</vt:lpstr>
      <vt:lpstr>Arial Black</vt:lpstr>
      <vt:lpstr>Office Theme</vt:lpstr>
      <vt:lpstr>1_Office Theme</vt:lpstr>
      <vt:lpstr>     K.RAMAKRISHNAN COLLEGE OF TECHNOLOGY (AUTONOMOUS), TRICHY                Enhancing Machine Learning Predictions with GAN-Generated Synthetic Data</vt:lpstr>
      <vt:lpstr>PRESENTATION OVERVIEW</vt:lpstr>
      <vt:lpstr>    OBJECTIVE</vt:lpstr>
      <vt:lpstr>   INTRODUCTION</vt:lpstr>
      <vt:lpstr>    EXISTING SYSTEM</vt:lpstr>
      <vt:lpstr>    EXISTING SYSTEM</vt:lpstr>
      <vt:lpstr>  PROPOSED SYSTEM</vt:lpstr>
      <vt:lpstr>  LITERATURE SURVEY</vt:lpstr>
      <vt:lpstr>  LITERATURE SURVEY</vt:lpstr>
      <vt:lpstr>  LITERATURE SURVEY</vt:lpstr>
      <vt:lpstr>  LITERATURE SURVEY</vt:lpstr>
      <vt:lpstr>  SYSTEM ARCHITECTURE</vt:lpstr>
      <vt:lpstr>  SYSTEM SPECIFICATION</vt:lpstr>
      <vt:lpstr>  SYSTEM SPECFIFICATION</vt:lpstr>
      <vt:lpstr>MODULES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ADVANTAGES</vt:lpstr>
      <vt:lpstr>APPLICATIONS</vt:lpstr>
      <vt:lpstr>        CONCLUSION</vt:lpstr>
      <vt:lpstr>        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FAIZUL S</dc:creator>
  <cp:lastModifiedBy>Shai Yuva</cp:lastModifiedBy>
  <cp:revision>27</cp:revision>
  <dcterms:created xsi:type="dcterms:W3CDTF">2024-11-03T12:18:00Z</dcterms:created>
  <dcterms:modified xsi:type="dcterms:W3CDTF">2025-05-12T02:21:17Z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96F825EF91CB403E8EAC68473FB94478_12</vt:lpwstr>
  </property>
  <property fmtid="{D5CDD505-2E9C-101B-9397-08002B2CF9AE}" pid="3" name="KSOProductBuildVer">
    <vt:lpwstr>1033-12.2.0.20795</vt:lpwstr>
  </property>
</Properties>
</file>