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sldIdLst>
    <p:sldId id="256" r:id="rId2"/>
    <p:sldId id="312" r:id="rId3"/>
    <p:sldId id="313" r:id="rId4"/>
    <p:sldId id="314" r:id="rId5"/>
    <p:sldId id="257" r:id="rId6"/>
    <p:sldId id="299" r:id="rId7"/>
    <p:sldId id="300" r:id="rId8"/>
    <p:sldId id="293" r:id="rId9"/>
    <p:sldId id="260" r:id="rId10"/>
    <p:sldId id="294" r:id="rId11"/>
    <p:sldId id="296" r:id="rId12"/>
    <p:sldId id="297" r:id="rId13"/>
    <p:sldId id="298" r:id="rId14"/>
    <p:sldId id="311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95" r:id="rId23"/>
    <p:sldId id="267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844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4269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279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7731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87500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82201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850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7587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8053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28575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04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6259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130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109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13485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61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179872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D9EFFD-23C2-4B1F-BF12-844E0E199938}" type="datetimeFigureOut">
              <a:rPr lang="he-IL" smtClean="0"/>
              <a:pPr/>
              <a:t>ז'/תמוז/תשע"ה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331DB0-8FB0-4BFA-A7D5-54046D335C0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23161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_processing" TargetMode="External"/><Relationship Id="rId7" Type="http://schemas.openxmlformats.org/officeDocument/2006/relationships/hyperlink" Target="http://en.wikipedia.org/wiki/Signal_processing" TargetMode="External"/><Relationship Id="rId2" Type="http://schemas.openxmlformats.org/officeDocument/2006/relationships/hyperlink" Target="http://www.orc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chine_learning" TargetMode="External"/><Relationship Id="rId5" Type="http://schemas.openxmlformats.org/officeDocument/2006/relationships/hyperlink" Target="http://en.wikipedia.org/wiki/Computer_vision" TargetMode="External"/><Relationship Id="rId4" Type="http://schemas.openxmlformats.org/officeDocument/2006/relationships/hyperlink" Target="http://en.wikipedia.org/wiki/Algorith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86" y="138602"/>
            <a:ext cx="805978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he-IL" sz="3600" b="1" dirty="0">
              <a:solidFill>
                <a:srgbClr val="FFC000"/>
              </a:solidFill>
            </a:endParaRPr>
          </a:p>
          <a:p>
            <a:pPr algn="ctr"/>
            <a:r>
              <a:rPr lang="he-IL" sz="3600" b="1" u="sng" dirty="0" smtClean="0">
                <a:solidFill>
                  <a:srgbClr val="0070C0"/>
                </a:solidFill>
              </a:rPr>
              <a:t>הערכת מטריצת הטלה </a:t>
            </a:r>
            <a:r>
              <a:rPr lang="en-US" sz="3600" b="1" u="sng" dirty="0" smtClean="0">
                <a:solidFill>
                  <a:srgbClr val="0070C0"/>
                </a:solidFill>
              </a:rPr>
              <a:t>P2</a:t>
            </a:r>
            <a:r>
              <a:rPr lang="he-IL" sz="3600" b="1" u="sng" dirty="0" smtClean="0">
                <a:solidFill>
                  <a:srgbClr val="0070C0"/>
                </a:solidFill>
              </a:rPr>
              <a:t> ממטריצת ההטלה </a:t>
            </a:r>
            <a:r>
              <a:rPr lang="en-US" sz="3600" b="1" u="sng" dirty="0" smtClean="0">
                <a:solidFill>
                  <a:srgbClr val="0070C0"/>
                </a:solidFill>
              </a:rPr>
              <a:t>P1</a:t>
            </a:r>
            <a:endParaRPr lang="he-IL" sz="3600" u="sng" dirty="0" smtClean="0">
              <a:solidFill>
                <a:srgbClr val="0070C0"/>
              </a:solidFill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3291911" y="3690265"/>
            <a:ext cx="5780330" cy="1676111"/>
            <a:chOff x="1346323" y="4285905"/>
            <a:chExt cx="5294030" cy="1676111"/>
          </a:xfrm>
        </p:grpSpPr>
        <p:sp>
          <p:nvSpPr>
            <p:cNvPr id="6" name="TextBox 5"/>
            <p:cNvSpPr txBox="1"/>
            <p:nvPr/>
          </p:nvSpPr>
          <p:spPr>
            <a:xfrm>
              <a:off x="1417761" y="4285905"/>
              <a:ext cx="522259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b="1" dirty="0" smtClean="0">
                  <a:latin typeface="Arial" pitchFamily="34" charset="0"/>
                  <a:cs typeface="Arial" pitchFamily="34" charset="0"/>
                </a:rPr>
                <a:t>שמות הסטודנטים: </a:t>
              </a:r>
              <a:r>
                <a:rPr lang="he-IL" sz="2400" dirty="0" smtClean="0">
                  <a:latin typeface="Arial" pitchFamily="34" charset="0"/>
                  <a:cs typeface="Arial" pitchFamily="34" charset="0"/>
                </a:rPr>
                <a:t>נועם מזרחי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5017" y="4857409"/>
              <a:ext cx="387400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b="1" dirty="0">
                  <a:latin typeface="Arial" pitchFamily="34" charset="0"/>
                  <a:cs typeface="Arial" pitchFamily="34" charset="0"/>
                </a:rPr>
                <a:t>שם המנחה</a:t>
              </a:r>
              <a:r>
                <a:rPr lang="he-IL" sz="2400" dirty="0">
                  <a:latin typeface="Arial" pitchFamily="34" charset="0"/>
                  <a:cs typeface="Arial" pitchFamily="34" charset="0"/>
                </a:rPr>
                <a:t>: </a:t>
              </a:r>
              <a:r>
                <a:rPr lang="he-IL" sz="2400" dirty="0" smtClean="0">
                  <a:latin typeface="Arial" pitchFamily="34" charset="0"/>
                  <a:cs typeface="Arial" pitchFamily="34" charset="0"/>
                </a:rPr>
                <a:t>ד"ר יורם </a:t>
              </a:r>
              <a:r>
                <a:rPr lang="he-IL" sz="2400" dirty="0" err="1">
                  <a:latin typeface="Arial" pitchFamily="34" charset="0"/>
                  <a:cs typeface="Arial" pitchFamily="34" charset="0"/>
                </a:rPr>
                <a:t>יקותיאלי</a:t>
              </a:r>
              <a:endParaRPr lang="he-IL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6323" y="5500351"/>
              <a:ext cx="500176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b="1" dirty="0">
                  <a:latin typeface="Arial" pitchFamily="34" charset="0"/>
                  <a:cs typeface="Arial" pitchFamily="34" charset="0"/>
                </a:rPr>
                <a:t>מקום ביצוע הפרויקט</a:t>
              </a:r>
              <a:r>
                <a:rPr lang="he-IL" sz="2400" dirty="0">
                  <a:latin typeface="Arial" pitchFamily="34" charset="0"/>
                  <a:cs typeface="Arial" pitchFamily="34" charset="0"/>
                </a:rPr>
                <a:t>: מכללת הדסה </a:t>
              </a:r>
              <a:endParaRPr lang="he-IL" sz="2400" dirty="0"/>
            </a:p>
          </p:txBody>
        </p:sp>
      </p:grpSp>
      <p:pic>
        <p:nvPicPr>
          <p:cNvPr id="9" name="תמונה 8" descr="Hebrew Logo-A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85344"/>
            <a:ext cx="1940854" cy="1057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8823" y="1859859"/>
            <a:ext cx="5072098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500" b="1" dirty="0" smtClean="0"/>
              <a:t>מערכת מבוססת מצלמה המתריעה על מכשולים</a:t>
            </a:r>
            <a:endParaRPr lang="he-IL" sz="3500" dirty="0"/>
          </a:p>
        </p:txBody>
      </p:sp>
    </p:spTree>
    <p:extLst>
      <p:ext uri="{BB962C8B-B14F-4D97-AF65-F5344CB8AC3E}">
        <p14:creationId xmlns="" xmlns:p14="http://schemas.microsoft.com/office/powerpoint/2010/main" val="10315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הבעיה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מודל מצלמת חריר </a:t>
            </a:r>
            <a:r>
              <a:rPr lang="en-US" dirty="0" smtClean="0"/>
              <a:t>(pinhole camera)</a:t>
            </a:r>
            <a:r>
              <a:rPr lang="he-IL" dirty="0" smtClean="0"/>
              <a:t>:</a:t>
            </a:r>
          </a:p>
          <a:p>
            <a:endParaRPr lang="he-IL" dirty="0" smtClean="0"/>
          </a:p>
        </p:txBody>
      </p:sp>
      <p:pic>
        <p:nvPicPr>
          <p:cNvPr id="1026" name="Picture 2" descr="C:\Users\Noam\Documents\GitHub\final_project\תמונות מצגת התקדמות\pinhole_came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755" y="3271106"/>
            <a:ext cx="9972260" cy="2737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הבעיה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המטריצה </a:t>
            </a:r>
            <a:r>
              <a:rPr lang="en-US" dirty="0" smtClean="0"/>
              <a:t>P</a:t>
            </a:r>
            <a:r>
              <a:rPr lang="he-IL" dirty="0" smtClean="0"/>
              <a:t> היא מטריצה (פונקציה) מסדר </a:t>
            </a:r>
            <a:r>
              <a:rPr lang="en-US" dirty="0" smtClean="0"/>
              <a:t>3x4</a:t>
            </a:r>
            <a:r>
              <a:rPr lang="he-IL" dirty="0" smtClean="0"/>
              <a:t> שמטילה נקודה בתלת מימד לנקודה בדו-מימד ע"י המשוואה: </a:t>
            </a:r>
          </a:p>
          <a:p>
            <a:pPr lvl="3" algn="l">
              <a:buNone/>
            </a:pPr>
            <a:r>
              <a:rPr lang="en-US" dirty="0" smtClean="0"/>
              <a:t>x=PX</a:t>
            </a:r>
            <a:endParaRPr lang="he-IL" dirty="0" smtClean="0"/>
          </a:p>
          <a:p>
            <a:pPr lvl="3" algn="l">
              <a:buNone/>
            </a:pPr>
            <a:r>
              <a:rPr lang="en-US" dirty="0" smtClean="0"/>
              <a:t>R= </a:t>
            </a:r>
            <a:r>
              <a:rPr lang="en-US" dirty="0" err="1" smtClean="0"/>
              <a:t>Rotataion</a:t>
            </a:r>
            <a:r>
              <a:rPr lang="en-US" dirty="0" smtClean="0"/>
              <a:t> Matrix 3x3</a:t>
            </a:r>
          </a:p>
          <a:p>
            <a:pPr lvl="3" algn="l">
              <a:buNone/>
            </a:pPr>
            <a:r>
              <a:rPr lang="en-US" dirty="0" smtClean="0"/>
              <a:t>K = camera input parameters</a:t>
            </a:r>
          </a:p>
          <a:p>
            <a:pPr lvl="3" algn="l">
              <a:buNone/>
            </a:pPr>
            <a:r>
              <a:rPr lang="en-US" dirty="0" smtClean="0"/>
              <a:t>O = camera origin in world </a:t>
            </a:r>
            <a:r>
              <a:rPr lang="en-US" dirty="0" err="1" smtClean="0"/>
              <a:t>coords</a:t>
            </a:r>
            <a:r>
              <a:rPr lang="en-US" dirty="0" smtClean="0"/>
              <a:t>.</a:t>
            </a:r>
            <a:endParaRPr lang="he-IL" dirty="0" smtClean="0"/>
          </a:p>
          <a:p>
            <a:pPr>
              <a:buNone/>
            </a:pPr>
            <a:endParaRPr lang="he-IL" dirty="0" smtClean="0"/>
          </a:p>
          <a:p>
            <a:endParaRPr lang="he-IL" dirty="0" smtClean="0"/>
          </a:p>
        </p:txBody>
      </p:sp>
      <p:pic>
        <p:nvPicPr>
          <p:cNvPr id="2050" name="Picture 2" descr="C:\Users\Noam\Documents\GitHub\final_project\תמונות מצגת התקדמות\Pmatri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9698" y="3422468"/>
            <a:ext cx="6282290" cy="271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הבעיה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הבעיה שלנו היא מציאת </a:t>
            </a:r>
            <a:r>
              <a:rPr lang="en-US" dirty="0" smtClean="0"/>
              <a:t>P2</a:t>
            </a:r>
            <a:r>
              <a:rPr lang="he-IL" dirty="0" smtClean="0"/>
              <a:t> כאשר </a:t>
            </a:r>
            <a:r>
              <a:rPr lang="en-US" dirty="0" smtClean="0"/>
              <a:t>P1</a:t>
            </a:r>
            <a:r>
              <a:rPr lang="he-IL" dirty="0" smtClean="0"/>
              <a:t> נתונה לנו, כלומר:</a:t>
            </a:r>
          </a:p>
          <a:p>
            <a:pPr lvl="1">
              <a:buNone/>
            </a:pPr>
            <a:r>
              <a:rPr lang="he-IL" dirty="0" smtClean="0"/>
              <a:t>נתון: </a:t>
            </a:r>
          </a:p>
          <a:p>
            <a:pPr lvl="1">
              <a:buNone/>
            </a:pPr>
            <a:r>
              <a:rPr lang="he-IL" dirty="0" smtClean="0"/>
              <a:t>צריך למצוא: </a:t>
            </a:r>
            <a:endParaRPr lang="en-US" dirty="0" smtClean="0"/>
          </a:p>
          <a:p>
            <a:r>
              <a:rPr lang="he-IL" dirty="0" smtClean="0"/>
              <a:t>צריך למצוא את </a:t>
            </a:r>
            <a:r>
              <a:rPr lang="en-US" dirty="0" smtClean="0"/>
              <a:t>R,R’</a:t>
            </a:r>
            <a:r>
              <a:rPr lang="he-IL" dirty="0" smtClean="0"/>
              <a:t> </a:t>
            </a:r>
            <a:r>
              <a:rPr lang="en-US" dirty="0" smtClean="0"/>
              <a:t>K,K’</a:t>
            </a:r>
            <a:r>
              <a:rPr lang="he-IL" dirty="0" smtClean="0"/>
              <a:t> ואת </a:t>
            </a:r>
            <a:r>
              <a:rPr lang="en-US" dirty="0" smtClean="0"/>
              <a:t>C1,C2</a:t>
            </a:r>
          </a:p>
          <a:p>
            <a:r>
              <a:rPr lang="en-US" dirty="0" smtClean="0"/>
              <a:t>C1</a:t>
            </a:r>
            <a:r>
              <a:rPr lang="he-IL" dirty="0" smtClean="0"/>
              <a:t> = מיקום מצלמה 1</a:t>
            </a:r>
            <a:r>
              <a:rPr lang="en-US" dirty="0" smtClean="0"/>
              <a:t>,</a:t>
            </a:r>
            <a:r>
              <a:rPr lang="he-IL" dirty="0" smtClean="0"/>
              <a:t>  </a:t>
            </a:r>
            <a:r>
              <a:rPr lang="en-US" dirty="0" smtClean="0"/>
              <a:t>C2</a:t>
            </a:r>
            <a:r>
              <a:rPr lang="he-IL" dirty="0" smtClean="0"/>
              <a:t> = מיקום מצלמה 2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he-IL" dirty="0" smtClean="0"/>
              <a:t> = סיבוב מצלמה 1 ביחס לעולם, </a:t>
            </a:r>
            <a:r>
              <a:rPr lang="en-US" dirty="0" smtClean="0"/>
              <a:t>R’</a:t>
            </a:r>
            <a:r>
              <a:rPr lang="he-IL" dirty="0" smtClean="0"/>
              <a:t> = סיבוב מצלמה 2 ביחס לעולם</a:t>
            </a:r>
          </a:p>
          <a:p>
            <a:pPr lvl="1"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2057" y="3174273"/>
            <a:ext cx="1423852" cy="266141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75119" y="3579222"/>
            <a:ext cx="1476103" cy="258965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7944" y="3553096"/>
            <a:ext cx="914399" cy="31531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7131" y="3135086"/>
            <a:ext cx="875211" cy="324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מבנה הפתרון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18903" y="2556932"/>
            <a:ext cx="9877694" cy="3318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e-IL" dirty="0" smtClean="0"/>
              <a:t>צורת הפתרון שאיתה בחרנו להתקדם היא:</a:t>
            </a:r>
          </a:p>
          <a:p>
            <a:r>
              <a:rPr lang="he-IL" dirty="0" smtClean="0"/>
              <a:t>תחילה, נניח הרבה הנחות על מנת לפשט את המקרה הכללי. </a:t>
            </a:r>
          </a:p>
          <a:p>
            <a:pPr>
              <a:buNone/>
            </a:pPr>
            <a:r>
              <a:rPr lang="he-IL" dirty="0" smtClean="0"/>
              <a:t>	</a:t>
            </a:r>
            <a:r>
              <a:rPr lang="he-IL" dirty="0" smtClean="0"/>
              <a:t>בכך נוכל להתמקד בפתרון הבעיה.</a:t>
            </a:r>
          </a:p>
          <a:p>
            <a:r>
              <a:rPr lang="he-IL" dirty="0" smtClean="0"/>
              <a:t>בהמשך, נסיר חלק מההנחות וננתח את רמת השגיאה המתקבלת.</a:t>
            </a:r>
            <a:endParaRPr lang="he-IL" dirty="0" smtClean="0"/>
          </a:p>
          <a:p>
            <a:endParaRPr lang="he-IL" dirty="0" smtClean="0"/>
          </a:p>
          <a:p>
            <a:pPr algn="ctr">
              <a:buNone/>
            </a:pPr>
            <a:endParaRPr lang="he-IL" dirty="0" smtClean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פתרון תחת הנחות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18903" y="2556932"/>
            <a:ext cx="9877694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 = K’</a:t>
            </a:r>
            <a:r>
              <a:rPr lang="he-IL" dirty="0" smtClean="0"/>
              <a:t> לשתי התמונות יש אותם פרמטרים פניימים כי הם מגיעות מאותה מצלמה. הנחה לגיטימית.</a:t>
            </a:r>
          </a:p>
          <a:p>
            <a:r>
              <a:rPr lang="he-IL" dirty="0" smtClean="0"/>
              <a:t>נניח כי בין המטריצות </a:t>
            </a:r>
            <a:r>
              <a:rPr lang="en-US" dirty="0" smtClean="0"/>
              <a:t>R,R’</a:t>
            </a:r>
            <a:r>
              <a:rPr lang="he-IL" dirty="0" smtClean="0"/>
              <a:t> שוות, כלומר לשתי המצלמות יש אותה אוריינטציה ביחס לעולם.</a:t>
            </a:r>
          </a:p>
          <a:p>
            <a:r>
              <a:rPr lang="he-IL" dirty="0" smtClean="0"/>
              <a:t>נניח גם לשם פשטות שהאוריינטציה היא סיבוב סביב ציר </a:t>
            </a:r>
            <a:r>
              <a:rPr lang="en-US" dirty="0" smtClean="0"/>
              <a:t>X</a:t>
            </a:r>
            <a:r>
              <a:rPr lang="he-IL" dirty="0" smtClean="0"/>
              <a:t> בלבד:</a:t>
            </a:r>
          </a:p>
          <a:p>
            <a:r>
              <a:rPr lang="he-IL" dirty="0" smtClean="0"/>
              <a:t>בהנתן </a:t>
            </a:r>
            <a:r>
              <a:rPr lang="en-US" dirty="0" smtClean="0"/>
              <a:t>R,R’</a:t>
            </a:r>
            <a:r>
              <a:rPr lang="he-IL" dirty="0" smtClean="0"/>
              <a:t> שוות אנו מקבלים כי המטריצות </a:t>
            </a:r>
            <a:r>
              <a:rPr lang="en-US" dirty="0" smtClean="0"/>
              <a:t>P1,P2</a:t>
            </a:r>
            <a:r>
              <a:rPr lang="he-IL" dirty="0" smtClean="0"/>
              <a:t> :</a:t>
            </a:r>
          </a:p>
          <a:p>
            <a:pPr>
              <a:buNone/>
            </a:pPr>
            <a:endParaRPr lang="he-IL" dirty="0" smtClean="0"/>
          </a:p>
          <a:p>
            <a:r>
              <a:rPr lang="he-IL" dirty="0" smtClean="0"/>
              <a:t>כלומר הן נבדלות אך ורק במיקום.</a:t>
            </a:r>
          </a:p>
          <a:p>
            <a:r>
              <a:rPr lang="he-IL" dirty="0" smtClean="0"/>
              <a:t>אם נמצא את </a:t>
            </a:r>
            <a:r>
              <a:rPr lang="en-US" dirty="0" smtClean="0"/>
              <a:t>C2</a:t>
            </a:r>
            <a:r>
              <a:rPr lang="he-IL" dirty="0" smtClean="0"/>
              <a:t> אזי פתרנו את הבעיה.</a:t>
            </a:r>
          </a:p>
          <a:p>
            <a:pPr algn="ctr">
              <a:buNone/>
            </a:pPr>
            <a:endParaRPr lang="he-IL" dirty="0" smtClean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2606" y="4336876"/>
            <a:ext cx="1467612" cy="27432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58492" y="4336873"/>
            <a:ext cx="1423852" cy="2661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</a:t>
            </a:r>
            <a:r>
              <a:rPr lang="en-US" dirty="0" smtClean="0"/>
              <a:t>C2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18903" y="2556932"/>
            <a:ext cx="9877694" cy="3318936"/>
          </a:xfrm>
        </p:spPr>
        <p:txBody>
          <a:bodyPr/>
          <a:lstStyle/>
          <a:p>
            <a:r>
              <a:rPr lang="he-IL" u="sng" dirty="0" smtClean="0"/>
              <a:t>דרך 1 </a:t>
            </a:r>
          </a:p>
          <a:p>
            <a:pPr lvl="1"/>
            <a:r>
              <a:rPr lang="he-IL" dirty="0" smtClean="0"/>
              <a:t>מהירות ממוצעת של אדם עיוור היא 40 ס"מ לשנייה.</a:t>
            </a:r>
          </a:p>
          <a:p>
            <a:pPr marL="457200" lvl="1" indent="0"/>
            <a:r>
              <a:rPr lang="he-IL" dirty="0" smtClean="0"/>
              <a:t>  המערכת שלנו דוגמת תמונות מהמצלמה בקצב של 10 פריימים לשנייה.</a:t>
            </a:r>
          </a:p>
          <a:p>
            <a:pPr marL="457200" lvl="1" indent="0"/>
            <a:r>
              <a:rPr lang="he-IL" dirty="0" smtClean="0"/>
              <a:t>  לכן אנו יכולים להניח שבין תמונה לתמונה האדם מתקדם כ-4 ס"מ.</a:t>
            </a:r>
          </a:p>
          <a:p>
            <a:pPr marL="457200" lvl="1" indent="0"/>
            <a:r>
              <a:rPr lang="en-US" dirty="0" smtClean="0"/>
              <a:t>  </a:t>
            </a:r>
            <a:r>
              <a:rPr lang="he-IL" dirty="0" smtClean="0"/>
              <a:t>נתון לנו </a:t>
            </a:r>
            <a:r>
              <a:rPr lang="en-US" dirty="0" smtClean="0"/>
              <a:t>C1</a:t>
            </a:r>
            <a:r>
              <a:rPr lang="he-IL" dirty="0" smtClean="0"/>
              <a:t> ולכן </a:t>
            </a:r>
            <a:r>
              <a:rPr lang="en-US" dirty="0" smtClean="0"/>
              <a:t>C2=C1+(0,0,4)</a:t>
            </a:r>
            <a:r>
              <a:rPr lang="he-IL" dirty="0" smtClean="0"/>
              <a:t> (יחידות בס"מ)</a:t>
            </a:r>
            <a:r>
              <a:rPr lang="en-US" dirty="0" smtClean="0"/>
              <a:t> </a:t>
            </a:r>
            <a:endParaRPr lang="he-IL" dirty="0" smtClean="0"/>
          </a:p>
          <a:p>
            <a:pPr marL="457200" lvl="1" indent="0">
              <a:buNone/>
            </a:pPr>
            <a:endParaRPr lang="he-IL" dirty="0" smtClean="0"/>
          </a:p>
          <a:p>
            <a:endParaRPr lang="he-IL" dirty="0" smtClean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</a:t>
            </a:r>
            <a:r>
              <a:rPr lang="en-US" dirty="0" smtClean="0"/>
              <a:t>C2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18903" y="2556932"/>
            <a:ext cx="9877694" cy="3318936"/>
          </a:xfrm>
        </p:spPr>
        <p:txBody>
          <a:bodyPr/>
          <a:lstStyle/>
          <a:p>
            <a:r>
              <a:rPr lang="he-IL" u="sng" dirty="0" smtClean="0"/>
              <a:t>דרך 2 </a:t>
            </a:r>
          </a:p>
          <a:p>
            <a:pPr lvl="1"/>
            <a:r>
              <a:rPr lang="he-IL" dirty="0" smtClean="0"/>
              <a:t>המערכת מיועדת למימוש על הסמארטפון.</a:t>
            </a:r>
          </a:p>
          <a:p>
            <a:pPr lvl="1"/>
            <a:r>
              <a:rPr lang="he-IL" dirty="0" smtClean="0"/>
              <a:t>ניתן לקבל אינדיקציה מהסנסורים של הסמארטפון, כגון מד צעדים.</a:t>
            </a:r>
          </a:p>
          <a:p>
            <a:pPr lvl="1"/>
            <a:r>
              <a:rPr lang="he-IL" dirty="0" smtClean="0"/>
              <a:t>כך ניתן לקבל את ההתקדמות בין תמונה לתמונה.</a:t>
            </a:r>
          </a:p>
          <a:p>
            <a:pPr marL="457200" lvl="1" indent="0">
              <a:buNone/>
            </a:pPr>
            <a:endParaRPr lang="he-IL" dirty="0" smtClean="0"/>
          </a:p>
          <a:p>
            <a:endParaRPr lang="he-IL" dirty="0" smtClean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</a:t>
            </a:r>
            <a:r>
              <a:rPr lang="en-US" dirty="0" smtClean="0"/>
              <a:t>C2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18903" y="2556932"/>
            <a:ext cx="9877694" cy="3318936"/>
          </a:xfrm>
        </p:spPr>
        <p:txBody>
          <a:bodyPr/>
          <a:lstStyle/>
          <a:p>
            <a:r>
              <a:rPr lang="he-IL" u="sng" dirty="0" smtClean="0"/>
              <a:t>דרך 3 </a:t>
            </a:r>
          </a:p>
          <a:p>
            <a:pPr lvl="1"/>
            <a:r>
              <a:rPr lang="he-IL" dirty="0" smtClean="0"/>
              <a:t>שילוב של דרכים 1+2 .</a:t>
            </a:r>
          </a:p>
          <a:p>
            <a:pPr lvl="1"/>
            <a:r>
              <a:rPr lang="he-IL" dirty="0" smtClean="0"/>
              <a:t>אפשרות נוספת – זיהוי תזוזה דרך שטף אופטי ובכך להעריך טוב יותר את האוריינטציה של המצלמה.</a:t>
            </a:r>
          </a:p>
          <a:p>
            <a:pPr marL="457200" lvl="1" indent="0">
              <a:buNone/>
            </a:pPr>
            <a:endParaRPr lang="he-IL" dirty="0" smtClean="0"/>
          </a:p>
          <a:p>
            <a:endParaRPr lang="he-IL" dirty="0" smtClean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פתרון ללא הנחות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קיים קשר בין המטריצות </a:t>
            </a:r>
            <a:r>
              <a:rPr lang="en-US" dirty="0" smtClean="0"/>
              <a:t>P1,P2</a:t>
            </a:r>
            <a:r>
              <a:rPr lang="he-IL" dirty="0" smtClean="0"/>
              <a:t> לבין המטריצה הבסיסית </a:t>
            </a:r>
            <a:r>
              <a:rPr lang="en-US" dirty="0" smtClean="0"/>
              <a:t>F</a:t>
            </a:r>
            <a:r>
              <a:rPr lang="he-IL" dirty="0" smtClean="0"/>
              <a:t>.</a:t>
            </a:r>
          </a:p>
          <a:p>
            <a:r>
              <a:rPr lang="en-US" dirty="0" smtClean="0"/>
              <a:t>F</a:t>
            </a:r>
            <a:r>
              <a:rPr lang="he-IL" dirty="0" smtClean="0"/>
              <a:t> היא מטריצה המקיימת עבור זוג נקודות תואמות:</a:t>
            </a:r>
          </a:p>
          <a:p>
            <a:endParaRPr lang="he-IL" dirty="0" smtClean="0"/>
          </a:p>
          <a:p>
            <a:r>
              <a:rPr lang="he-IL" dirty="0" smtClean="0"/>
              <a:t>בהנתן המטריצות </a:t>
            </a:r>
            <a:r>
              <a:rPr lang="en-US" dirty="0" smtClean="0"/>
              <a:t>P1,P2</a:t>
            </a:r>
            <a:r>
              <a:rPr lang="he-IL" dirty="0" smtClean="0"/>
              <a:t> ניתן למצוא את </a:t>
            </a:r>
            <a:r>
              <a:rPr lang="en-US" dirty="0" smtClean="0"/>
              <a:t>F</a:t>
            </a:r>
            <a:r>
              <a:rPr lang="he-IL" dirty="0" smtClean="0"/>
              <a:t> במפורש:</a:t>
            </a:r>
          </a:p>
          <a:p>
            <a:pPr>
              <a:buNone/>
            </a:pPr>
            <a:endParaRPr lang="he-IL" dirty="0" smtClean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85064" y="3670662"/>
            <a:ext cx="3239588" cy="494594"/>
          </a:xfrm>
          <a:prstGeom prst="rect">
            <a:avLst/>
          </a:prstGeom>
          <a:noFill/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06238" y="4781005"/>
            <a:ext cx="4221911" cy="418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פתרון ללא הנחות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השאלה היא: אם יודעים טוב את </a:t>
            </a:r>
            <a:r>
              <a:rPr lang="en-US" dirty="0" smtClean="0"/>
              <a:t>F</a:t>
            </a:r>
            <a:r>
              <a:rPr lang="he-IL" dirty="0" smtClean="0"/>
              <a:t>, האם אפשר להעריך את </a:t>
            </a:r>
            <a:r>
              <a:rPr lang="en-US" dirty="0" smtClean="0"/>
              <a:t>P1,P2</a:t>
            </a:r>
            <a:r>
              <a:rPr lang="he-IL" dirty="0" smtClean="0"/>
              <a:t> ?</a:t>
            </a:r>
          </a:p>
          <a:p>
            <a:r>
              <a:rPr lang="he-IL" dirty="0" smtClean="0"/>
              <a:t>ניתן לחשב את </a:t>
            </a:r>
            <a:r>
              <a:rPr lang="en-US" dirty="0" smtClean="0"/>
              <a:t>F</a:t>
            </a:r>
            <a:r>
              <a:rPr lang="he-IL" dirty="0" smtClean="0"/>
              <a:t> בדרך נוספת ללא </a:t>
            </a:r>
            <a:r>
              <a:rPr lang="en-US" dirty="0" smtClean="0"/>
              <a:t>P1,P2</a:t>
            </a:r>
            <a:r>
              <a:rPr lang="he-IL" dirty="0" smtClean="0"/>
              <a:t> : </a:t>
            </a:r>
          </a:p>
          <a:p>
            <a:pPr>
              <a:buNone/>
            </a:pPr>
            <a:r>
              <a:rPr lang="he-IL" dirty="0" smtClean="0"/>
              <a:t>	יש אלגוריתם למציאת </a:t>
            </a:r>
            <a:r>
              <a:rPr lang="en-US" dirty="0" smtClean="0"/>
              <a:t>F</a:t>
            </a:r>
            <a:r>
              <a:rPr lang="he-IL" dirty="0" smtClean="0"/>
              <a:t> מזוגות נקודות עוקבות - </a:t>
            </a:r>
            <a:r>
              <a:rPr lang="en-US" dirty="0" smtClean="0"/>
              <a:t>Eight-point algorithm</a:t>
            </a:r>
            <a:r>
              <a:rPr lang="he-IL" dirty="0" smtClean="0"/>
              <a:t> .</a:t>
            </a:r>
            <a:endParaRPr lang="en-US" dirty="0" smtClean="0"/>
          </a:p>
          <a:p>
            <a:pPr algn="ctr"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endParaRPr lang="en-US" dirty="0" smtClean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– גאומטריה אפיפולרית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ישנו קשר בין צמד תמונות משתי מצלמות המצלמות את אותה סצנה</a:t>
            </a:r>
          </a:p>
        </p:txBody>
      </p:sp>
      <p:pic>
        <p:nvPicPr>
          <p:cNvPr id="1026" name="Picture 2" descr="C:\Users\Noam\Documents\GitHub\final_project\תמונות מצגת התקדמות\epipolar_geomet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972" y="3107519"/>
            <a:ext cx="4340314" cy="2870369"/>
          </a:xfrm>
          <a:prstGeom prst="rect">
            <a:avLst/>
          </a:prstGeom>
          <a:noFill/>
        </p:spPr>
      </p:pic>
      <p:pic>
        <p:nvPicPr>
          <p:cNvPr id="1028" name="Picture 4" descr="C:\Users\Noam\Documents\GitHub\final_project\תמונות מצגת התקדמות\epipolar_geometry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7" y="3106599"/>
            <a:ext cx="4783870" cy="2915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376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פתרון ללא הנחות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endParaRPr lang="en-US" dirty="0" smtClean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4938" y="2860765"/>
            <a:ext cx="2163211" cy="300446"/>
          </a:xfrm>
          <a:prstGeom prst="rect">
            <a:avLst/>
          </a:prstGeom>
          <a:noFill/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8814" y="3291839"/>
            <a:ext cx="1175656" cy="361740"/>
          </a:xfrm>
          <a:prstGeom prst="rect">
            <a:avLst/>
          </a:prstGeom>
          <a:noFill/>
        </p:spPr>
      </p:pic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3" y="3814354"/>
            <a:ext cx="1959432" cy="326572"/>
          </a:xfrm>
          <a:prstGeom prst="rect">
            <a:avLst/>
          </a:prstGeom>
          <a:noFill/>
        </p:spPr>
      </p:pic>
      <p:sp>
        <p:nvSpPr>
          <p:cNvPr id="19" name="Content Placeholder 9"/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lang="he-IL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מצד אחד - </a:t>
            </a:r>
          </a:p>
          <a:p>
            <a:pPr marL="285750" marR="0" lvl="0" indent="-285750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lang="he-IL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מצד שני - </a:t>
            </a:r>
          </a:p>
          <a:p>
            <a:pPr marL="285750" marR="0" lvl="0" indent="-285750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lang="he-IL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לכן - </a:t>
            </a:r>
          </a:p>
          <a:p>
            <a:pPr marL="285750" marR="0" lvl="0" indent="-285750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r>
              <a:rPr lang="he-IL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בהינתן </a:t>
            </a:r>
            <a:r>
              <a:rPr lang="en-US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he-IL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ו-</a:t>
            </a:r>
            <a:r>
              <a:rPr lang="en-US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</a:t>
            </a:r>
            <a:r>
              <a:rPr lang="he-IL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נקבל כי </a:t>
            </a: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5302" y="4349930"/>
            <a:ext cx="1154759" cy="3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פתרון ללא הנחות</a:t>
            </a:r>
            <a:endParaRPr lang="he-IL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endParaRPr lang="en-US" dirty="0" smtClean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85750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endParaRPr lang="he-IL" sz="2400" noProof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</a:pPr>
            <a:r>
              <a:rPr lang="he-IL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האם הפיתוח הזה נכון?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</a:pPr>
            <a:r>
              <a:rPr lang="he-IL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מה זה אומר לגבי הפירוק של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P2 </a:t>
            </a:r>
            <a:r>
              <a:rPr lang="he-IL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למטריצות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K,R,C</a:t>
            </a:r>
            <a:r>
              <a:rPr lang="he-IL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?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</a:pPr>
            <a:r>
              <a:rPr lang="he-IL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האם הן יתאימו לגאומטריה של העולם?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</a:pPr>
            <a:r>
              <a:rPr lang="he-IL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אנחנו עדיין בשלבי פתרון ועדיין אל סיימנו.</a:t>
            </a:r>
          </a:p>
          <a:p>
            <a:pPr marL="285750" marR="0" lvl="0" indent="-28575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34" charset="0"/>
              <a:buChar char="•"/>
              <a:tabLst/>
              <a:defRPr/>
            </a:pPr>
            <a:endParaRPr kumimoji="0" lang="he-I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1531" y="2638695"/>
            <a:ext cx="1154759" cy="339635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9691" y="4193177"/>
            <a:ext cx="1423852" cy="266141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2753" y="4598126"/>
            <a:ext cx="1476103" cy="258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אפשרויות להמשך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בהמשך אנחנו מתכוונים להמשיך ולנסות לפתור את בעיית מציאת </a:t>
            </a:r>
            <a:r>
              <a:rPr lang="en-US" dirty="0" smtClean="0"/>
              <a:t>P2</a:t>
            </a:r>
            <a:r>
              <a:rPr lang="he-IL" dirty="0" smtClean="0"/>
              <a:t>.</a:t>
            </a:r>
          </a:p>
          <a:p>
            <a:r>
              <a:rPr lang="he-IL" dirty="0" smtClean="0"/>
              <a:t>כאמור </a:t>
            </a:r>
            <a:r>
              <a:rPr lang="en-US" dirty="0" smtClean="0"/>
              <a:t>P2</a:t>
            </a:r>
            <a:r>
              <a:rPr lang="he-IL" dirty="0" smtClean="0"/>
              <a:t> היא מטריצה קריטית ע"מ להשיג שיחזור תלת מימדי מלא או חלקי.</a:t>
            </a:r>
          </a:p>
          <a:p>
            <a:r>
              <a:rPr lang="he-IL" dirty="0" smtClean="0"/>
              <a:t>שימוש ביישור אפיפולרי ככל הנראה יהיה חלק מהפתרון.</a:t>
            </a:r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endParaRPr lang="he-IL" dirty="0" smtClean="0"/>
          </a:p>
        </p:txBody>
      </p:sp>
    </p:spTree>
    <p:extLst>
      <p:ext uri="{BB962C8B-B14F-4D97-AF65-F5344CB8AC3E}">
        <p14:creationId xmlns="" xmlns:p14="http://schemas.microsoft.com/office/powerpoint/2010/main" val="14726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b="1" dirty="0" smtClean="0"/>
              <a:t>ביבליוגרפיה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algn="l" rtl="0"/>
            <a:r>
              <a:rPr lang="en-US" sz="5600" dirty="0" err="1" smtClean="0"/>
              <a:t>OrCam</a:t>
            </a:r>
            <a:r>
              <a:rPr lang="en-US" sz="5600" dirty="0"/>
              <a:t>, </a:t>
            </a:r>
            <a:r>
              <a:rPr lang="en-US" sz="5600" u="sng" dirty="0" smtClean="0">
                <a:hlinkClick r:id="rId2"/>
              </a:rPr>
              <a:t>www.orcam.com</a:t>
            </a:r>
            <a:r>
              <a:rPr lang="en-US" sz="5600" dirty="0"/>
              <a:t> </a:t>
            </a:r>
          </a:p>
          <a:p>
            <a:pPr lvl="0" algn="l" rtl="0"/>
            <a:r>
              <a:rPr lang="en-US" sz="5600" dirty="0"/>
              <a:t>Microsoft Navigation Pilot, http://news.microsoft.com/stories/independence-day</a:t>
            </a:r>
            <a:r>
              <a:rPr lang="en-US" sz="5600" dirty="0" smtClean="0"/>
              <a:t>/</a:t>
            </a:r>
            <a:r>
              <a:rPr lang="en-US" sz="5600" dirty="0"/>
              <a:t> </a:t>
            </a:r>
          </a:p>
          <a:p>
            <a:pPr lvl="0" algn="l" rtl="0"/>
            <a:r>
              <a:rPr lang="en-US" sz="5600" dirty="0"/>
              <a:t>S. Heinrich, Fast Obstacle Detection using Flow/Depth Constraint, </a:t>
            </a:r>
            <a:r>
              <a:rPr lang="en-US" sz="5600" dirty="0" err="1"/>
              <a:t>DaimlerChrylser</a:t>
            </a:r>
            <a:r>
              <a:rPr lang="en-US" sz="5600" dirty="0"/>
              <a:t> </a:t>
            </a:r>
            <a:r>
              <a:rPr lang="en-US" sz="5600" dirty="0" smtClean="0"/>
              <a:t>AG</a:t>
            </a:r>
            <a:endParaRPr lang="en-US" sz="5600" dirty="0"/>
          </a:p>
          <a:p>
            <a:pPr lvl="0" algn="l" rtl="0"/>
            <a:r>
              <a:rPr lang="en-US" sz="5600" dirty="0"/>
              <a:t>S. </a:t>
            </a:r>
            <a:r>
              <a:rPr lang="en-US" sz="5600" dirty="0" err="1"/>
              <a:t>Ertiirk</a:t>
            </a:r>
            <a:r>
              <a:rPr lang="en-US" sz="5600" dirty="0"/>
              <a:t>, Locally refined Gray-coded bit-plane matching for block motion estimation, Department of Electronics di </a:t>
            </a:r>
            <a:r>
              <a:rPr lang="en-US" sz="5600" dirty="0" err="1"/>
              <a:t>Telecommunicatiom</a:t>
            </a:r>
            <a:r>
              <a:rPr lang="en-US" sz="5600" dirty="0"/>
              <a:t> Engineering, University of </a:t>
            </a:r>
            <a:r>
              <a:rPr lang="en-US" sz="5600" dirty="0" err="1"/>
              <a:t>Kncaeli</a:t>
            </a:r>
            <a:r>
              <a:rPr lang="en-US" sz="5600" dirty="0"/>
              <a:t>, </a:t>
            </a:r>
            <a:r>
              <a:rPr lang="en-US" sz="5600" dirty="0" err="1"/>
              <a:t>Vezirnglu</a:t>
            </a:r>
            <a:r>
              <a:rPr lang="en-US" sz="5600" dirty="0"/>
              <a:t> Campus, </a:t>
            </a:r>
            <a:r>
              <a:rPr lang="en-US" sz="5600" dirty="0" err="1"/>
              <a:t>Izmit</a:t>
            </a:r>
            <a:r>
              <a:rPr lang="en-US" sz="5600" dirty="0"/>
              <a:t> 41040, Turkey</a:t>
            </a:r>
            <a:r>
              <a:rPr lang="en-US" sz="5600" dirty="0" smtClean="0"/>
              <a:t>.</a:t>
            </a:r>
            <a:endParaRPr lang="en-US" sz="5600" dirty="0"/>
          </a:p>
          <a:p>
            <a:pPr lvl="0" algn="l" rtl="0"/>
            <a:r>
              <a:rPr lang="en-US" sz="5600" dirty="0"/>
              <a:t>Simon </a:t>
            </a:r>
            <a:r>
              <a:rPr lang="en-US" sz="5600" dirty="0" err="1"/>
              <a:t>Zingg</a:t>
            </a:r>
            <a:r>
              <a:rPr lang="en-US" sz="5600" dirty="0"/>
              <a:t>, </a:t>
            </a:r>
            <a:r>
              <a:rPr lang="en-US" sz="5600" dirty="0" err="1"/>
              <a:t>DavideScaramuzza</a:t>
            </a:r>
            <a:r>
              <a:rPr lang="en-US" sz="5600" dirty="0"/>
              <a:t>, Stephan Weiss, Roland </a:t>
            </a:r>
            <a:r>
              <a:rPr lang="en-US" sz="5600" dirty="0" err="1"/>
              <a:t>Siegwart</a:t>
            </a:r>
            <a:r>
              <a:rPr lang="en-US" sz="5600" dirty="0"/>
              <a:t>, MAV Navigation through Indoor Corridors Using Optical Flow, Autonomous Systems Lab ETH Zurich</a:t>
            </a:r>
            <a:r>
              <a:rPr lang="en-US" sz="5600" dirty="0" smtClean="0"/>
              <a:t>.</a:t>
            </a:r>
            <a:endParaRPr lang="en-US" sz="5600" dirty="0"/>
          </a:p>
          <a:p>
            <a:pPr lvl="0" algn="l" rtl="0"/>
            <a:r>
              <a:rPr lang="en-US" sz="5600" dirty="0"/>
              <a:t>Toby Low and Gordon Wyeth, Obstacle Detection using Optical Flow, School of Information Technology and Electrical Engineering University of Queensland St Lucia, Australia</a:t>
            </a:r>
            <a:r>
              <a:rPr lang="en-US" sz="5600" dirty="0" smtClean="0"/>
              <a:t>.</a:t>
            </a:r>
            <a:endParaRPr lang="en-US" sz="5600" dirty="0"/>
          </a:p>
          <a:p>
            <a:pPr lvl="0" algn="l" rtl="0"/>
            <a:r>
              <a:rPr lang="en-US" sz="5600" dirty="0" err="1"/>
              <a:t>RobrechtJurriaans</a:t>
            </a:r>
            <a:r>
              <a:rPr lang="en-US" sz="5600" dirty="0"/>
              <a:t>, Optical Flow based Obstacle Avoidance for Real World Autonomous Aerial Navigation </a:t>
            </a:r>
            <a:r>
              <a:rPr lang="en-US" sz="5600" dirty="0" err="1"/>
              <a:t>Tasks,Universiteit</a:t>
            </a:r>
            <a:r>
              <a:rPr lang="en-US" sz="5600" dirty="0"/>
              <a:t> Van Amsterdam</a:t>
            </a:r>
            <a:r>
              <a:rPr lang="en-US" sz="5600" dirty="0" smtClean="0"/>
              <a:t>.</a:t>
            </a:r>
            <a:endParaRPr lang="en-US" sz="5600" dirty="0"/>
          </a:p>
          <a:p>
            <a:pPr lvl="0" algn="l" rtl="0"/>
            <a:r>
              <a:rPr lang="en-US" sz="5600" dirty="0"/>
              <a:t>Samuel Kim and Vincent </a:t>
            </a:r>
            <a:r>
              <a:rPr lang="en-US" sz="5600" dirty="0" err="1"/>
              <a:t>Kee</a:t>
            </a:r>
            <a:r>
              <a:rPr lang="en-US" sz="5600" dirty="0"/>
              <a:t>, Optical Flow Based Navigation, Department of Cognitive and Neural Systems, Boston University, Boston, MA Department of Electrical and Computer Engineering, Boston University, Boston, </a:t>
            </a:r>
            <a:r>
              <a:rPr lang="en-US" sz="5600" dirty="0" smtClean="0"/>
              <a:t>MA</a:t>
            </a:r>
            <a:endParaRPr lang="en-US" sz="5600" dirty="0"/>
          </a:p>
          <a:p>
            <a:pPr lvl="0" algn="l" rtl="0"/>
            <a:r>
              <a:rPr lang="en-US" sz="5600" dirty="0"/>
              <a:t>Christophe </a:t>
            </a:r>
            <a:r>
              <a:rPr lang="en-US" sz="5600" dirty="0" err="1"/>
              <a:t>Braillon</a:t>
            </a:r>
            <a:r>
              <a:rPr lang="en-US" sz="5600" dirty="0"/>
              <a:t>, </a:t>
            </a:r>
            <a:r>
              <a:rPr lang="en-US" sz="5600" dirty="0" err="1"/>
              <a:t>C´edricPradalier</a:t>
            </a:r>
            <a:r>
              <a:rPr lang="en-US" sz="5600" dirty="0"/>
              <a:t>, James L. Crowley and Christian </a:t>
            </a:r>
            <a:r>
              <a:rPr lang="en-US" sz="5600" dirty="0" err="1"/>
              <a:t>Laugier</a:t>
            </a:r>
            <a:r>
              <a:rPr lang="en-US" sz="5600" dirty="0"/>
              <a:t>, Real-time moving obstacle detection using optical ﬂow models, </a:t>
            </a:r>
            <a:r>
              <a:rPr lang="en-US" sz="5600" dirty="0" err="1"/>
              <a:t>Laboratoire</a:t>
            </a:r>
            <a:r>
              <a:rPr lang="en-US" sz="5600" dirty="0"/>
              <a:t> GRAVIR INRIA Rhone-</a:t>
            </a:r>
            <a:r>
              <a:rPr lang="en-US" sz="5600" dirty="0" err="1"/>
              <a:t>Alpes</a:t>
            </a:r>
            <a:r>
              <a:rPr lang="en-US" sz="5600" dirty="0"/>
              <a:t>, CSIRO ICT Centre Autonomous </a:t>
            </a:r>
            <a:r>
              <a:rPr lang="en-US" sz="5600" dirty="0" err="1"/>
              <a:t>Sytems</a:t>
            </a:r>
            <a:r>
              <a:rPr lang="en-US" sz="5600" dirty="0"/>
              <a:t> </a:t>
            </a:r>
            <a:r>
              <a:rPr lang="en-US" sz="5600" dirty="0" smtClean="0"/>
              <a:t>Lab</a:t>
            </a:r>
            <a:endParaRPr lang="en-US" sz="5600" dirty="0"/>
          </a:p>
          <a:p>
            <a:pPr lvl="0" algn="l" rtl="0"/>
            <a:r>
              <a:rPr lang="he-IL" sz="5600" dirty="0"/>
              <a:t>יוסי גבריאל, , פרויקט גמר לתואר ראשון, החוג למדעי המחשב מכללת הדסה</a:t>
            </a:r>
            <a:r>
              <a:rPr lang="he-IL" sz="5600" dirty="0" smtClean="0"/>
              <a:t>,</a:t>
            </a:r>
            <a:endParaRPr lang="en-US" sz="5600" dirty="0"/>
          </a:p>
          <a:p>
            <a:pPr lvl="0" algn="l" rtl="0"/>
            <a:r>
              <a:rPr lang="en-US" sz="5600" dirty="0"/>
              <a:t>Image Processing, </a:t>
            </a:r>
            <a:r>
              <a:rPr lang="en-US" sz="5600" u="sng" dirty="0">
                <a:hlinkClick r:id="rId3"/>
              </a:rPr>
              <a:t>http://</a:t>
            </a:r>
            <a:r>
              <a:rPr lang="en-US" sz="5600" u="sng" dirty="0" smtClean="0">
                <a:hlinkClick r:id="rId3"/>
              </a:rPr>
              <a:t>en.wikipedia.org/wiki/Image_processing</a:t>
            </a:r>
            <a:r>
              <a:rPr lang="en-US" sz="5600" dirty="0"/>
              <a:t> </a:t>
            </a:r>
          </a:p>
          <a:p>
            <a:pPr lvl="0" algn="l" rtl="0"/>
            <a:r>
              <a:rPr lang="en-US" sz="5600" dirty="0"/>
              <a:t>Algorithm, </a:t>
            </a:r>
            <a:r>
              <a:rPr lang="en-US" sz="5600" u="sng" dirty="0">
                <a:hlinkClick r:id="rId4"/>
              </a:rPr>
              <a:t>http://</a:t>
            </a:r>
            <a:r>
              <a:rPr lang="en-US" sz="5600" u="sng" dirty="0" smtClean="0">
                <a:hlinkClick r:id="rId4"/>
              </a:rPr>
              <a:t>en.wikipedia.org/wiki/Algorithm</a:t>
            </a:r>
            <a:endParaRPr lang="en-US" sz="5600" dirty="0"/>
          </a:p>
          <a:p>
            <a:pPr lvl="0" algn="l" rtl="0"/>
            <a:r>
              <a:rPr lang="en-US" sz="5600" dirty="0" err="1"/>
              <a:t>Compter</a:t>
            </a:r>
            <a:r>
              <a:rPr lang="en-US" sz="5600" dirty="0"/>
              <a:t> Vision , </a:t>
            </a:r>
            <a:r>
              <a:rPr lang="en-US" sz="5600" u="sng" dirty="0">
                <a:hlinkClick r:id="rId5"/>
              </a:rPr>
              <a:t>http://en.wikipedia.org/wiki/Computer_vision</a:t>
            </a:r>
            <a:r>
              <a:rPr lang="en-US" sz="5600" dirty="0" smtClean="0"/>
              <a:t>.</a:t>
            </a:r>
            <a:endParaRPr lang="en-US" sz="5600" dirty="0"/>
          </a:p>
          <a:p>
            <a:pPr lvl="0" algn="l" rtl="0"/>
            <a:r>
              <a:rPr lang="en-US" sz="5600" dirty="0"/>
              <a:t>Machine </a:t>
            </a:r>
            <a:r>
              <a:rPr lang="en-US" sz="5600" dirty="0" err="1"/>
              <a:t>Learing</a:t>
            </a:r>
            <a:r>
              <a:rPr lang="en-US" sz="5600" dirty="0"/>
              <a:t>, </a:t>
            </a:r>
            <a:r>
              <a:rPr lang="en-US" sz="5600" u="sng" dirty="0">
                <a:hlinkClick r:id="rId6"/>
              </a:rPr>
              <a:t>http://</a:t>
            </a:r>
            <a:r>
              <a:rPr lang="en-US" sz="5600" u="sng" dirty="0" smtClean="0">
                <a:hlinkClick r:id="rId6"/>
              </a:rPr>
              <a:t>en.wikipedia.org/wiki/Machine_learning</a:t>
            </a:r>
            <a:endParaRPr lang="en-US" sz="5600" dirty="0"/>
          </a:p>
          <a:p>
            <a:pPr lvl="0" algn="l" rtl="0"/>
            <a:r>
              <a:rPr lang="en-US" sz="5600" dirty="0"/>
              <a:t>Signal Processing, </a:t>
            </a:r>
            <a:r>
              <a:rPr lang="en-US" sz="5600" u="sng" dirty="0">
                <a:hlinkClick r:id="rId7"/>
              </a:rPr>
              <a:t>http://</a:t>
            </a:r>
            <a:r>
              <a:rPr lang="en-US" sz="5600" u="sng" dirty="0" smtClean="0">
                <a:hlinkClick r:id="rId7"/>
              </a:rPr>
              <a:t>en.wikipedia.org/wiki/Signal_processing</a:t>
            </a:r>
            <a:r>
              <a:rPr lang="en-US" dirty="0"/>
              <a:t>  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423803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– גאומטריה אפיפולרית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ישנו קשר בין צמד תמונות המתקבלות מאותה מצלמה המתקדמת בכיוון מסויים</a:t>
            </a:r>
          </a:p>
        </p:txBody>
      </p:sp>
      <p:pic>
        <p:nvPicPr>
          <p:cNvPr id="2050" name="Picture 2" descr="C:\Users\Noam\Documents\GitHub\final_project\תמונות מצגת התקדמות\forward_mo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2759" y="3325722"/>
            <a:ext cx="6235464" cy="2526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376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– גאומטריה אפיפולרית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ישנו קשר בין צמד תמונות המתקבלות מאותה מצלמה המתקדמת בכיוון מסויים</a:t>
            </a:r>
          </a:p>
        </p:txBody>
      </p:sp>
      <p:pic>
        <p:nvPicPr>
          <p:cNvPr id="5" name="Picture 4" descr="C:\Users\Noam\Documents\GitHub\final_project\תמונות מצגת התקדמות\forward_motio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721" y="3011579"/>
            <a:ext cx="3241495" cy="3204660"/>
          </a:xfrm>
          <a:prstGeom prst="rect">
            <a:avLst/>
          </a:prstGeom>
          <a:noFill/>
        </p:spPr>
      </p:pic>
      <p:pic>
        <p:nvPicPr>
          <p:cNvPr id="6" name="Picture 5" descr="C:\Users\Noam\Documents\GitHub\final_project\תמונות מצגת התקדמות\forward_motion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70" y="3020651"/>
            <a:ext cx="3224213" cy="3224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376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בהנתן מטריצות ההטלה </a:t>
            </a:r>
            <a:r>
              <a:rPr lang="en-US" dirty="0" smtClean="0"/>
              <a:t>P1,P2</a:t>
            </a:r>
            <a:r>
              <a:rPr lang="he-IL" dirty="0" smtClean="0"/>
              <a:t> נוכל לבצע שיחזור תלת מימדי מלא של הסצנה:</a:t>
            </a:r>
          </a:p>
          <a:p>
            <a:pPr lvl="1"/>
            <a:r>
              <a:rPr lang="he-IL" dirty="0" smtClean="0"/>
              <a:t>קלט: שני פריימים עוקבים של הסצנה עם נקודות עניין דו-מימדיות תואמות</a:t>
            </a:r>
          </a:p>
          <a:p>
            <a:pPr lvl="1"/>
            <a:r>
              <a:rPr lang="he-IL" dirty="0" smtClean="0"/>
              <a:t>פלט: נקודות תלת-מימדיות המייצגות שיחזור תלת מימדי של הנקודות הדו-מימדיות</a:t>
            </a:r>
          </a:p>
          <a:p>
            <a:r>
              <a:rPr lang="he-IL" dirty="0" smtClean="0"/>
              <a:t>בעזרת שיחזור תלת מימדי מלא אנו יכולים:</a:t>
            </a:r>
          </a:p>
          <a:p>
            <a:pPr lvl="1"/>
            <a:r>
              <a:rPr lang="he-IL" dirty="0" smtClean="0"/>
              <a:t>שיחזור הגאומטריה של העולם.</a:t>
            </a:r>
          </a:p>
          <a:p>
            <a:pPr lvl="1"/>
            <a:r>
              <a:rPr lang="he-IL" dirty="0" smtClean="0"/>
              <a:t>שיחזור מיקום האובייקטים בעולם ביחס אלינו (הערכת מרחק).</a:t>
            </a:r>
          </a:p>
          <a:p>
            <a:pPr lvl="1"/>
            <a:r>
              <a:rPr lang="he-IL" dirty="0" smtClean="0"/>
              <a:t>בכך נוכל לייצר התרעות למשתמש על אובייקטים המהווים סכנה עבורו.</a:t>
            </a:r>
          </a:p>
        </p:txBody>
      </p:sp>
    </p:spTree>
    <p:extLst>
      <p:ext uri="{BB962C8B-B14F-4D97-AF65-F5344CB8AC3E}">
        <p14:creationId xmlns="" xmlns:p14="http://schemas.microsoft.com/office/powerpoint/2010/main" val="5376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שיחזור גאומטריה</a:t>
            </a:r>
            <a:endParaRPr lang="he-IL" dirty="0"/>
          </a:p>
        </p:txBody>
      </p:sp>
      <p:pic>
        <p:nvPicPr>
          <p:cNvPr id="7170" name="Picture 2" descr="C:\Users\Noam\Documents\GitHub\final_project\תמונות מצגת התקדמות\optimal_classification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472" y="2277337"/>
            <a:ext cx="10506518" cy="3878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878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שיחזור גאומטריה</a:t>
            </a:r>
            <a:endParaRPr lang="he-IL" dirty="0"/>
          </a:p>
        </p:txBody>
      </p:sp>
      <p:pic>
        <p:nvPicPr>
          <p:cNvPr id="8194" name="Picture 2" descr="C:\Users\Noam\Documents\GitHub\final_project\תמונות מצגת התקדמות\optimal_classification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518" y="2794959"/>
            <a:ext cx="10130080" cy="3424687"/>
          </a:xfrm>
          <a:prstGeom prst="rect">
            <a:avLst/>
          </a:prstGeom>
          <a:noFill/>
        </p:spPr>
      </p:pic>
      <p:pic>
        <p:nvPicPr>
          <p:cNvPr id="4" name="Picture 2" descr="C:\Users\Noam\Documents\GitHub\final_project\תמונות מצגת התקדמות\optimal_classification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472" y="2285999"/>
            <a:ext cx="10506518" cy="39336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878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יעדים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מחקר:</a:t>
            </a:r>
          </a:p>
          <a:p>
            <a:pPr lvl="1"/>
            <a:r>
              <a:rPr lang="he-IL" dirty="0" smtClean="0"/>
              <a:t>היעד המרכזי הוא הבנה האם תחת הנחות מסויימות אנחנו יכולים לשחזר את </a:t>
            </a:r>
            <a:r>
              <a:rPr lang="en-US" dirty="0" smtClean="0"/>
              <a:t>P2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במידה וכן:</a:t>
            </a:r>
          </a:p>
          <a:p>
            <a:pPr lvl="2">
              <a:buFont typeface="Wingdings" pitchFamily="2" charset="2"/>
              <a:buChar char="Ø"/>
            </a:pPr>
            <a:r>
              <a:rPr lang="he-IL" dirty="0" smtClean="0"/>
              <a:t> עד איזה רמת שגיאה?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Sensitivity analysis</a:t>
            </a:r>
            <a:r>
              <a:rPr lang="he-IL" dirty="0" smtClean="0"/>
              <a:t> – לוותר על ההנחות ולבצע שגיאת הערכה.</a:t>
            </a:r>
          </a:p>
          <a:p>
            <a:pPr lvl="1"/>
            <a:r>
              <a:rPr lang="he-IL" dirty="0" smtClean="0"/>
              <a:t>במידה ולא:</a:t>
            </a:r>
          </a:p>
          <a:p>
            <a:pPr lvl="2">
              <a:buFont typeface="Wingdings" pitchFamily="2" charset="2"/>
              <a:buChar char="Ø"/>
            </a:pPr>
            <a:r>
              <a:rPr lang="he-IL" dirty="0" smtClean="0"/>
              <a:t> איזה חלופות יש על מנת שנוכל להעריך את הגאומטריה של העולם מספיק טוב בשביל לייצר התרעה למשתמש (</a:t>
            </a:r>
            <a:r>
              <a:rPr lang="en-US" dirty="0" smtClean="0"/>
              <a:t>disparity map</a:t>
            </a:r>
            <a:r>
              <a:rPr lang="he-IL" dirty="0" smtClean="0"/>
              <a:t> – החלק של שי).</a:t>
            </a:r>
          </a:p>
          <a:p>
            <a:pPr lvl="1"/>
            <a:endParaRPr lang="he-IL" dirty="0" smtClean="0"/>
          </a:p>
        </p:txBody>
      </p:sp>
    </p:spTree>
    <p:extLst>
      <p:ext uri="{BB962C8B-B14F-4D97-AF65-F5344CB8AC3E}">
        <p14:creationId xmlns="" xmlns:p14="http://schemas.microsoft.com/office/powerpoint/2010/main" val="5376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הבעיה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6731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he-IL" sz="8000" dirty="0" smtClean="0"/>
          </a:p>
          <a:p>
            <a:pPr algn="ctr">
              <a:buNone/>
            </a:pPr>
            <a:r>
              <a:rPr lang="he-IL" sz="8000" dirty="0" smtClean="0"/>
              <a:t>מציאת </a:t>
            </a:r>
            <a:r>
              <a:rPr lang="en-US" sz="8000" dirty="0" smtClean="0"/>
              <a:t>P2</a:t>
            </a:r>
            <a:endParaRPr lang="he-IL" sz="8000" dirty="0" smtClean="0"/>
          </a:p>
        </p:txBody>
      </p:sp>
    </p:spTree>
    <p:extLst>
      <p:ext uri="{BB962C8B-B14F-4D97-AF65-F5344CB8AC3E}">
        <p14:creationId xmlns="" xmlns:p14="http://schemas.microsoft.com/office/powerpoint/2010/main" val="4204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507</TotalTime>
  <Words>679</Words>
  <Application>Microsoft Office PowerPoint</Application>
  <PresentationFormat>Custom</PresentationFormat>
  <Paragraphs>120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אורגני</vt:lpstr>
      <vt:lpstr>Slide 1</vt:lpstr>
      <vt:lpstr>רקע – גאומטריה אפיפולרית</vt:lpstr>
      <vt:lpstr>רקע – גאומטריה אפיפולרית</vt:lpstr>
      <vt:lpstr>רקע – גאומטריה אפיפולרית</vt:lpstr>
      <vt:lpstr>מטרה</vt:lpstr>
      <vt:lpstr>שיחזור גאומטריה</vt:lpstr>
      <vt:lpstr>שיחזור גאומטריה</vt:lpstr>
      <vt:lpstr>יעדים</vt:lpstr>
      <vt:lpstr>הבעיה</vt:lpstr>
      <vt:lpstr>ניתוח הבעיה</vt:lpstr>
      <vt:lpstr>ניתוח הבעיה</vt:lpstr>
      <vt:lpstr>ניתוח הבעיה</vt:lpstr>
      <vt:lpstr>מבנה הפתרון</vt:lpstr>
      <vt:lpstr>פתרון תחת הנחות</vt:lpstr>
      <vt:lpstr>מציאת C2</vt:lpstr>
      <vt:lpstr>מציאת C2</vt:lpstr>
      <vt:lpstr>מציאת C2</vt:lpstr>
      <vt:lpstr>מציאת פתרון ללא הנחות</vt:lpstr>
      <vt:lpstr>מציאת פתרון ללא הנחות</vt:lpstr>
      <vt:lpstr>מציאת פתרון ללא הנחות</vt:lpstr>
      <vt:lpstr>מציאת פתרון ללא הנחות</vt:lpstr>
      <vt:lpstr>אפשרויות להמשך</vt:lpstr>
      <vt:lpstr>      ביבליוגרפיה  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הפרוייקט:  שמות המציגים: נועם מזרחי ושי זרזבסקי מנחה: ד"ר יורם יקותיאלי</dc:title>
  <dc:creator>Shai Zarzewski</dc:creator>
  <cp:lastModifiedBy>Noam</cp:lastModifiedBy>
  <cp:revision>60</cp:revision>
  <dcterms:created xsi:type="dcterms:W3CDTF">2015-06-21T14:44:00Z</dcterms:created>
  <dcterms:modified xsi:type="dcterms:W3CDTF">2015-06-24T20:35:57Z</dcterms:modified>
</cp:coreProperties>
</file>