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4" r:id="rId4"/>
    <p:sldId id="267" r:id="rId5"/>
    <p:sldId id="268" r:id="rId6"/>
    <p:sldId id="269" r:id="rId7"/>
    <p:sldId id="260" r:id="rId8"/>
    <p:sldId id="261" r:id="rId9"/>
    <p:sldId id="265" r:id="rId10"/>
    <p:sldId id="266" r:id="rId11"/>
    <p:sldId id="280" r:id="rId12"/>
    <p:sldId id="264" r:id="rId13"/>
    <p:sldId id="270" r:id="rId14"/>
    <p:sldId id="271" r:id="rId15"/>
    <p:sldId id="257" r:id="rId16"/>
    <p:sldId id="275" r:id="rId17"/>
    <p:sldId id="259" r:id="rId18"/>
    <p:sldId id="258" r:id="rId19"/>
    <p:sldId id="279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A4B76-61BA-4183-924F-8F97BD96BA1C}" v="883" dt="2020-11-15T17:31:41.373"/>
    <p1510:client id="{E75D4EF7-6F0D-4EC1-88D5-9C9937BB9724}" v="3" dt="2020-11-15T10:17:00.591"/>
    <p1510:client id="{EA91D298-BCAB-4A34-8CDF-62663C070131}" v="1399" dt="2020-11-15T12:04:4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6" autoAdjust="0"/>
  </p:normalViewPr>
  <p:slideViewPr>
    <p:cSldViewPr snapToGrid="0">
      <p:cViewPr varScale="1">
        <p:scale>
          <a:sx n="83" d="100"/>
          <a:sy n="83" d="100"/>
        </p:scale>
        <p:origin x="6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3FD6B-E78D-4983-A115-0E0E2B20F1E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2184-0E7E-4A2D-BA18-6F05E664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2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Gary: Household income, Financial Assistance, Mortgages, Shares of Stock/Mutual Fund, Children under 18, Checking/Savings/Bonds Account, Regional Price Parity. Files of household, family, person…. We just used household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1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0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Brendan: Unbanked means no checking/savings account.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Brendan: On a global scale, roughly 38% of adults are unbanked and this varies across different regions. Since most unbanked adults have a primary education or less, we want to create simple-to-use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Brendan: We discussed the COVID impact on local businesses and we know that here is a correlation between unemployment and the percent of unbanked people. So, we wanted to address this concern. However, we found that we can broaden our scope on a global scale. Our project is an example of a growing field called financial technology or fin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Brendan: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32184-0E7E-4A2D-BA18-6F05E6645D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82BB-AE9D-450B-92D1-00504F30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FD1B-ED61-4065-AF81-AD864730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679-CE5E-4232-8391-3516873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E78D-94AC-4AD1-BA5B-DFC9F96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7234-FE06-4BC4-9B2B-919A354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4751-D110-4F1F-8C60-41EB28FE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C97D-B352-422E-B0DE-E9617ABC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4392-FCE0-4DD5-AABF-DF83BE6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75C5-8EF9-4BBD-BDF9-91F99AA2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8D5C-35C6-49CF-892A-3430679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E435B-EB32-40AA-9DE4-405A7F2FA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5C95-1B87-4D5D-8B58-8737B7B24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7E45-5639-4073-831C-62C0A17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D858-AF1D-4743-9E19-04C38E1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C4B-778D-4376-92AB-7AEF456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C56-668A-4DBE-B354-92A9F3BD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A1B8-DA2F-43A3-9576-9679A649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A926-F1FE-443B-BC89-3F427C8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4B52-7271-48EC-BE5A-47E7BDE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6283-A12F-42ED-A207-0557A180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1-17EE-4A0D-A226-BA69B94F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3C93-319A-4781-B9D6-F662F2E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B472-1194-4DF4-A040-A9C727C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7877-9677-471D-980E-BEECC5FF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2F5D-43B3-4A54-A269-743A2A77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61D-7397-42BE-B34C-BF8D22CE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2578-39A3-4B05-A9C9-308C1B17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B929-754C-498D-969C-BBCD0578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22A7-8A9C-4368-82DE-A6364F15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EB05-20D5-40F5-932E-40161C38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0A28-6015-4D5F-831A-FDD98CB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A370-8AF1-4D30-BA34-C17B8BAA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FE20-EC2F-4C16-BA27-3A13F669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FFE7B-234E-42B5-B25A-FCCCD575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FEF3-9D20-43E5-97BE-184547272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60B0-1716-4E2D-BB25-30C44A82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0BA66-94DB-4BD0-ADF1-313C4B4D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3474-1C7D-412C-A08D-FFC49C8C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D756F-57A8-4C44-86F4-D4BA35F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14F-4C9C-4072-9E8D-BDB33E2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D8CA-FE4C-42E8-9E66-AD3F7C2E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FE43-FD8E-404F-93B2-BE8A922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A4BD9-6E3C-4F4B-A682-5945F8F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A671-E248-439E-9AA8-95CEC12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F385-D79A-4BFF-A458-D5C7356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4EA7-3D96-4B52-8597-DF99B50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2C0A-14DA-4B5A-A8C4-5F5D881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D7B-6824-49FB-BD74-5265C7DA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B6F2-8B2E-4722-86EF-0D097E14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5502-8A74-480C-B1F2-C586662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143E9-0F5C-4DDE-B93D-CCC6F00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87FF-D21F-4626-9FEF-2C7821A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0C0D-221D-491B-80C8-2F8BDFF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76AB6-5C31-40D7-9FEA-9FFB5286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F7F-36A1-4A73-9AA2-796AEAB7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F390-48D5-46C8-9C87-FC9F8EE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03BA-4D96-4C0E-9638-DF47E5E4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64D3-8FD8-4BBF-970A-EFEDC751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3D66-8ECF-4FDB-BD33-A3AC7BA3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DC5D-9104-44A3-91B8-08D1324A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1F99-B24E-4F54-B150-8F76D6C98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70D4-C1DE-4462-BFCA-8866A187E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B612-C026-4D47-B262-137E2954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data/prices-inflation/regional-price-parities-state-and-metro-area" TargetMode="External"/><Relationship Id="rId7" Type="http://schemas.openxmlformats.org/officeDocument/2006/relationships/hyperlink" Target="https://www.worldbank.org/content/dam/Worldbank/Research/GlobalFindex/PDF/N2Unbanked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obalfindex.worldbank.org/sites/globalfindex/files/chapters/2017%20Findex%20full%20report_chapter2.pdf" TargetMode="External"/><Relationship Id="rId5" Type="http://schemas.openxmlformats.org/officeDocument/2006/relationships/hyperlink" Target="https://www.fdic.gov/analysis/household-survey/2019execsum.pdf" TargetMode="External"/><Relationship Id="rId4" Type="http://schemas.openxmlformats.org/officeDocument/2006/relationships/hyperlink" Target="https://www.census.gov/content/census/en/data/datasets/2020/demo/cps/cps-asec-2020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C5D1CB-3E27-4C5B-84B6-BEB93109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604A9-60D7-4822-B3DB-3390C96A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82" y="1422206"/>
            <a:ext cx="6147758" cy="2510864"/>
          </a:xfrm>
        </p:spPr>
        <p:txBody>
          <a:bodyPr>
            <a:normAutofit/>
          </a:bodyPr>
          <a:lstStyle/>
          <a:p>
            <a:r>
              <a:rPr lang="en-US" sz="8000">
                <a:latin typeface="Montserrat Medium" panose="00000600000000000000" pitchFamily="2" charset="0"/>
              </a:rPr>
              <a:t>JSG 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F939-ABFD-4D41-8A27-5DB49775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2152" y="3888246"/>
            <a:ext cx="5945697" cy="165576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b="1">
                <a:latin typeface="Montserrat Medium" panose="00000600000000000000" pitchFamily="2" charset="0"/>
              </a:rPr>
              <a:t>Shawn, Brendan, Gavin, Gary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F4D3C4-A165-4176-90E3-BBBBC7AC0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" y="1122363"/>
            <a:ext cx="4074754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2BD-579A-4644-8E8E-7AF6846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Montserrat Medium" panose="00000600000000000000" pitchFamily="2" charset="0"/>
              </a:rPr>
              <a:t>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1EB7-C477-4028-B4DB-3C4B92B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latin typeface="Montserrat Medium" panose="00000600000000000000" pitchFamily="2" charset="0"/>
              </a:rPr>
              <a:t>~OUTPUT~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b="1" dirty="0">
                <a:latin typeface="Montserrat Medium" panose="00000600000000000000" pitchFamily="2" charset="0"/>
              </a:rPr>
              <a:t>Resources 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b="1" dirty="0">
                <a:latin typeface="Montserrat Medium" panose="00000600000000000000" pitchFamily="2" charset="0"/>
              </a:rPr>
              <a:t>React Features  </a:t>
            </a:r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latin typeface="Montserrat Medium" panose="00000600000000000000" pitchFamily="2" charset="0"/>
              </a:rPr>
              <a:t>Radar 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b="1" dirty="0">
                <a:latin typeface="Montserrat Medium" panose="00000600000000000000" pitchFamily="2" charset="0"/>
              </a:rPr>
              <a:t>Styling/UI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A23C0-0AAE-42AB-B74B-B9F3CA5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92" y="497840"/>
            <a:ext cx="6660638" cy="59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130" y="5653222"/>
            <a:ext cx="5920819" cy="7378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>
                <a:latin typeface="Montserrat Medium" panose="00000600000000000000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>
              <a:latin typeface="Montserrat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D141E-AA74-4704-87F2-5ED6B686A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058007-17D1-4B6D-92D9-0D4027A8E66A}"/>
              </a:ext>
            </a:extLst>
          </p:cNvPr>
          <p:cNvSpPr txBox="1">
            <a:spLocks/>
          </p:cNvSpPr>
          <p:nvPr/>
        </p:nvSpPr>
        <p:spPr>
          <a:xfrm>
            <a:off x="1110181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Bernard MT Condensed" panose="02050806060905020404" pitchFamily="18" charset="0"/>
              </a:rPr>
              <a:t>Demo!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6182F9F-6D20-4436-BAF0-5FDF23D36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2" y="832937"/>
            <a:ext cx="4982547" cy="373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E3F50-F747-4349-93A3-EEDDEFB95505}"/>
              </a:ext>
            </a:extLst>
          </p:cNvPr>
          <p:cNvSpPr txBox="1"/>
          <p:nvPr/>
        </p:nvSpPr>
        <p:spPr>
          <a:xfrm>
            <a:off x="6855125" y="47596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stonks.io</a:t>
            </a:r>
          </a:p>
        </p:txBody>
      </p:sp>
    </p:spTree>
    <p:extLst>
      <p:ext uri="{BB962C8B-B14F-4D97-AF65-F5344CB8AC3E}">
        <p14:creationId xmlns:p14="http://schemas.microsoft.com/office/powerpoint/2010/main" val="428821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130" y="5653222"/>
            <a:ext cx="5920819" cy="7378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Montserrat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D141E-AA74-4704-87F2-5ED6B686A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096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058007-17D1-4B6D-92D9-0D4027A8E66A}"/>
              </a:ext>
            </a:extLst>
          </p:cNvPr>
          <p:cNvSpPr txBox="1">
            <a:spLocks/>
          </p:cNvSpPr>
          <p:nvPr/>
        </p:nvSpPr>
        <p:spPr>
          <a:xfrm>
            <a:off x="172826" y="2766218"/>
            <a:ext cx="10515600" cy="1932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Bernard MT Condensed" panose="02050806060905020404" pitchFamily="18" charset="0"/>
                <a:ea typeface="Adobe Myungjo Std M" panose="02020600000000000000" pitchFamily="18" charset="-128"/>
              </a:rPr>
              <a:t>	AI</a:t>
            </a:r>
            <a:r>
              <a:rPr lang="en-US" sz="6000" dirty="0">
                <a:latin typeface="Montserrat Medium" panose="00000600000000000000" pitchFamily="2" charset="0"/>
              </a:rPr>
              <a:t> </a:t>
            </a:r>
            <a:r>
              <a:rPr lang="en-US" sz="6000" dirty="0">
                <a:solidFill>
                  <a:srgbClr val="C00000"/>
                </a:solidFill>
                <a:latin typeface="Bernard MT Condensed" panose="02050806060905020404" pitchFamily="18" charset="0"/>
                <a:ea typeface="Adobe Myungjo Std M" panose="02020600000000000000" pitchFamily="18" charset="-128"/>
              </a:rPr>
              <a:t>&amp;</a:t>
            </a:r>
            <a:r>
              <a:rPr lang="en-US" sz="6000" dirty="0">
                <a:latin typeface="Montserrat Medium" panose="00000600000000000000" pitchFamily="2" charset="0"/>
              </a:rPr>
              <a:t>  </a:t>
            </a:r>
          </a:p>
          <a:p>
            <a:r>
              <a:rPr lang="en-US" sz="6000" dirty="0">
                <a:latin typeface="Montserrat Medium" panose="00000600000000000000" pitchFamily="2" charset="0"/>
              </a:rPr>
              <a:t>		</a:t>
            </a:r>
            <a:r>
              <a:rPr lang="en-US" sz="6000" dirty="0">
                <a:latin typeface="Bernard MT Condensed" panose="02050806060905020404" pitchFamily="18" charset="0"/>
              </a:rPr>
              <a:t>Backend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E047D50-0EA6-42DA-AC4B-22E3EC459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1300" y="1036013"/>
            <a:ext cx="4074754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4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E9E4-27A2-445E-BC90-FC0C4009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20D88-F633-4505-BBF5-6D554E2DCB7B}"/>
              </a:ext>
            </a:extLst>
          </p:cNvPr>
          <p:cNvSpPr txBox="1"/>
          <p:nvPr/>
        </p:nvSpPr>
        <p:spPr>
          <a:xfrm>
            <a:off x="697403" y="1406208"/>
            <a:ext cx="68935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Trained using multinomial naïve bayes (MNB)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Computes financial advice from  situation and goals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Supervised machine learning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Enriched from market research and multiple data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 Medium" panose="00000600000000000000"/>
            </a:endParaRPr>
          </a:p>
          <a:p>
            <a:endParaRPr lang="en-US" sz="2800" dirty="0">
              <a:latin typeface="Montserrat Medium" panose="000006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 Medium" panose="0000060000000000000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D26C2BB-D12E-4A66-9CF2-ED20EE53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65" y="863596"/>
            <a:ext cx="3667747" cy="31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50C-58BF-440A-9C20-A4F4BA16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D8D7-C9F8-4E85-8CC7-046D7ECC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Montserrat Medium" panose="00000600000000000000" pitchFamily="2" charset="0"/>
              </a:rPr>
              <a:t>Heroku used for deployment of server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latin typeface="Montserrat Medium" panose="00000600000000000000" pitchFamily="2" charset="0"/>
              </a:rPr>
              <a:t>Proprietary API used to interface between web application and AI</a:t>
            </a:r>
          </a:p>
          <a:p>
            <a:endParaRPr lang="en-US" dirty="0">
              <a:latin typeface="Montserrat Medium" panose="00000600000000000000"/>
            </a:endParaRPr>
          </a:p>
          <a:p>
            <a:endParaRPr lang="en-US" dirty="0">
              <a:latin typeface="Montserrat Medium" panose="00000600000000000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420AF-8D96-4BF8-8814-675B7EB4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23" y="884281"/>
            <a:ext cx="5382883" cy="50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2961F-0396-40BE-ACE8-6B44CB528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4"/>
          <a:stretch/>
        </p:blipFill>
        <p:spPr>
          <a:xfrm>
            <a:off x="540588" y="3739551"/>
            <a:ext cx="6257027" cy="2345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4B2D-1091-4346-AE13-25C30DD47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8" y="585505"/>
            <a:ext cx="6257027" cy="3156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EAC904-B01B-42C6-80C5-4D4AE9B83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22" y="480203"/>
            <a:ext cx="4590390" cy="55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70AB4A-9378-4F4F-9FDA-F0F7F18B6F64}"/>
              </a:ext>
            </a:extLst>
          </p:cNvPr>
          <p:cNvSpPr txBox="1">
            <a:spLocks/>
          </p:cNvSpPr>
          <p:nvPr/>
        </p:nvSpPr>
        <p:spPr>
          <a:xfrm>
            <a:off x="990598" y="2004385"/>
            <a:ext cx="10885099" cy="361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HHINC 		household income</a:t>
            </a:r>
          </a:p>
          <a:p>
            <a:r>
              <a:rPr lang="en-US" dirty="0"/>
              <a:t>FINC_FIN 		financial assistance (y/n)</a:t>
            </a:r>
          </a:p>
          <a:p>
            <a:r>
              <a:rPr lang="en-US" dirty="0"/>
              <a:t>HPRES_MORT 	presence of home mortgage (y/n)	</a:t>
            </a:r>
          </a:p>
          <a:p>
            <a:r>
              <a:rPr lang="en-US" dirty="0"/>
              <a:t>HDIV_YN 		owning shares of stock or mutual fund (y/n)</a:t>
            </a:r>
          </a:p>
          <a:p>
            <a:r>
              <a:rPr lang="en-US" dirty="0"/>
              <a:t>FOWNU18 	# of children under 18 within household</a:t>
            </a:r>
          </a:p>
          <a:p>
            <a:r>
              <a:rPr lang="en-US" dirty="0"/>
              <a:t>HINT_YN 		any money stored in checking or savings account (y/n)</a:t>
            </a:r>
          </a:p>
          <a:p>
            <a:r>
              <a:rPr lang="en-US" dirty="0"/>
              <a:t>RPP 			regional price parity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AFA8E1-88E1-4627-9E64-891C44D2777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Montserrat Medium" panose="00000600000000000000" pitchFamily="2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85754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, calendar&#10;&#10;Description automatically generated">
            <a:extLst>
              <a:ext uri="{FF2B5EF4-FFF2-40B4-BE49-F238E27FC236}">
                <a16:creationId xmlns:a16="http://schemas.microsoft.com/office/drawing/2014/main" id="{FE64757B-CB58-4C46-93F1-DBAE787F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9" y="1321591"/>
            <a:ext cx="9541342" cy="50303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73B3C5-7639-43E2-B251-D92DCB71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44" y="139801"/>
            <a:ext cx="10515600" cy="1325563"/>
          </a:xfrm>
        </p:spPr>
        <p:txBody>
          <a:bodyPr/>
          <a:lstStyle/>
          <a:p>
            <a:r>
              <a:rPr lang="en-US" sz="4400" dirty="0">
                <a:latin typeface="Montserrat Medium" panose="00000600000000000000" pitchFamily="2" charset="0"/>
              </a:rPr>
              <a:t>Expected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9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D6E31-5BD6-4F43-A087-2A6569DD0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57"/>
          <a:stretch/>
        </p:blipFill>
        <p:spPr>
          <a:xfrm>
            <a:off x="1780062" y="2473371"/>
            <a:ext cx="7530906" cy="206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C29F9-24CB-4AED-99F2-1A1E11C6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3" y="4890020"/>
            <a:ext cx="11162154" cy="16646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755CA4-9F88-45FC-9CD4-464AA528BB41}"/>
              </a:ext>
            </a:extLst>
          </p:cNvPr>
          <p:cNvSpPr txBox="1">
            <a:spLocks/>
          </p:cNvSpPr>
          <p:nvPr/>
        </p:nvSpPr>
        <p:spPr>
          <a:xfrm>
            <a:off x="514923" y="774180"/>
            <a:ext cx="79088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Montserrat Medium" panose="00000600000000000000" pitchFamily="2" charset="0"/>
              </a:rPr>
              <a:t>Total Data Used to Train AI: 91,052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343CC3-49A3-4781-8593-52B6B8A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3" y="144497"/>
            <a:ext cx="10515600" cy="1325563"/>
          </a:xfrm>
        </p:spPr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Data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19B5-8E0C-42A8-A659-5266BB8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F6CB-2DE2-4CDE-AFE1-131A7E0C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https://www.bea.gov/data/prices-inflation/regional-price-parities-state-and-metro-area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https://www.census.gov/content/census/en/data/datasets/2020/demo/cps/cps-asec-2020.html</a:t>
            </a:r>
            <a:r>
              <a:rPr lang="en-US" dirty="0"/>
              <a:t> 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https://www.fdic.gov/analysis/household-survey/index.html</a:t>
            </a:r>
          </a:p>
          <a:p>
            <a:r>
              <a:rPr lang="en-US" dirty="0">
                <a:hlinkClick r:id="rId5"/>
              </a:rPr>
              <a:t>https://www.fdic.gov/analysis/household-survey/2019execsum.pdf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https://globalfindex.worldbank.org/sites/globalfindex/files/chapters/2017%20Findex%20full%20report_chapter2.pdf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https://www.worldbank.org/content/dam/Worldbank/Research/GlobalFindex/PDF/N2Unbanked.pdf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2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844DDE-A475-4E08-B07D-19BACDBA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3641"/>
            <a:ext cx="4230782" cy="19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A80D14-9921-4F83-8FC1-8CAC06BDB65C}"/>
              </a:ext>
            </a:extLst>
          </p:cNvPr>
          <p:cNvSpPr txBox="1">
            <a:spLocks/>
          </p:cNvSpPr>
          <p:nvPr/>
        </p:nvSpPr>
        <p:spPr>
          <a:xfrm>
            <a:off x="5532408" y="1314291"/>
            <a:ext cx="6314535" cy="479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Montserrat Medium" panose="00000600000000000000" pitchFamily="2" charset="0"/>
              </a:rPr>
              <a:t>In a 2019 survey, roughly 5.4 percent of households in the US were unbanked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Montserrat Medium" panose="00000600000000000000" pitchFamily="2" charset="0"/>
              </a:rPr>
              <a:t>	- 56% of unbanked were not 	interested in getting an acct.</a:t>
            </a:r>
            <a:endParaRPr lang="en-US" sz="300" dirty="0">
              <a:latin typeface="Montserrat Medium" panose="00000600000000000000" pitchFamily="2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Montserrat Medium" panose="00000600000000000000" pitchFamily="2" charset="0"/>
              </a:rPr>
              <a:t>	- 36% cite trust/privacy issues in dealing with banks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88EF7A-FD87-4217-805D-E7BF2287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198936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C5D1CB-3E27-4C5B-84B6-BEB931091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604A9-60D7-4822-B3DB-3390C96A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82" y="1422206"/>
            <a:ext cx="6147758" cy="2510864"/>
          </a:xfrm>
        </p:spPr>
        <p:txBody>
          <a:bodyPr>
            <a:normAutofit/>
          </a:bodyPr>
          <a:lstStyle/>
          <a:p>
            <a:r>
              <a:rPr lang="en-US" sz="8000">
                <a:latin typeface="Montserrat Medium" panose="00000600000000000000" pitchFamily="2" charset="0"/>
              </a:rPr>
              <a:t>JSG 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F939-ABFD-4D41-8A27-5DB49775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2152" y="3888246"/>
            <a:ext cx="5945697" cy="165576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b="1">
                <a:latin typeface="Montserrat Medium" panose="00000600000000000000" pitchFamily="2" charset="0"/>
              </a:rPr>
              <a:t>Shawn, Brendan, Gavin, Gary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F4D3C4-A165-4176-90E3-BBBBC7AC0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1122363"/>
            <a:ext cx="4074754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130" y="5653222"/>
            <a:ext cx="5920819" cy="7378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>
                <a:latin typeface="Montserrat Medium" panose="00000600000000000000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>
              <a:latin typeface="Montserrat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D141E-AA74-4704-87F2-5ED6B686A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096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058007-17D1-4B6D-92D9-0D4027A8E66A}"/>
              </a:ext>
            </a:extLst>
          </p:cNvPr>
          <p:cNvSpPr txBox="1">
            <a:spLocks/>
          </p:cNvSpPr>
          <p:nvPr/>
        </p:nvSpPr>
        <p:spPr>
          <a:xfrm>
            <a:off x="1110181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Bernard MT Condensed" panose="02050806060905020404" pitchFamily="18" charset="0"/>
              </a:rPr>
              <a:t>Demo!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4C593-0E5F-4DD7-BF74-6AF7FCE10C8E}"/>
              </a:ext>
            </a:extLst>
          </p:cNvPr>
          <p:cNvSpPr txBox="1"/>
          <p:nvPr/>
        </p:nvSpPr>
        <p:spPr>
          <a:xfrm>
            <a:off x="6564863" y="556667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Montserrat Medium" panose="00000600000000000000" pitchFamily="2" charset="0"/>
              </a:rPr>
              <a:t>go.osu.edu/stonks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FB8FFC-F468-4938-ABCD-8047E65C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27" y="838319"/>
            <a:ext cx="4604170" cy="46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6182F9F-6D20-4436-BAF0-5FDF23D36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59" y="1448288"/>
            <a:ext cx="4982547" cy="37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7551-457B-4BD5-B78D-F6B27ACA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782" y="365125"/>
            <a:ext cx="392414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~38% global pop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1B1A7-BE94-4A1C-90E9-F851432D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0" y="832187"/>
            <a:ext cx="7320085" cy="519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651A5-03EA-411F-92C7-9AFA465F7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783" y="2064812"/>
            <a:ext cx="3969287" cy="39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3AE-45C9-48D6-85FD-8D06745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974238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85BD5F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Montserrat Medium" panose="00000600000000000000" pitchFamily="2" charset="0"/>
              </a:rPr>
              <a:t> Provide resources to incrementally improve financial knowledge </a:t>
            </a:r>
          </a:p>
          <a:p>
            <a:pPr>
              <a:lnSpc>
                <a:spcPct val="110000"/>
              </a:lnSpc>
              <a:buClr>
                <a:srgbClr val="85BD5F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Montserrat Medium" panose="00000600000000000000" pitchFamily="2" charset="0"/>
              </a:rPr>
              <a:t> Connect with current and future opportunities in banking</a:t>
            </a:r>
          </a:p>
          <a:p>
            <a:pPr>
              <a:lnSpc>
                <a:spcPct val="110000"/>
              </a:lnSpc>
              <a:buClr>
                <a:srgbClr val="85BD5F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Montserrat Medium" panose="00000600000000000000" pitchFamily="2" charset="0"/>
              </a:rPr>
              <a:t> Address the need for a simple, quick, and cheap-to-use platform to reduce the economic disparity for impoverished and minority communities	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3AE-45C9-48D6-85FD-8D06745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4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ontserrat Medium" panose="00000600000000000000" pitchFamily="2" charset="0"/>
              </a:rPr>
              <a:t>Create a platform to generate financial advice given the complex variety in economic/social status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sz="2800" dirty="0">
                <a:latin typeface="Montserrat Medium" panose="00000600000000000000" pitchFamily="2" charset="0"/>
              </a:rPr>
              <a:t>Collect, label, and find relationships between parameters 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sz="2800" dirty="0">
                <a:latin typeface="Montserrat Medium" panose="00000600000000000000" pitchFamily="2" charset="0"/>
              </a:rPr>
              <a:t>Use a trained AI to evaluate the data and adjust the model to increase accuracy in custom input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sz="2800" dirty="0">
                <a:latin typeface="Montserrat Medium" panose="00000600000000000000" pitchFamily="2" charset="0"/>
              </a:rPr>
              <a:t>Provide users with recommended actions</a:t>
            </a:r>
          </a:p>
          <a:p>
            <a:pPr lvl="1">
              <a:lnSpc>
                <a:spcPct val="110000"/>
              </a:lnSpc>
              <a:buFontTx/>
              <a:buChar char="-"/>
            </a:pPr>
            <a:endParaRPr lang="en-US" sz="2800" dirty="0">
              <a:latin typeface="Montserrat Medium" panose="00000600000000000000" pitchFamily="2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6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3AE-45C9-48D6-85FD-8D06745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ontserrat Medium" panose="00000600000000000000" pitchFamily="2" charset="0"/>
              </a:rPr>
              <a:t>Logic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501" y="1831375"/>
            <a:ext cx="11130280" cy="48494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Frontend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	Ask for Input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	Store and Calculate Parameters for AI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Backend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	Train AI to interpret data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	Pass the Parameters to the AI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	AI determines best course of Action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Frontend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	</a:t>
            </a:r>
            <a:r>
              <a:rPr lang="en-US" sz="2400" b="1" dirty="0">
                <a:latin typeface="Montserrat Medium" panose="00000600000000000000" pitchFamily="2" charset="0"/>
              </a:rPr>
              <a:t>Output AI assessment</a:t>
            </a:r>
            <a:r>
              <a:rPr lang="en-US" b="1" dirty="0">
                <a:latin typeface="Montserrat Medium" panose="00000600000000000000" pitchFamily="2" charset="0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Montserrat Medium" panose="00000600000000000000" pitchFamily="2" charset="0"/>
            </a:endParaRP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B8587BA6-F059-43B3-8F3B-7E8B1BF15E00}"/>
              </a:ext>
            </a:extLst>
          </p:cNvPr>
          <p:cNvSpPr/>
          <p:nvPr/>
        </p:nvSpPr>
        <p:spPr>
          <a:xfrm>
            <a:off x="568577" y="2097087"/>
            <a:ext cx="599440" cy="15097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CD9B846D-1195-4A22-828C-453C2DE9F8EA}"/>
              </a:ext>
            </a:extLst>
          </p:cNvPr>
          <p:cNvSpPr/>
          <p:nvPr/>
        </p:nvSpPr>
        <p:spPr>
          <a:xfrm>
            <a:off x="583817" y="3824287"/>
            <a:ext cx="599440" cy="18653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2" descr="The differences between Data Science, Artificial Intelligence, Machine  Learning, and Deep Learning | by Naresh Thakur | AI In Plain English |  Medium">
            <a:extLst>
              <a:ext uri="{FF2B5EF4-FFF2-40B4-BE49-F238E27FC236}">
                <a16:creationId xmlns:a16="http://schemas.microsoft.com/office/drawing/2014/main" id="{595236E3-9465-4A68-8D22-3DD17EE4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002" y="2197312"/>
            <a:ext cx="3998238" cy="32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3AE-45C9-48D6-85FD-8D06745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Montserrat Medium" panose="00000600000000000000" pitchFamily="2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4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Stack: </a:t>
            </a:r>
            <a:r>
              <a:rPr lang="en-US" dirty="0">
                <a:latin typeface="Montserrat Medium" panose="00000600000000000000" pitchFamily="2" charset="0"/>
              </a:rPr>
              <a:t>React + Python + Flask</a:t>
            </a:r>
            <a:endParaRPr lang="en-US" b="1" dirty="0">
              <a:latin typeface="Montserrat Medium" panose="000006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 	- </a:t>
            </a:r>
            <a:r>
              <a:rPr lang="en-US" dirty="0">
                <a:latin typeface="Montserrat Medium" panose="00000600000000000000" pitchFamily="2" charset="0"/>
              </a:rPr>
              <a:t>HTML, JavaScript, CSS, JSON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ontserrat Medium" panose="00000600000000000000" pitchFamily="2" charset="0"/>
              </a:rPr>
              <a:t>	</a:t>
            </a:r>
            <a:r>
              <a:rPr lang="en-US" b="1" dirty="0">
                <a:latin typeface="Montserrat Medium" panose="00000600000000000000" pitchFamily="2" charset="0"/>
              </a:rPr>
              <a:t>-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Axios</a:t>
            </a:r>
            <a:r>
              <a:rPr lang="en-US" dirty="0">
                <a:latin typeface="Montserrat Medium" panose="00000600000000000000" pitchFamily="2" charset="0"/>
              </a:rPr>
              <a:t> (HTTP client library) </a:t>
            </a:r>
            <a:r>
              <a:rPr lang="en-US" dirty="0" err="1">
                <a:latin typeface="Montserrat Medium" panose="00000600000000000000" pitchFamily="2" charset="0"/>
              </a:rPr>
              <a:t>Nivo</a:t>
            </a:r>
            <a:r>
              <a:rPr lang="en-US" dirty="0">
                <a:latin typeface="Montserrat Medium" panose="00000600000000000000" pitchFamily="2" charset="0"/>
              </a:rPr>
              <a:t> (visualization)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App Deployment: </a:t>
            </a:r>
            <a:r>
              <a:rPr lang="en-US" dirty="0">
                <a:latin typeface="Montserrat Medium" panose="00000600000000000000" pitchFamily="2" charset="0"/>
              </a:rPr>
              <a:t>Heroku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Montserrat Medium" panose="00000600000000000000" pitchFamily="2" charset="0"/>
              </a:rPr>
              <a:t>AI: </a:t>
            </a:r>
            <a:r>
              <a:rPr lang="en-US" dirty="0">
                <a:latin typeface="Montserrat Medium" panose="00000600000000000000" pitchFamily="2" charset="0"/>
              </a:rPr>
              <a:t>Scikit library and Multinomial Naive Bayes (MNB) model</a:t>
            </a:r>
            <a:r>
              <a:rPr lang="en-US" b="1" dirty="0">
                <a:latin typeface="Montserrat Medium" panose="00000600000000000000" pitchFamily="2" charset="0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Montserrat Medium" panose="00000600000000000000" pitchFamily="2" charset="0"/>
            </a:endParaRPr>
          </a:p>
        </p:txBody>
      </p:sp>
      <p:pic>
        <p:nvPicPr>
          <p:cNvPr id="3074" name="Picture 2" descr="scikit-learn - Wikipedia">
            <a:extLst>
              <a:ext uri="{FF2B5EF4-FFF2-40B4-BE49-F238E27FC236}">
                <a16:creationId xmlns:a16="http://schemas.microsoft.com/office/drawing/2014/main" id="{834BA27A-604F-44BA-AACB-E389E1E6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49" y="553708"/>
            <a:ext cx="3680605" cy="198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5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D4F-624B-43F2-AF2C-7EF75E6E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130" y="5653222"/>
            <a:ext cx="5920819" cy="7378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>
                <a:latin typeface="Montserrat Medium" panose="00000600000000000000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>
              <a:latin typeface="Montserrat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D141E-AA74-4704-87F2-5ED6B686A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096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058007-17D1-4B6D-92D9-0D4027A8E66A}"/>
              </a:ext>
            </a:extLst>
          </p:cNvPr>
          <p:cNvSpPr txBox="1">
            <a:spLocks/>
          </p:cNvSpPr>
          <p:nvPr/>
        </p:nvSpPr>
        <p:spPr>
          <a:xfrm>
            <a:off x="1077066" y="2809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Bernard MT Condensed" panose="02050806060905020404" pitchFamily="18" charset="0"/>
              </a:rPr>
              <a:t>Frontend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E047D50-0EA6-42DA-AC4B-22E3EC459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060" y="1056333"/>
            <a:ext cx="4074754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2BD-579A-4644-8E8E-7AF6846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Montserrat Medium" panose="00000600000000000000" pitchFamily="2" charset="0"/>
              </a:rPr>
              <a:t>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1EB7-C477-4028-B4DB-3C4B92B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latin typeface="Montserrat Medium" panose="00000600000000000000" pitchFamily="2" charset="0"/>
              </a:rPr>
              <a:t>~INPUT ~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b="1" dirty="0">
                <a:latin typeface="Montserrat Medium" panose="00000600000000000000" pitchFamily="2" charset="0"/>
              </a:rPr>
              <a:t>Forms 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b="1" dirty="0">
                <a:latin typeface="Montserrat Medium" panose="00000600000000000000" pitchFamily="2" charset="0"/>
              </a:rPr>
              <a:t>React Features </a:t>
            </a:r>
          </a:p>
          <a:p>
            <a:pPr marL="800100" lvl="3" indent="-342900">
              <a:lnSpc>
                <a:spcPct val="110000"/>
              </a:lnSpc>
              <a:spcBef>
                <a:spcPts val="1000"/>
              </a:spcBef>
            </a:pPr>
            <a:r>
              <a:rPr lang="en-US" sz="2200" b="1" dirty="0">
                <a:latin typeface="Montserrat Medium" panose="00000600000000000000" pitchFamily="2" charset="0"/>
              </a:rPr>
              <a:t>Radio Select </a:t>
            </a:r>
          </a:p>
          <a:p>
            <a:pPr marL="800100" lvl="3" indent="-342900">
              <a:lnSpc>
                <a:spcPct val="110000"/>
              </a:lnSpc>
              <a:spcBef>
                <a:spcPts val="1000"/>
              </a:spcBef>
            </a:pPr>
            <a:r>
              <a:rPr lang="en-US" sz="2200" b="1" dirty="0">
                <a:latin typeface="Montserrat Medium" panose="00000600000000000000" pitchFamily="2" charset="0"/>
              </a:rPr>
              <a:t>Check-Box </a:t>
            </a:r>
          </a:p>
          <a:p>
            <a:pPr marL="800100" lvl="3" indent="-342900">
              <a:lnSpc>
                <a:spcPct val="110000"/>
              </a:lnSpc>
              <a:spcBef>
                <a:spcPts val="1000"/>
              </a:spcBef>
            </a:pPr>
            <a:r>
              <a:rPr lang="en-US" sz="2200" b="1" dirty="0">
                <a:latin typeface="Montserrat Medium" panose="00000600000000000000" pitchFamily="2" charset="0"/>
              </a:rPr>
              <a:t>Numerical Input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b="1" dirty="0">
                <a:latin typeface="Montserrat Medium" panose="00000600000000000000" pitchFamily="2" charset="0"/>
              </a:rPr>
              <a:t> Styling/CSS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4757A-29C2-4221-9F9C-AF876DB3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54" y="155641"/>
            <a:ext cx="6359986" cy="3015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8763-1BF6-4A5E-BA42-835FF3AF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42" y="3686786"/>
            <a:ext cx="6389998" cy="28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756</Words>
  <Application>Microsoft Office PowerPoint</Application>
  <PresentationFormat>Widescreen</PresentationFormat>
  <Paragraphs>126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Bernard MT Condensed</vt:lpstr>
      <vt:lpstr>Calibri</vt:lpstr>
      <vt:lpstr>Calibri Light</vt:lpstr>
      <vt:lpstr>Montserrat Medium</vt:lpstr>
      <vt:lpstr>Wingdings</vt:lpstr>
      <vt:lpstr>Office Theme</vt:lpstr>
      <vt:lpstr>JSG Industries</vt:lpstr>
      <vt:lpstr>Issue</vt:lpstr>
      <vt:lpstr>~38% global pop</vt:lpstr>
      <vt:lpstr>Objective</vt:lpstr>
      <vt:lpstr>Approach</vt:lpstr>
      <vt:lpstr>Logic Development</vt:lpstr>
      <vt:lpstr>Technology</vt:lpstr>
      <vt:lpstr>PowerPoint Presentation</vt:lpstr>
      <vt:lpstr>Frontend</vt:lpstr>
      <vt:lpstr>Frontend</vt:lpstr>
      <vt:lpstr>PowerPoint Presentation</vt:lpstr>
      <vt:lpstr>PowerPoint Presentation</vt:lpstr>
      <vt:lpstr>Artificial Intelligence</vt:lpstr>
      <vt:lpstr>Deployment</vt:lpstr>
      <vt:lpstr>PowerPoint Presentation</vt:lpstr>
      <vt:lpstr>PowerPoint Presentation</vt:lpstr>
      <vt:lpstr>Expected Outcomes</vt:lpstr>
      <vt:lpstr>Data Training</vt:lpstr>
      <vt:lpstr>Data Collection</vt:lpstr>
      <vt:lpstr>JSG Industries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Sung, Gary</dc:creator>
  <cp:lastModifiedBy>Sung, Gary</cp:lastModifiedBy>
  <cp:revision>18</cp:revision>
  <dcterms:created xsi:type="dcterms:W3CDTF">2020-11-14T19:37:34Z</dcterms:created>
  <dcterms:modified xsi:type="dcterms:W3CDTF">2020-11-15T20:40:49Z</dcterms:modified>
</cp:coreProperties>
</file>