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ayan\Desktop\Final%20Project\Dataset%20for%20my%20final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ayan\Desktop\Final%20Project\Dataset%20for%20my%20final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ayan\Desktop\Final%20Project\Dataset%20for%20my%20final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 for my final Project.xlsx]Q-01!PivotTable3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'Q-01'!$B$3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25A-475F-88A7-3A512CBCAB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25A-475F-88A7-3A512CBCAB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25A-475F-88A7-3A512CBCAB2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25A-475F-88A7-3A512CBCAB2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'Q-01'!$A$4:$A$8</c:f>
              <c:strCache>
                <c:ptCount val="4"/>
                <c:pt idx="0">
                  <c:v>Bachelors</c:v>
                </c:pt>
                <c:pt idx="1">
                  <c:v>Below Secondary</c:v>
                </c:pt>
                <c:pt idx="2">
                  <c:v>Masters &amp; above</c:v>
                </c:pt>
                <c:pt idx="3">
                  <c:v>(blank)</c:v>
                </c:pt>
              </c:strCache>
            </c:strRef>
          </c:cat>
          <c:val>
            <c:numRef>
              <c:f>'Q-01'!$B$4:$B$8</c:f>
              <c:numCache>
                <c:formatCode>General</c:formatCode>
                <c:ptCount val="4"/>
                <c:pt idx="0">
                  <c:v>11519</c:v>
                </c:pt>
                <c:pt idx="1">
                  <c:v>286</c:v>
                </c:pt>
                <c:pt idx="2">
                  <c:v>4841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25A-475F-88A7-3A512CBCAB2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[Dataset for my final Project.xlsx]Q-02!PivotTable4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'Q-02'!$B$1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cat>
            <c:strRef>
              <c:f>'Q-02'!$A$2:$A$11</c:f>
              <c:strCache>
                <c:ptCount val="9"/>
                <c:pt idx="0">
                  <c:v>Analytics</c:v>
                </c:pt>
                <c:pt idx="1">
                  <c:v>Finance</c:v>
                </c:pt>
                <c:pt idx="2">
                  <c:v>HR</c:v>
                </c:pt>
                <c:pt idx="3">
                  <c:v>Legal</c:v>
                </c:pt>
                <c:pt idx="4">
                  <c:v>Operations</c:v>
                </c:pt>
                <c:pt idx="5">
                  <c:v>Procurement</c:v>
                </c:pt>
                <c:pt idx="6">
                  <c:v>R&amp;D</c:v>
                </c:pt>
                <c:pt idx="7">
                  <c:v>Sales &amp; Marketing</c:v>
                </c:pt>
                <c:pt idx="8">
                  <c:v>Technology</c:v>
                </c:pt>
              </c:strCache>
            </c:strRef>
          </c:cat>
          <c:val>
            <c:numRef>
              <c:f>'Q-02'!$B$2:$B$11</c:f>
              <c:numCache>
                <c:formatCode>General</c:formatCode>
                <c:ptCount val="9"/>
                <c:pt idx="0">
                  <c:v>43</c:v>
                </c:pt>
                <c:pt idx="1">
                  <c:v>15</c:v>
                </c:pt>
                <c:pt idx="2">
                  <c:v>14</c:v>
                </c:pt>
                <c:pt idx="3">
                  <c:v>6</c:v>
                </c:pt>
                <c:pt idx="4">
                  <c:v>89</c:v>
                </c:pt>
                <c:pt idx="5">
                  <c:v>57</c:v>
                </c:pt>
                <c:pt idx="6">
                  <c:v>5</c:v>
                </c:pt>
                <c:pt idx="7">
                  <c:v>120</c:v>
                </c:pt>
                <c:pt idx="8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49-42C0-9F68-5EBA7040C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334520864"/>
        <c:axId val="334521344"/>
      </c:barChart>
      <c:catAx>
        <c:axId val="33452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521344"/>
        <c:crosses val="autoZero"/>
        <c:auto val="1"/>
        <c:lblAlgn val="ctr"/>
        <c:lblOffset val="100"/>
        <c:noMultiLvlLbl val="0"/>
      </c:catAx>
      <c:valAx>
        <c:axId val="3345213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52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 for my final Project.xlsx]Q-03!PivotTable6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</c:pivotFmt>
    </c:pivotFmts>
    <c:view3D>
      <c:rotX val="1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0688804865142245E-2"/>
          <c:y val="0.17157616347525784"/>
          <c:w val="0.74382419232455355"/>
          <c:h val="0.79418563977238343"/>
        </c:manualLayout>
      </c:layout>
      <c:pie3DChart>
        <c:varyColors val="1"/>
        <c:ser>
          <c:idx val="0"/>
          <c:order val="0"/>
          <c:tx>
            <c:strRef>
              <c:f>'Q-03'!$B$3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469-4EBD-AD34-3AA8C4AD42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1469-4EBD-AD34-3AA8C4AD42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1469-4EBD-AD34-3AA8C4AD426C}"/>
              </c:ext>
            </c:extLst>
          </c:dPt>
          <c:cat>
            <c:strRef>
              <c:f>'Q-03'!$A$4:$A$7</c:f>
              <c:strCache>
                <c:ptCount val="3"/>
                <c:pt idx="0">
                  <c:v>other</c:v>
                </c:pt>
                <c:pt idx="1">
                  <c:v>referred</c:v>
                </c:pt>
                <c:pt idx="2">
                  <c:v>sourcing</c:v>
                </c:pt>
              </c:strCache>
            </c:strRef>
          </c:cat>
          <c:val>
            <c:numRef>
              <c:f>'Q-03'!$B$4:$B$7</c:f>
              <c:numCache>
                <c:formatCode>General</c:formatCode>
                <c:ptCount val="3"/>
                <c:pt idx="0">
                  <c:v>618252</c:v>
                </c:pt>
                <c:pt idx="1">
                  <c:v>20449</c:v>
                </c:pt>
                <c:pt idx="2">
                  <c:v>461641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69-4EBD-AD34-3AA8C4AD4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86DF7-BD22-461E-A1BC-03EE05F6D366}" type="doc">
      <dgm:prSet loTypeId="urn:microsoft.com/office/officeart/2008/layout/HexagonCluster" loCatId="picture" qsTypeId="urn:microsoft.com/office/officeart/2005/8/quickstyle/simple1" qsCatId="simple" csTypeId="urn:microsoft.com/office/officeart/2005/8/colors/accent1_2" csCatId="accent1" phldr="1"/>
      <dgm:spPr/>
    </dgm:pt>
    <dgm:pt modelId="{B5FA039A-C14E-4523-9D8B-EA67AEDA86C9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Shajidul Karim</a:t>
          </a:r>
        </a:p>
        <a:p>
          <a:r>
            <a:rPr lang="en-MY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 EDGE Batch-042</a:t>
          </a:r>
        </a:p>
      </dgm:t>
    </dgm:pt>
    <dgm:pt modelId="{E0F5D8B5-80BF-49C7-8B66-FF293D22CE46}" type="parTrans" cxnId="{1206FEFE-54A1-468A-91A9-19EAA4BD48CD}">
      <dgm:prSet/>
      <dgm:spPr/>
      <dgm:t>
        <a:bodyPr/>
        <a:lstStyle/>
        <a:p>
          <a:endParaRPr lang="en-MY"/>
        </a:p>
      </dgm:t>
    </dgm:pt>
    <dgm:pt modelId="{B902E853-133F-48F3-B52E-CDCD9F0571DB}" type="sibTrans" cxnId="{1206FEFE-54A1-468A-91A9-19EAA4BD48CD}">
      <dgm:prSet/>
      <dgm:spPr>
        <a:blipFill>
          <a:blip xmlns:r="http://schemas.openxmlformats.org/officeDocument/2006/relationships" r:embed="rId1"/>
          <a:srcRect/>
          <a:stretch>
            <a:fillRect t="-7000" b="-7000"/>
          </a:stretch>
        </a:blipFill>
      </dgm:spPr>
      <dgm:t>
        <a:bodyPr/>
        <a:lstStyle/>
        <a:p>
          <a:endParaRPr lang="en-MY"/>
        </a:p>
      </dgm:t>
    </dgm:pt>
    <dgm:pt modelId="{174634D2-3FED-41B9-89A0-E7AFB7C5A039}" type="pres">
      <dgm:prSet presAssocID="{3FA86DF7-BD22-461E-A1BC-03EE05F6D366}" presName="Name0" presStyleCnt="0">
        <dgm:presLayoutVars>
          <dgm:chMax val="21"/>
          <dgm:chPref val="21"/>
        </dgm:presLayoutVars>
      </dgm:prSet>
      <dgm:spPr/>
    </dgm:pt>
    <dgm:pt modelId="{4DD644A5-1D52-43F1-8646-C031EB2B03D5}" type="pres">
      <dgm:prSet presAssocID="{B5FA039A-C14E-4523-9D8B-EA67AEDA86C9}" presName="text1" presStyleCnt="0"/>
      <dgm:spPr/>
    </dgm:pt>
    <dgm:pt modelId="{00EF48ED-7739-4007-8DDF-C13756E0D90B}" type="pres">
      <dgm:prSet presAssocID="{B5FA039A-C14E-4523-9D8B-EA67AEDA86C9}" presName="textRepeatNode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D123804-86BF-4A96-918B-31F97CA2C89F}" type="pres">
      <dgm:prSet presAssocID="{B5FA039A-C14E-4523-9D8B-EA67AEDA86C9}" presName="textaccent1" presStyleCnt="0"/>
      <dgm:spPr/>
    </dgm:pt>
    <dgm:pt modelId="{128B0978-8E5E-4A94-9F6D-FAA4855AD562}" type="pres">
      <dgm:prSet presAssocID="{B5FA039A-C14E-4523-9D8B-EA67AEDA86C9}" presName="accentRepeatNode" presStyleLbl="solidAlignAcc1" presStyleIdx="0" presStyleCnt="2"/>
      <dgm:spPr/>
    </dgm:pt>
    <dgm:pt modelId="{C569F221-41B0-48CB-BF99-D95AC6142A12}" type="pres">
      <dgm:prSet presAssocID="{B902E853-133F-48F3-B52E-CDCD9F0571DB}" presName="image1" presStyleCnt="0"/>
      <dgm:spPr/>
    </dgm:pt>
    <dgm:pt modelId="{9FF1C838-A358-4663-9AB2-C642BBAA7841}" type="pres">
      <dgm:prSet presAssocID="{B902E853-133F-48F3-B52E-CDCD9F0571DB}" presName="imageRepeatNode" presStyleLbl="alignAcc1" presStyleIdx="0" presStyleCnt="1" custLinFactNeighborY="-1102"/>
      <dgm:spPr/>
    </dgm:pt>
    <dgm:pt modelId="{BB79EF07-56E1-4D7E-94BC-1663B81DB818}" type="pres">
      <dgm:prSet presAssocID="{B902E853-133F-48F3-B52E-CDCD9F0571DB}" presName="imageaccent1" presStyleCnt="0"/>
      <dgm:spPr/>
    </dgm:pt>
    <dgm:pt modelId="{10CB2DB8-F756-4298-BC52-425E52B3E60A}" type="pres">
      <dgm:prSet presAssocID="{B902E853-133F-48F3-B52E-CDCD9F0571DB}" presName="accentRepeatNode" presStyleLbl="solidAlignAcc1" presStyleIdx="1" presStyleCnt="2"/>
      <dgm:spPr/>
    </dgm:pt>
  </dgm:ptLst>
  <dgm:cxnLst>
    <dgm:cxn modelId="{7461296F-1D26-4792-A55E-13450809EB50}" type="presOf" srcId="{B902E853-133F-48F3-B52E-CDCD9F0571DB}" destId="{9FF1C838-A358-4663-9AB2-C642BBAA7841}" srcOrd="0" destOrd="0" presId="urn:microsoft.com/office/officeart/2008/layout/HexagonCluster"/>
    <dgm:cxn modelId="{F0C0FC7D-9672-49EF-B19E-858D10036436}" type="presOf" srcId="{3FA86DF7-BD22-461E-A1BC-03EE05F6D366}" destId="{174634D2-3FED-41B9-89A0-E7AFB7C5A039}" srcOrd="0" destOrd="0" presId="urn:microsoft.com/office/officeart/2008/layout/HexagonCluster"/>
    <dgm:cxn modelId="{98B64CCB-F3D5-44DC-B32A-04639A21AFFF}" type="presOf" srcId="{B5FA039A-C14E-4523-9D8B-EA67AEDA86C9}" destId="{00EF48ED-7739-4007-8DDF-C13756E0D90B}" srcOrd="0" destOrd="0" presId="urn:microsoft.com/office/officeart/2008/layout/HexagonCluster"/>
    <dgm:cxn modelId="{1206FEFE-54A1-468A-91A9-19EAA4BD48CD}" srcId="{3FA86DF7-BD22-461E-A1BC-03EE05F6D366}" destId="{B5FA039A-C14E-4523-9D8B-EA67AEDA86C9}" srcOrd="0" destOrd="0" parTransId="{E0F5D8B5-80BF-49C7-8B66-FF293D22CE46}" sibTransId="{B902E853-133F-48F3-B52E-CDCD9F0571DB}"/>
    <dgm:cxn modelId="{866B2C40-7F0F-49AB-B2E1-FECCD17FEE93}" type="presParOf" srcId="{174634D2-3FED-41B9-89A0-E7AFB7C5A039}" destId="{4DD644A5-1D52-43F1-8646-C031EB2B03D5}" srcOrd="0" destOrd="0" presId="urn:microsoft.com/office/officeart/2008/layout/HexagonCluster"/>
    <dgm:cxn modelId="{FD6B491C-400F-42AA-8DE1-9EF47D8EFC04}" type="presParOf" srcId="{4DD644A5-1D52-43F1-8646-C031EB2B03D5}" destId="{00EF48ED-7739-4007-8DDF-C13756E0D90B}" srcOrd="0" destOrd="0" presId="urn:microsoft.com/office/officeart/2008/layout/HexagonCluster"/>
    <dgm:cxn modelId="{1764B2DC-1892-4CCC-B2B4-2F2B16AE8D6F}" type="presParOf" srcId="{174634D2-3FED-41B9-89A0-E7AFB7C5A039}" destId="{3D123804-86BF-4A96-918B-31F97CA2C89F}" srcOrd="1" destOrd="0" presId="urn:microsoft.com/office/officeart/2008/layout/HexagonCluster"/>
    <dgm:cxn modelId="{814E4B99-3D32-4D1D-B1BE-2515AE815ABA}" type="presParOf" srcId="{3D123804-86BF-4A96-918B-31F97CA2C89F}" destId="{128B0978-8E5E-4A94-9F6D-FAA4855AD562}" srcOrd="0" destOrd="0" presId="urn:microsoft.com/office/officeart/2008/layout/HexagonCluster"/>
    <dgm:cxn modelId="{A2DECC7D-8EB9-4CA7-A67D-AA898FDC8749}" type="presParOf" srcId="{174634D2-3FED-41B9-89A0-E7AFB7C5A039}" destId="{C569F221-41B0-48CB-BF99-D95AC6142A12}" srcOrd="2" destOrd="0" presId="urn:microsoft.com/office/officeart/2008/layout/HexagonCluster"/>
    <dgm:cxn modelId="{B323D5FD-BC67-4EA8-8B5C-A3CB14EB9D8D}" type="presParOf" srcId="{C569F221-41B0-48CB-BF99-D95AC6142A12}" destId="{9FF1C838-A358-4663-9AB2-C642BBAA7841}" srcOrd="0" destOrd="0" presId="urn:microsoft.com/office/officeart/2008/layout/HexagonCluster"/>
    <dgm:cxn modelId="{BE15E2F9-67B6-4C2C-A1AA-7D3862E3CCE7}" type="presParOf" srcId="{174634D2-3FED-41B9-89A0-E7AFB7C5A039}" destId="{BB79EF07-56E1-4D7E-94BC-1663B81DB818}" srcOrd="3" destOrd="0" presId="urn:microsoft.com/office/officeart/2008/layout/HexagonCluster"/>
    <dgm:cxn modelId="{8527A20B-E963-4250-AAB9-B17EF7C0E5CB}" type="presParOf" srcId="{BB79EF07-56E1-4D7E-94BC-1663B81DB818}" destId="{10CB2DB8-F756-4298-BC52-425E52B3E60A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F48ED-7739-4007-8DDF-C13756E0D90B}">
      <dsp:nvSpPr>
        <dsp:cNvPr id="0" name=""/>
        <dsp:cNvSpPr/>
      </dsp:nvSpPr>
      <dsp:spPr>
        <a:xfrm>
          <a:off x="1968477" y="1669372"/>
          <a:ext cx="2381748" cy="205107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Shajidul Karim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BU EDGE Batch-042</a:t>
          </a:r>
        </a:p>
      </dsp:txBody>
      <dsp:txXfrm>
        <a:off x="2337879" y="1987488"/>
        <a:ext cx="1642944" cy="1414844"/>
      </dsp:txXfrm>
    </dsp:sp>
    <dsp:sp modelId="{128B0978-8E5E-4A94-9F6D-FAA4855AD562}">
      <dsp:nvSpPr>
        <dsp:cNvPr id="0" name=""/>
        <dsp:cNvSpPr/>
      </dsp:nvSpPr>
      <dsp:spPr>
        <a:xfrm>
          <a:off x="2023725" y="2575108"/>
          <a:ext cx="277979" cy="23991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1C838-A358-4663-9AB2-C642BBAA7841}">
      <dsp:nvSpPr>
        <dsp:cNvPr id="0" name=""/>
        <dsp:cNvSpPr/>
      </dsp:nvSpPr>
      <dsp:spPr>
        <a:xfrm>
          <a:off x="0" y="561650"/>
          <a:ext cx="2378703" cy="205044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rcRect/>
          <a:stretch>
            <a:fillRect t="-7000" b="-7000"/>
          </a:stretch>
        </a:blip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B2DB8-F756-4298-BC52-425E52B3E60A}">
      <dsp:nvSpPr>
        <dsp:cNvPr id="0" name=""/>
        <dsp:cNvSpPr/>
      </dsp:nvSpPr>
      <dsp:spPr>
        <a:xfrm>
          <a:off x="1610453" y="2350869"/>
          <a:ext cx="277979" cy="23991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494728/free-illustration-image-thank-you-black-calligraphy" TargetMode="External"/><Relationship Id="rId2" Type="http://schemas.openxmlformats.org/officeDocument/2006/relationships/image" Target="../media/image4.1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5450-4E80-7D2D-12E9-D3230E5E0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429" y="362858"/>
            <a:ext cx="8574622" cy="100390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  <a:endParaRPr lang="en-MY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AD3B7-DDAA-1D04-AA3E-A46308A3F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4376" y="5469466"/>
            <a:ext cx="6987645" cy="138853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HR analysis in Employee Performance</a:t>
            </a:r>
            <a:endParaRPr lang="en-MY" sz="3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C933F51-1141-4EFE-F088-5B7039B02E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98763"/>
              </p:ext>
            </p:extLst>
          </p:nvPr>
        </p:nvGraphicFramePr>
        <p:xfrm>
          <a:off x="4674031" y="1366761"/>
          <a:ext cx="4350226" cy="430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98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16F1-08A7-F7D5-8E3F-99C14593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33400"/>
            <a:ext cx="10018713" cy="1752599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Analysis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3FDF-4746-F7D0-9B23-B3ABCEEA5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10" y="2764970"/>
            <a:ext cx="10018713" cy="31242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Analysis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referred to as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Analytics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Analytics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the process of collecting, analyzing, and interpreting data related to an organization’s workforce to make informed HR decision.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C2BEE7-788B-AF98-1098-3DEBDF8D8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408" y="4566556"/>
            <a:ext cx="3619163" cy="20357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7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B06D-3319-F149-D5C1-FD58F6BD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053" y="206829"/>
            <a:ext cx="10018713" cy="1752599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Impact on Employee Performance</a:t>
            </a:r>
            <a:endParaRPr lang="en-MY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6CF77-7310-3A84-383A-7A64EB78CF99}"/>
              </a:ext>
            </a:extLst>
          </p:cNvPr>
          <p:cNvSpPr txBox="1"/>
          <p:nvPr/>
        </p:nvSpPr>
        <p:spPr>
          <a:xfrm>
            <a:off x="2046515" y="2536371"/>
            <a:ext cx="8893628" cy="2783262"/>
          </a:xfrm>
          <a:custGeom>
            <a:avLst/>
            <a:gdLst>
              <a:gd name="connsiteX0" fmla="*/ 0 w 8893628"/>
              <a:gd name="connsiteY0" fmla="*/ 0 h 2783262"/>
              <a:gd name="connsiteX1" fmla="*/ 8893628 w 8893628"/>
              <a:gd name="connsiteY1" fmla="*/ 0 h 2783262"/>
              <a:gd name="connsiteX2" fmla="*/ 8893628 w 8893628"/>
              <a:gd name="connsiteY2" fmla="*/ 2783262 h 2783262"/>
              <a:gd name="connsiteX3" fmla="*/ 0 w 8893628"/>
              <a:gd name="connsiteY3" fmla="*/ 2783262 h 2783262"/>
              <a:gd name="connsiteX4" fmla="*/ 0 w 8893628"/>
              <a:gd name="connsiteY4" fmla="*/ 0 h 278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3628" h="2783262" extrusionOk="0">
                <a:moveTo>
                  <a:pt x="0" y="0"/>
                </a:moveTo>
                <a:cubicBezTo>
                  <a:pt x="1117424" y="163673"/>
                  <a:pt x="5392435" y="-144172"/>
                  <a:pt x="8893628" y="0"/>
                </a:cubicBezTo>
                <a:cubicBezTo>
                  <a:pt x="8900657" y="978875"/>
                  <a:pt x="8915037" y="1779884"/>
                  <a:pt x="8893628" y="2783262"/>
                </a:cubicBezTo>
                <a:cubicBezTo>
                  <a:pt x="4744908" y="2932761"/>
                  <a:pt x="917292" y="2893606"/>
                  <a:pt x="0" y="2783262"/>
                </a:cubicBezTo>
                <a:cubicBezTo>
                  <a:pt x="-68630" y="2084145"/>
                  <a:pt x="-157514" y="1296736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48550418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overall Organization’s performance day by day.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level of performance depends on different educational background level.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training session also impact on the performance.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Sourcing recruitment channel employee win more awards then others.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set of factors depends on Organizational Performance. 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70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BB2D-F01D-BE17-36BC-5CBE5672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56754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Results</a:t>
            </a:r>
            <a:endParaRPr lang="en-MY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885842F-A166-84E9-3DCD-F4E11189E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2949979"/>
              </p:ext>
            </p:extLst>
          </p:nvPr>
        </p:nvGraphicFramePr>
        <p:xfrm>
          <a:off x="1635805" y="1398724"/>
          <a:ext cx="2911475" cy="1731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2A503FD-CBCD-13A2-0BA9-F957B80D66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467745"/>
              </p:ext>
            </p:extLst>
          </p:nvPr>
        </p:nvGraphicFramePr>
        <p:xfrm>
          <a:off x="4757873" y="3162391"/>
          <a:ext cx="3123383" cy="2128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6948A8B-896C-78B5-7C13-C7A3F9C951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6992850"/>
              </p:ext>
            </p:extLst>
          </p:nvPr>
        </p:nvGraphicFramePr>
        <p:xfrm>
          <a:off x="8163469" y="4380411"/>
          <a:ext cx="3745502" cy="2967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26486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7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CF7338-AB91-3806-EEBB-BEDB224CD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23657" y="1175657"/>
            <a:ext cx="4506686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6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mb/>
      </p:transition>
    </mc:Choice>
    <mc:Fallback xmlns="">
      <p:transition spd="slow">
        <p:comb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</TotalTime>
  <Words>109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Corbel</vt:lpstr>
      <vt:lpstr>Symbol</vt:lpstr>
      <vt:lpstr>Times New Roman</vt:lpstr>
      <vt:lpstr>Wingdings</vt:lpstr>
      <vt:lpstr>Parallax</vt:lpstr>
      <vt:lpstr>Welcome to My Presentation</vt:lpstr>
      <vt:lpstr>HR Analysis</vt:lpstr>
      <vt:lpstr>HR Impact on Employee Performance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Shajidul Karim</dc:creator>
  <cp:lastModifiedBy>Shajidul Karim</cp:lastModifiedBy>
  <cp:revision>4</cp:revision>
  <dcterms:created xsi:type="dcterms:W3CDTF">2024-06-30T08:04:07Z</dcterms:created>
  <dcterms:modified xsi:type="dcterms:W3CDTF">2024-12-06T04:54:10Z</dcterms:modified>
</cp:coreProperties>
</file>