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74" r:id="rId3"/>
    <p:sldId id="275" r:id="rId4"/>
    <p:sldId id="263" r:id="rId5"/>
    <p:sldId id="279" r:id="rId6"/>
    <p:sldId id="280" r:id="rId7"/>
    <p:sldId id="265" r:id="rId8"/>
    <p:sldId id="281" r:id="rId9"/>
    <p:sldId id="282" r:id="rId10"/>
    <p:sldId id="276" r:id="rId11"/>
    <p:sldId id="273" r:id="rId12"/>
    <p:sldId id="277" r:id="rId13"/>
    <p:sldId id="278" r:id="rId14"/>
    <p:sldId id="283" r:id="rId15"/>
    <p:sldId id="286" r:id="rId16"/>
    <p:sldId id="272"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48" userDrawn="1">
          <p15:clr>
            <a:srgbClr val="A4A3A4"/>
          </p15:clr>
        </p15:guide>
        <p15:guide id="2" pos="1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FC1"/>
    <a:srgbClr val="A2A4A4"/>
    <a:srgbClr val="5999D3"/>
    <a:srgbClr val="254175"/>
    <a:srgbClr val="6D6868"/>
    <a:srgbClr val="005296"/>
    <a:srgbClr val="014D8E"/>
    <a:srgbClr val="00589F"/>
    <a:srgbClr val="005FA8"/>
    <a:srgbClr val="005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6208"/>
  </p:normalViewPr>
  <p:slideViewPr>
    <p:cSldViewPr snapToGrid="0" snapToObjects="1" showGuides="1">
      <p:cViewPr varScale="1">
        <p:scale>
          <a:sx n="85" d="100"/>
          <a:sy n="85" d="100"/>
        </p:scale>
        <p:origin x="374" y="62"/>
      </p:cViewPr>
      <p:guideLst>
        <p:guide orient="horz" pos="3748"/>
        <p:guide pos="16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896B-F54D-CB4E-8E1F-E922CD2678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B9CB30-EEA7-6C48-BA49-131675470A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30C9555-C9B4-D94D-A6AC-7000721C11DA}"/>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5" name="Footer Placeholder 4">
            <a:extLst>
              <a:ext uri="{FF2B5EF4-FFF2-40B4-BE49-F238E27FC236}">
                <a16:creationId xmlns:a16="http://schemas.microsoft.com/office/drawing/2014/main" id="{41E0B8D3-9A29-B64E-B444-0F0A1CB16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5229D4-3156-F845-AAA9-9F4AAF57EA97}"/>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912532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07356-A34D-4F4D-A489-BAAA1D2552E9}"/>
              </a:ext>
            </a:extLst>
          </p:cNvPr>
          <p:cNvPicPr>
            <a:picLocks noChangeAspect="1"/>
          </p:cNvPicPr>
          <p:nvPr userDrawn="1"/>
        </p:nvPicPr>
        <p:blipFill rotWithShape="1">
          <a:blip r:embed="rId2"/>
          <a:srcRect l="1825" t="12803" r="7288" b="46015"/>
          <a:stretch/>
        </p:blipFill>
        <p:spPr>
          <a:xfrm>
            <a:off x="0" y="0"/>
            <a:ext cx="12192000" cy="3616864"/>
          </a:xfrm>
          <a:prstGeom prst="rect">
            <a:avLst/>
          </a:prstGeom>
        </p:spPr>
      </p:pic>
      <p:pic>
        <p:nvPicPr>
          <p:cNvPr id="24" name="Picture 23">
            <a:extLst>
              <a:ext uri="{FF2B5EF4-FFF2-40B4-BE49-F238E27FC236}">
                <a16:creationId xmlns:a16="http://schemas.microsoft.com/office/drawing/2014/main" id="{1B503D70-FF35-A949-A3D8-E63C868F360C}"/>
              </a:ext>
            </a:extLst>
          </p:cNvPr>
          <p:cNvPicPr>
            <a:picLocks noChangeAspect="1"/>
          </p:cNvPicPr>
          <p:nvPr userDrawn="1"/>
        </p:nvPicPr>
        <p:blipFill rotWithShape="1">
          <a:blip r:embed="rId3"/>
          <a:srcRect l="4686" t="451" r="7375" b="1"/>
          <a:stretch/>
        </p:blipFill>
        <p:spPr>
          <a:xfrm rot="20436793">
            <a:off x="-188402" y="2374729"/>
            <a:ext cx="13432426" cy="5601308"/>
          </a:xfrm>
          <a:custGeom>
            <a:avLst/>
            <a:gdLst>
              <a:gd name="connsiteX0" fmla="*/ 12359125 w 13432426"/>
              <a:gd name="connsiteY0" fmla="*/ 0 h 5601308"/>
              <a:gd name="connsiteX1" fmla="*/ 13432426 w 13432426"/>
              <a:gd name="connsiteY1" fmla="*/ 377691 h 5601308"/>
              <a:gd name="connsiteX2" fmla="*/ 13432426 w 13432426"/>
              <a:gd name="connsiteY2" fmla="*/ 778593 h 5601308"/>
              <a:gd name="connsiteX3" fmla="*/ 11735330 w 13432426"/>
              <a:gd name="connsiteY3" fmla="*/ 5601308 h 5601308"/>
              <a:gd name="connsiteX4" fmla="*/ 9605975 w 13432426"/>
              <a:gd name="connsiteY4" fmla="*/ 5601308 h 5601308"/>
              <a:gd name="connsiteX5" fmla="*/ 0 w 13432426"/>
              <a:gd name="connsiteY5" fmla="*/ 2221001 h 5601308"/>
              <a:gd name="connsiteX6" fmla="*/ 781562 w 13432426"/>
              <a:gd name="connsiteY6" fmla="*/ 0 h 5601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32426" h="5601308">
                <a:moveTo>
                  <a:pt x="12359125" y="0"/>
                </a:moveTo>
                <a:lnTo>
                  <a:pt x="13432426" y="377691"/>
                </a:lnTo>
                <a:lnTo>
                  <a:pt x="13432426" y="778593"/>
                </a:lnTo>
                <a:lnTo>
                  <a:pt x="11735330" y="5601308"/>
                </a:lnTo>
                <a:lnTo>
                  <a:pt x="9605975" y="5601308"/>
                </a:lnTo>
                <a:lnTo>
                  <a:pt x="0" y="2221001"/>
                </a:lnTo>
                <a:lnTo>
                  <a:pt x="781562" y="0"/>
                </a:lnTo>
                <a:close/>
              </a:path>
            </a:pathLst>
          </a:custGeom>
        </p:spPr>
      </p:pic>
    </p:spTree>
    <p:extLst>
      <p:ext uri="{BB962C8B-B14F-4D97-AF65-F5344CB8AC3E}">
        <p14:creationId xmlns:p14="http://schemas.microsoft.com/office/powerpoint/2010/main" val="59360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18BA7AC-F33E-C740-BF8D-F8385FEFA684}"/>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3"/>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250643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832F23-5F8E-C24A-924C-295E5E3C0658}"/>
              </a:ext>
            </a:extLst>
          </p:cNvPr>
          <p:cNvSpPr/>
          <p:nvPr userDrawn="1"/>
        </p:nvSpPr>
        <p:spPr>
          <a:xfrm>
            <a:off x="10778066" y="5338233"/>
            <a:ext cx="1130300" cy="1130300"/>
          </a:xfrm>
          <a:prstGeom prst="ellipse">
            <a:avLst/>
          </a:prstGeom>
          <a:solidFill>
            <a:schemeClr val="bg1"/>
          </a:solidFill>
          <a:ln>
            <a:noFill/>
          </a:ln>
          <a:effectLst>
            <a:outerShdw blurRad="177800" dist="12700" dir="2580000" sx="104000" sy="104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lose up of a sign&#10;&#10;Description automatically generated">
            <a:extLst>
              <a:ext uri="{FF2B5EF4-FFF2-40B4-BE49-F238E27FC236}">
                <a16:creationId xmlns:a16="http://schemas.microsoft.com/office/drawing/2014/main" id="{94B41FC5-8BC2-BB44-AC5B-4D88A0635522}"/>
              </a:ext>
            </a:extLst>
          </p:cNvPr>
          <p:cNvPicPr>
            <a:picLocks noChangeAspect="1"/>
          </p:cNvPicPr>
          <p:nvPr userDrawn="1"/>
        </p:nvPicPr>
        <p:blipFill>
          <a:blip r:embed="rId2"/>
          <a:stretch>
            <a:fillRect/>
          </a:stretch>
        </p:blipFill>
        <p:spPr>
          <a:xfrm>
            <a:off x="10962216" y="5520267"/>
            <a:ext cx="762000" cy="762000"/>
          </a:xfrm>
          <a:prstGeom prst="rect">
            <a:avLst/>
          </a:prstGeom>
        </p:spPr>
      </p:pic>
    </p:spTree>
    <p:extLst>
      <p:ext uri="{BB962C8B-B14F-4D97-AF65-F5344CB8AC3E}">
        <p14:creationId xmlns:p14="http://schemas.microsoft.com/office/powerpoint/2010/main" val="2776564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1018-2976-AA49-A740-DDC5D6D70DA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DD3960F-3B9D-134F-920F-56EC4DE5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899E991-8828-2049-9393-950FD703A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ED5707-B915-DA47-9178-0C1ABADB0FD6}"/>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6" name="Footer Placeholder 5">
            <a:extLst>
              <a:ext uri="{FF2B5EF4-FFF2-40B4-BE49-F238E27FC236}">
                <a16:creationId xmlns:a16="http://schemas.microsoft.com/office/drawing/2014/main" id="{D564392B-A7E4-D143-BD60-F9538421A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1E37-109A-B343-B780-F7233ACAF45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33370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2277-4EFA-E743-8BB3-E6C403E666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F2D57E5-3218-D44D-89DB-D869107F7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0F2D83-EAB4-CA44-A7F7-C18A4A715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5B392-C1F3-764E-9AA3-457044F124D7}"/>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6" name="Footer Placeholder 5">
            <a:extLst>
              <a:ext uri="{FF2B5EF4-FFF2-40B4-BE49-F238E27FC236}">
                <a16:creationId xmlns:a16="http://schemas.microsoft.com/office/drawing/2014/main" id="{8354A54A-FF07-7C48-999A-67D71B4B0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48022A-1337-0B44-AEA8-E4615BE3D78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62295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3C27-9C65-3E45-873D-7188A5407D8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8668386-7936-D842-93AB-FC92510A5CF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7951898-E20A-7241-B4F6-77B54730E075}"/>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5" name="Footer Placeholder 4">
            <a:extLst>
              <a:ext uri="{FF2B5EF4-FFF2-40B4-BE49-F238E27FC236}">
                <a16:creationId xmlns:a16="http://schemas.microsoft.com/office/drawing/2014/main" id="{B1C5934C-A9FF-B24C-8179-DD4A08F8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2683F-F7E4-5848-A263-3A612EE6992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20588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2FD4F-C622-364D-BAB7-1FCE29216DF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006E67C-1202-244C-8382-954898328A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E755452-BB22-FC4D-B6DC-D4C0270D6C42}"/>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5" name="Footer Placeholder 4">
            <a:extLst>
              <a:ext uri="{FF2B5EF4-FFF2-40B4-BE49-F238E27FC236}">
                <a16:creationId xmlns:a16="http://schemas.microsoft.com/office/drawing/2014/main" id="{265DABA5-026E-9641-AAB0-00A2093D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73DA-7F7F-9343-A113-D4F5DF98BB6C}"/>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1101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2A24-3BCF-104F-B2B4-808FFA12F32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09C088-CD2E-5547-B2FF-83C53C8343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CFA407-11D9-5947-BBF3-D9FAD7D347D0}"/>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5" name="Footer Placeholder 4">
            <a:extLst>
              <a:ext uri="{FF2B5EF4-FFF2-40B4-BE49-F238E27FC236}">
                <a16:creationId xmlns:a16="http://schemas.microsoft.com/office/drawing/2014/main" id="{C8D7F927-7DAC-9341-842B-0FD264B3B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5873C-CF74-1049-BA6C-9C81E0EE938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933571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A87C-251F-CB4D-AA3C-16067809D9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1BE4E9-9A6A-714C-9DDC-E4500738C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349ECF-C4D9-6E4A-840B-E852BB7D8AEE}"/>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5" name="Footer Placeholder 4">
            <a:extLst>
              <a:ext uri="{FF2B5EF4-FFF2-40B4-BE49-F238E27FC236}">
                <a16:creationId xmlns:a16="http://schemas.microsoft.com/office/drawing/2014/main" id="{FEFAB227-288D-904A-95BB-5BE988289E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2B549-73B6-8C4B-B667-111ADF176B04}"/>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103341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57E6A-42EF-944F-A701-188B72DAC70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611A28-F85A-CD49-95B6-8BDD3110BD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7370336-DDE3-E147-AAC4-D175A5EE41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97FC7F5-0F77-CC4E-A7F3-E09E89CD3354}"/>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6" name="Footer Placeholder 5">
            <a:extLst>
              <a:ext uri="{FF2B5EF4-FFF2-40B4-BE49-F238E27FC236}">
                <a16:creationId xmlns:a16="http://schemas.microsoft.com/office/drawing/2014/main" id="{893B59C2-A178-754D-898A-11EDEB4AD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372E9B-7AC7-E942-A5A8-7CF1D9F2315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3457738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D4EE-9647-124A-A396-2CD16418360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17BC021-8473-1247-A0A3-6E92389A5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5461C68-B174-6F42-A27E-E6DFD2819BF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6A13931-4430-B94E-B071-1A9E67B5CD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A3A001-AFF5-8242-A49C-787813881E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2947992-8148-4B4B-88CE-1BD94B6291A2}"/>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8" name="Footer Placeholder 7">
            <a:extLst>
              <a:ext uri="{FF2B5EF4-FFF2-40B4-BE49-F238E27FC236}">
                <a16:creationId xmlns:a16="http://schemas.microsoft.com/office/drawing/2014/main" id="{43778456-4CE9-8E47-A1D5-F506F16D89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D1E0FB-33FF-614D-A183-66470F06D6B2}"/>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88546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BACE1-36CE-3A43-83D4-971EE0EFFB0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C14C53A-F68C-C543-B6B1-7918BAF3540B}"/>
              </a:ext>
            </a:extLst>
          </p:cNvPr>
          <p:cNvSpPr>
            <a:spLocks noGrp="1"/>
          </p:cNvSpPr>
          <p:nvPr>
            <p:ph type="dt" sz="half" idx="10"/>
          </p:nvPr>
        </p:nvSpPr>
        <p:spPr/>
        <p:txBody>
          <a:bodyPr/>
          <a:lstStyle/>
          <a:p>
            <a:fld id="{9A82BF8E-211B-9C43-825C-0671E50D7E39}" type="datetimeFigureOut">
              <a:rPr lang="en-US" smtClean="0"/>
              <a:t>5/17/2024</a:t>
            </a:fld>
            <a:endParaRPr lang="en-US"/>
          </a:p>
        </p:txBody>
      </p:sp>
      <p:sp>
        <p:nvSpPr>
          <p:cNvPr id="4" name="Footer Placeholder 3">
            <a:extLst>
              <a:ext uri="{FF2B5EF4-FFF2-40B4-BE49-F238E27FC236}">
                <a16:creationId xmlns:a16="http://schemas.microsoft.com/office/drawing/2014/main" id="{AA0ACA56-584B-8249-9BAB-AD5093169F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822BB5-F0BF-C94C-BF58-AFC8229696EB}"/>
              </a:ext>
            </a:extLst>
          </p:cNvPr>
          <p:cNvSpPr>
            <a:spLocks noGrp="1"/>
          </p:cNvSpPr>
          <p:nvPr>
            <p:ph type="sldNum" sz="quarter" idx="12"/>
          </p:nvPr>
        </p:nvSpPr>
        <p:spPr/>
        <p:txBody>
          <a:bodyPr/>
          <a:lstStyle/>
          <a:p>
            <a:fld id="{E14FFDC9-3D54-674E-86E0-9C3C86728DA7}" type="slidenum">
              <a:rPr lang="en-US" smtClean="0"/>
              <a:t>‹#›</a:t>
            </a:fld>
            <a:endParaRPr lang="en-US"/>
          </a:p>
        </p:txBody>
      </p:sp>
    </p:spTree>
    <p:extLst>
      <p:ext uri="{BB962C8B-B14F-4D97-AF65-F5344CB8AC3E}">
        <p14:creationId xmlns:p14="http://schemas.microsoft.com/office/powerpoint/2010/main" val="259362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7025" t="16383" r="11065" b="12297"/>
          <a:stretch/>
        </p:blipFill>
        <p:spPr>
          <a:xfrm>
            <a:off x="0" y="0"/>
            <a:ext cx="11328400" cy="6858000"/>
          </a:xfrm>
          <a:prstGeom prst="rect">
            <a:avLst/>
          </a:prstGeom>
        </p:spPr>
      </p:pic>
    </p:spTree>
    <p:extLst>
      <p:ext uri="{BB962C8B-B14F-4D97-AF65-F5344CB8AC3E}">
        <p14:creationId xmlns:p14="http://schemas.microsoft.com/office/powerpoint/2010/main" val="1316404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B40D476-EEF5-7540-AF03-C95B5E3ABBED}"/>
              </a:ext>
            </a:extLst>
          </p:cNvPr>
          <p:cNvPicPr>
            <a:picLocks noChangeAspect="1"/>
          </p:cNvPicPr>
          <p:nvPr userDrawn="1"/>
        </p:nvPicPr>
        <p:blipFill rotWithShape="1">
          <a:blip r:embed="rId2"/>
          <a:srcRect l="4619" t="13182" r="3002" b="7575"/>
          <a:stretch/>
        </p:blipFill>
        <p:spPr>
          <a:xfrm>
            <a:off x="0" y="1"/>
            <a:ext cx="12192000" cy="6858000"/>
          </a:xfrm>
          <a:prstGeom prst="rect">
            <a:avLst/>
          </a:prstGeom>
        </p:spPr>
      </p:pic>
    </p:spTree>
    <p:extLst>
      <p:ext uri="{BB962C8B-B14F-4D97-AF65-F5344CB8AC3E}">
        <p14:creationId xmlns:p14="http://schemas.microsoft.com/office/powerpoint/2010/main" val="434342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068E9B-E8B9-FD4D-B2B9-D4F02F0B2B31}"/>
              </a:ext>
            </a:extLst>
          </p:cNvPr>
          <p:cNvSpPr/>
          <p:nvPr userDrawn="1"/>
        </p:nvSpPr>
        <p:spPr>
          <a:xfrm>
            <a:off x="11328400" y="0"/>
            <a:ext cx="863600" cy="6858000"/>
          </a:xfrm>
          <a:prstGeom prst="rect">
            <a:avLst/>
          </a:prstGeom>
          <a:gradFill>
            <a:gsLst>
              <a:gs pos="37000">
                <a:srgbClr val="0070C0"/>
              </a:gs>
              <a:gs pos="100000">
                <a:srgbClr val="00B0F0"/>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9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80D5B3-FA64-FD40-A370-F37EF9C6C7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17060-FA86-7942-99EC-88B397F15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9D0105-0DFD-3F40-AA87-1642704DF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BF8E-211B-9C43-825C-0671E50D7E39}" type="datetimeFigureOut">
              <a:rPr lang="en-US" smtClean="0"/>
              <a:t>5/17/2024</a:t>
            </a:fld>
            <a:endParaRPr lang="en-US"/>
          </a:p>
        </p:txBody>
      </p:sp>
      <p:sp>
        <p:nvSpPr>
          <p:cNvPr id="5" name="Footer Placeholder 4">
            <a:extLst>
              <a:ext uri="{FF2B5EF4-FFF2-40B4-BE49-F238E27FC236}">
                <a16:creationId xmlns:a16="http://schemas.microsoft.com/office/drawing/2014/main" id="{DF93CF04-95E7-7144-8A2B-1D7ADE9274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B88691-866E-CF46-9919-541469EDC6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FFDC9-3D54-674E-86E0-9C3C86728DA7}" type="slidenum">
              <a:rPr lang="en-US" smtClean="0"/>
              <a:t>‹#›</a:t>
            </a:fld>
            <a:endParaRPr lang="en-US"/>
          </a:p>
        </p:txBody>
      </p:sp>
    </p:spTree>
    <p:extLst>
      <p:ext uri="{BB962C8B-B14F-4D97-AF65-F5344CB8AC3E}">
        <p14:creationId xmlns:p14="http://schemas.microsoft.com/office/powerpoint/2010/main" val="319735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7" r:id="rId8"/>
    <p:sldLayoutId id="2147483673" r:id="rId9"/>
    <p:sldLayoutId id="2147483675" r:id="rId10"/>
    <p:sldLayoutId id="2147483674" r:id="rId11"/>
    <p:sldLayoutId id="2147483676" r:id="rId12"/>
    <p:sldLayoutId id="2147483668" r:id="rId13"/>
    <p:sldLayoutId id="2147483669" r:id="rId14"/>
    <p:sldLayoutId id="2147483670" r:id="rId15"/>
    <p:sldLayoutId id="214748367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8621ED-814E-F441-93A2-B7DC230A79A3}"/>
              </a:ext>
            </a:extLst>
          </p:cNvPr>
          <p:cNvPicPr>
            <a:picLocks noChangeAspect="1"/>
          </p:cNvPicPr>
          <p:nvPr/>
        </p:nvPicPr>
        <p:blipFill>
          <a:blip r:embed="rId2"/>
          <a:stretch>
            <a:fillRect/>
          </a:stretch>
        </p:blipFill>
        <p:spPr>
          <a:xfrm>
            <a:off x="259801" y="508722"/>
            <a:ext cx="3021463" cy="590312"/>
          </a:xfrm>
          <a:prstGeom prst="rect">
            <a:avLst/>
          </a:prstGeom>
        </p:spPr>
      </p:pic>
      <p:sp>
        <p:nvSpPr>
          <p:cNvPr id="2" name="TextBox 1">
            <a:extLst>
              <a:ext uri="{FF2B5EF4-FFF2-40B4-BE49-F238E27FC236}">
                <a16:creationId xmlns:a16="http://schemas.microsoft.com/office/drawing/2014/main" id="{DF890AA6-3288-7A41-9F48-31D099259D5C}"/>
              </a:ext>
            </a:extLst>
          </p:cNvPr>
          <p:cNvSpPr txBox="1"/>
          <p:nvPr/>
        </p:nvSpPr>
        <p:spPr>
          <a:xfrm>
            <a:off x="1391629" y="1655841"/>
            <a:ext cx="9132936" cy="1292662"/>
          </a:xfrm>
          <a:prstGeom prst="rect">
            <a:avLst/>
          </a:prstGeom>
          <a:noFill/>
        </p:spPr>
        <p:txBody>
          <a:bodyPr wrap="square" rtlCol="0">
            <a:spAutoFit/>
          </a:bodyPr>
          <a:lstStyle/>
          <a:p>
            <a:pPr algn="ctr"/>
            <a:r>
              <a:rPr lang="en-IN" sz="5000" b="1" kern="100" dirty="0">
                <a:solidFill>
                  <a:srgbClr val="0070C0"/>
                </a:solidFill>
                <a:effectLst/>
                <a:latin typeface="Arial" panose="020B0604020202020204" pitchFamily="34" charset="0"/>
                <a:ea typeface="Verdana" panose="020B0604030504040204" pitchFamily="34" charset="0"/>
                <a:cs typeface="Arial" panose="020B0604020202020204" pitchFamily="34" charset="0"/>
              </a:rPr>
              <a:t>CRICKET WIN PREDICTION</a:t>
            </a:r>
          </a:p>
          <a:p>
            <a:pPr algn="ctr"/>
            <a:r>
              <a:rPr lang="en-US" sz="2800" b="1" dirty="0">
                <a:solidFill>
                  <a:srgbClr val="0070C0"/>
                </a:solidFill>
                <a:latin typeface="Arial" panose="020B0604020202020204" pitchFamily="34" charset="0"/>
                <a:cs typeface="Arial" panose="020B0604020202020204" pitchFamily="34" charset="0"/>
              </a:rPr>
              <a:t>(Capstone Project)</a:t>
            </a:r>
          </a:p>
        </p:txBody>
      </p:sp>
      <p:sp>
        <p:nvSpPr>
          <p:cNvPr id="3" name="TextBox 2">
            <a:extLst>
              <a:ext uri="{FF2B5EF4-FFF2-40B4-BE49-F238E27FC236}">
                <a16:creationId xmlns:a16="http://schemas.microsoft.com/office/drawing/2014/main" id="{5A740E41-0F8D-4151-979A-4270FBA95E57}"/>
              </a:ext>
            </a:extLst>
          </p:cNvPr>
          <p:cNvSpPr txBox="1"/>
          <p:nvPr/>
        </p:nvSpPr>
        <p:spPr>
          <a:xfrm>
            <a:off x="4499799" y="3948521"/>
            <a:ext cx="3192402" cy="369332"/>
          </a:xfrm>
          <a:prstGeom prst="rect">
            <a:avLst/>
          </a:prstGeom>
          <a:noFill/>
        </p:spPr>
        <p:txBody>
          <a:bodyPr wrap="square" rtlCol="0">
            <a:spAutoFit/>
          </a:bodyPr>
          <a:lstStyle/>
          <a:p>
            <a:r>
              <a:rPr lang="en-IN" b="1" kern="100" dirty="0">
                <a:latin typeface="Arial" panose="020B0604020202020204" pitchFamily="34" charset="0"/>
                <a:ea typeface="Calibri" panose="020F0502020204030204" pitchFamily="34" charset="0"/>
                <a:cs typeface="Times New Roman" panose="02020603050405020304" pitchFamily="18" charset="0"/>
              </a:rPr>
              <a:t>By </a:t>
            </a:r>
            <a:r>
              <a:rPr lang="en-IN" sz="1800" b="1" kern="100" dirty="0">
                <a:effectLst/>
                <a:latin typeface="Arial" panose="020B0604020202020204" pitchFamily="34" charset="0"/>
                <a:ea typeface="Calibri" panose="020F0502020204030204" pitchFamily="34" charset="0"/>
                <a:cs typeface="Times New Roman" panose="02020603050405020304" pitchFamily="18" charset="0"/>
              </a:rPr>
              <a:t>SHAJIL FERNANDEZ</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02A7DC-570E-9168-B0AC-C8766862A362}"/>
              </a:ext>
            </a:extLst>
          </p:cNvPr>
          <p:cNvSpPr/>
          <p:nvPr/>
        </p:nvSpPr>
        <p:spPr>
          <a:xfrm>
            <a:off x="558902" y="489882"/>
            <a:ext cx="10370585"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 (contd..)</a:t>
            </a:r>
          </a:p>
        </p:txBody>
      </p:sp>
      <p:sp>
        <p:nvSpPr>
          <p:cNvPr id="3" name="TextBox 2">
            <a:extLst>
              <a:ext uri="{FF2B5EF4-FFF2-40B4-BE49-F238E27FC236}">
                <a16:creationId xmlns:a16="http://schemas.microsoft.com/office/drawing/2014/main" id="{931A9F09-3A22-BD25-604A-4D59F21146E6}"/>
              </a:ext>
            </a:extLst>
          </p:cNvPr>
          <p:cNvSpPr txBox="1"/>
          <p:nvPr/>
        </p:nvSpPr>
        <p:spPr>
          <a:xfrm>
            <a:off x="233149" y="1767291"/>
            <a:ext cx="10370585" cy="4304320"/>
          </a:xfrm>
          <a:prstGeom prst="rect">
            <a:avLst/>
          </a:prstGeom>
          <a:noFill/>
        </p:spPr>
        <p:txBody>
          <a:bodyPr wrap="square" rtlCol="0">
            <a:spAutoFit/>
          </a:bodyPr>
          <a:lstStyle/>
          <a:p>
            <a:pPr>
              <a:spcBef>
                <a:spcPts val="900"/>
              </a:spcBef>
              <a:spcAft>
                <a:spcPts val="900"/>
              </a:spcAft>
            </a:pPr>
            <a:r>
              <a:rPr lang="en-IN" sz="2400" b="1" u="sng" dirty="0">
                <a:solidFill>
                  <a:srgbClr val="000000"/>
                </a:solidFill>
                <a:effectLst/>
                <a:highlight>
                  <a:srgbClr val="FFFFFF"/>
                </a:highlight>
                <a:latin typeface="Verdana" panose="020B0604030504040204" pitchFamily="34" charset="0"/>
                <a:ea typeface="Verdana" panose="020B0604030504040204" pitchFamily="34" charset="0"/>
              </a:rPr>
              <a:t>Best Performing model:</a:t>
            </a:r>
          </a:p>
          <a:p>
            <a:pPr marL="285750" indent="-285750" algn="just">
              <a:lnSpc>
                <a:spcPct val="115000"/>
              </a:lnSpc>
              <a:spcBef>
                <a:spcPts val="900"/>
              </a:spcBef>
              <a:spcAft>
                <a:spcPts val="900"/>
              </a:spcAft>
              <a:buFont typeface="Arial" panose="020B0604020202020204" pitchFamily="34" charset="0"/>
              <a:buChar char="•"/>
            </a:pPr>
            <a:r>
              <a:rPr lang="en-IN" sz="2000" b="1" dirty="0">
                <a:solidFill>
                  <a:srgbClr val="000000"/>
                </a:solidFill>
                <a:effectLst/>
                <a:highlight>
                  <a:srgbClr val="FFFFFF"/>
                </a:highlight>
                <a:latin typeface="Verdana" panose="020B0604030504040204" pitchFamily="34" charset="0"/>
                <a:ea typeface="Verdana" panose="020B0604030504040204" pitchFamily="34" charset="0"/>
              </a:rPr>
              <a:t>Random Forest model with SMOTE</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is the best performing model when compared with other models. </a:t>
            </a:r>
            <a:r>
              <a:rPr lang="en-IN" sz="2000" dirty="0">
                <a:solidFill>
                  <a:srgbClr val="000000"/>
                </a:solidFill>
                <a:highlight>
                  <a:srgbClr val="FFFFFF"/>
                </a:highlight>
                <a:latin typeface="Verdana" panose="020B0604030504040204" pitchFamily="34" charset="0"/>
                <a:ea typeface="Verdana" panose="020B0604030504040204" pitchFamily="34" charset="0"/>
              </a:rPr>
              <a:t>T</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he model may be slightly overfitted towards predicting losses; however,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primary focus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remains on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predicting wins</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t>
            </a:r>
          </a:p>
          <a:p>
            <a:pPr marL="285750" indent="-285750" algn="just">
              <a:lnSpc>
                <a:spcPct val="115000"/>
              </a:lnSpc>
              <a:spcBef>
                <a:spcPts val="900"/>
              </a:spcBef>
              <a:spcAft>
                <a:spcPts val="900"/>
              </a:spcAft>
              <a:buFont typeface="Arial" panose="020B0604020202020204" pitchFamily="34" charset="0"/>
              <a:buChar char="•"/>
            </a:pPr>
            <a:r>
              <a:rPr lang="en-IN" sz="2000" dirty="0">
                <a:solidFill>
                  <a:srgbClr val="000000"/>
                </a:solidFill>
                <a:highlight>
                  <a:srgbClr val="FFFFFF"/>
                </a:highlight>
                <a:latin typeface="Verdana" panose="020B0604030504040204" pitchFamily="34" charset="0"/>
                <a:ea typeface="Verdana" panose="020B0604030504040204" pitchFamily="34" charset="0"/>
              </a:rPr>
              <a:t>W</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e have used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balanced data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for predicting wins. </a:t>
            </a:r>
          </a:p>
          <a:p>
            <a:pPr marL="285750" indent="-285750" algn="just">
              <a:lnSpc>
                <a:spcPct val="115000"/>
              </a:lnSpc>
              <a:spcBef>
                <a:spcPts val="900"/>
              </a:spcBef>
              <a:spcAft>
                <a:spcPts val="900"/>
              </a:spcAft>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We selected the best performing model for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predicting wins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based on its </a:t>
            </a:r>
            <a:r>
              <a:rPr lang="en-IN" sz="2000" b="1" dirty="0">
                <a:solidFill>
                  <a:srgbClr val="000000"/>
                </a:solidFill>
                <a:highlight>
                  <a:srgbClr val="FFFFFF"/>
                </a:highlight>
                <a:latin typeface="Verdana" panose="020B0604030504040204" pitchFamily="34" charset="0"/>
                <a:ea typeface="Verdana" panose="020B0604030504040204" pitchFamily="34" charset="0"/>
              </a:rPr>
              <a:t>F</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1-score</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of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99%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on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train data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and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95%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on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test data</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t>
            </a:r>
            <a:r>
              <a:rPr lang="en-IN" sz="2000" b="1" dirty="0">
                <a:solidFill>
                  <a:srgbClr val="000000"/>
                </a:solidFill>
                <a:highlight>
                  <a:srgbClr val="FFFFFF"/>
                </a:highlight>
                <a:latin typeface="Verdana" panose="020B0604030504040204" pitchFamily="34" charset="0"/>
                <a:ea typeface="Verdana" panose="020B0604030504040204" pitchFamily="34" charset="0"/>
              </a:rPr>
              <a:t>P</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recision</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of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99%</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on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train data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and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93%</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on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test data,</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and </a:t>
            </a:r>
            <a:r>
              <a:rPr lang="en-IN" sz="2000" b="1" dirty="0">
                <a:solidFill>
                  <a:srgbClr val="000000"/>
                </a:solidFill>
                <a:highlight>
                  <a:srgbClr val="FFFFFF"/>
                </a:highlight>
                <a:latin typeface="Verdana" panose="020B0604030504040204" pitchFamily="34" charset="0"/>
                <a:ea typeface="Verdana" panose="020B0604030504040204" pitchFamily="34" charset="0"/>
              </a:rPr>
              <a:t>R</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ecall</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scores of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99%</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on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train data</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and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98%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on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test data</a:t>
            </a:r>
            <a:r>
              <a:rPr lang="en-IN" sz="2000" b="1" dirty="0">
                <a:solidFill>
                  <a:srgbClr val="000000"/>
                </a:solidFill>
                <a:highlight>
                  <a:srgbClr val="FFFFFF"/>
                </a:highlight>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333335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295943" y="457571"/>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a:t>
            </a:r>
          </a:p>
        </p:txBody>
      </p:sp>
      <p:sp>
        <p:nvSpPr>
          <p:cNvPr id="7" name="TextBox 6">
            <a:extLst>
              <a:ext uri="{FF2B5EF4-FFF2-40B4-BE49-F238E27FC236}">
                <a16:creationId xmlns:a16="http://schemas.microsoft.com/office/drawing/2014/main" id="{A84B8933-F44C-374A-B677-D79AD8184284}"/>
              </a:ext>
            </a:extLst>
          </p:cNvPr>
          <p:cNvSpPr txBox="1"/>
          <p:nvPr/>
        </p:nvSpPr>
        <p:spPr>
          <a:xfrm>
            <a:off x="295943" y="1475479"/>
            <a:ext cx="10696338" cy="1815882"/>
          </a:xfrm>
          <a:prstGeom prst="rect">
            <a:avLst/>
          </a:prstGeom>
          <a:noFill/>
        </p:spPr>
        <p:txBody>
          <a:bodyPr wrap="square" rtlCol="0">
            <a:spAutoFit/>
          </a:bodyPr>
          <a:lstStyle/>
          <a:p>
            <a:r>
              <a:rPr lang="en-IN" sz="2400" b="1" dirty="0">
                <a:solidFill>
                  <a:srgbClr val="000000"/>
                </a:solidFill>
                <a:effectLst/>
                <a:highlight>
                  <a:srgbClr val="FFFFFF"/>
                </a:highlight>
                <a:latin typeface="Verdana" panose="020B0604030504040204" pitchFamily="34" charset="0"/>
                <a:ea typeface="Verdana" panose="020B0604030504040204" pitchFamily="34" charset="0"/>
              </a:rPr>
              <a:t>Random Forest model with SMOTE</a:t>
            </a:r>
            <a:r>
              <a:rPr lang="en-IN" sz="2400" dirty="0">
                <a:solidFill>
                  <a:srgbClr val="000000"/>
                </a:solidFill>
                <a:effectLst/>
                <a:highlight>
                  <a:srgbClr val="FFFFFF"/>
                </a:highlight>
                <a:latin typeface="Verdana" panose="020B0604030504040204" pitchFamily="34" charset="0"/>
                <a:ea typeface="Verdana" panose="020B0604030504040204" pitchFamily="34" charset="0"/>
              </a:rPr>
              <a:t> is the best performing model.</a:t>
            </a:r>
          </a:p>
          <a:p>
            <a:endParaRPr lang="en-IN" sz="2400" dirty="0">
              <a:latin typeface="Verdana" panose="020B0604030504040204" pitchFamily="34" charset="0"/>
              <a:ea typeface="Verdana" panose="020B0604030504040204" pitchFamily="34" charset="0"/>
            </a:endParaRPr>
          </a:p>
          <a:p>
            <a:r>
              <a:rPr lang="en-IN" sz="2400" dirty="0">
                <a:latin typeface="Verdana" panose="020B0604030504040204" pitchFamily="34" charset="0"/>
                <a:ea typeface="Verdana" panose="020B0604030504040204" pitchFamily="34" charset="0"/>
              </a:rPr>
              <a:t>Top 10 important Features of the best performing model are:</a:t>
            </a:r>
          </a:p>
          <a:p>
            <a:pPr>
              <a:buClr>
                <a:srgbClr val="0070C0"/>
              </a:buClr>
            </a:pPr>
            <a:r>
              <a:rPr lang="en-IN" sz="1600" dirty="0">
                <a:solidFill>
                  <a:srgbClr val="6D6868"/>
                </a:solidFill>
                <a:latin typeface="Arial" panose="020B0604020202020204" pitchFamily="34" charset="0"/>
                <a:cs typeface="Arial" panose="020B0604020202020204" pitchFamily="34" charset="0"/>
              </a:rPr>
              <a:t> </a:t>
            </a:r>
          </a:p>
        </p:txBody>
      </p:sp>
      <p:pic>
        <p:nvPicPr>
          <p:cNvPr id="2" name="Picture 1">
            <a:extLst>
              <a:ext uri="{FF2B5EF4-FFF2-40B4-BE49-F238E27FC236}">
                <a16:creationId xmlns:a16="http://schemas.microsoft.com/office/drawing/2014/main" id="{7C2BEEDB-6B49-33E9-15C5-1875EF866218}"/>
              </a:ext>
            </a:extLst>
          </p:cNvPr>
          <p:cNvPicPr>
            <a:picLocks noChangeAspect="1"/>
          </p:cNvPicPr>
          <p:nvPr/>
        </p:nvPicPr>
        <p:blipFill>
          <a:blip r:embed="rId2"/>
          <a:stretch>
            <a:fillRect/>
          </a:stretch>
        </p:blipFill>
        <p:spPr>
          <a:xfrm>
            <a:off x="2563907" y="3128682"/>
            <a:ext cx="4155140" cy="3361393"/>
          </a:xfrm>
          <a:prstGeom prst="rect">
            <a:avLst/>
          </a:prstGeom>
        </p:spPr>
      </p:pic>
    </p:spTree>
    <p:extLst>
      <p:ext uri="{BB962C8B-B14F-4D97-AF65-F5344CB8AC3E}">
        <p14:creationId xmlns:p14="http://schemas.microsoft.com/office/powerpoint/2010/main" val="207328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10B8FA-F5EC-4147-C997-8AA0D5A23025}"/>
              </a:ext>
            </a:extLst>
          </p:cNvPr>
          <p:cNvSpPr/>
          <p:nvPr/>
        </p:nvSpPr>
        <p:spPr>
          <a:xfrm>
            <a:off x="488631" y="406023"/>
            <a:ext cx="10676857"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Insights from Analysis (contd..)</a:t>
            </a:r>
          </a:p>
        </p:txBody>
      </p:sp>
      <p:sp>
        <p:nvSpPr>
          <p:cNvPr id="3" name="TextBox 2">
            <a:extLst>
              <a:ext uri="{FF2B5EF4-FFF2-40B4-BE49-F238E27FC236}">
                <a16:creationId xmlns:a16="http://schemas.microsoft.com/office/drawing/2014/main" id="{B4AD4752-0914-CD9F-1149-30C1592FA222}"/>
              </a:ext>
            </a:extLst>
          </p:cNvPr>
          <p:cNvSpPr txBox="1"/>
          <p:nvPr/>
        </p:nvSpPr>
        <p:spPr>
          <a:xfrm>
            <a:off x="204745" y="1343680"/>
            <a:ext cx="10696338" cy="51126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Out of 61 variables,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Audience number </a:t>
            </a:r>
            <a:r>
              <a:rPr lang="en-IN" sz="2000" dirty="0">
                <a:solidFill>
                  <a:srgbClr val="000000"/>
                </a:solidFill>
                <a:highlight>
                  <a:srgbClr val="FFFFFF"/>
                </a:highlight>
                <a:latin typeface="Verdana" panose="020B0604030504040204" pitchFamily="34" charset="0"/>
                <a:ea typeface="Verdana" panose="020B0604030504040204" pitchFamily="34" charset="0"/>
              </a:rPr>
              <a:t>is the </a:t>
            </a:r>
            <a:r>
              <a:rPr lang="en-IN" sz="2000" b="1" dirty="0">
                <a:solidFill>
                  <a:srgbClr val="000000"/>
                </a:solidFill>
                <a:highlight>
                  <a:srgbClr val="FFFFFF"/>
                </a:highlight>
                <a:latin typeface="Verdana" panose="020B0604030504040204" pitchFamily="34" charset="0"/>
                <a:ea typeface="Verdana" panose="020B0604030504040204" pitchFamily="34" charset="0"/>
              </a:rPr>
              <a:t>most significant </a:t>
            </a:r>
            <a:r>
              <a:rPr lang="en-IN" sz="2000" dirty="0">
                <a:solidFill>
                  <a:srgbClr val="000000"/>
                </a:solidFill>
                <a:highlight>
                  <a:srgbClr val="FFFFFF"/>
                </a:highlight>
                <a:latin typeface="Verdana" panose="020B0604030504040204" pitchFamily="34" charset="0"/>
                <a:ea typeface="Verdana" panose="020B0604030504040204" pitchFamily="34" charset="0"/>
              </a:rPr>
              <a:t>feature in the model, contributing about </a:t>
            </a:r>
            <a:r>
              <a:rPr lang="en-IN" sz="2000" b="1" dirty="0">
                <a:solidFill>
                  <a:srgbClr val="000000"/>
                </a:solidFill>
                <a:highlight>
                  <a:srgbClr val="FFFFFF"/>
                </a:highlight>
                <a:latin typeface="Verdana" panose="020B0604030504040204" pitchFamily="34" charset="0"/>
                <a:ea typeface="Verdana" panose="020B0604030504040204" pitchFamily="34" charset="0"/>
              </a:rPr>
              <a:t>8%</a:t>
            </a:r>
            <a:r>
              <a:rPr lang="en-IN" sz="2000" dirty="0">
                <a:solidFill>
                  <a:srgbClr val="000000"/>
                </a:solidFill>
                <a:highlight>
                  <a:srgbClr val="FFFFFF"/>
                </a:highlight>
                <a:latin typeface="Verdana" panose="020B0604030504040204" pitchFamily="34" charset="0"/>
                <a:ea typeface="Verdana" panose="020B0604030504040204" pitchFamily="34" charset="0"/>
              </a:rPr>
              <a:t> to its performance.</a:t>
            </a:r>
          </a:p>
          <a:p>
            <a:pPr marL="285750" indent="-285750">
              <a:lnSpc>
                <a:spcPct val="150000"/>
              </a:lnSpc>
              <a:buFont typeface="Arial" panose="020B0604020202020204" pitchFamily="34" charset="0"/>
              <a:buChar char="•"/>
            </a:pPr>
            <a:r>
              <a:rPr lang="en-IN" sz="2000" dirty="0">
                <a:solidFill>
                  <a:srgbClr val="000000"/>
                </a:solidFill>
                <a:highlight>
                  <a:srgbClr val="FFFFFF"/>
                </a:highlight>
                <a:latin typeface="Verdana" panose="020B0604030504040204" pitchFamily="34" charset="0"/>
                <a:ea typeface="Verdana" panose="020B0604030504040204" pitchFamily="34" charset="0"/>
              </a:rPr>
              <a:t>‘Extra bowls bowled’, ‘Players scored zero 3’, ‘Extra bowls opponent’, ‘Season winter’ and ‘All rounder in team 4’ are a few </a:t>
            </a:r>
            <a:r>
              <a:rPr lang="en-IN" sz="2000" b="1" dirty="0">
                <a:solidFill>
                  <a:srgbClr val="000000"/>
                </a:solidFill>
                <a:highlight>
                  <a:srgbClr val="FFFFFF"/>
                </a:highlight>
                <a:latin typeface="Verdana" panose="020B0604030504040204" pitchFamily="34" charset="0"/>
                <a:ea typeface="Verdana" panose="020B0604030504040204" pitchFamily="34" charset="0"/>
              </a:rPr>
              <a:t>significant features </a:t>
            </a:r>
            <a:r>
              <a:rPr lang="en-IN" sz="2000" dirty="0">
                <a:solidFill>
                  <a:srgbClr val="000000"/>
                </a:solidFill>
                <a:highlight>
                  <a:srgbClr val="FFFFFF"/>
                </a:highlight>
                <a:latin typeface="Verdana" panose="020B0604030504040204" pitchFamily="34" charset="0"/>
                <a:ea typeface="Verdana" panose="020B0604030504040204" pitchFamily="34" charset="0"/>
              </a:rPr>
              <a:t>that contribute approximately </a:t>
            </a:r>
            <a:r>
              <a:rPr lang="en-IN" sz="2000" b="1" dirty="0">
                <a:solidFill>
                  <a:srgbClr val="000000"/>
                </a:solidFill>
                <a:highlight>
                  <a:srgbClr val="FFFFFF"/>
                </a:highlight>
                <a:latin typeface="Verdana" panose="020B0604030504040204" pitchFamily="34" charset="0"/>
                <a:ea typeface="Verdana" panose="020B0604030504040204" pitchFamily="34" charset="0"/>
              </a:rPr>
              <a:t>5%</a:t>
            </a:r>
            <a:r>
              <a:rPr lang="en-IN" sz="2000" dirty="0">
                <a:solidFill>
                  <a:srgbClr val="000000"/>
                </a:solidFill>
                <a:highlight>
                  <a:srgbClr val="FFFFFF"/>
                </a:highlight>
                <a:latin typeface="Verdana" panose="020B0604030504040204" pitchFamily="34" charset="0"/>
                <a:ea typeface="Verdana" panose="020B0604030504040204" pitchFamily="34" charset="0"/>
              </a:rPr>
              <a:t> to the model’s performance and account for approximately </a:t>
            </a:r>
            <a:r>
              <a:rPr lang="en-IN" sz="2000" b="1" dirty="0">
                <a:solidFill>
                  <a:srgbClr val="000000"/>
                </a:solidFill>
                <a:highlight>
                  <a:srgbClr val="FFFFFF"/>
                </a:highlight>
                <a:latin typeface="Verdana" panose="020B0604030504040204" pitchFamily="34" charset="0"/>
                <a:ea typeface="Verdana" panose="020B0604030504040204" pitchFamily="34" charset="0"/>
              </a:rPr>
              <a:t>83.7%</a:t>
            </a:r>
            <a:r>
              <a:rPr lang="en-IN" sz="2000" dirty="0">
                <a:solidFill>
                  <a:srgbClr val="000000"/>
                </a:solidFill>
                <a:highlight>
                  <a:srgbClr val="FFFFFF"/>
                </a:highlight>
                <a:latin typeface="Verdana" panose="020B0604030504040204" pitchFamily="34" charset="0"/>
                <a:ea typeface="Verdana" panose="020B0604030504040204" pitchFamily="34" charset="0"/>
              </a:rPr>
              <a:t> of the wins, as per the historical data.</a:t>
            </a:r>
          </a:p>
          <a:p>
            <a:pPr marL="285750" indent="-285750">
              <a:lnSpc>
                <a:spcPct val="150000"/>
              </a:lnSpc>
              <a:buFont typeface="Arial" panose="020B0604020202020204" pitchFamily="34" charset="0"/>
              <a:buChar char="•"/>
            </a:pPr>
            <a:r>
              <a:rPr lang="en-IN" sz="2000" dirty="0">
                <a:solidFill>
                  <a:srgbClr val="000000"/>
                </a:solidFill>
                <a:highlight>
                  <a:srgbClr val="FFFFFF"/>
                </a:highlight>
                <a:latin typeface="Verdana" panose="020B0604030504040204" pitchFamily="34" charset="0"/>
                <a:ea typeface="Verdana" panose="020B0604030504040204" pitchFamily="34" charset="0"/>
              </a:rPr>
              <a:t>‘Min run scored 1over - 3’, ‘Player highest run’, ‘Min run given 1over - 3’, and ‘All rounder in team 3’ variables contribute around </a:t>
            </a:r>
            <a:r>
              <a:rPr lang="en-IN" sz="2000" b="1" dirty="0">
                <a:solidFill>
                  <a:srgbClr val="000000"/>
                </a:solidFill>
                <a:highlight>
                  <a:srgbClr val="FFFFFF"/>
                </a:highlight>
                <a:latin typeface="Verdana" panose="020B0604030504040204" pitchFamily="34" charset="0"/>
                <a:ea typeface="Verdana" panose="020B0604030504040204" pitchFamily="34" charset="0"/>
              </a:rPr>
              <a:t>3-4%</a:t>
            </a:r>
            <a:r>
              <a:rPr lang="en-IN" sz="2000" dirty="0">
                <a:solidFill>
                  <a:srgbClr val="000000"/>
                </a:solidFill>
                <a:highlight>
                  <a:srgbClr val="FFFFFF"/>
                </a:highlight>
                <a:latin typeface="Verdana" panose="020B0604030504040204" pitchFamily="34" charset="0"/>
                <a:ea typeface="Verdana" panose="020B0604030504040204" pitchFamily="34" charset="0"/>
              </a:rPr>
              <a:t> to the model’s performance.</a:t>
            </a:r>
          </a:p>
          <a:p>
            <a:pPr marL="285750" indent="-285750">
              <a:lnSpc>
                <a:spcPct val="150000"/>
              </a:lnSpc>
              <a:buFont typeface="Arial" panose="020B0604020202020204" pitchFamily="34" charset="0"/>
              <a:buChar char="•"/>
            </a:pPr>
            <a:r>
              <a:rPr lang="en-IN" sz="2000" dirty="0">
                <a:solidFill>
                  <a:srgbClr val="000000"/>
                </a:solidFill>
                <a:highlight>
                  <a:srgbClr val="FFFFFF"/>
                </a:highlight>
                <a:latin typeface="Verdana" panose="020B0604030504040204" pitchFamily="34" charset="0"/>
                <a:ea typeface="Verdana" panose="020B0604030504040204" pitchFamily="34" charset="0"/>
              </a:rPr>
              <a:t>‘Max run scored 1over – 25’, ‘Player highest wicket - 5’, ‘Bowlers in team - 5’ are a few </a:t>
            </a:r>
            <a:r>
              <a:rPr lang="en-IN" sz="2000" b="1" dirty="0">
                <a:solidFill>
                  <a:srgbClr val="000000"/>
                </a:solidFill>
                <a:highlight>
                  <a:srgbClr val="FFFFFF"/>
                </a:highlight>
                <a:latin typeface="Verdana" panose="020B0604030504040204" pitchFamily="34" charset="0"/>
                <a:ea typeface="Verdana" panose="020B0604030504040204" pitchFamily="34" charset="0"/>
              </a:rPr>
              <a:t>non -</a:t>
            </a:r>
            <a:r>
              <a:rPr lang="en-IN" sz="2000" dirty="0">
                <a:solidFill>
                  <a:srgbClr val="000000"/>
                </a:solidFill>
                <a:highlight>
                  <a:srgbClr val="FFFFFF"/>
                </a:highlight>
                <a:latin typeface="Verdana" panose="020B0604030504040204" pitchFamily="34" charset="0"/>
                <a:ea typeface="Verdana" panose="020B0604030504040204" pitchFamily="34" charset="0"/>
              </a:rPr>
              <a:t> </a:t>
            </a:r>
            <a:r>
              <a:rPr lang="en-IN" sz="2000" b="1" dirty="0">
                <a:solidFill>
                  <a:srgbClr val="000000"/>
                </a:solidFill>
                <a:highlight>
                  <a:srgbClr val="FFFFFF"/>
                </a:highlight>
                <a:latin typeface="Verdana" panose="020B0604030504040204" pitchFamily="34" charset="0"/>
                <a:ea typeface="Verdana" panose="020B0604030504040204" pitchFamily="34" charset="0"/>
              </a:rPr>
              <a:t>significant features </a:t>
            </a:r>
            <a:r>
              <a:rPr lang="en-IN" sz="2000" dirty="0">
                <a:solidFill>
                  <a:srgbClr val="000000"/>
                </a:solidFill>
                <a:highlight>
                  <a:srgbClr val="FFFFFF"/>
                </a:highlight>
                <a:latin typeface="Verdana" panose="020B0604030504040204" pitchFamily="34" charset="0"/>
                <a:ea typeface="Verdana" panose="020B0604030504040204" pitchFamily="34" charset="0"/>
              </a:rPr>
              <a:t>to the model’s performance.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93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3E44B-F871-AFF4-6D5D-683E34592F04}"/>
              </a:ext>
            </a:extLst>
          </p:cNvPr>
          <p:cNvSpPr/>
          <p:nvPr/>
        </p:nvSpPr>
        <p:spPr>
          <a:xfrm>
            <a:off x="690284" y="921939"/>
            <a:ext cx="7340110"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a:t>
            </a:r>
          </a:p>
        </p:txBody>
      </p:sp>
      <p:sp>
        <p:nvSpPr>
          <p:cNvPr id="3" name="TextBox 2">
            <a:extLst>
              <a:ext uri="{FF2B5EF4-FFF2-40B4-BE49-F238E27FC236}">
                <a16:creationId xmlns:a16="http://schemas.microsoft.com/office/drawing/2014/main" id="{4B35E57A-9891-979E-7AE1-7F3D92F32A97}"/>
              </a:ext>
            </a:extLst>
          </p:cNvPr>
          <p:cNvSpPr txBox="1"/>
          <p:nvPr/>
        </p:nvSpPr>
        <p:spPr>
          <a:xfrm>
            <a:off x="141991" y="1924636"/>
            <a:ext cx="10696338" cy="3446393"/>
          </a:xfrm>
          <a:prstGeom prst="rect">
            <a:avLst/>
          </a:prstGeom>
          <a:noFill/>
        </p:spPr>
        <p:txBody>
          <a:bodyPr wrap="square" rtlCol="0">
            <a:spAutoFit/>
          </a:bodyPr>
          <a:lstStyle/>
          <a:p>
            <a:pPr algn="just"/>
            <a:r>
              <a:rPr lang="en-IN" sz="2400" b="1" u="sng" dirty="0">
                <a:solidFill>
                  <a:srgbClr val="000000"/>
                </a:solidFill>
                <a:highlight>
                  <a:srgbClr val="FFFFFF"/>
                </a:highlight>
                <a:latin typeface="Verdana" panose="020B0604030504040204" pitchFamily="34" charset="0"/>
                <a:ea typeface="Verdana" panose="020B0604030504040204" pitchFamily="34" charset="0"/>
              </a:rPr>
              <a:t>5 matches as per the problem statement:</a:t>
            </a:r>
          </a:p>
          <a:p>
            <a:pPr algn="just"/>
            <a:endParaRPr lang="en-IN" sz="1800" b="1" dirty="0">
              <a:solidFill>
                <a:srgbClr val="000000"/>
              </a:solidFill>
              <a:effectLst/>
              <a:highlight>
                <a:srgbClr val="FFFFFF"/>
              </a:highlight>
              <a:latin typeface="Arial" panose="020B0604020202020204" pitchFamily="34" charset="0"/>
              <a:ea typeface="Times New Roman" panose="02020603050405020304" pitchFamily="18" charset="0"/>
            </a:endParaRPr>
          </a:p>
          <a:p>
            <a:pPr algn="just">
              <a:lnSpc>
                <a:spcPct val="150000"/>
              </a:lnSpc>
            </a:pPr>
            <a:r>
              <a:rPr lang="en-IN" sz="2000" b="1" dirty="0">
                <a:solidFill>
                  <a:srgbClr val="000000"/>
                </a:solidFill>
                <a:effectLst/>
                <a:highlight>
                  <a:srgbClr val="FFFFFF"/>
                </a:highlight>
                <a:latin typeface="Verdana" panose="020B0604030504040204" pitchFamily="34" charset="0"/>
                <a:ea typeface="Verdana" panose="020B0604030504040204" pitchFamily="34" charset="0"/>
              </a:rPr>
              <a:t>a)</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1 Test match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with England in England. All the match are day matches. In England, it will be rainy season at the time to match.</a:t>
            </a:r>
            <a:endParaRPr lang="en-IN" sz="2000" dirty="0">
              <a:effectLst/>
              <a:highlight>
                <a:srgbClr val="FFFFFF"/>
              </a:highlight>
              <a:latin typeface="Verdana" panose="020B0604030504040204" pitchFamily="34" charset="0"/>
              <a:ea typeface="Verdana" panose="020B0604030504040204" pitchFamily="34" charset="0"/>
            </a:endParaRPr>
          </a:p>
          <a:p>
            <a:pPr algn="just">
              <a:lnSpc>
                <a:spcPct val="150000"/>
              </a:lnSpc>
            </a:pPr>
            <a:r>
              <a:rPr lang="en-IN" sz="2000" b="1" dirty="0">
                <a:solidFill>
                  <a:srgbClr val="000000"/>
                </a:solidFill>
                <a:effectLst/>
                <a:highlight>
                  <a:srgbClr val="FFFFFF"/>
                </a:highlight>
                <a:latin typeface="Verdana" panose="020B0604030504040204" pitchFamily="34" charset="0"/>
                <a:ea typeface="Verdana" panose="020B0604030504040204" pitchFamily="34" charset="0"/>
              </a:rPr>
              <a:t>b</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2 T20 match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with Australia in India. All the match are Day and Night matches. In India, it will be winter season at the time to match.</a:t>
            </a:r>
            <a:endParaRPr lang="en-IN" sz="2000" dirty="0">
              <a:effectLst/>
              <a:highlight>
                <a:srgbClr val="FFFFFF"/>
              </a:highlight>
              <a:latin typeface="Verdana" panose="020B0604030504040204" pitchFamily="34" charset="0"/>
              <a:ea typeface="Verdana" panose="020B0604030504040204" pitchFamily="34" charset="0"/>
            </a:endParaRPr>
          </a:p>
          <a:p>
            <a:pPr algn="just">
              <a:lnSpc>
                <a:spcPct val="150000"/>
              </a:lnSpc>
            </a:pPr>
            <a:r>
              <a:rPr lang="en-IN" sz="2000" b="1" dirty="0">
                <a:solidFill>
                  <a:srgbClr val="000000"/>
                </a:solidFill>
                <a:effectLst/>
                <a:highlight>
                  <a:srgbClr val="FFFFFF"/>
                </a:highlight>
                <a:latin typeface="Verdana" panose="020B0604030504040204" pitchFamily="34" charset="0"/>
                <a:ea typeface="Verdana" panose="020B0604030504040204" pitchFamily="34" charset="0"/>
              </a:rPr>
              <a:t>c</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2 ODI match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with Sri Lanka in India. All the match are Day and Night matches. In India, it will be winter season at the time to match.</a:t>
            </a:r>
            <a:endParaRPr lang="en-IN" sz="2000" dirty="0">
              <a:effectLst/>
              <a:highlight>
                <a:srgbClr val="FFFFFF"/>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24209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893383-9059-1183-2904-C4A38CA307BC}"/>
              </a:ext>
            </a:extLst>
          </p:cNvPr>
          <p:cNvSpPr/>
          <p:nvPr/>
        </p:nvSpPr>
        <p:spPr>
          <a:xfrm>
            <a:off x="423323" y="211394"/>
            <a:ext cx="7384935"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(contd..)</a:t>
            </a:r>
          </a:p>
        </p:txBody>
      </p:sp>
      <p:sp>
        <p:nvSpPr>
          <p:cNvPr id="3" name="TextBox 2">
            <a:extLst>
              <a:ext uri="{FF2B5EF4-FFF2-40B4-BE49-F238E27FC236}">
                <a16:creationId xmlns:a16="http://schemas.microsoft.com/office/drawing/2014/main" id="{A9C27B5E-13D1-D34A-A0B0-F4F4678B9383}"/>
              </a:ext>
            </a:extLst>
          </p:cNvPr>
          <p:cNvSpPr txBox="1"/>
          <p:nvPr/>
        </p:nvSpPr>
        <p:spPr>
          <a:xfrm>
            <a:off x="168885" y="974168"/>
            <a:ext cx="10696338" cy="5477718"/>
          </a:xfrm>
          <a:prstGeom prst="rect">
            <a:avLst/>
          </a:prstGeom>
          <a:noFill/>
        </p:spPr>
        <p:txBody>
          <a:bodyPr wrap="square" rtlCol="0">
            <a:spAutoFit/>
          </a:bodyPr>
          <a:lstStyle/>
          <a:p>
            <a:pPr algn="just"/>
            <a:r>
              <a:rPr lang="en-IN" sz="2400" b="1" u="sng" dirty="0">
                <a:solidFill>
                  <a:srgbClr val="000000"/>
                </a:solidFill>
                <a:highlight>
                  <a:srgbClr val="FFFFFF"/>
                </a:highlight>
                <a:latin typeface="Verdana" panose="020B0604030504040204" pitchFamily="34" charset="0"/>
                <a:ea typeface="Verdana" panose="020B0604030504040204" pitchFamily="34" charset="0"/>
              </a:rPr>
              <a:t>Solution Approach:</a:t>
            </a:r>
          </a:p>
          <a:p>
            <a:pPr algn="just"/>
            <a:endParaRPr lang="en-IN" sz="1800" b="1" dirty="0">
              <a:solidFill>
                <a:srgbClr val="000000"/>
              </a:solidFill>
              <a:effectLst/>
              <a:highlight>
                <a:srgbClr val="FFFFFF"/>
              </a:highlight>
              <a:latin typeface="Arial" panose="020B0604020202020204" pitchFamily="34" charset="0"/>
              <a:ea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Created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new data frame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as per the problem statement</a:t>
            </a:r>
            <a:r>
              <a:rPr lang="en-IN" sz="1800" dirty="0">
                <a:solidFill>
                  <a:srgbClr val="000000"/>
                </a:solidFill>
                <a:effectLst/>
                <a:highlight>
                  <a:srgbClr val="FFFFFF"/>
                </a:highlight>
                <a:latin typeface="Arial" panose="020B0604020202020204" pitchFamily="34" charset="0"/>
                <a:ea typeface="Times New Roman" panose="02020603050405020304" pitchFamily="18" charset="0"/>
              </a:rPr>
              <a:t>.</a:t>
            </a:r>
          </a:p>
          <a:p>
            <a:pPr marL="342900" indent="-342900" algn="just">
              <a:lnSpc>
                <a:spcPct val="150000"/>
              </a:lnSpc>
              <a:buFont typeface="Arial" panose="020B0604020202020204" pitchFamily="34" charset="0"/>
              <a:buChar char="•"/>
            </a:pPr>
            <a:endParaRPr lang="en-IN" dirty="0">
              <a:solidFill>
                <a:srgbClr val="000000"/>
              </a:solidFill>
              <a:highlight>
                <a:srgbClr val="FFFFFF"/>
              </a:highlight>
              <a:latin typeface="Arial" panose="020B0604020202020204" pitchFamily="34" charset="0"/>
              <a:ea typeface="Times New Roman" panose="02020603050405020304" pitchFamily="18" charset="0"/>
            </a:endParaRPr>
          </a:p>
          <a:p>
            <a:pPr marL="342900" indent="-342900" algn="just">
              <a:lnSpc>
                <a:spcPct val="150000"/>
              </a:lnSpc>
              <a:buFont typeface="Arial" panose="020B0604020202020204" pitchFamily="34" charset="0"/>
              <a:buChar char="•"/>
            </a:pPr>
            <a:endParaRPr lang="en-IN" sz="1800" dirty="0">
              <a:solidFill>
                <a:srgbClr val="000000"/>
              </a:solidFill>
              <a:effectLst/>
              <a:highlight>
                <a:srgbClr val="FFFFFF"/>
              </a:highlight>
              <a:latin typeface="Arial" panose="020B0604020202020204" pitchFamily="34" charset="0"/>
              <a:ea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a:solidFill>
                <a:srgbClr val="000000"/>
              </a:solidFill>
              <a:highlight>
                <a:srgbClr val="FFFFFF"/>
              </a:highlight>
              <a:latin typeface="Arial" panose="020B0604020202020204" pitchFamily="34" charset="0"/>
              <a:ea typeface="Times New Roman" panose="02020603050405020304" pitchFamily="18" charset="0"/>
            </a:endParaRPr>
          </a:p>
          <a:p>
            <a:pPr marL="342900" indent="-342900" algn="just">
              <a:lnSpc>
                <a:spcPct val="150000"/>
              </a:lnSpc>
              <a:buFont typeface="Arial" panose="020B0604020202020204" pitchFamily="34" charset="0"/>
              <a:buChar char="•"/>
            </a:pPr>
            <a:endParaRPr lang="en-IN" sz="1800" dirty="0">
              <a:solidFill>
                <a:srgbClr val="000000"/>
              </a:solidFill>
              <a:effectLst/>
              <a:highlight>
                <a:srgbClr val="FFFFFF"/>
              </a:highlight>
              <a:latin typeface="Arial" panose="020B0604020202020204" pitchFamily="34" charset="0"/>
              <a:ea typeface="Times New Roman" panose="02020603050405020304" pitchFamily="18" charset="0"/>
            </a:endParaRPr>
          </a:p>
          <a:p>
            <a:pPr algn="just">
              <a:lnSpc>
                <a:spcPct val="150000"/>
              </a:lnSpc>
            </a:pPr>
            <a:endParaRPr lang="en-IN" dirty="0">
              <a:solidFill>
                <a:srgbClr val="000000"/>
              </a:solidFill>
              <a:highlight>
                <a:srgbClr val="FFFFFF"/>
              </a:highlight>
              <a:latin typeface="Arial" panose="020B0604020202020204" pitchFamily="34" charset="0"/>
              <a:ea typeface="Times New Roman" panose="02020603050405020304" pitchFamily="18" charset="0"/>
            </a:endParaRPr>
          </a:p>
          <a:p>
            <a:pPr algn="just">
              <a:lnSpc>
                <a:spcPct val="150000"/>
              </a:lnSpc>
            </a:pPr>
            <a:endParaRPr lang="en-IN" sz="1800" dirty="0">
              <a:solidFill>
                <a:srgbClr val="000000"/>
              </a:solidFill>
              <a:effectLst/>
              <a:highlight>
                <a:srgbClr val="FFFFFF"/>
              </a:highlight>
              <a:latin typeface="Arial" panose="020B0604020202020204" pitchFamily="34" charset="0"/>
              <a:ea typeface="Times New Roman" panose="02020603050405020304" pitchFamily="18" charset="0"/>
            </a:endParaRPr>
          </a:p>
          <a:p>
            <a:pPr marL="342900" indent="-342900" algn="just">
              <a:lnSpc>
                <a:spcPct val="150000"/>
              </a:lnSpc>
              <a:buFont typeface="Arial" panose="020B0604020202020204" pitchFamily="34" charset="0"/>
              <a:buChar char="•"/>
            </a:pPr>
            <a:r>
              <a:rPr lang="en-IN" sz="2000" b="1" dirty="0">
                <a:solidFill>
                  <a:srgbClr val="000000"/>
                </a:solidFill>
                <a:effectLst/>
                <a:highlight>
                  <a:srgbClr val="FFFFFF"/>
                </a:highlight>
                <a:latin typeface="Verdana" panose="020B0604030504040204" pitchFamily="34" charset="0"/>
                <a:ea typeface="Verdana" panose="020B0604030504040204" pitchFamily="34" charset="0"/>
              </a:rPr>
              <a:t>Concatenated</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new data frame to the test data (used in the </a:t>
            </a:r>
            <a:r>
              <a:rPr lang="en-IN" sz="2000" dirty="0">
                <a:solidFill>
                  <a:srgbClr val="000000"/>
                </a:solidFill>
                <a:highlight>
                  <a:srgbClr val="FFFFFF"/>
                </a:highlight>
                <a:latin typeface="Verdana" panose="020B0604030504040204" pitchFamily="34" charset="0"/>
                <a:ea typeface="Verdana" panose="020B0604030504040204" pitchFamily="34" charset="0"/>
              </a:rPr>
              <a:t>best performing model</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and replaced </a:t>
            </a:r>
            <a:r>
              <a:rPr lang="en-IN" sz="2000" dirty="0" err="1">
                <a:solidFill>
                  <a:srgbClr val="000000"/>
                </a:solidFill>
                <a:effectLst/>
                <a:highlight>
                  <a:srgbClr val="FFFFFF"/>
                </a:highlight>
                <a:latin typeface="Verdana" panose="020B0604030504040204" pitchFamily="34" charset="0"/>
                <a:ea typeface="Verdana" panose="020B0604030504040204" pitchFamily="34" charset="0"/>
              </a:rPr>
              <a:t>NaN</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values with 0.</a:t>
            </a:r>
          </a:p>
          <a:p>
            <a:pPr marL="342900" indent="-342900" algn="just">
              <a:lnSpc>
                <a:spcPct val="150000"/>
              </a:lnSpc>
              <a:buFont typeface="Arial" panose="020B0604020202020204" pitchFamily="34" charset="0"/>
              <a:buChar char="•"/>
            </a:pPr>
            <a:r>
              <a:rPr lang="en-IN" sz="2000" dirty="0">
                <a:solidFill>
                  <a:srgbClr val="000000"/>
                </a:solidFill>
                <a:highlight>
                  <a:srgbClr val="FFFFFF"/>
                </a:highlight>
                <a:latin typeface="Verdana" panose="020B0604030504040204" pitchFamily="34" charset="0"/>
                <a:ea typeface="Verdana" panose="020B0604030504040204" pitchFamily="34" charset="0"/>
              </a:rPr>
              <a:t>We </a:t>
            </a:r>
            <a:r>
              <a:rPr lang="en-IN" sz="2000" b="1" dirty="0">
                <a:solidFill>
                  <a:srgbClr val="000000"/>
                </a:solidFill>
                <a:highlight>
                  <a:srgbClr val="FFFFFF"/>
                </a:highlight>
                <a:latin typeface="Verdana" panose="020B0604030504040204" pitchFamily="34" charset="0"/>
                <a:ea typeface="Verdana" panose="020B0604030504040204" pitchFamily="34" charset="0"/>
              </a:rPr>
              <a:t>applied</a:t>
            </a:r>
            <a:r>
              <a:rPr lang="en-IN" sz="2000" dirty="0">
                <a:solidFill>
                  <a:srgbClr val="000000"/>
                </a:solidFill>
                <a:highlight>
                  <a:srgbClr val="FFFFFF"/>
                </a:highlight>
                <a:latin typeface="Verdana" panose="020B0604030504040204" pitchFamily="34" charset="0"/>
                <a:ea typeface="Verdana" panose="020B0604030504040204" pitchFamily="34" charset="0"/>
              </a:rPr>
              <a:t> the best performing model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Random Forest model with SMOTE</a:t>
            </a:r>
            <a:r>
              <a:rPr lang="en-IN" sz="2000" dirty="0">
                <a:solidFill>
                  <a:srgbClr val="000000"/>
                </a:solidFill>
                <a:highlight>
                  <a:srgbClr val="FFFFFF"/>
                </a:highlight>
                <a:latin typeface="Verdana" panose="020B0604030504040204" pitchFamily="34" charset="0"/>
                <a:ea typeface="Verdana" panose="020B0604030504040204" pitchFamily="34" charset="0"/>
              </a:rPr>
              <a:t>) to the new test data to predict wins for the upcoming five matches.</a:t>
            </a:r>
            <a:endParaRPr lang="en-IN" sz="2000" dirty="0">
              <a:effectLst/>
              <a:highlight>
                <a:srgbClr val="FFFFFF"/>
              </a:highlight>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9A9FA602-E900-B5BC-E640-C6D94046BF42}"/>
              </a:ext>
            </a:extLst>
          </p:cNvPr>
          <p:cNvPicPr>
            <a:picLocks noChangeAspect="1"/>
          </p:cNvPicPr>
          <p:nvPr/>
        </p:nvPicPr>
        <p:blipFill>
          <a:blip r:embed="rId2"/>
          <a:stretch>
            <a:fillRect/>
          </a:stretch>
        </p:blipFill>
        <p:spPr>
          <a:xfrm>
            <a:off x="1662261" y="2194424"/>
            <a:ext cx="4326163" cy="2015231"/>
          </a:xfrm>
          <a:prstGeom prst="rect">
            <a:avLst/>
          </a:prstGeom>
          <a:scene3d>
            <a:camera prst="orthographicFront"/>
            <a:lightRig rig="threePt" dir="t"/>
          </a:scene3d>
          <a:sp3d>
            <a:bevelT/>
          </a:sp3d>
        </p:spPr>
      </p:pic>
    </p:spTree>
    <p:extLst>
      <p:ext uri="{BB962C8B-B14F-4D97-AF65-F5344CB8AC3E}">
        <p14:creationId xmlns:p14="http://schemas.microsoft.com/office/powerpoint/2010/main" val="3864193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70645F-C208-0FCC-2091-2B1BEBCFED9B}"/>
              </a:ext>
            </a:extLst>
          </p:cNvPr>
          <p:cNvSpPr/>
          <p:nvPr/>
        </p:nvSpPr>
        <p:spPr>
          <a:xfrm>
            <a:off x="575723" y="435512"/>
            <a:ext cx="7384935"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(contd..)</a:t>
            </a:r>
          </a:p>
        </p:txBody>
      </p:sp>
      <p:sp>
        <p:nvSpPr>
          <p:cNvPr id="3" name="TextBox 2">
            <a:extLst>
              <a:ext uri="{FF2B5EF4-FFF2-40B4-BE49-F238E27FC236}">
                <a16:creationId xmlns:a16="http://schemas.microsoft.com/office/drawing/2014/main" id="{50378311-3DC6-1C12-0810-EFD1FE9D27B7}"/>
              </a:ext>
            </a:extLst>
          </p:cNvPr>
          <p:cNvSpPr txBox="1"/>
          <p:nvPr/>
        </p:nvSpPr>
        <p:spPr>
          <a:xfrm>
            <a:off x="242047" y="3892592"/>
            <a:ext cx="10542494" cy="2554545"/>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To make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first match a win</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we used the top 10 important features of the best performing model,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excluding ‘</a:t>
            </a:r>
            <a:r>
              <a:rPr lang="en-IN" sz="2000" b="1" i="0" dirty="0" err="1">
                <a:solidFill>
                  <a:srgbClr val="000000"/>
                </a:solidFill>
                <a:effectLst/>
                <a:highlight>
                  <a:srgbClr val="FFFFFF"/>
                </a:highlight>
                <a:latin typeface="Helvetica Neue"/>
              </a:rPr>
              <a:t>Extra_bowls_bowled</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and</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 ‘Season winter’. </a:t>
            </a:r>
          </a:p>
          <a:p>
            <a:pPr algn="just"/>
            <a:endParaRPr lang="en-IN" sz="2000" dirty="0">
              <a:solidFill>
                <a:srgbClr val="000000"/>
              </a:solidFill>
              <a:effectLst/>
              <a:highlight>
                <a:srgbClr val="FFFFFF"/>
              </a:highlight>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We then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concatenated</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the new </a:t>
            </a:r>
            <a:r>
              <a:rPr lang="en-IN" sz="2000" dirty="0" err="1">
                <a:solidFill>
                  <a:srgbClr val="000000"/>
                </a:solidFill>
                <a:highlight>
                  <a:srgbClr val="FFFFFF"/>
                </a:highlight>
                <a:latin typeface="Verdana" panose="020B0604030504040204" pitchFamily="34" charset="0"/>
                <a:ea typeface="Verdana" panose="020B0604030504040204" pitchFamily="34" charset="0"/>
              </a:rPr>
              <a:t>D</a:t>
            </a:r>
            <a:r>
              <a:rPr lang="en-IN" sz="2000" dirty="0" err="1">
                <a:solidFill>
                  <a:srgbClr val="000000"/>
                </a:solidFill>
                <a:effectLst/>
                <a:highlight>
                  <a:srgbClr val="FFFFFF"/>
                </a:highlight>
                <a:latin typeface="Verdana" panose="020B0604030504040204" pitchFamily="34" charset="0"/>
                <a:ea typeface="Verdana" panose="020B0604030504040204" pitchFamily="34" charset="0"/>
              </a:rPr>
              <a:t>ataFrame</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with the variables ‘</a:t>
            </a:r>
            <a:r>
              <a:rPr lang="en-IN" sz="2000" i="0" dirty="0" err="1">
                <a:solidFill>
                  <a:srgbClr val="000000"/>
                </a:solidFill>
                <a:effectLst/>
                <a:highlight>
                  <a:srgbClr val="FFFFFF"/>
                </a:highlight>
                <a:latin typeface="Verdana" panose="020B0604030504040204" pitchFamily="34" charset="0"/>
                <a:ea typeface="Verdana" panose="020B0604030504040204" pitchFamily="34" charset="0"/>
              </a:rPr>
              <a:t>Opponent_England</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t>
            </a:r>
            <a:r>
              <a:rPr lang="en-IN" sz="2000" i="0" dirty="0" err="1">
                <a:solidFill>
                  <a:srgbClr val="000000"/>
                </a:solidFill>
                <a:effectLst/>
                <a:highlight>
                  <a:srgbClr val="FFFFFF"/>
                </a:highlight>
                <a:latin typeface="Verdana" panose="020B0604030504040204" pitchFamily="34" charset="0"/>
                <a:ea typeface="Verdana" panose="020B0604030504040204" pitchFamily="34" charset="0"/>
              </a:rPr>
              <a:t>Offshore_Yes</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and ‘</a:t>
            </a:r>
            <a:r>
              <a:rPr lang="en-IN" sz="2000" i="0" dirty="0" err="1">
                <a:solidFill>
                  <a:srgbClr val="000000"/>
                </a:solidFill>
                <a:effectLst/>
                <a:highlight>
                  <a:srgbClr val="FFFFFF"/>
                </a:highlight>
                <a:latin typeface="Verdana" panose="020B0604030504040204" pitchFamily="34" charset="0"/>
                <a:ea typeface="Verdana" panose="020B0604030504040204" pitchFamily="34" charset="0"/>
              </a:rPr>
              <a:t>Match_format_Test</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a:t>
            </a:r>
          </a:p>
          <a:p>
            <a:pPr marL="285750" indent="-285750" algn="just">
              <a:buFont typeface="Arial" panose="020B0604020202020204" pitchFamily="34" charset="0"/>
              <a:buChar char="•"/>
            </a:pPr>
            <a:endParaRPr lang="en-IN" sz="2000" dirty="0">
              <a:solidFill>
                <a:srgbClr val="000000"/>
              </a:solidFill>
              <a:highlight>
                <a:srgbClr val="FFFFFF"/>
              </a:highlight>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model</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now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predicts</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the first match as a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win</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a:t>
            </a:r>
          </a:p>
        </p:txBody>
      </p:sp>
      <p:pic>
        <p:nvPicPr>
          <p:cNvPr id="5" name="Picture 4">
            <a:extLst>
              <a:ext uri="{FF2B5EF4-FFF2-40B4-BE49-F238E27FC236}">
                <a16:creationId xmlns:a16="http://schemas.microsoft.com/office/drawing/2014/main" id="{6F2128CA-B61C-B09D-68C4-4D1E21E91A10}"/>
              </a:ext>
            </a:extLst>
          </p:cNvPr>
          <p:cNvPicPr>
            <a:picLocks noChangeAspect="1"/>
          </p:cNvPicPr>
          <p:nvPr/>
        </p:nvPicPr>
        <p:blipFill>
          <a:blip r:embed="rId2"/>
          <a:stretch>
            <a:fillRect/>
          </a:stretch>
        </p:blipFill>
        <p:spPr>
          <a:xfrm>
            <a:off x="575722" y="1530925"/>
            <a:ext cx="6264349" cy="2288039"/>
          </a:xfrm>
          <a:prstGeom prst="rect">
            <a:avLst/>
          </a:prstGeom>
        </p:spPr>
      </p:pic>
    </p:spTree>
    <p:extLst>
      <p:ext uri="{BB962C8B-B14F-4D97-AF65-F5344CB8AC3E}">
        <p14:creationId xmlns:p14="http://schemas.microsoft.com/office/powerpoint/2010/main" val="3543188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602618" y="462406"/>
            <a:ext cx="7384935"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Recommendations (contd..)</a:t>
            </a:r>
          </a:p>
        </p:txBody>
      </p:sp>
      <p:sp>
        <p:nvSpPr>
          <p:cNvPr id="7" name="TextBox 6">
            <a:extLst>
              <a:ext uri="{FF2B5EF4-FFF2-40B4-BE49-F238E27FC236}">
                <a16:creationId xmlns:a16="http://schemas.microsoft.com/office/drawing/2014/main" id="{A84B8933-F44C-374A-B677-D79AD8184284}"/>
              </a:ext>
            </a:extLst>
          </p:cNvPr>
          <p:cNvSpPr txBox="1"/>
          <p:nvPr/>
        </p:nvSpPr>
        <p:spPr>
          <a:xfrm>
            <a:off x="276462" y="1302136"/>
            <a:ext cx="10696338" cy="4531240"/>
          </a:xfrm>
          <a:prstGeom prst="rect">
            <a:avLst/>
          </a:prstGeom>
          <a:noFill/>
        </p:spPr>
        <p:txBody>
          <a:bodyPr wrap="square" rtlCol="0">
            <a:spAutoFit/>
          </a:bodyPr>
          <a:lstStyle/>
          <a:p>
            <a:pPr marL="342900" lvl="0" indent="-342900" algn="just">
              <a:lnSpc>
                <a:spcPct val="115000"/>
              </a:lnSpc>
              <a:spcBef>
                <a:spcPts val="900"/>
              </a:spcBef>
              <a:spcAft>
                <a:spcPts val="900"/>
              </a:spcAft>
              <a:buFont typeface="Symbol" panose="05050102010706020507" pitchFamily="18" charset="2"/>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To improve the chance of winning the first match against England, the team should consider including at least 3 all-rounders.</a:t>
            </a:r>
            <a:endParaRPr lang="en-IN" sz="2000" dirty="0">
              <a:effectLst/>
              <a:highlight>
                <a:srgbClr val="FFFFFF"/>
              </a:highlight>
              <a:latin typeface="Verdana" panose="020B0604030504040204" pitchFamily="34" charset="0"/>
              <a:ea typeface="Verdana" panose="020B0604030504040204" pitchFamily="34" charset="0"/>
            </a:endParaRPr>
          </a:p>
          <a:p>
            <a:pPr marL="342900" lvl="0" indent="-342900" algn="just">
              <a:lnSpc>
                <a:spcPct val="115000"/>
              </a:lnSpc>
              <a:spcBef>
                <a:spcPts val="900"/>
              </a:spcBef>
              <a:spcAft>
                <a:spcPts val="900"/>
              </a:spcAft>
              <a:buFont typeface="Symbol" panose="05050102010706020507" pitchFamily="18" charset="2"/>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BCCI can select players based on their performance in offshore matches and their adaptability to the particular weather conditions.</a:t>
            </a:r>
            <a:endParaRPr lang="en-IN" sz="2000" dirty="0">
              <a:effectLst/>
              <a:highlight>
                <a:srgbClr val="FFFFFF"/>
              </a:highlight>
              <a:latin typeface="Verdana" panose="020B0604030504040204" pitchFamily="34" charset="0"/>
              <a:ea typeface="Verdana" panose="020B0604030504040204" pitchFamily="34" charset="0"/>
            </a:endParaRPr>
          </a:p>
          <a:p>
            <a:pPr marL="342900" lvl="0" indent="-342900" algn="just">
              <a:lnSpc>
                <a:spcPct val="115000"/>
              </a:lnSpc>
              <a:spcBef>
                <a:spcPts val="900"/>
              </a:spcBef>
              <a:spcAft>
                <a:spcPts val="900"/>
              </a:spcAft>
              <a:buFont typeface="Symbol" panose="05050102010706020507" pitchFamily="18" charset="2"/>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The initial selection (batting or bowling) also needs to be taken into account in the model.</a:t>
            </a:r>
            <a:endParaRPr lang="en-IN" sz="2000" dirty="0">
              <a:effectLst/>
              <a:highlight>
                <a:srgbClr val="FFFFFF"/>
              </a:highlight>
              <a:latin typeface="Verdana" panose="020B0604030504040204" pitchFamily="34" charset="0"/>
              <a:ea typeface="Verdana" panose="020B0604030504040204" pitchFamily="34" charset="0"/>
            </a:endParaRPr>
          </a:p>
          <a:p>
            <a:pPr marL="342900" lvl="0" indent="-342900" algn="just">
              <a:lnSpc>
                <a:spcPct val="115000"/>
              </a:lnSpc>
              <a:spcBef>
                <a:spcPts val="900"/>
              </a:spcBef>
              <a:spcAft>
                <a:spcPts val="900"/>
              </a:spcAft>
              <a:buFont typeface="Symbol" panose="05050102010706020507" pitchFamily="18" charset="2"/>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The team should aim to score a minimum of 3 runs per over and should try to prevent 3 batsmen from getting out for zero.</a:t>
            </a:r>
            <a:endParaRPr lang="en-IN" sz="2000" dirty="0">
              <a:effectLst/>
              <a:highlight>
                <a:srgbClr val="FFFFFF"/>
              </a:highlight>
              <a:latin typeface="Verdana" panose="020B0604030504040204" pitchFamily="34" charset="0"/>
              <a:ea typeface="Verdana" panose="020B0604030504040204" pitchFamily="34" charset="0"/>
            </a:endParaRPr>
          </a:p>
          <a:p>
            <a:pPr marL="342900" lvl="0" indent="-342900" algn="just">
              <a:lnSpc>
                <a:spcPct val="115000"/>
              </a:lnSpc>
              <a:spcBef>
                <a:spcPts val="900"/>
              </a:spcBef>
              <a:spcAft>
                <a:spcPts val="900"/>
              </a:spcAft>
              <a:buFont typeface="Symbol" panose="05050102010706020507" pitchFamily="18" charset="2"/>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To enhance the accuracy of the model, we require additional information, such as bowling statistics (pace or spin), bowling speed, etc.</a:t>
            </a:r>
            <a:endParaRPr lang="en-IN" sz="2800" dirty="0"/>
          </a:p>
        </p:txBody>
      </p:sp>
    </p:spTree>
    <p:extLst>
      <p:ext uri="{BB962C8B-B14F-4D97-AF65-F5344CB8AC3E}">
        <p14:creationId xmlns:p14="http://schemas.microsoft.com/office/powerpoint/2010/main" val="202373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630F53-855F-40B7-08C4-75EB7E3F242B}"/>
              </a:ext>
            </a:extLst>
          </p:cNvPr>
          <p:cNvSpPr/>
          <p:nvPr/>
        </p:nvSpPr>
        <p:spPr>
          <a:xfrm>
            <a:off x="3704405" y="3013501"/>
            <a:ext cx="4059031" cy="830997"/>
          </a:xfrm>
          <a:prstGeom prst="rect">
            <a:avLst/>
          </a:prstGeom>
        </p:spPr>
        <p:txBody>
          <a:bodyPr wrap="square" anchor="t">
            <a:spAutoFit/>
          </a:bodyPr>
          <a:lstStyle/>
          <a:p>
            <a:r>
              <a:rPr lang="en-US" sz="4800" b="1" dirty="0">
                <a:solidFill>
                  <a:srgbClr val="0070C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115526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605D23-5839-E6F3-747C-AED779FE6A3B}"/>
              </a:ext>
            </a:extLst>
          </p:cNvPr>
          <p:cNvSpPr/>
          <p:nvPr/>
        </p:nvSpPr>
        <p:spPr>
          <a:xfrm>
            <a:off x="555813" y="433200"/>
            <a:ext cx="9693138"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a:t>
            </a:r>
          </a:p>
        </p:txBody>
      </p:sp>
      <p:sp>
        <p:nvSpPr>
          <p:cNvPr id="3" name="TextBox 2">
            <a:extLst>
              <a:ext uri="{FF2B5EF4-FFF2-40B4-BE49-F238E27FC236}">
                <a16:creationId xmlns:a16="http://schemas.microsoft.com/office/drawing/2014/main" id="{959A4236-D862-A451-B514-91123B757A61}"/>
              </a:ext>
            </a:extLst>
          </p:cNvPr>
          <p:cNvSpPr txBox="1"/>
          <p:nvPr/>
        </p:nvSpPr>
        <p:spPr>
          <a:xfrm>
            <a:off x="285596" y="1294882"/>
            <a:ext cx="10812710" cy="4918141"/>
          </a:xfrm>
          <a:prstGeom prst="rect">
            <a:avLst/>
          </a:prstGeom>
          <a:noFill/>
        </p:spPr>
        <p:txBody>
          <a:bodyPr wrap="square" rtlCol="0">
            <a:spAutoFit/>
          </a:bodyPr>
          <a:lstStyle/>
          <a:p>
            <a:pPr algn="just">
              <a:lnSpc>
                <a:spcPct val="107000"/>
              </a:lnSpc>
              <a:spcAft>
                <a:spcPts val="800"/>
              </a:spcAft>
            </a:pPr>
            <a:r>
              <a:rPr lang="en-IN" sz="2400" b="1" u="sng" kern="100" dirty="0">
                <a:solidFill>
                  <a:srgbClr val="000000"/>
                </a:solidFill>
                <a:highlight>
                  <a:srgbClr val="FFFFFF"/>
                </a:highlight>
                <a:latin typeface="Verdana" panose="020B0604030504040204" pitchFamily="34" charset="0"/>
                <a:ea typeface="Verdana" panose="020B0604030504040204" pitchFamily="34" charset="0"/>
                <a:cs typeface="Times New Roman" panose="02020603050405020304" pitchFamily="18" charset="0"/>
              </a:rPr>
              <a:t>Problem Statement:</a:t>
            </a:r>
            <a:endParaRPr lang="en-IN" sz="2400" b="1" u="sng"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en-IN"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BCCI has hired an external analytics consulting firm for data analytics. The major objective of this tie up is to extract actionable insights from the historical match data and make strategic changes to make India win. Primary objective is to create Machine Learning models which correctly predicts a win for the Indian Cricket Team. Once a model is developed then you have to extract actionable insights and recommendation.</a:t>
            </a:r>
          </a:p>
          <a:p>
            <a:pPr algn="just">
              <a:lnSpc>
                <a:spcPct val="107000"/>
              </a:lnSpc>
              <a:spcAft>
                <a:spcPts val="800"/>
              </a:spcAft>
            </a:pPr>
            <a:endParaRPr lang="en-IN" kern="1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en-IN"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Also, below are the details of the next 10 matches, India is going to play. You have to predict the result of the matches and if you are getting prediction as a Loss then suggest some changes and re-run your model again until you are getting Win as a prediction. You cannot use the same strategy in the entire series, because opponent will get to know your strategy and they can come with counter strategy. Hence for all the below 5 matches you have to suggest unique strategies to make India win. The suggestions should be in-line with the variables that have been mentioned in the given data set. Do consider the feasibility of the suggestions very carefully as well.</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6589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53F78F-54EE-6BDD-2D1E-D00F1276A457}"/>
              </a:ext>
            </a:extLst>
          </p:cNvPr>
          <p:cNvSpPr/>
          <p:nvPr/>
        </p:nvSpPr>
        <p:spPr>
          <a:xfrm>
            <a:off x="285594" y="346450"/>
            <a:ext cx="10776851"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 (contd..)</a:t>
            </a:r>
          </a:p>
        </p:txBody>
      </p:sp>
      <p:sp>
        <p:nvSpPr>
          <p:cNvPr id="3" name="TextBox 2">
            <a:extLst>
              <a:ext uri="{FF2B5EF4-FFF2-40B4-BE49-F238E27FC236}">
                <a16:creationId xmlns:a16="http://schemas.microsoft.com/office/drawing/2014/main" id="{7497B2D9-F250-C6DB-FAD7-2A2D003F3DA3}"/>
              </a:ext>
            </a:extLst>
          </p:cNvPr>
          <p:cNvSpPr txBox="1"/>
          <p:nvPr/>
        </p:nvSpPr>
        <p:spPr>
          <a:xfrm>
            <a:off x="285595" y="1092203"/>
            <a:ext cx="10776851" cy="4930709"/>
          </a:xfrm>
          <a:prstGeom prst="rect">
            <a:avLst/>
          </a:prstGeom>
          <a:noFill/>
        </p:spPr>
        <p:txBody>
          <a:bodyPr wrap="square" rtlCol="0">
            <a:spAutoFit/>
          </a:bodyPr>
          <a:lstStyle/>
          <a:p>
            <a:pPr>
              <a:lnSpc>
                <a:spcPct val="107000"/>
              </a:lnSpc>
              <a:spcAft>
                <a:spcPts val="800"/>
              </a:spcAft>
            </a:pPr>
            <a:r>
              <a:rPr lang="en-IN" sz="2400" b="1" u="sng"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Objective:</a:t>
            </a:r>
            <a:endParaRPr lang="en-IN" sz="2400" kern="100" dirty="0">
              <a:effectLst/>
              <a:latin typeface="Verdana" panose="020B0604030504040204" pitchFamily="34" charset="0"/>
              <a:ea typeface="Verdana" panose="020B0604030504040204" pitchFamily="34" charset="0"/>
              <a:cs typeface="Times New Roman" panose="02020603050405020304" pitchFamily="18" charset="0"/>
            </a:endParaRPr>
          </a:p>
          <a:p>
            <a:pPr algn="just">
              <a:lnSpc>
                <a:spcPct val="107000"/>
              </a:lnSpc>
              <a:spcAft>
                <a:spcPts val="800"/>
              </a:spcAft>
            </a:pPr>
            <a:r>
              <a:rPr lang="en-IN" sz="2000"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To </a:t>
            </a:r>
            <a:r>
              <a:rPr lang="en-IN" sz="2000" b="1"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extract actionable insights </a:t>
            </a:r>
            <a:r>
              <a:rPr lang="en-IN" sz="2000"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from the historical match data and </a:t>
            </a:r>
            <a:r>
              <a:rPr lang="en-IN" sz="2000" b="1"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create Machine Learning models </a:t>
            </a:r>
            <a:r>
              <a:rPr lang="en-IN" sz="2000"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which correctly </a:t>
            </a:r>
            <a:r>
              <a:rPr lang="en-IN" sz="2000" b="1"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predicts a win </a:t>
            </a:r>
            <a:r>
              <a:rPr lang="en-IN" sz="2000" kern="100" dirty="0">
                <a:solidFill>
                  <a:srgbClr val="000000"/>
                </a:solidFill>
                <a:effectLst/>
                <a:highlight>
                  <a:srgbClr val="FFFFFF"/>
                </a:highlight>
                <a:latin typeface="Verdana" panose="020B0604030504040204" pitchFamily="34" charset="0"/>
                <a:ea typeface="Verdana" panose="020B0604030504040204" pitchFamily="34" charset="0"/>
                <a:cs typeface="Times New Roman" panose="02020603050405020304" pitchFamily="18" charset="0"/>
              </a:rPr>
              <a:t>for the Indian Cricket Team.</a:t>
            </a:r>
            <a:endParaRPr lang="en-IN" sz="2000" kern="100" dirty="0">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endParaRPr lang="en-IN" sz="2400" b="1" u="sng"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spcAft>
                <a:spcPts val="800"/>
              </a:spcAft>
            </a:pPr>
            <a:r>
              <a:rPr lang="en-IN" sz="2400" b="1" u="sng"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Scope:</a:t>
            </a:r>
            <a:endParaRPr lang="en-IN" sz="2400" kern="100" dirty="0">
              <a:effectLst/>
              <a:latin typeface="Verdana" panose="020B0604030504040204" pitchFamily="34" charset="0"/>
              <a:ea typeface="Verdana" panose="020B060403050404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20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Cricket win prediction models assist in </a:t>
            </a:r>
            <a:r>
              <a:rPr lang="en-IN" sz="2000" b="1"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team selection</a:t>
            </a:r>
            <a:r>
              <a:rPr lang="en-IN" sz="20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sz="20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Models help in </a:t>
            </a:r>
            <a:r>
              <a:rPr lang="en-IN" sz="2000" b="1"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plan strategies </a:t>
            </a:r>
            <a:r>
              <a:rPr lang="en-IN" sz="20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based on the </a:t>
            </a:r>
            <a:r>
              <a:rPr lang="en-IN" sz="2000" b="1"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season, match format, opponents, and other factors</a:t>
            </a:r>
            <a:r>
              <a:rPr lang="en-IN" sz="20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sz="20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Prediction models help in the </a:t>
            </a:r>
            <a:r>
              <a:rPr lang="en-IN" sz="2000" b="1"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performance analysis </a:t>
            </a:r>
            <a:r>
              <a:rPr lang="en-IN" sz="2000" kern="100" dirty="0">
                <a:solidFill>
                  <a:srgbClr val="000000"/>
                </a:solidFill>
                <a:latin typeface="Verdana" panose="020B0604030504040204" pitchFamily="34" charset="0"/>
                <a:ea typeface="Verdana" panose="020B0604030504040204" pitchFamily="34" charset="0"/>
                <a:cs typeface="Times New Roman" panose="02020603050405020304" pitchFamily="18" charset="0"/>
              </a:rPr>
              <a:t>of the team by providing valuable insights.</a:t>
            </a:r>
          </a:p>
          <a:p>
            <a:pPr>
              <a:lnSpc>
                <a:spcPct val="107000"/>
              </a:lnSpc>
              <a:spcAft>
                <a:spcPts val="800"/>
              </a:spcAft>
            </a:pPr>
            <a:endParaRPr lang="en-IN" sz="2000"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50811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84B8933-F44C-374A-B677-D79AD8184284}"/>
              </a:ext>
            </a:extLst>
          </p:cNvPr>
          <p:cNvSpPr txBox="1"/>
          <p:nvPr/>
        </p:nvSpPr>
        <p:spPr>
          <a:xfrm>
            <a:off x="195948" y="1186908"/>
            <a:ext cx="10696169" cy="5273751"/>
          </a:xfrm>
          <a:prstGeom prst="rect">
            <a:avLst/>
          </a:prstGeom>
          <a:noFill/>
        </p:spPr>
        <p:txBody>
          <a:bodyPr wrap="square" rtlCol="0">
            <a:spAutoFit/>
          </a:bodyPr>
          <a:lstStyle/>
          <a:p>
            <a:pPr marL="25400">
              <a:lnSpc>
                <a:spcPct val="150000"/>
              </a:lnSpc>
            </a:pPr>
            <a:r>
              <a:rPr lang="en-IN" sz="2400" b="1" u="sng"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Limitations:</a:t>
            </a:r>
          </a:p>
          <a:p>
            <a:pPr marL="368300" indent="-342900">
              <a:lnSpc>
                <a:spcPct val="150000"/>
              </a:lnSpc>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To enhance the accuracy of the model, we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need additional information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such as bowling statistics (pace or spin), bowling speed, batting order, etc.</a:t>
            </a:r>
          </a:p>
          <a:p>
            <a:pPr marL="368300" indent="-342900">
              <a:lnSpc>
                <a:spcPct val="150000"/>
              </a:lnSpc>
              <a:buFont typeface="Arial" panose="020B0604020202020204" pitchFamily="34" charset="0"/>
              <a:buChar char="•"/>
            </a:pPr>
            <a:r>
              <a:rPr lang="en-IN" sz="2000" dirty="0">
                <a:solidFill>
                  <a:srgbClr val="000000"/>
                </a:solidFill>
                <a:highlight>
                  <a:srgbClr val="FFFFFF"/>
                </a:highlight>
                <a:latin typeface="Verdana" panose="020B0604030504040204" pitchFamily="34" charset="0"/>
                <a:ea typeface="Verdana" panose="020B0604030504040204" pitchFamily="34" charset="0"/>
              </a:rPr>
              <a:t>Prediction models offer a </a:t>
            </a:r>
            <a:r>
              <a:rPr lang="en-IN" sz="2000" b="1" dirty="0">
                <a:solidFill>
                  <a:srgbClr val="000000"/>
                </a:solidFill>
                <a:highlight>
                  <a:srgbClr val="FFFFFF"/>
                </a:highlight>
                <a:latin typeface="Verdana" panose="020B0604030504040204" pitchFamily="34" charset="0"/>
                <a:ea typeface="Verdana" panose="020B0604030504040204" pitchFamily="34" charset="0"/>
              </a:rPr>
              <a:t>probabilistic view</a:t>
            </a:r>
            <a:r>
              <a:rPr lang="en-IN" sz="2000" dirty="0">
                <a:solidFill>
                  <a:srgbClr val="000000"/>
                </a:solidFill>
                <a:highlight>
                  <a:srgbClr val="FFFFFF"/>
                </a:highlight>
                <a:latin typeface="Verdana" panose="020B0604030504040204" pitchFamily="34" charset="0"/>
                <a:ea typeface="Verdana" panose="020B0604030504040204" pitchFamily="34" charset="0"/>
              </a:rPr>
              <a:t> and do not ensure 100% accuracy.</a:t>
            </a:r>
            <a:endParaRPr lang="en-IN" sz="2000" dirty="0">
              <a:effectLst/>
              <a:highlight>
                <a:srgbClr val="FFFFFF"/>
              </a:highlight>
              <a:latin typeface="Verdana" panose="020B0604030504040204" pitchFamily="34" charset="0"/>
              <a:ea typeface="Verdana" panose="020B0604030504040204" pitchFamily="34" charset="0"/>
            </a:endParaRPr>
          </a:p>
          <a:p>
            <a:pPr marL="25400"/>
            <a:endParaRPr lang="en-IN" sz="2800" b="1" u="sng" kern="100"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pPr marL="25400">
              <a:lnSpc>
                <a:spcPct val="150000"/>
              </a:lnSpc>
            </a:pPr>
            <a:r>
              <a:rPr lang="en-IN" sz="2400" b="1" u="sng" kern="100" dirty="0">
                <a:solidFill>
                  <a:srgbClr val="000000"/>
                </a:solidFill>
                <a:effectLst/>
                <a:latin typeface="Verdana" panose="020B0604030504040204" pitchFamily="34" charset="0"/>
                <a:ea typeface="Verdana" panose="020B0604030504040204" pitchFamily="34" charset="0"/>
                <a:cs typeface="Times New Roman" panose="02020603050405020304" pitchFamily="18" charset="0"/>
              </a:rPr>
              <a:t>Insights from EDA:</a:t>
            </a:r>
            <a:endParaRPr lang="en-IN" sz="2400" kern="100" dirty="0">
              <a:effectLst/>
              <a:latin typeface="Verdana" panose="020B0604030504040204" pitchFamily="34" charset="0"/>
              <a:ea typeface="Verdana" panose="020B0604030504040204" pitchFamily="34" charset="0"/>
              <a:cs typeface="Times New Roman" panose="02020603050405020304" pitchFamily="18" charset="0"/>
            </a:endParaRPr>
          </a:p>
          <a:p>
            <a:pPr marL="482600" indent="-457200">
              <a:lnSpc>
                <a:spcPct val="150000"/>
              </a:lnSpc>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About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83.7%</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of the data comprises of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wins</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and only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16.2%</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comprises of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losses</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a:t>
            </a:r>
          </a:p>
          <a:p>
            <a:pPr marL="482600" indent="-457200">
              <a:lnSpc>
                <a:spcPct val="150000"/>
              </a:lnSpc>
              <a:buFont typeface="Arial" panose="020B0604020202020204" pitchFamily="34" charset="0"/>
              <a:buChar char="•"/>
            </a:pPr>
            <a:r>
              <a:rPr lang="en-IN" sz="2000" b="1" dirty="0">
                <a:solidFill>
                  <a:srgbClr val="000000"/>
                </a:solidFill>
                <a:effectLst/>
                <a:highlight>
                  <a:srgbClr val="FFFFFF"/>
                </a:highlight>
                <a:latin typeface="Verdana" panose="020B0604030504040204" pitchFamily="34" charset="0"/>
                <a:ea typeface="Verdana" panose="020B0604030504040204" pitchFamily="34" charset="0"/>
              </a:rPr>
              <a:t>65.4%</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of the matches provided in the data are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ODI’s</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while only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4.2%</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are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test</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matches.</a:t>
            </a:r>
            <a:endParaRPr lang="en-IN" sz="2800" dirty="0"/>
          </a:p>
        </p:txBody>
      </p:sp>
      <p:sp>
        <p:nvSpPr>
          <p:cNvPr id="2" name="Rectangle 1">
            <a:extLst>
              <a:ext uri="{FF2B5EF4-FFF2-40B4-BE49-F238E27FC236}">
                <a16:creationId xmlns:a16="http://schemas.microsoft.com/office/drawing/2014/main" id="{02D2E691-443B-9A05-E10A-C200FD12E4B4}"/>
              </a:ext>
            </a:extLst>
          </p:cNvPr>
          <p:cNvSpPr/>
          <p:nvPr/>
        </p:nvSpPr>
        <p:spPr>
          <a:xfrm>
            <a:off x="277906" y="397341"/>
            <a:ext cx="1083832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 (contd..)</a:t>
            </a:r>
          </a:p>
        </p:txBody>
      </p:sp>
    </p:spTree>
    <p:extLst>
      <p:ext uri="{BB962C8B-B14F-4D97-AF65-F5344CB8AC3E}">
        <p14:creationId xmlns:p14="http://schemas.microsoft.com/office/powerpoint/2010/main" val="954036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43F415-8D2E-06C5-6226-36A27B38D07B}"/>
              </a:ext>
            </a:extLst>
          </p:cNvPr>
          <p:cNvSpPr/>
          <p:nvPr/>
        </p:nvSpPr>
        <p:spPr>
          <a:xfrm>
            <a:off x="277906" y="397341"/>
            <a:ext cx="1083832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 (contd..)</a:t>
            </a:r>
          </a:p>
        </p:txBody>
      </p:sp>
      <p:sp>
        <p:nvSpPr>
          <p:cNvPr id="3" name="TextBox 2">
            <a:extLst>
              <a:ext uri="{FF2B5EF4-FFF2-40B4-BE49-F238E27FC236}">
                <a16:creationId xmlns:a16="http://schemas.microsoft.com/office/drawing/2014/main" id="{8146FF1F-8B09-9968-DC21-AC3B1952BF92}"/>
              </a:ext>
            </a:extLst>
          </p:cNvPr>
          <p:cNvSpPr txBox="1"/>
          <p:nvPr/>
        </p:nvSpPr>
        <p:spPr>
          <a:xfrm>
            <a:off x="195948" y="1351508"/>
            <a:ext cx="10696169" cy="4646721"/>
          </a:xfrm>
          <a:prstGeom prst="rect">
            <a:avLst/>
          </a:prstGeom>
          <a:noFill/>
        </p:spPr>
        <p:txBody>
          <a:bodyPr wrap="square" rtlCol="0">
            <a:spAutoFit/>
          </a:bodyPr>
          <a:lstStyle/>
          <a:p>
            <a:pPr marL="514350" indent="-285750" algn="just">
              <a:lnSpc>
                <a:spcPct val="150000"/>
              </a:lnSpc>
              <a:buFont typeface="Arial" panose="020B0604020202020204" pitchFamily="34" charset="0"/>
              <a:buChar char="•"/>
            </a:pPr>
            <a:r>
              <a:rPr lang="en-IN" sz="2000" dirty="0">
                <a:solidFill>
                  <a:srgbClr val="000000"/>
                </a:solidFill>
                <a:effectLst/>
                <a:highlight>
                  <a:srgbClr val="FFFFFF"/>
                </a:highlight>
                <a:latin typeface="Verdana" panose="020B0604030504040204" pitchFamily="34" charset="0"/>
                <a:ea typeface="Verdana" panose="020B0604030504040204" pitchFamily="34" charset="0"/>
              </a:rPr>
              <a:t>The initial selection of the Indian team involved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bowling</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approximately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60.3% </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of the time.</a:t>
            </a:r>
          </a:p>
          <a:p>
            <a:pPr marL="514350" indent="-285750" algn="just">
              <a:lnSpc>
                <a:spcPct val="150000"/>
              </a:lnSpc>
              <a:buFont typeface="Arial" panose="020B0604020202020204" pitchFamily="34" charset="0"/>
              <a:buChar char="•"/>
            </a:pPr>
            <a:r>
              <a:rPr lang="en-IN" sz="2000" dirty="0">
                <a:solidFill>
                  <a:srgbClr val="000000"/>
                </a:solidFill>
                <a:effectLst/>
                <a:latin typeface="Verdana" panose="020B0604030504040204" pitchFamily="34" charset="0"/>
                <a:ea typeface="Verdana" panose="020B0604030504040204" pitchFamily="34" charset="0"/>
              </a:rPr>
              <a:t>Of the total matches played, </a:t>
            </a:r>
            <a:r>
              <a:rPr lang="en-IN" sz="2000" b="1" dirty="0">
                <a:solidFill>
                  <a:srgbClr val="000000"/>
                </a:solidFill>
                <a:effectLst/>
                <a:latin typeface="Verdana" panose="020B0604030504040204" pitchFamily="34" charset="0"/>
                <a:ea typeface="Verdana" panose="020B0604030504040204" pitchFamily="34" charset="0"/>
              </a:rPr>
              <a:t>60.7%</a:t>
            </a:r>
            <a:r>
              <a:rPr lang="en-IN" sz="2000" dirty="0">
                <a:solidFill>
                  <a:srgbClr val="000000"/>
                </a:solidFill>
                <a:effectLst/>
                <a:latin typeface="Verdana" panose="020B0604030504040204" pitchFamily="34" charset="0"/>
                <a:ea typeface="Verdana" panose="020B0604030504040204" pitchFamily="34" charset="0"/>
              </a:rPr>
              <a:t> were played against </a:t>
            </a:r>
            <a:r>
              <a:rPr lang="en-IN" sz="2000" b="1" dirty="0">
                <a:solidFill>
                  <a:srgbClr val="000000"/>
                </a:solidFill>
                <a:effectLst/>
                <a:latin typeface="Verdana" panose="020B0604030504040204" pitchFamily="34" charset="0"/>
                <a:ea typeface="Verdana" panose="020B0604030504040204" pitchFamily="34" charset="0"/>
              </a:rPr>
              <a:t>South Africa, Kenya </a:t>
            </a:r>
            <a:r>
              <a:rPr lang="en-IN" sz="2000" dirty="0">
                <a:solidFill>
                  <a:srgbClr val="000000"/>
                </a:solidFill>
                <a:effectLst/>
                <a:latin typeface="Verdana" panose="020B0604030504040204" pitchFamily="34" charset="0"/>
                <a:ea typeface="Verdana" panose="020B0604030504040204" pitchFamily="34" charset="0"/>
              </a:rPr>
              <a:t>and</a:t>
            </a:r>
            <a:r>
              <a:rPr lang="en-IN" sz="2000" b="1" dirty="0">
                <a:solidFill>
                  <a:srgbClr val="000000"/>
                </a:solidFill>
                <a:effectLst/>
                <a:latin typeface="Verdana" panose="020B0604030504040204" pitchFamily="34" charset="0"/>
                <a:ea typeface="Verdana" panose="020B0604030504040204" pitchFamily="34" charset="0"/>
              </a:rPr>
              <a:t> </a:t>
            </a:r>
            <a:r>
              <a:rPr lang="en-IN" sz="2000" b="1" dirty="0" err="1">
                <a:solidFill>
                  <a:srgbClr val="000000"/>
                </a:solidFill>
                <a:effectLst/>
                <a:latin typeface="Verdana" panose="020B0604030504040204" pitchFamily="34" charset="0"/>
                <a:ea typeface="Verdana" panose="020B0604030504040204" pitchFamily="34" charset="0"/>
              </a:rPr>
              <a:t>Srilanka</a:t>
            </a:r>
            <a:r>
              <a:rPr lang="en-IN" sz="2000" b="1" dirty="0">
                <a:solidFill>
                  <a:srgbClr val="000000"/>
                </a:solidFill>
                <a:latin typeface="Verdana" panose="020B0604030504040204" pitchFamily="34" charset="0"/>
                <a:ea typeface="Verdana" panose="020B0604030504040204" pitchFamily="34" charset="0"/>
              </a:rPr>
              <a:t> </a:t>
            </a:r>
            <a:r>
              <a:rPr lang="en-IN" sz="2000" dirty="0">
                <a:solidFill>
                  <a:srgbClr val="000000"/>
                </a:solidFill>
                <a:latin typeface="Verdana" panose="020B0604030504040204" pitchFamily="34" charset="0"/>
                <a:ea typeface="Verdana" panose="020B0604030504040204" pitchFamily="34" charset="0"/>
              </a:rPr>
              <a:t>and</a:t>
            </a:r>
            <a:r>
              <a:rPr lang="en-IN" sz="2000" b="1" dirty="0">
                <a:solidFill>
                  <a:srgbClr val="000000"/>
                </a:solidFill>
                <a:latin typeface="Verdana" panose="020B0604030504040204" pitchFamily="34" charset="0"/>
                <a:ea typeface="Verdana" panose="020B0604030504040204" pitchFamily="34" charset="0"/>
              </a:rPr>
              <a:t> </a:t>
            </a:r>
            <a:r>
              <a:rPr lang="en-IN" sz="2000" dirty="0">
                <a:solidFill>
                  <a:srgbClr val="000000"/>
                </a:solidFill>
                <a:effectLst/>
                <a:latin typeface="Verdana" panose="020B0604030504040204" pitchFamily="34" charset="0"/>
                <a:ea typeface="Verdana" panose="020B0604030504040204" pitchFamily="34" charset="0"/>
              </a:rPr>
              <a:t>about </a:t>
            </a:r>
            <a:r>
              <a:rPr lang="en-IN" sz="2000" b="1" dirty="0">
                <a:solidFill>
                  <a:srgbClr val="000000"/>
                </a:solidFill>
                <a:effectLst/>
                <a:latin typeface="Verdana" panose="020B0604030504040204" pitchFamily="34" charset="0"/>
                <a:ea typeface="Verdana" panose="020B0604030504040204" pitchFamily="34" charset="0"/>
              </a:rPr>
              <a:t>3.5% </a:t>
            </a:r>
            <a:r>
              <a:rPr lang="en-IN" sz="2000" dirty="0">
                <a:solidFill>
                  <a:srgbClr val="000000"/>
                </a:solidFill>
                <a:effectLst/>
                <a:latin typeface="Verdana" panose="020B0604030504040204" pitchFamily="34" charset="0"/>
                <a:ea typeface="Verdana" panose="020B0604030504040204" pitchFamily="34" charset="0"/>
              </a:rPr>
              <a:t>were played against </a:t>
            </a:r>
            <a:r>
              <a:rPr lang="en-IN" sz="2000" b="1" dirty="0">
                <a:solidFill>
                  <a:srgbClr val="000000"/>
                </a:solidFill>
                <a:effectLst/>
                <a:latin typeface="Verdana" panose="020B0604030504040204" pitchFamily="34" charset="0"/>
                <a:ea typeface="Verdana" panose="020B0604030504040204" pitchFamily="34" charset="0"/>
              </a:rPr>
              <a:t>Australia</a:t>
            </a:r>
            <a:r>
              <a:rPr lang="en-IN" sz="2000" dirty="0">
                <a:solidFill>
                  <a:srgbClr val="000000"/>
                </a:solidFill>
                <a:effectLst/>
                <a:latin typeface="Verdana" panose="020B0604030504040204" pitchFamily="34" charset="0"/>
                <a:ea typeface="Verdana" panose="020B0604030504040204" pitchFamily="34" charset="0"/>
              </a:rPr>
              <a:t>.</a:t>
            </a:r>
          </a:p>
          <a:p>
            <a:pPr marL="514350" indent="-285750" algn="just">
              <a:lnSpc>
                <a:spcPct val="150000"/>
              </a:lnSpc>
              <a:buFont typeface="Arial" panose="020B0604020202020204" pitchFamily="34" charset="0"/>
              <a:buChar char="•"/>
            </a:pPr>
            <a:r>
              <a:rPr lang="en-IN" sz="2000" dirty="0">
                <a:solidFill>
                  <a:srgbClr val="000000"/>
                </a:solidFill>
                <a:highlight>
                  <a:srgbClr val="FFFFFF"/>
                </a:highlight>
                <a:latin typeface="Verdana" panose="020B0604030504040204" pitchFamily="34" charset="0"/>
                <a:ea typeface="Verdana" panose="020B0604030504040204" pitchFamily="34" charset="0"/>
              </a:rPr>
              <a:t>About </a:t>
            </a:r>
            <a:r>
              <a:rPr lang="en-IN" sz="2000" b="1" dirty="0">
                <a:solidFill>
                  <a:srgbClr val="000000"/>
                </a:solidFill>
                <a:highlight>
                  <a:srgbClr val="FFFFFF"/>
                </a:highlight>
                <a:latin typeface="Verdana" panose="020B0604030504040204" pitchFamily="34" charset="0"/>
                <a:ea typeface="Verdana" panose="020B0604030504040204" pitchFamily="34" charset="0"/>
              </a:rPr>
              <a:t>1130</a:t>
            </a:r>
            <a:r>
              <a:rPr lang="en-IN" sz="2000" dirty="0">
                <a:solidFill>
                  <a:srgbClr val="000000"/>
                </a:solidFill>
                <a:highlight>
                  <a:srgbClr val="FFFFFF"/>
                </a:highlight>
                <a:latin typeface="Verdana" panose="020B0604030504040204" pitchFamily="34" charset="0"/>
                <a:ea typeface="Verdana" panose="020B0604030504040204" pitchFamily="34" charset="0"/>
              </a:rPr>
              <a:t> matches (46%) </a:t>
            </a:r>
            <a:r>
              <a:rPr lang="en-IN" sz="2000" dirty="0">
                <a:solidFill>
                  <a:srgbClr val="000000"/>
                </a:solidFill>
                <a:effectLst/>
                <a:latin typeface="Verdana" panose="020B0604030504040204" pitchFamily="34" charset="0"/>
                <a:ea typeface="Verdana" panose="020B0604030504040204" pitchFamily="34" charset="0"/>
              </a:rPr>
              <a:t>were played during the rainy season, of which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988</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(87%) resulting in wins and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142</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(13%) in losses.</a:t>
            </a:r>
          </a:p>
          <a:p>
            <a:pPr marL="514350" indent="-285750" algn="just">
              <a:lnSpc>
                <a:spcPct val="150000"/>
              </a:lnSpc>
              <a:buFont typeface="Arial" panose="020B0604020202020204" pitchFamily="34" charset="0"/>
              <a:buChar char="•"/>
            </a:pPr>
            <a:r>
              <a:rPr lang="en-IN" sz="2000" dirty="0">
                <a:solidFill>
                  <a:srgbClr val="000000"/>
                </a:solidFill>
                <a:effectLst/>
                <a:latin typeface="Verdana" panose="020B0604030504040204" pitchFamily="34" charset="0"/>
                <a:ea typeface="Verdana" panose="020B0604030504040204" pitchFamily="34" charset="0"/>
              </a:rPr>
              <a:t>The Indian team played only </a:t>
            </a:r>
            <a:r>
              <a:rPr lang="en-IN" sz="2000" b="1" dirty="0">
                <a:solidFill>
                  <a:srgbClr val="000000"/>
                </a:solidFill>
                <a:effectLst/>
                <a:latin typeface="Verdana" panose="020B0604030504040204" pitchFamily="34" charset="0"/>
                <a:ea typeface="Verdana" panose="020B0604030504040204" pitchFamily="34" charset="0"/>
              </a:rPr>
              <a:t>105 test matches </a:t>
            </a:r>
            <a:r>
              <a:rPr lang="en-IN" sz="2000" dirty="0">
                <a:solidFill>
                  <a:srgbClr val="000000"/>
                </a:solidFill>
                <a:effectLst/>
                <a:latin typeface="Verdana" panose="020B0604030504040204" pitchFamily="34" charset="0"/>
                <a:ea typeface="Verdana" panose="020B0604030504040204" pitchFamily="34" charset="0"/>
              </a:rPr>
              <a:t>of which they won 84 (</a:t>
            </a:r>
            <a:r>
              <a:rPr lang="en-IN" sz="2000" b="1" dirty="0">
                <a:solidFill>
                  <a:srgbClr val="000000"/>
                </a:solidFill>
                <a:effectLst/>
                <a:latin typeface="Verdana" panose="020B0604030504040204" pitchFamily="34" charset="0"/>
                <a:ea typeface="Verdana" panose="020B0604030504040204" pitchFamily="34" charset="0"/>
              </a:rPr>
              <a:t>80%</a:t>
            </a:r>
            <a:r>
              <a:rPr lang="en-IN" sz="2000" dirty="0">
                <a:solidFill>
                  <a:srgbClr val="000000"/>
                </a:solidFill>
                <a:effectLst/>
                <a:latin typeface="Verdana" panose="020B0604030504040204" pitchFamily="34" charset="0"/>
                <a:ea typeface="Verdana" panose="020B0604030504040204" pitchFamily="34" charset="0"/>
              </a:rPr>
              <a:t>) matches.</a:t>
            </a:r>
          </a:p>
          <a:p>
            <a:pPr marL="514350" indent="-285750" algn="just">
              <a:lnSpc>
                <a:spcPct val="150000"/>
              </a:lnSpc>
              <a:buFont typeface="Arial" panose="020B0604020202020204" pitchFamily="34" charset="0"/>
              <a:buChar char="•"/>
            </a:pPr>
            <a:r>
              <a:rPr lang="en-IN" sz="2000" b="1" dirty="0">
                <a:solidFill>
                  <a:srgbClr val="000000"/>
                </a:solidFill>
                <a:effectLst/>
                <a:highlight>
                  <a:srgbClr val="FFFFFF"/>
                </a:highlight>
                <a:latin typeface="Verdana" panose="020B0604030504040204" pitchFamily="34" charset="0"/>
                <a:ea typeface="Verdana" panose="020B0604030504040204" pitchFamily="34" charset="0"/>
              </a:rPr>
              <a:t>Against</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Pakistan</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they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won</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202 matches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94%</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and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lost</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just 13 matches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6%).</a:t>
            </a:r>
            <a:endParaRPr lang="en-IN" sz="2000" dirty="0">
              <a:effectLst/>
              <a:highlight>
                <a:srgbClr val="FFFFFF"/>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6955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93DF6E-BCFD-5A41-C6DE-B85470356B03}"/>
              </a:ext>
            </a:extLst>
          </p:cNvPr>
          <p:cNvSpPr/>
          <p:nvPr/>
        </p:nvSpPr>
        <p:spPr>
          <a:xfrm>
            <a:off x="277906" y="580954"/>
            <a:ext cx="10838329" cy="707886"/>
          </a:xfrm>
          <a:prstGeom prst="rect">
            <a:avLst/>
          </a:prstGeom>
        </p:spPr>
        <p:txBody>
          <a:bodyPr wrap="square" anchor="t">
            <a:spAutoFit/>
          </a:bodyPr>
          <a:lstStyle/>
          <a:p>
            <a:pPr algn="ctr"/>
            <a:r>
              <a:rPr lang="en-US" sz="4000" b="1" dirty="0">
                <a:solidFill>
                  <a:srgbClr val="0070C0"/>
                </a:solidFill>
                <a:latin typeface="Arial" panose="020B0604020202020204" pitchFamily="34" charset="0"/>
                <a:cs typeface="Arial" panose="020B0604020202020204" pitchFamily="34" charset="0"/>
              </a:rPr>
              <a:t>Business Problem Understanding (contd..)</a:t>
            </a:r>
          </a:p>
        </p:txBody>
      </p:sp>
      <p:sp>
        <p:nvSpPr>
          <p:cNvPr id="3" name="TextBox 2">
            <a:extLst>
              <a:ext uri="{FF2B5EF4-FFF2-40B4-BE49-F238E27FC236}">
                <a16:creationId xmlns:a16="http://schemas.microsoft.com/office/drawing/2014/main" id="{6A275A31-EE46-D738-9CD9-B8F1504E9A2B}"/>
              </a:ext>
            </a:extLst>
          </p:cNvPr>
          <p:cNvSpPr txBox="1"/>
          <p:nvPr/>
        </p:nvSpPr>
        <p:spPr>
          <a:xfrm>
            <a:off x="195948" y="1656309"/>
            <a:ext cx="10696169" cy="4185056"/>
          </a:xfrm>
          <a:prstGeom prst="rect">
            <a:avLst/>
          </a:prstGeom>
          <a:noFill/>
        </p:spPr>
        <p:txBody>
          <a:bodyPr wrap="square" rtlCol="0">
            <a:spAutoFit/>
          </a:bodyPr>
          <a:lstStyle/>
          <a:p>
            <a:pPr marL="514350" indent="-285750" algn="just">
              <a:lnSpc>
                <a:spcPct val="150000"/>
              </a:lnSpc>
              <a:buFont typeface="Arial" panose="020B0604020202020204" pitchFamily="34" charset="0"/>
              <a:buChar char="•"/>
            </a:pPr>
            <a:r>
              <a:rPr lang="en-IN" sz="2000" dirty="0">
                <a:solidFill>
                  <a:srgbClr val="000000"/>
                </a:solidFill>
                <a:effectLst/>
                <a:latin typeface="Verdana" panose="020B0604030504040204" pitchFamily="34" charset="0"/>
                <a:ea typeface="Verdana" panose="020B0604030504040204" pitchFamily="34" charset="0"/>
              </a:rPr>
              <a:t>Maximum </a:t>
            </a:r>
            <a:r>
              <a:rPr lang="en-IN" sz="2000" b="1" dirty="0">
                <a:solidFill>
                  <a:srgbClr val="000000"/>
                </a:solidFill>
                <a:effectLst/>
                <a:latin typeface="Verdana" panose="020B0604030504040204" pitchFamily="34" charset="0"/>
                <a:ea typeface="Verdana" panose="020B0604030504040204" pitchFamily="34" charset="0"/>
              </a:rPr>
              <a:t>extra bowls </a:t>
            </a:r>
            <a:r>
              <a:rPr lang="en-IN" sz="2000" dirty="0">
                <a:solidFill>
                  <a:srgbClr val="000000"/>
                </a:solidFill>
                <a:effectLst/>
                <a:latin typeface="Verdana" panose="020B0604030504040204" pitchFamily="34" charset="0"/>
                <a:ea typeface="Verdana" panose="020B0604030504040204" pitchFamily="34" charset="0"/>
              </a:rPr>
              <a:t>bowled per match is </a:t>
            </a:r>
            <a:r>
              <a:rPr lang="en-IN" sz="2000" b="1" dirty="0">
                <a:solidFill>
                  <a:srgbClr val="000000"/>
                </a:solidFill>
                <a:effectLst/>
                <a:latin typeface="Verdana" panose="020B0604030504040204" pitchFamily="34" charset="0"/>
                <a:ea typeface="Verdana" panose="020B0604030504040204" pitchFamily="34" charset="0"/>
              </a:rPr>
              <a:t>40</a:t>
            </a:r>
            <a:r>
              <a:rPr lang="en-IN" sz="2000" dirty="0">
                <a:solidFill>
                  <a:srgbClr val="000000"/>
                </a:solidFill>
                <a:effectLst/>
                <a:latin typeface="Verdana" panose="020B0604030504040204" pitchFamily="34" charset="0"/>
                <a:ea typeface="Verdana" panose="020B0604030504040204" pitchFamily="34" charset="0"/>
              </a:rPr>
              <a:t>.</a:t>
            </a:r>
          </a:p>
          <a:p>
            <a:pPr marL="514350" indent="-285750" algn="just">
              <a:lnSpc>
                <a:spcPct val="150000"/>
              </a:lnSpc>
              <a:buFont typeface="Arial" panose="020B0604020202020204" pitchFamily="34" charset="0"/>
              <a:buChar char="•"/>
            </a:pPr>
            <a:r>
              <a:rPr lang="en-IN" sz="2000" dirty="0">
                <a:solidFill>
                  <a:srgbClr val="000000"/>
                </a:solidFill>
                <a:effectLst/>
                <a:latin typeface="Verdana" panose="020B0604030504040204" pitchFamily="34" charset="0"/>
                <a:ea typeface="Verdana" panose="020B0604030504040204" pitchFamily="34" charset="0"/>
              </a:rPr>
              <a:t>According to the cluster profiles, </a:t>
            </a:r>
            <a:r>
              <a:rPr lang="en-IN" sz="2000" dirty="0">
                <a:solidFill>
                  <a:srgbClr val="000000"/>
                </a:solidFill>
                <a:highlight>
                  <a:srgbClr val="FFFFFF"/>
                </a:highlight>
                <a:latin typeface="Verdana" panose="020B0604030504040204" pitchFamily="34" charset="0"/>
                <a:ea typeface="Verdana" panose="020B0604030504040204" pitchFamily="34" charset="0"/>
              </a:rPr>
              <a:t>a</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mong the matches lost, the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least runs given in an over</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 belongs to </a:t>
            </a:r>
            <a:r>
              <a:rPr lang="en-IN" sz="2000" b="1" dirty="0">
                <a:solidFill>
                  <a:srgbClr val="000000"/>
                </a:solidFill>
                <a:effectLst/>
                <a:highlight>
                  <a:srgbClr val="FFFFFF"/>
                </a:highlight>
                <a:latin typeface="Verdana" panose="020B0604030504040204" pitchFamily="34" charset="0"/>
                <a:ea typeface="Verdana" panose="020B0604030504040204" pitchFamily="34" charset="0"/>
              </a:rPr>
              <a:t>Cluster 2</a:t>
            </a:r>
            <a:r>
              <a:rPr lang="en-IN" sz="2000" dirty="0">
                <a:solidFill>
                  <a:srgbClr val="000000"/>
                </a:solidFill>
                <a:effectLst/>
                <a:highlight>
                  <a:srgbClr val="FFFFFF"/>
                </a:highlight>
                <a:latin typeface="Verdana" panose="020B0604030504040204" pitchFamily="34" charset="0"/>
                <a:ea typeface="Verdana" panose="020B0604030504040204" pitchFamily="34" charset="0"/>
              </a:rPr>
              <a:t>.</a:t>
            </a:r>
          </a:p>
          <a:p>
            <a:pPr marL="514350" indent="-285750" algn="just">
              <a:lnSpc>
                <a:spcPct val="150000"/>
              </a:lnSpc>
              <a:buFont typeface="Arial" panose="020B0604020202020204" pitchFamily="34" charset="0"/>
              <a:buChar char="•"/>
            </a:pPr>
            <a:r>
              <a:rPr lang="en-IN" sz="2000" dirty="0">
                <a:solidFill>
                  <a:srgbClr val="000000"/>
                </a:solidFill>
                <a:effectLst/>
                <a:latin typeface="Verdana" panose="020B0604030504040204" pitchFamily="34" charset="0"/>
                <a:ea typeface="Verdana" panose="020B0604030504040204" pitchFamily="34" charset="0"/>
              </a:rPr>
              <a:t>According to the cluster profiles, among the matches won, the </a:t>
            </a:r>
            <a:r>
              <a:rPr lang="en-IN" sz="2000" b="1" dirty="0">
                <a:solidFill>
                  <a:srgbClr val="000000"/>
                </a:solidFill>
                <a:effectLst/>
                <a:latin typeface="Verdana" panose="020B0604030504040204" pitchFamily="34" charset="0"/>
                <a:ea typeface="Verdana" panose="020B0604030504040204" pitchFamily="34" charset="0"/>
              </a:rPr>
              <a:t>maximum runs given in an over </a:t>
            </a:r>
            <a:r>
              <a:rPr lang="en-IN" sz="2000" dirty="0">
                <a:solidFill>
                  <a:srgbClr val="000000"/>
                </a:solidFill>
                <a:effectLst/>
                <a:latin typeface="Verdana" panose="020B0604030504040204" pitchFamily="34" charset="0"/>
                <a:ea typeface="Verdana" panose="020B0604030504040204" pitchFamily="34" charset="0"/>
              </a:rPr>
              <a:t>belongs to </a:t>
            </a:r>
            <a:r>
              <a:rPr lang="en-IN" sz="2000" b="1" dirty="0">
                <a:solidFill>
                  <a:srgbClr val="000000"/>
                </a:solidFill>
                <a:effectLst/>
                <a:latin typeface="Verdana" panose="020B0604030504040204" pitchFamily="34" charset="0"/>
                <a:ea typeface="Verdana" panose="020B0604030504040204" pitchFamily="34" charset="0"/>
              </a:rPr>
              <a:t>Cluster 1</a:t>
            </a:r>
            <a:r>
              <a:rPr lang="en-IN" sz="2000" dirty="0">
                <a:solidFill>
                  <a:srgbClr val="000000"/>
                </a:solidFill>
                <a:effectLst/>
                <a:latin typeface="Verdana" panose="020B0604030504040204" pitchFamily="34" charset="0"/>
                <a:ea typeface="Verdana" panose="020B0604030504040204" pitchFamily="34" charset="0"/>
              </a:rPr>
              <a:t>.</a:t>
            </a:r>
          </a:p>
          <a:p>
            <a:pPr marL="514350" indent="-285750" algn="just">
              <a:lnSpc>
                <a:spcPct val="150000"/>
              </a:lnSpc>
              <a:buFont typeface="Arial" panose="020B0604020202020204" pitchFamily="34" charset="0"/>
              <a:buChar char="•"/>
            </a:pPr>
            <a:r>
              <a:rPr lang="en-IN" sz="2000" b="1" dirty="0">
                <a:solidFill>
                  <a:srgbClr val="000000"/>
                </a:solidFill>
                <a:effectLst/>
                <a:latin typeface="Verdana" panose="020B0604030504040204" pitchFamily="34" charset="0"/>
                <a:ea typeface="Verdana" panose="020B0604030504040204" pitchFamily="34" charset="0"/>
              </a:rPr>
              <a:t>Cluster 3 </a:t>
            </a:r>
            <a:r>
              <a:rPr lang="en-IN" sz="2000" dirty="0">
                <a:solidFill>
                  <a:srgbClr val="000000"/>
                </a:solidFill>
                <a:effectLst/>
                <a:latin typeface="Verdana" panose="020B0604030504040204" pitchFamily="34" charset="0"/>
                <a:ea typeface="Verdana" panose="020B0604030504040204" pitchFamily="34" charset="0"/>
              </a:rPr>
              <a:t>have the </a:t>
            </a:r>
            <a:r>
              <a:rPr lang="en-IN" sz="2000" b="1" dirty="0">
                <a:solidFill>
                  <a:srgbClr val="000000"/>
                </a:solidFill>
                <a:effectLst/>
                <a:latin typeface="Verdana" panose="020B0604030504040204" pitchFamily="34" charset="0"/>
                <a:ea typeface="Verdana" panose="020B0604030504040204" pitchFamily="34" charset="0"/>
              </a:rPr>
              <a:t>lowest</a:t>
            </a:r>
            <a:r>
              <a:rPr lang="en-IN" sz="2000" dirty="0">
                <a:solidFill>
                  <a:srgbClr val="000000"/>
                </a:solidFill>
                <a:effectLst/>
                <a:latin typeface="Verdana" panose="020B0604030504040204" pitchFamily="34" charset="0"/>
                <a:ea typeface="Verdana" panose="020B0604030504040204" pitchFamily="34" charset="0"/>
              </a:rPr>
              <a:t> number of </a:t>
            </a:r>
            <a:r>
              <a:rPr lang="en-IN" sz="2000" b="1" dirty="0">
                <a:solidFill>
                  <a:srgbClr val="000000"/>
                </a:solidFill>
                <a:effectLst/>
                <a:latin typeface="Verdana" panose="020B0604030504040204" pitchFamily="34" charset="0"/>
                <a:ea typeface="Verdana" panose="020B0604030504040204" pitchFamily="34" charset="0"/>
              </a:rPr>
              <a:t>audiences</a:t>
            </a:r>
            <a:r>
              <a:rPr lang="en-IN" sz="2000" dirty="0">
                <a:solidFill>
                  <a:srgbClr val="000000"/>
                </a:solidFill>
                <a:effectLst/>
                <a:latin typeface="Verdana" panose="020B0604030504040204" pitchFamily="34" charset="0"/>
                <a:ea typeface="Verdana" panose="020B0604030504040204" pitchFamily="34" charset="0"/>
              </a:rPr>
              <a:t> when compared with other cluster profiles.</a:t>
            </a:r>
          </a:p>
          <a:p>
            <a:pPr marL="514350" indent="-285750" algn="just">
              <a:lnSpc>
                <a:spcPct val="150000"/>
              </a:lnSpc>
              <a:buFont typeface="Arial" panose="020B0604020202020204" pitchFamily="34" charset="0"/>
              <a:buChar char="•"/>
            </a:pPr>
            <a:r>
              <a:rPr lang="en-IN" sz="2000" dirty="0">
                <a:solidFill>
                  <a:srgbClr val="000000"/>
                </a:solidFill>
                <a:effectLst/>
                <a:latin typeface="Verdana" panose="020B0604030504040204" pitchFamily="34" charset="0"/>
                <a:ea typeface="Verdana" panose="020B0604030504040204" pitchFamily="34" charset="0"/>
              </a:rPr>
              <a:t>The </a:t>
            </a:r>
            <a:r>
              <a:rPr lang="en-IN" sz="2000" b="1" dirty="0">
                <a:solidFill>
                  <a:srgbClr val="000000"/>
                </a:solidFill>
                <a:effectLst/>
                <a:latin typeface="Verdana" panose="020B0604030504040204" pitchFamily="34" charset="0"/>
                <a:ea typeface="Verdana" panose="020B0604030504040204" pitchFamily="34" charset="0"/>
              </a:rPr>
              <a:t>highest</a:t>
            </a:r>
            <a:r>
              <a:rPr lang="en-IN" sz="2000" dirty="0">
                <a:solidFill>
                  <a:srgbClr val="000000"/>
                </a:solidFill>
                <a:effectLst/>
                <a:latin typeface="Verdana" panose="020B0604030504040204" pitchFamily="34" charset="0"/>
                <a:ea typeface="Verdana" panose="020B0604030504040204" pitchFamily="34" charset="0"/>
              </a:rPr>
              <a:t> and </a:t>
            </a:r>
            <a:r>
              <a:rPr lang="en-IN" sz="2000" b="1" dirty="0">
                <a:solidFill>
                  <a:srgbClr val="000000"/>
                </a:solidFill>
                <a:effectLst/>
                <a:latin typeface="Verdana" panose="020B0604030504040204" pitchFamily="34" charset="0"/>
                <a:ea typeface="Verdana" panose="020B0604030504040204" pitchFamily="34" charset="0"/>
              </a:rPr>
              <a:t>lowest</a:t>
            </a:r>
            <a:r>
              <a:rPr lang="en-IN" sz="2000" dirty="0">
                <a:solidFill>
                  <a:srgbClr val="000000"/>
                </a:solidFill>
                <a:effectLst/>
                <a:latin typeface="Verdana" panose="020B0604030504040204" pitchFamily="34" charset="0"/>
                <a:ea typeface="Verdana" panose="020B0604030504040204" pitchFamily="34" charset="0"/>
              </a:rPr>
              <a:t> number of </a:t>
            </a:r>
            <a:r>
              <a:rPr lang="en-IN" sz="2000" b="1" dirty="0">
                <a:solidFill>
                  <a:srgbClr val="000000"/>
                </a:solidFill>
                <a:effectLst/>
                <a:latin typeface="Verdana" panose="020B0604030504040204" pitchFamily="34" charset="0"/>
                <a:ea typeface="Verdana" panose="020B0604030504040204" pitchFamily="34" charset="0"/>
              </a:rPr>
              <a:t>audience</a:t>
            </a:r>
            <a:r>
              <a:rPr lang="en-IN" sz="2000" dirty="0">
                <a:solidFill>
                  <a:srgbClr val="000000"/>
                </a:solidFill>
                <a:effectLst/>
                <a:latin typeface="Verdana" panose="020B0604030504040204" pitchFamily="34" charset="0"/>
                <a:ea typeface="Verdana" panose="020B0604030504040204" pitchFamily="34" charset="0"/>
              </a:rPr>
              <a:t> were present during matches played against </a:t>
            </a:r>
            <a:r>
              <a:rPr lang="en-IN" sz="2000" b="1" dirty="0">
                <a:solidFill>
                  <a:srgbClr val="000000"/>
                </a:solidFill>
                <a:effectLst/>
                <a:latin typeface="Verdana" panose="020B0604030504040204" pitchFamily="34" charset="0"/>
                <a:ea typeface="Verdana" panose="020B0604030504040204" pitchFamily="34" charset="0"/>
              </a:rPr>
              <a:t>Bangladesh</a:t>
            </a:r>
            <a:r>
              <a:rPr lang="en-IN" sz="2000" dirty="0">
                <a:solidFill>
                  <a:srgbClr val="000000"/>
                </a:solidFill>
                <a:effectLst/>
                <a:latin typeface="Verdana" panose="020B0604030504040204" pitchFamily="34" charset="0"/>
                <a:ea typeface="Verdana" panose="020B0604030504040204" pitchFamily="34" charset="0"/>
              </a:rPr>
              <a:t> and </a:t>
            </a:r>
            <a:r>
              <a:rPr lang="en-IN" sz="2000" b="1" dirty="0">
                <a:solidFill>
                  <a:srgbClr val="000000"/>
                </a:solidFill>
                <a:effectLst/>
                <a:latin typeface="Verdana" panose="020B0604030504040204" pitchFamily="34" charset="0"/>
                <a:ea typeface="Verdana" panose="020B0604030504040204" pitchFamily="34" charset="0"/>
              </a:rPr>
              <a:t>Zimbabwe</a:t>
            </a:r>
            <a:r>
              <a:rPr lang="en-IN" sz="2000" dirty="0">
                <a:solidFill>
                  <a:srgbClr val="000000"/>
                </a:solidFill>
                <a:effectLst/>
                <a:latin typeface="Verdana" panose="020B0604030504040204" pitchFamily="34" charset="0"/>
                <a:ea typeface="Verdana" panose="020B0604030504040204" pitchFamily="34" charset="0"/>
              </a:rPr>
              <a:t>.</a:t>
            </a:r>
            <a:endParaRPr lang="en-IN" sz="2000" dirty="0">
              <a:effectLst/>
              <a:highlight>
                <a:srgbClr val="FFFFFF"/>
              </a:highligh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0627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902C64F-B802-E343-B318-70D330A9A3FE}"/>
              </a:ext>
            </a:extLst>
          </p:cNvPr>
          <p:cNvSpPr/>
          <p:nvPr/>
        </p:nvSpPr>
        <p:spPr>
          <a:xfrm>
            <a:off x="1035544" y="291335"/>
            <a:ext cx="9116863" cy="707886"/>
          </a:xfrm>
          <a:prstGeom prst="rect">
            <a:avLst/>
          </a:prstGeom>
        </p:spPr>
        <p:txBody>
          <a:bodyPr wrap="square" anchor="t">
            <a:spAutoFit/>
          </a:bodyPr>
          <a:lstStyle/>
          <a:p>
            <a:r>
              <a:rPr lang="en-US" sz="4000" b="1" dirty="0">
                <a:solidFill>
                  <a:srgbClr val="0070C0"/>
                </a:solidFill>
                <a:latin typeface="Arial" panose="020B0604020202020204" pitchFamily="34" charset="0"/>
                <a:cs typeface="Arial" panose="020B0604020202020204" pitchFamily="34" charset="0"/>
              </a:rPr>
              <a:t>Modelling Approach Used &amp; Why</a:t>
            </a:r>
          </a:p>
        </p:txBody>
      </p:sp>
      <p:sp>
        <p:nvSpPr>
          <p:cNvPr id="7" name="TextBox 6">
            <a:extLst>
              <a:ext uri="{FF2B5EF4-FFF2-40B4-BE49-F238E27FC236}">
                <a16:creationId xmlns:a16="http://schemas.microsoft.com/office/drawing/2014/main" id="{A84B8933-F44C-374A-B677-D79AD8184284}"/>
              </a:ext>
            </a:extLst>
          </p:cNvPr>
          <p:cNvSpPr txBox="1"/>
          <p:nvPr/>
        </p:nvSpPr>
        <p:spPr>
          <a:xfrm>
            <a:off x="245806" y="1311889"/>
            <a:ext cx="10696338" cy="5262979"/>
          </a:xfrm>
          <a:prstGeom prst="rect">
            <a:avLst/>
          </a:prstGeom>
          <a:noFill/>
        </p:spPr>
        <p:txBody>
          <a:bodyPr wrap="square" rtlCol="0">
            <a:spAutoFit/>
          </a:bodyPr>
          <a:lstStyle/>
          <a:p>
            <a:r>
              <a:rPr lang="en-IN" sz="2400" b="1" u="sng" dirty="0">
                <a:solidFill>
                  <a:srgbClr val="000000"/>
                </a:solidFill>
                <a:latin typeface="Verdana" panose="020B0604030504040204" pitchFamily="34" charset="0"/>
                <a:ea typeface="Verdana" panose="020B0604030504040204" pitchFamily="34" charset="0"/>
              </a:rPr>
              <a:t>Model Building:</a:t>
            </a:r>
          </a:p>
          <a:p>
            <a:endParaRPr lang="en-IN" sz="2400" b="1" u="sng" dirty="0">
              <a:solidFill>
                <a:srgbClr val="000000"/>
              </a:solidFill>
              <a:effectLst/>
              <a:latin typeface="Verdana" panose="020B0604030504040204" pitchFamily="34" charset="0"/>
              <a:ea typeface="Verdana" panose="020B0604030504040204" pitchFamily="34" charset="0"/>
            </a:endParaRPr>
          </a:p>
          <a:p>
            <a:pPr marL="342900" indent="-342900">
              <a:buAutoNum type="arabicPeriod"/>
            </a:pPr>
            <a:r>
              <a:rPr lang="en-IN" sz="2400" b="1" dirty="0">
                <a:solidFill>
                  <a:srgbClr val="000000"/>
                </a:solidFill>
                <a:effectLst/>
                <a:latin typeface="Verdana" panose="020B0604030504040204" pitchFamily="34" charset="0"/>
                <a:ea typeface="Verdana" panose="020B0604030504040204" pitchFamily="34" charset="0"/>
              </a:rPr>
              <a:t> Random Forest</a:t>
            </a:r>
          </a:p>
          <a:p>
            <a:pPr marL="342900" indent="-342900">
              <a:buAutoNum type="arabicPeriod"/>
            </a:pPr>
            <a:r>
              <a:rPr lang="en-IN" sz="2400" b="1" dirty="0">
                <a:solidFill>
                  <a:srgbClr val="000000"/>
                </a:solidFill>
                <a:effectLst/>
                <a:latin typeface="Verdana" panose="020B0604030504040204" pitchFamily="34" charset="0"/>
                <a:ea typeface="Verdana" panose="020B0604030504040204" pitchFamily="34" charset="0"/>
              </a:rPr>
              <a:t> Random Forest with SMOTE</a:t>
            </a:r>
          </a:p>
          <a:p>
            <a:pPr marL="342900" indent="-342900">
              <a:buAutoNum type="arabicPeriod"/>
            </a:pPr>
            <a:r>
              <a:rPr lang="en-IN" sz="2400" b="1" dirty="0">
                <a:solidFill>
                  <a:srgbClr val="000000"/>
                </a:solidFill>
                <a:latin typeface="Verdana" panose="020B0604030504040204" pitchFamily="34" charset="0"/>
                <a:ea typeface="Verdana" panose="020B0604030504040204" pitchFamily="34" charset="0"/>
              </a:rPr>
              <a:t> N</a:t>
            </a:r>
            <a:r>
              <a:rPr lang="en-IN" sz="2400" b="1" dirty="0">
                <a:solidFill>
                  <a:srgbClr val="000000"/>
                </a:solidFill>
                <a:effectLst/>
                <a:latin typeface="Verdana" panose="020B0604030504040204" pitchFamily="34" charset="0"/>
                <a:ea typeface="Verdana" panose="020B0604030504040204" pitchFamily="34" charset="0"/>
              </a:rPr>
              <a:t>aive Bayes model</a:t>
            </a:r>
          </a:p>
          <a:p>
            <a:pPr marL="342900" indent="-342900">
              <a:buAutoNum type="arabicPeriod"/>
            </a:pPr>
            <a:r>
              <a:rPr lang="en-IN" sz="2400" b="1" dirty="0">
                <a:solidFill>
                  <a:srgbClr val="000000"/>
                </a:solidFill>
                <a:latin typeface="Verdana" panose="020B0604030504040204" pitchFamily="34" charset="0"/>
                <a:ea typeface="Verdana" panose="020B0604030504040204" pitchFamily="34" charset="0"/>
              </a:rPr>
              <a:t> N</a:t>
            </a:r>
            <a:r>
              <a:rPr lang="en-IN" sz="2400" b="1" dirty="0">
                <a:solidFill>
                  <a:srgbClr val="000000"/>
                </a:solidFill>
                <a:effectLst/>
                <a:latin typeface="Verdana" panose="020B0604030504040204" pitchFamily="34" charset="0"/>
                <a:ea typeface="Verdana" panose="020B0604030504040204" pitchFamily="34" charset="0"/>
              </a:rPr>
              <a:t>aive Bayes with SMOTE</a:t>
            </a:r>
          </a:p>
          <a:p>
            <a:pPr marL="342900" indent="-342900">
              <a:buAutoNum type="arabicPeriod"/>
            </a:pPr>
            <a:r>
              <a:rPr lang="en-IN" sz="2400" b="1" dirty="0">
                <a:solidFill>
                  <a:srgbClr val="000000"/>
                </a:solidFill>
                <a:latin typeface="Verdana" panose="020B0604030504040204" pitchFamily="34" charset="0"/>
                <a:ea typeface="Verdana" panose="020B0604030504040204" pitchFamily="34" charset="0"/>
              </a:rPr>
              <a:t> K</a:t>
            </a:r>
            <a:r>
              <a:rPr lang="en-IN" sz="2400" b="1" dirty="0">
                <a:solidFill>
                  <a:srgbClr val="000000"/>
                </a:solidFill>
                <a:effectLst/>
                <a:latin typeface="Verdana" panose="020B0604030504040204" pitchFamily="34" charset="0"/>
                <a:ea typeface="Verdana" panose="020B0604030504040204" pitchFamily="34" charset="0"/>
              </a:rPr>
              <a:t>NN model</a:t>
            </a:r>
          </a:p>
          <a:p>
            <a:pPr marL="342900" indent="-342900">
              <a:buAutoNum type="arabicPeriod"/>
            </a:pPr>
            <a:r>
              <a:rPr lang="en-IN" sz="2400" b="1" dirty="0">
                <a:solidFill>
                  <a:srgbClr val="000000"/>
                </a:solidFill>
                <a:effectLst/>
                <a:latin typeface="Verdana" panose="020B0604030504040204" pitchFamily="34" charset="0"/>
                <a:ea typeface="Verdana" panose="020B0604030504040204" pitchFamily="34" charset="0"/>
              </a:rPr>
              <a:t> KNN model with SMOTE</a:t>
            </a:r>
          </a:p>
          <a:p>
            <a:pPr marL="342900" indent="-342900">
              <a:buAutoNum type="arabicPeriod"/>
            </a:pPr>
            <a:r>
              <a:rPr lang="en-IN" sz="2400" b="1" dirty="0">
                <a:solidFill>
                  <a:srgbClr val="000000"/>
                </a:solidFill>
                <a:latin typeface="Verdana" panose="020B0604030504040204" pitchFamily="34" charset="0"/>
                <a:ea typeface="Verdana" panose="020B0604030504040204" pitchFamily="34" charset="0"/>
              </a:rPr>
              <a:t> D</a:t>
            </a:r>
            <a:r>
              <a:rPr lang="en-IN" sz="2400" b="1" dirty="0">
                <a:solidFill>
                  <a:srgbClr val="000000"/>
                </a:solidFill>
                <a:effectLst/>
                <a:latin typeface="Verdana" panose="020B0604030504040204" pitchFamily="34" charset="0"/>
                <a:ea typeface="Verdana" panose="020B0604030504040204" pitchFamily="34" charset="0"/>
              </a:rPr>
              <a:t>ecision Tree model</a:t>
            </a:r>
          </a:p>
          <a:p>
            <a:pPr marL="342900" indent="-342900">
              <a:buAutoNum type="arabicPeriod"/>
            </a:pPr>
            <a:r>
              <a:rPr lang="en-IN" sz="2400" b="1" dirty="0">
                <a:solidFill>
                  <a:srgbClr val="000000"/>
                </a:solidFill>
                <a:latin typeface="Verdana" panose="020B0604030504040204" pitchFamily="34" charset="0"/>
                <a:ea typeface="Verdana" panose="020B0604030504040204" pitchFamily="34" charset="0"/>
              </a:rPr>
              <a:t> D</a:t>
            </a:r>
            <a:r>
              <a:rPr lang="en-IN" sz="2400" b="1" dirty="0">
                <a:solidFill>
                  <a:srgbClr val="000000"/>
                </a:solidFill>
                <a:effectLst/>
                <a:latin typeface="Verdana" panose="020B0604030504040204" pitchFamily="34" charset="0"/>
                <a:ea typeface="Verdana" panose="020B0604030504040204" pitchFamily="34" charset="0"/>
              </a:rPr>
              <a:t>ecision Tree with SMOTE</a:t>
            </a:r>
          </a:p>
          <a:p>
            <a:pPr marL="342900" indent="-342900">
              <a:buAutoNum type="arabicPeriod"/>
            </a:pPr>
            <a:r>
              <a:rPr lang="en-IN" sz="2400" b="1" dirty="0">
                <a:solidFill>
                  <a:srgbClr val="000000"/>
                </a:solidFill>
                <a:latin typeface="Verdana" panose="020B0604030504040204" pitchFamily="34" charset="0"/>
                <a:ea typeface="Verdana" panose="020B0604030504040204" pitchFamily="34" charset="0"/>
              </a:rPr>
              <a:t> </a:t>
            </a:r>
            <a:r>
              <a:rPr lang="en-IN" sz="2400" b="1" dirty="0" err="1">
                <a:solidFill>
                  <a:srgbClr val="000000"/>
                </a:solidFill>
                <a:latin typeface="Verdana" panose="020B0604030504040204" pitchFamily="34" charset="0"/>
                <a:ea typeface="Verdana" panose="020B0604030504040204" pitchFamily="34" charset="0"/>
              </a:rPr>
              <a:t>A</a:t>
            </a:r>
            <a:r>
              <a:rPr lang="en-IN" sz="2400" b="1" dirty="0" err="1">
                <a:solidFill>
                  <a:srgbClr val="000000"/>
                </a:solidFill>
                <a:effectLst/>
                <a:latin typeface="Verdana" panose="020B0604030504040204" pitchFamily="34" charset="0"/>
                <a:ea typeface="Verdana" panose="020B0604030504040204" pitchFamily="34" charset="0"/>
              </a:rPr>
              <a:t>daBoosting</a:t>
            </a:r>
            <a:endParaRPr lang="en-IN" sz="2400" b="1" dirty="0">
              <a:solidFill>
                <a:srgbClr val="000000"/>
              </a:solidFill>
              <a:latin typeface="Verdana" panose="020B0604030504040204" pitchFamily="34" charset="0"/>
              <a:ea typeface="Verdana" panose="020B0604030504040204" pitchFamily="34" charset="0"/>
            </a:endParaRPr>
          </a:p>
          <a:p>
            <a:pPr marL="342900" indent="-342900">
              <a:buAutoNum type="arabicPeriod"/>
            </a:pPr>
            <a:r>
              <a:rPr lang="en-IN" sz="2400" b="1" dirty="0">
                <a:solidFill>
                  <a:srgbClr val="000000"/>
                </a:solidFill>
                <a:effectLst/>
                <a:latin typeface="Verdana" panose="020B0604030504040204" pitchFamily="34" charset="0"/>
                <a:ea typeface="Verdana" panose="020B0604030504040204" pitchFamily="34" charset="0"/>
              </a:rPr>
              <a:t> </a:t>
            </a:r>
            <a:r>
              <a:rPr lang="en-IN" sz="2400" b="1" dirty="0" err="1">
                <a:solidFill>
                  <a:srgbClr val="000000"/>
                </a:solidFill>
                <a:effectLst/>
                <a:latin typeface="Verdana" panose="020B0604030504040204" pitchFamily="34" charset="0"/>
                <a:ea typeface="Verdana" panose="020B0604030504040204" pitchFamily="34" charset="0"/>
              </a:rPr>
              <a:t>AdaBoosting</a:t>
            </a:r>
            <a:r>
              <a:rPr lang="en-IN" sz="2400" b="1" dirty="0">
                <a:solidFill>
                  <a:srgbClr val="000000"/>
                </a:solidFill>
                <a:effectLst/>
                <a:latin typeface="Verdana" panose="020B0604030504040204" pitchFamily="34" charset="0"/>
                <a:ea typeface="Verdana" panose="020B0604030504040204" pitchFamily="34" charset="0"/>
              </a:rPr>
              <a:t> with SMOTE</a:t>
            </a:r>
          </a:p>
          <a:p>
            <a:pPr marL="342900" indent="-342900">
              <a:buAutoNum type="arabicPeriod"/>
            </a:pPr>
            <a:r>
              <a:rPr lang="en-IN" sz="2400" b="1" dirty="0">
                <a:solidFill>
                  <a:srgbClr val="000000"/>
                </a:solidFill>
                <a:effectLst/>
                <a:latin typeface="Verdana" panose="020B0604030504040204" pitchFamily="34" charset="0"/>
                <a:ea typeface="Verdana" panose="020B0604030504040204" pitchFamily="34" charset="0"/>
              </a:rPr>
              <a:t> SVM model</a:t>
            </a:r>
          </a:p>
          <a:p>
            <a:pPr marL="342900" indent="-342900">
              <a:buAutoNum type="arabicPeriod"/>
            </a:pPr>
            <a:r>
              <a:rPr lang="en-IN" sz="2400" b="1" dirty="0">
                <a:solidFill>
                  <a:srgbClr val="000000"/>
                </a:solidFill>
                <a:latin typeface="Verdana" panose="020B0604030504040204" pitchFamily="34" charset="0"/>
                <a:ea typeface="Verdana" panose="020B0604030504040204" pitchFamily="34" charset="0"/>
              </a:rPr>
              <a:t> </a:t>
            </a:r>
            <a:r>
              <a:rPr lang="en-IN" sz="2400" b="1" dirty="0">
                <a:solidFill>
                  <a:srgbClr val="000000"/>
                </a:solidFill>
                <a:effectLst/>
                <a:latin typeface="Verdana" panose="020B0604030504040204" pitchFamily="34" charset="0"/>
                <a:ea typeface="Verdana" panose="020B0604030504040204" pitchFamily="34" charset="0"/>
              </a:rPr>
              <a:t>SVM with SMOTE</a:t>
            </a:r>
            <a:endParaRPr lang="en-IN" sz="2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32695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8B190E-9403-E029-23A4-EF8D32D68290}"/>
              </a:ext>
            </a:extLst>
          </p:cNvPr>
          <p:cNvSpPr/>
          <p:nvPr/>
        </p:nvSpPr>
        <p:spPr>
          <a:xfrm>
            <a:off x="340659" y="140698"/>
            <a:ext cx="10838329"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Modelling Approach Used &amp; Why (contd..)</a:t>
            </a:r>
          </a:p>
        </p:txBody>
      </p:sp>
      <p:graphicFrame>
        <p:nvGraphicFramePr>
          <p:cNvPr id="5" name="Table 4">
            <a:extLst>
              <a:ext uri="{FF2B5EF4-FFF2-40B4-BE49-F238E27FC236}">
                <a16:creationId xmlns:a16="http://schemas.microsoft.com/office/drawing/2014/main" id="{77DF7EBE-6026-D843-D6D1-4ABF3FF63139}"/>
              </a:ext>
            </a:extLst>
          </p:cNvPr>
          <p:cNvGraphicFramePr>
            <a:graphicFrameLocks noGrp="1"/>
          </p:cNvGraphicFramePr>
          <p:nvPr>
            <p:extLst>
              <p:ext uri="{D42A27DB-BD31-4B8C-83A1-F6EECF244321}">
                <p14:modId xmlns:p14="http://schemas.microsoft.com/office/powerpoint/2010/main" val="1322495561"/>
              </p:ext>
            </p:extLst>
          </p:nvPr>
        </p:nvGraphicFramePr>
        <p:xfrm>
          <a:off x="215151" y="747976"/>
          <a:ext cx="10946614" cy="5795363"/>
        </p:xfrm>
        <a:graphic>
          <a:graphicData uri="http://schemas.openxmlformats.org/drawingml/2006/table">
            <a:tbl>
              <a:tblPr>
                <a:tableStyleId>{5C22544A-7EE6-4342-B048-85BDC9FD1C3A}</a:tableStyleId>
              </a:tblPr>
              <a:tblGrid>
                <a:gridCol w="1792943">
                  <a:extLst>
                    <a:ext uri="{9D8B030D-6E8A-4147-A177-3AD203B41FA5}">
                      <a16:colId xmlns:a16="http://schemas.microsoft.com/office/drawing/2014/main" val="4103565323"/>
                    </a:ext>
                  </a:extLst>
                </a:gridCol>
                <a:gridCol w="295072">
                  <a:extLst>
                    <a:ext uri="{9D8B030D-6E8A-4147-A177-3AD203B41FA5}">
                      <a16:colId xmlns:a16="http://schemas.microsoft.com/office/drawing/2014/main" val="1845604371"/>
                    </a:ext>
                  </a:extLst>
                </a:gridCol>
                <a:gridCol w="1561332">
                  <a:extLst>
                    <a:ext uri="{9D8B030D-6E8A-4147-A177-3AD203B41FA5}">
                      <a16:colId xmlns:a16="http://schemas.microsoft.com/office/drawing/2014/main" val="3823245424"/>
                    </a:ext>
                  </a:extLst>
                </a:gridCol>
                <a:gridCol w="1057835">
                  <a:extLst>
                    <a:ext uri="{9D8B030D-6E8A-4147-A177-3AD203B41FA5}">
                      <a16:colId xmlns:a16="http://schemas.microsoft.com/office/drawing/2014/main" val="1401425951"/>
                    </a:ext>
                  </a:extLst>
                </a:gridCol>
                <a:gridCol w="1210235">
                  <a:extLst>
                    <a:ext uri="{9D8B030D-6E8A-4147-A177-3AD203B41FA5}">
                      <a16:colId xmlns:a16="http://schemas.microsoft.com/office/drawing/2014/main" val="1733683050"/>
                    </a:ext>
                  </a:extLst>
                </a:gridCol>
                <a:gridCol w="1535024">
                  <a:extLst>
                    <a:ext uri="{9D8B030D-6E8A-4147-A177-3AD203B41FA5}">
                      <a16:colId xmlns:a16="http://schemas.microsoft.com/office/drawing/2014/main" val="3761851331"/>
                    </a:ext>
                  </a:extLst>
                </a:gridCol>
                <a:gridCol w="1550939">
                  <a:extLst>
                    <a:ext uri="{9D8B030D-6E8A-4147-A177-3AD203B41FA5}">
                      <a16:colId xmlns:a16="http://schemas.microsoft.com/office/drawing/2014/main" val="1184853285"/>
                    </a:ext>
                  </a:extLst>
                </a:gridCol>
                <a:gridCol w="802839">
                  <a:extLst>
                    <a:ext uri="{9D8B030D-6E8A-4147-A177-3AD203B41FA5}">
                      <a16:colId xmlns:a16="http://schemas.microsoft.com/office/drawing/2014/main" val="414701249"/>
                    </a:ext>
                  </a:extLst>
                </a:gridCol>
                <a:gridCol w="1140395">
                  <a:extLst>
                    <a:ext uri="{9D8B030D-6E8A-4147-A177-3AD203B41FA5}">
                      <a16:colId xmlns:a16="http://schemas.microsoft.com/office/drawing/2014/main" val="1396696182"/>
                    </a:ext>
                  </a:extLst>
                </a:gridCol>
              </a:tblGrid>
              <a:tr h="598662">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a:t>
                      </a:r>
                      <a:r>
                        <a:rPr lang="en-IN" sz="1600" b="1" kern="100" dirty="0">
                          <a:effectLst/>
                          <a:latin typeface="Verdana" panose="020B0604030504040204" pitchFamily="34" charset="0"/>
                          <a:ea typeface="Verdana" panose="020B0604030504040204" pitchFamily="34" charset="0"/>
                        </a:rPr>
                        <a:t>Models &amp; Model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Performances</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gridSpan="2">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hMerge="1">
                  <a:txBody>
                    <a:bodyPr/>
                    <a:lstStyle/>
                    <a:p>
                      <a:endParaRPr lang="en-IN"/>
                    </a:p>
                  </a:txBody>
                  <a:tcPr/>
                </a:tc>
                <a:tc>
                  <a:txBody>
                    <a:bodyPr/>
                    <a:lstStyle/>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cs typeface="Times New Roman" panose="02020603050405020304" pitchFamily="18" charset="0"/>
                        </a:rPr>
                        <a:t>RF</a:t>
                      </a:r>
                    </a:p>
                  </a:txBody>
                  <a:tcPr marL="40380" marR="40380" marT="0" marB="0">
                    <a:solidFill>
                      <a:schemeClr val="accent5">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cs typeface="Times New Roman" panose="02020603050405020304" pitchFamily="18" charset="0"/>
                        </a:rPr>
                        <a:t>RF</a:t>
                      </a:r>
                      <a:endParaRPr lang="en-IN" sz="1600" b="1" kern="100" dirty="0">
                        <a:effectLst/>
                        <a:latin typeface="Verdana" panose="020B0604030504040204" pitchFamily="34" charset="0"/>
                        <a:ea typeface="Verdana" panose="020B0604030504040204" pitchFamily="34"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(SMOTE)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a:txBody>
                    <a:bodyPr/>
                    <a:lstStyle/>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cs typeface="Times New Roman" panose="02020603050405020304" pitchFamily="18" charset="0"/>
                        </a:rPr>
                        <a:t>Naïve Bayes</a:t>
                      </a:r>
                    </a:p>
                  </a:txBody>
                  <a:tcPr marL="40380" marR="40380" marT="0" marB="0">
                    <a:solidFill>
                      <a:schemeClr val="accent5">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cs typeface="Times New Roman" panose="02020603050405020304" pitchFamily="18" charset="0"/>
                        </a:rPr>
                        <a:t>Naïve Bayes</a:t>
                      </a:r>
                      <a:endParaRPr lang="en-IN" sz="1600" b="1" kern="100" dirty="0">
                        <a:effectLst/>
                        <a:latin typeface="Verdana" panose="020B0604030504040204" pitchFamily="34" charset="0"/>
                        <a:ea typeface="Verdana" panose="020B0604030504040204" pitchFamily="34"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(SMOTE)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a:txBody>
                    <a:bodyPr/>
                    <a:lstStyle/>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cs typeface="Times New Roman" panose="02020603050405020304" pitchFamily="18" charset="0"/>
                        </a:rPr>
                        <a:t>KNN</a:t>
                      </a:r>
                    </a:p>
                  </a:txBody>
                  <a:tcPr marL="40380" marR="40380" marT="0" marB="0">
                    <a:solidFill>
                      <a:schemeClr val="accent5">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KNN</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(SMOTE)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extLst>
                  <a:ext uri="{0D108BD9-81ED-4DB2-BD59-A6C34878D82A}">
                    <a16:rowId xmlns:a16="http://schemas.microsoft.com/office/drawing/2014/main" val="3408199038"/>
                  </a:ext>
                </a:extLst>
              </a:tr>
              <a:tr h="232250">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Accuracy</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3530166038"/>
                  </a:ext>
                </a:extLst>
              </a:tr>
              <a:tr h="293443">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Test</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marL="0" algn="ctr" defTabSz="914400" rtl="0" eaLnBrk="1" latinLnBrk="0" hangingPunct="1">
                        <a:lnSpc>
                          <a:spcPct val="107000"/>
                        </a:lnSpc>
                        <a:spcAft>
                          <a:spcPts val="800"/>
                        </a:spcAft>
                      </a:pPr>
                      <a:r>
                        <a:rPr lang="en-IN" sz="1600" kern="100" dirty="0">
                          <a:solidFill>
                            <a:schemeClr val="dk1"/>
                          </a:solidFill>
                          <a:effectLst/>
                          <a:latin typeface="Verdana" panose="020B0604030504040204" pitchFamily="34" charset="0"/>
                          <a:ea typeface="Verdana" panose="020B0604030504040204" pitchFamily="34" charset="0"/>
                          <a:cs typeface="+mn-cs"/>
                        </a:rPr>
                        <a:t> 0.89</a:t>
                      </a:r>
                    </a:p>
                  </a:txBody>
                  <a:tcPr marL="40380" marR="40380" marT="0" marB="0">
                    <a:solidFill>
                      <a:schemeClr val="accent6">
                        <a:lumMod val="40000"/>
                        <a:lumOff val="60000"/>
                      </a:schemeClr>
                    </a:solidFill>
                  </a:tcPr>
                </a:tc>
                <a:tc>
                  <a:txBody>
                    <a:bodyPr/>
                    <a:lstStyle/>
                    <a:p>
                      <a:pPr marL="0" algn="ctr" defTabSz="914400" rtl="0" eaLnBrk="1" latinLnBrk="0" hangingPunct="1">
                        <a:lnSpc>
                          <a:spcPct val="107000"/>
                        </a:lnSpc>
                        <a:spcAft>
                          <a:spcPts val="800"/>
                        </a:spcAft>
                      </a:pPr>
                      <a:r>
                        <a:rPr lang="en-IN" sz="1600" kern="100" dirty="0">
                          <a:solidFill>
                            <a:schemeClr val="dk1"/>
                          </a:solidFill>
                          <a:effectLst/>
                          <a:latin typeface="Verdana" panose="020B0604030504040204" pitchFamily="34" charset="0"/>
                          <a:ea typeface="Verdana" panose="020B0604030504040204" pitchFamily="34" charset="0"/>
                          <a:cs typeface="+mn-cs"/>
                        </a:rPr>
                        <a:t> 0.92</a:t>
                      </a:r>
                    </a:p>
                  </a:txBody>
                  <a:tcPr marL="40380" marR="40380" marT="0" marB="0">
                    <a:solidFill>
                      <a:schemeClr val="accent6">
                        <a:lumMod val="40000"/>
                        <a:lumOff val="60000"/>
                      </a:schemeClr>
                    </a:solidFill>
                  </a:tcPr>
                </a:tc>
                <a:tc>
                  <a:txBody>
                    <a:bodyPr/>
                    <a:lstStyle/>
                    <a:p>
                      <a:pPr marL="0" algn="ctr" defTabSz="914400" rtl="0" eaLnBrk="1" latinLnBrk="0" hangingPunct="1">
                        <a:lnSpc>
                          <a:spcPct val="107000"/>
                        </a:lnSpc>
                        <a:spcAft>
                          <a:spcPts val="800"/>
                        </a:spcAft>
                      </a:pPr>
                      <a:r>
                        <a:rPr lang="en-IN" sz="1600" kern="100" dirty="0">
                          <a:solidFill>
                            <a:schemeClr val="dk1"/>
                          </a:solidFill>
                          <a:effectLst/>
                          <a:latin typeface="Verdana" panose="020B0604030504040204" pitchFamily="34" charset="0"/>
                          <a:ea typeface="Verdana" panose="020B0604030504040204" pitchFamily="34" charset="0"/>
                          <a:cs typeface="+mn-cs"/>
                        </a:rPr>
                        <a:t> 0.75 </a:t>
                      </a:r>
                    </a:p>
                  </a:txBody>
                  <a:tcPr marL="40380" marR="40380" marT="0" marB="0">
                    <a:solidFill>
                      <a:schemeClr val="accent6">
                        <a:lumMod val="40000"/>
                        <a:lumOff val="60000"/>
                      </a:schemeClr>
                    </a:solidFill>
                  </a:tcPr>
                </a:tc>
                <a:tc>
                  <a:txBody>
                    <a:bodyPr/>
                    <a:lstStyle/>
                    <a:p>
                      <a:pPr marL="0" algn="ctr" defTabSz="914400" rtl="0" eaLnBrk="1" latinLnBrk="0" hangingPunct="1">
                        <a:lnSpc>
                          <a:spcPct val="107000"/>
                        </a:lnSpc>
                        <a:spcAft>
                          <a:spcPts val="800"/>
                        </a:spcAft>
                      </a:pPr>
                      <a:r>
                        <a:rPr lang="en-IN" sz="1600" kern="100" dirty="0">
                          <a:solidFill>
                            <a:schemeClr val="dk1"/>
                          </a:solidFill>
                          <a:effectLst/>
                          <a:latin typeface="Verdana" panose="020B0604030504040204" pitchFamily="34" charset="0"/>
                          <a:ea typeface="Verdana" panose="020B0604030504040204" pitchFamily="34" charset="0"/>
                          <a:cs typeface="+mn-cs"/>
                        </a:rPr>
                        <a:t> 0.39 </a:t>
                      </a:r>
                    </a:p>
                  </a:txBody>
                  <a:tcPr marL="40380" marR="40380" marT="0" marB="0">
                    <a:solidFill>
                      <a:schemeClr val="accent6">
                        <a:lumMod val="40000"/>
                        <a:lumOff val="60000"/>
                      </a:schemeClr>
                    </a:solidFill>
                  </a:tcPr>
                </a:tc>
                <a:tc>
                  <a:txBody>
                    <a:bodyPr/>
                    <a:lstStyle/>
                    <a:p>
                      <a:pPr marL="0" algn="ctr" defTabSz="914400" rtl="0" eaLnBrk="1" latinLnBrk="0" hangingPunct="1">
                        <a:lnSpc>
                          <a:spcPct val="107000"/>
                        </a:lnSpc>
                        <a:spcAft>
                          <a:spcPts val="800"/>
                        </a:spcAft>
                      </a:pPr>
                      <a:r>
                        <a:rPr lang="en-IN" sz="1600" kern="100" dirty="0">
                          <a:solidFill>
                            <a:schemeClr val="dk1"/>
                          </a:solidFill>
                          <a:effectLst/>
                          <a:latin typeface="Verdana" panose="020B0604030504040204" pitchFamily="34" charset="0"/>
                          <a:ea typeface="Verdana" panose="020B0604030504040204" pitchFamily="34" charset="0"/>
                          <a:cs typeface="+mn-cs"/>
                        </a:rPr>
                        <a:t> 0.85</a:t>
                      </a:r>
                    </a:p>
                  </a:txBody>
                  <a:tcPr marL="40380" marR="40380" marT="0" marB="0">
                    <a:solidFill>
                      <a:schemeClr val="accent6">
                        <a:lumMod val="40000"/>
                        <a:lumOff val="60000"/>
                      </a:schemeClr>
                    </a:solidFill>
                  </a:tcPr>
                </a:tc>
                <a:tc>
                  <a:txBody>
                    <a:bodyPr/>
                    <a:lstStyle/>
                    <a:p>
                      <a:pPr marL="0" algn="ctr" defTabSz="914400" rtl="0" eaLnBrk="1" latinLnBrk="0" hangingPunct="1">
                        <a:lnSpc>
                          <a:spcPct val="107000"/>
                        </a:lnSpc>
                        <a:spcAft>
                          <a:spcPts val="800"/>
                        </a:spcAft>
                      </a:pPr>
                      <a:r>
                        <a:rPr lang="en-IN" sz="1600" kern="100" dirty="0">
                          <a:solidFill>
                            <a:schemeClr val="dk1"/>
                          </a:solidFill>
                          <a:effectLst/>
                          <a:latin typeface="Verdana" panose="020B0604030504040204" pitchFamily="34" charset="0"/>
                          <a:ea typeface="Verdana" panose="020B0604030504040204" pitchFamily="34" charset="0"/>
                          <a:cs typeface="+mn-cs"/>
                        </a:rPr>
                        <a:t> 0.56 </a:t>
                      </a:r>
                    </a:p>
                  </a:txBody>
                  <a:tcPr marL="40380" marR="40380" marT="0" marB="0">
                    <a:solidFill>
                      <a:schemeClr val="accent6">
                        <a:lumMod val="40000"/>
                        <a:lumOff val="60000"/>
                      </a:schemeClr>
                    </a:solidFill>
                  </a:tcPr>
                </a:tc>
                <a:extLst>
                  <a:ext uri="{0D108BD9-81ED-4DB2-BD59-A6C34878D82A}">
                    <a16:rowId xmlns:a16="http://schemas.microsoft.com/office/drawing/2014/main" val="3782361214"/>
                  </a:ext>
                </a:extLst>
              </a:tr>
              <a:tr h="250963">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AUC</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0.695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0.750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0.868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2492848349"/>
                  </a:ext>
                </a:extLst>
              </a:tr>
              <a:tr h="291103">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Test</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0.695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0.750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0.868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3942780427"/>
                  </a:ext>
                </a:extLst>
              </a:tr>
              <a:tr h="232250">
                <a:tc rowSpan="4">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F1-score</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0</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809658774"/>
                  </a:ext>
                </a:extLst>
              </a:tr>
              <a:tr h="353955">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1959376789"/>
                  </a:ext>
                </a:extLst>
              </a:tr>
              <a:tr h="232250">
                <a:tc vMerge="1">
                  <a:txBody>
                    <a:bodyPr/>
                    <a:lstStyle/>
                    <a:p>
                      <a:endParaRPr lang="en-IN"/>
                    </a:p>
                  </a:txBody>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1</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3678327904"/>
                  </a:ext>
                </a:extLst>
              </a:tr>
              <a:tr h="413420">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Test</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1940473908"/>
                  </a:ext>
                </a:extLst>
              </a:tr>
              <a:tr h="233162">
                <a:tc rowSpan="4">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Precision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0</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1.00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1908356216"/>
                  </a:ext>
                </a:extLst>
              </a:tr>
              <a:tr h="353043">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0.21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0.28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3148977898"/>
                  </a:ext>
                </a:extLst>
              </a:tr>
              <a:tr h="232250">
                <a:tc vMerge="1">
                  <a:txBody>
                    <a:bodyPr/>
                    <a:lstStyle/>
                    <a:p>
                      <a:endParaRPr lang="en-IN"/>
                    </a:p>
                  </a:txBody>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1</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3800162814"/>
                  </a:ext>
                </a:extLst>
              </a:tr>
              <a:tr h="413420">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Test</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a:t>
                      </a: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3085710732"/>
                  </a:ext>
                </a:extLst>
              </a:tr>
              <a:tr h="232250">
                <a:tc rowSpan="4">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Recall</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0</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0.19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1.00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1453517872"/>
                  </a:ext>
                </a:extLst>
              </a:tr>
              <a:tr h="353955">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0.19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2283865310"/>
                  </a:ext>
                </a:extLst>
              </a:tr>
              <a:tr h="343488">
                <a:tc vMerge="1">
                  <a:txBody>
                    <a:bodyPr/>
                    <a:lstStyle/>
                    <a:p>
                      <a:endParaRPr lang="en-IN"/>
                    </a:p>
                  </a:txBody>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1</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1.00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0.26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1.00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2824969444"/>
                  </a:ext>
                </a:extLst>
              </a:tr>
              <a:tr h="413420">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Test</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1.00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0.28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2099442756"/>
                  </a:ext>
                </a:extLst>
              </a:tr>
            </a:tbl>
          </a:graphicData>
        </a:graphic>
      </p:graphicFrame>
    </p:spTree>
    <p:extLst>
      <p:ext uri="{BB962C8B-B14F-4D97-AF65-F5344CB8AC3E}">
        <p14:creationId xmlns:p14="http://schemas.microsoft.com/office/powerpoint/2010/main" val="2249644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867CEB9-74BD-685E-95D6-B6A3EA7A3D2B}"/>
              </a:ext>
            </a:extLst>
          </p:cNvPr>
          <p:cNvGraphicFramePr>
            <a:graphicFrameLocks noGrp="1"/>
          </p:cNvGraphicFramePr>
          <p:nvPr>
            <p:extLst>
              <p:ext uri="{D42A27DB-BD31-4B8C-83A1-F6EECF244321}">
                <p14:modId xmlns:p14="http://schemas.microsoft.com/office/powerpoint/2010/main" val="1790374007"/>
              </p:ext>
            </p:extLst>
          </p:nvPr>
        </p:nvGraphicFramePr>
        <p:xfrm>
          <a:off x="215151" y="619589"/>
          <a:ext cx="10838328" cy="5969329"/>
        </p:xfrm>
        <a:graphic>
          <a:graphicData uri="http://schemas.openxmlformats.org/drawingml/2006/table">
            <a:tbl>
              <a:tblPr>
                <a:tableStyleId>{5C22544A-7EE6-4342-B048-85BDC9FD1C3A}</a:tableStyleId>
              </a:tblPr>
              <a:tblGrid>
                <a:gridCol w="1685367">
                  <a:extLst>
                    <a:ext uri="{9D8B030D-6E8A-4147-A177-3AD203B41FA5}">
                      <a16:colId xmlns:a16="http://schemas.microsoft.com/office/drawing/2014/main" val="4103565323"/>
                    </a:ext>
                  </a:extLst>
                </a:gridCol>
                <a:gridCol w="294362">
                  <a:extLst>
                    <a:ext uri="{9D8B030D-6E8A-4147-A177-3AD203B41FA5}">
                      <a16:colId xmlns:a16="http://schemas.microsoft.com/office/drawing/2014/main" val="1845604371"/>
                    </a:ext>
                  </a:extLst>
                </a:gridCol>
                <a:gridCol w="1417896">
                  <a:extLst>
                    <a:ext uri="{9D8B030D-6E8A-4147-A177-3AD203B41FA5}">
                      <a16:colId xmlns:a16="http://schemas.microsoft.com/office/drawing/2014/main" val="3823245424"/>
                    </a:ext>
                  </a:extLst>
                </a:gridCol>
                <a:gridCol w="1100100">
                  <a:extLst>
                    <a:ext uri="{9D8B030D-6E8A-4147-A177-3AD203B41FA5}">
                      <a16:colId xmlns:a16="http://schemas.microsoft.com/office/drawing/2014/main" val="1401425951"/>
                    </a:ext>
                  </a:extLst>
                </a:gridCol>
                <a:gridCol w="1231628">
                  <a:extLst>
                    <a:ext uri="{9D8B030D-6E8A-4147-A177-3AD203B41FA5}">
                      <a16:colId xmlns:a16="http://schemas.microsoft.com/office/drawing/2014/main" val="1733683050"/>
                    </a:ext>
                  </a:extLst>
                </a:gridCol>
                <a:gridCol w="1614802">
                  <a:extLst>
                    <a:ext uri="{9D8B030D-6E8A-4147-A177-3AD203B41FA5}">
                      <a16:colId xmlns:a16="http://schemas.microsoft.com/office/drawing/2014/main" val="3761851331"/>
                    </a:ext>
                  </a:extLst>
                </a:gridCol>
                <a:gridCol w="1550939">
                  <a:extLst>
                    <a:ext uri="{9D8B030D-6E8A-4147-A177-3AD203B41FA5}">
                      <a16:colId xmlns:a16="http://schemas.microsoft.com/office/drawing/2014/main" val="1184853285"/>
                    </a:ext>
                  </a:extLst>
                </a:gridCol>
                <a:gridCol w="802839">
                  <a:extLst>
                    <a:ext uri="{9D8B030D-6E8A-4147-A177-3AD203B41FA5}">
                      <a16:colId xmlns:a16="http://schemas.microsoft.com/office/drawing/2014/main" val="414701249"/>
                    </a:ext>
                  </a:extLst>
                </a:gridCol>
                <a:gridCol w="1140395">
                  <a:extLst>
                    <a:ext uri="{9D8B030D-6E8A-4147-A177-3AD203B41FA5}">
                      <a16:colId xmlns:a16="http://schemas.microsoft.com/office/drawing/2014/main" val="1396696182"/>
                    </a:ext>
                  </a:extLst>
                </a:gridCol>
              </a:tblGrid>
              <a:tr h="592235">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a:t>
                      </a:r>
                      <a:r>
                        <a:rPr lang="en-IN" sz="1600" b="1" kern="100" dirty="0">
                          <a:effectLst/>
                          <a:latin typeface="Verdana" panose="020B0604030504040204" pitchFamily="34" charset="0"/>
                          <a:ea typeface="Verdana" panose="020B0604030504040204" pitchFamily="34" charset="0"/>
                        </a:rPr>
                        <a:t>Models &amp; Model</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Performances </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gridSpan="2">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a:t>
                      </a:r>
                    </a:p>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hMerge="1">
                  <a:txBody>
                    <a:bodyPr/>
                    <a:lstStyle/>
                    <a:p>
                      <a:endParaRPr lang="en-IN"/>
                    </a:p>
                  </a:txBody>
                  <a:tcPr/>
                </a:tc>
                <a:tc>
                  <a:txBody>
                    <a:bodyPr/>
                    <a:lstStyle/>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cs typeface="Times New Roman" panose="02020603050405020304" pitchFamily="18" charset="0"/>
                        </a:rPr>
                        <a:t>DT</a:t>
                      </a:r>
                    </a:p>
                  </a:txBody>
                  <a:tcPr marL="40380" marR="40380" marT="0" marB="0">
                    <a:solidFill>
                      <a:schemeClr val="accent5">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cs typeface="Times New Roman" panose="02020603050405020304" pitchFamily="18" charset="0"/>
                        </a:rPr>
                        <a:t>DT</a:t>
                      </a:r>
                      <a:endParaRPr lang="en-IN" sz="1600" b="1" kern="100" dirty="0">
                        <a:effectLst/>
                        <a:latin typeface="Verdana" panose="020B0604030504040204" pitchFamily="34" charset="0"/>
                        <a:ea typeface="Verdana" panose="020B0604030504040204" pitchFamily="34"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(SMOTE)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a:txBody>
                    <a:bodyPr/>
                    <a:lstStyle/>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p>
                      <a:pPr algn="ctr">
                        <a:lnSpc>
                          <a:spcPct val="107000"/>
                        </a:lnSpc>
                        <a:spcAft>
                          <a:spcPts val="800"/>
                        </a:spcAft>
                      </a:pPr>
                      <a:r>
                        <a:rPr lang="en-IN" sz="1600" b="1" kern="100" dirty="0" err="1">
                          <a:effectLst/>
                          <a:latin typeface="Verdana" panose="020B0604030504040204" pitchFamily="34" charset="0"/>
                          <a:ea typeface="Verdana" panose="020B0604030504040204" pitchFamily="34" charset="0"/>
                          <a:cs typeface="Times New Roman" panose="02020603050405020304" pitchFamily="18" charset="0"/>
                        </a:rPr>
                        <a:t>AdaBoosting</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a:txBody>
                    <a:bodyPr/>
                    <a:lstStyle/>
                    <a:p>
                      <a:pPr algn="ctr">
                        <a:lnSpc>
                          <a:spcPct val="107000"/>
                        </a:lnSpc>
                        <a:spcAft>
                          <a:spcPts val="800"/>
                        </a:spcAft>
                      </a:pPr>
                      <a:r>
                        <a:rPr lang="en-IN" sz="1600" b="1" kern="100" dirty="0" err="1">
                          <a:effectLst/>
                          <a:latin typeface="Verdana" panose="020B0604030504040204" pitchFamily="34" charset="0"/>
                          <a:ea typeface="Verdana" panose="020B0604030504040204" pitchFamily="34" charset="0"/>
                          <a:cs typeface="Times New Roman" panose="02020603050405020304" pitchFamily="18" charset="0"/>
                        </a:rPr>
                        <a:t>AdaBoosting</a:t>
                      </a:r>
                      <a:endParaRPr lang="en-IN" sz="1600" b="1" kern="100" dirty="0">
                        <a:effectLst/>
                        <a:latin typeface="Verdana" panose="020B0604030504040204" pitchFamily="34" charset="0"/>
                        <a:ea typeface="Verdana" panose="020B0604030504040204" pitchFamily="34"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(SMOTE)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a:txBody>
                    <a:bodyPr/>
                    <a:lstStyle/>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cs typeface="Times New Roman" panose="02020603050405020304" pitchFamily="18" charset="0"/>
                        </a:rPr>
                        <a:t>SVM</a:t>
                      </a:r>
                    </a:p>
                  </a:txBody>
                  <a:tcPr marL="40380" marR="40380" marT="0" marB="0">
                    <a:solidFill>
                      <a:schemeClr val="accent5">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SVM</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(SMOTE)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extLst>
                  <a:ext uri="{0D108BD9-81ED-4DB2-BD59-A6C34878D82A}">
                    <a16:rowId xmlns:a16="http://schemas.microsoft.com/office/drawing/2014/main" val="3408199038"/>
                  </a:ext>
                </a:extLst>
              </a:tr>
              <a:tr h="244471">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Accuracy</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3530166038"/>
                  </a:ext>
                </a:extLst>
              </a:tr>
              <a:tr h="332034">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3782361214"/>
                  </a:ext>
                </a:extLst>
              </a:tr>
              <a:tr h="283966">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AUC</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0.875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0.962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0.967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2492848349"/>
                  </a:ext>
                </a:extLst>
              </a:tr>
              <a:tr h="329385">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0.875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0.962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0.967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3942780427"/>
                  </a:ext>
                </a:extLst>
              </a:tr>
              <a:tr h="259874">
                <a:tc rowSpan="4">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F1-score</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endParaRPr lang="en-IN" sz="1600" b="1" kern="100" dirty="0">
                        <a:effectLst/>
                        <a:latin typeface="Verdana" panose="020B0604030504040204" pitchFamily="34" charset="0"/>
                        <a:ea typeface="Verdana" panose="020B0604030504040204" pitchFamily="34" charset="0"/>
                      </a:endParaRP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0</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809658774"/>
                  </a:ext>
                </a:extLst>
              </a:tr>
              <a:tr h="316631">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1959376789"/>
                  </a:ext>
                </a:extLst>
              </a:tr>
              <a:tr h="228407">
                <a:tc vMerge="1">
                  <a:txBody>
                    <a:bodyPr/>
                    <a:lstStyle/>
                    <a:p>
                      <a:endParaRPr lang="en-IN"/>
                    </a:p>
                  </a:txBody>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1</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3678327904"/>
                  </a:ext>
                </a:extLst>
              </a:tr>
              <a:tr h="467789">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1940473908"/>
                  </a:ext>
                </a:extLst>
              </a:tr>
              <a:tr h="263824">
                <a:tc rowSpan="4">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Precision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0</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1908356216"/>
                  </a:ext>
                </a:extLst>
              </a:tr>
              <a:tr h="312681">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0.31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3148977898"/>
                  </a:ext>
                </a:extLst>
              </a:tr>
              <a:tr h="228407">
                <a:tc vMerge="1">
                  <a:txBody>
                    <a:bodyPr/>
                    <a:lstStyle/>
                    <a:p>
                      <a:endParaRPr lang="en-IN"/>
                    </a:p>
                  </a:txBody>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1</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3800162814"/>
                  </a:ext>
                </a:extLst>
              </a:tr>
              <a:tr h="467789">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3085710732"/>
                  </a:ext>
                </a:extLst>
              </a:tr>
              <a:tr h="228407">
                <a:tc rowSpan="4">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Recall</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5">
                        <a:lumMod val="40000"/>
                        <a:lumOff val="60000"/>
                      </a:schemeClr>
                    </a:solidFill>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0</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Train</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0.91</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0.46</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1453517872"/>
                  </a:ext>
                </a:extLst>
              </a:tr>
              <a:tr h="348098">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a:effectLst/>
                          <a:latin typeface="Verdana" panose="020B0604030504040204" pitchFamily="34" charset="0"/>
                          <a:ea typeface="Verdana" panose="020B0604030504040204" pitchFamily="34" charset="0"/>
                        </a:rPr>
                        <a:t>Test</a:t>
                      </a:r>
                      <a:endParaRPr lang="en-IN" sz="1600" b="1" kern="10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0.55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0.40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0.64</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6">
                        <a:lumMod val="40000"/>
                        <a:lumOff val="60000"/>
                      </a:schemeClr>
                    </a:solidFill>
                  </a:tcPr>
                </a:tc>
                <a:extLst>
                  <a:ext uri="{0D108BD9-81ED-4DB2-BD59-A6C34878D82A}">
                    <a16:rowId xmlns:a16="http://schemas.microsoft.com/office/drawing/2014/main" val="2283865310"/>
                  </a:ext>
                </a:extLst>
              </a:tr>
              <a:tr h="228407">
                <a:tc vMerge="1">
                  <a:txBody>
                    <a:bodyPr/>
                    <a:lstStyle/>
                    <a:p>
                      <a:endParaRPr lang="en-IN"/>
                    </a:p>
                  </a:txBody>
                  <a:tcPr/>
                </a:tc>
                <a:tc rowSpan="2">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 </a:t>
                      </a:r>
                    </a:p>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1</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Train</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0.97</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0.92</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1.00</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2824969444"/>
                  </a:ext>
                </a:extLst>
              </a:tr>
              <a:tr h="467789">
                <a:tc vMerge="1">
                  <a:txBody>
                    <a:bodyPr/>
                    <a:lstStyle/>
                    <a:p>
                      <a:endParaRPr lang="en-IN"/>
                    </a:p>
                  </a:txBody>
                  <a:tcPr/>
                </a:tc>
                <a:tc vMerge="1">
                  <a:txBody>
                    <a:bodyPr/>
                    <a:lstStyle/>
                    <a:p>
                      <a:endParaRPr lang="en-IN"/>
                    </a:p>
                  </a:txBody>
                  <a:tcPr/>
                </a:tc>
                <a:tc>
                  <a:txBody>
                    <a:bodyPr/>
                    <a:lstStyle/>
                    <a:p>
                      <a:pPr algn="ctr">
                        <a:lnSpc>
                          <a:spcPct val="107000"/>
                        </a:lnSpc>
                        <a:spcAft>
                          <a:spcPts val="800"/>
                        </a:spcAft>
                      </a:pPr>
                      <a:r>
                        <a:rPr lang="en-IN" sz="1600" b="1" kern="100" dirty="0">
                          <a:effectLst/>
                          <a:latin typeface="Verdana" panose="020B0604030504040204" pitchFamily="34" charset="0"/>
                          <a:ea typeface="Verdana" panose="020B0604030504040204" pitchFamily="34" charset="0"/>
                        </a:rPr>
                        <a:t>Test</a:t>
                      </a:r>
                      <a:endParaRPr lang="en-IN" sz="1600" b="1"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0.93</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0.75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0.98</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0.89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0.99</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tc>
                  <a:txBody>
                    <a:bodyPr/>
                    <a:lstStyle/>
                    <a:p>
                      <a:pPr algn="ctr">
                        <a:lnSpc>
                          <a:spcPct val="107000"/>
                        </a:lnSpc>
                        <a:spcAft>
                          <a:spcPts val="800"/>
                        </a:spcAft>
                      </a:pPr>
                      <a:r>
                        <a:rPr lang="en-IN" sz="1600" kern="100" dirty="0">
                          <a:effectLst/>
                          <a:latin typeface="Verdana" panose="020B0604030504040204" pitchFamily="34" charset="0"/>
                          <a:ea typeface="Verdana" panose="020B0604030504040204" pitchFamily="34" charset="0"/>
                        </a:rPr>
                        <a:t> 0.95</a:t>
                      </a:r>
                      <a:endParaRPr lang="en-IN" sz="1600" kern="100" dirty="0">
                        <a:effectLst/>
                        <a:latin typeface="Verdana" panose="020B0604030504040204" pitchFamily="34" charset="0"/>
                        <a:ea typeface="Verdana" panose="020B0604030504040204" pitchFamily="34" charset="0"/>
                        <a:cs typeface="Times New Roman" panose="02020603050405020304" pitchFamily="18" charset="0"/>
                      </a:endParaRPr>
                    </a:p>
                  </a:txBody>
                  <a:tcPr marL="40380" marR="40380" marT="0" marB="0">
                    <a:solidFill>
                      <a:schemeClr val="accent4">
                        <a:lumMod val="40000"/>
                        <a:lumOff val="60000"/>
                      </a:schemeClr>
                    </a:solidFill>
                  </a:tcPr>
                </a:tc>
                <a:extLst>
                  <a:ext uri="{0D108BD9-81ED-4DB2-BD59-A6C34878D82A}">
                    <a16:rowId xmlns:a16="http://schemas.microsoft.com/office/drawing/2014/main" val="2099442756"/>
                  </a:ext>
                </a:extLst>
              </a:tr>
            </a:tbl>
          </a:graphicData>
        </a:graphic>
      </p:graphicFrame>
      <p:sp>
        <p:nvSpPr>
          <p:cNvPr id="3" name="Rectangle 2">
            <a:extLst>
              <a:ext uri="{FF2B5EF4-FFF2-40B4-BE49-F238E27FC236}">
                <a16:creationId xmlns:a16="http://schemas.microsoft.com/office/drawing/2014/main" id="{C802C7AE-33B2-B658-9CC0-D3B0DF4A4F41}"/>
              </a:ext>
            </a:extLst>
          </p:cNvPr>
          <p:cNvSpPr/>
          <p:nvPr/>
        </p:nvSpPr>
        <p:spPr>
          <a:xfrm>
            <a:off x="412376" y="51051"/>
            <a:ext cx="10838329" cy="584775"/>
          </a:xfrm>
          <a:prstGeom prst="rect">
            <a:avLst/>
          </a:prstGeom>
        </p:spPr>
        <p:txBody>
          <a:bodyPr wrap="square" anchor="t">
            <a:spAutoFit/>
          </a:bodyPr>
          <a:lstStyle/>
          <a:p>
            <a:r>
              <a:rPr lang="en-US" sz="3200" b="1" dirty="0">
                <a:solidFill>
                  <a:srgbClr val="0070C0"/>
                </a:solidFill>
                <a:latin typeface="Arial" panose="020B0604020202020204" pitchFamily="34" charset="0"/>
                <a:cs typeface="Arial" panose="020B0604020202020204" pitchFamily="34" charset="0"/>
              </a:rPr>
              <a:t>Modelling Approach Used &amp; Why (contd..)</a:t>
            </a:r>
          </a:p>
        </p:txBody>
      </p:sp>
    </p:spTree>
    <p:extLst>
      <p:ext uri="{BB962C8B-B14F-4D97-AF65-F5344CB8AC3E}">
        <p14:creationId xmlns:p14="http://schemas.microsoft.com/office/powerpoint/2010/main" val="125537837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3982</TotalTime>
  <Words>1844</Words>
  <Application>Microsoft Office PowerPoint</Application>
  <PresentationFormat>Widescreen</PresentationFormat>
  <Paragraphs>397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Helvetica Neue</vt:lpstr>
      <vt:lpstr>Symbol</vt:lpstr>
      <vt:lpstr>Verdana</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P</dc:creator>
  <cp:lastModifiedBy>shajil fernandez</cp:lastModifiedBy>
  <cp:revision>147</cp:revision>
  <dcterms:created xsi:type="dcterms:W3CDTF">2019-12-31T09:37:22Z</dcterms:created>
  <dcterms:modified xsi:type="dcterms:W3CDTF">2024-05-17T18:14:22Z</dcterms:modified>
</cp:coreProperties>
</file>