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56" r:id="rId9"/>
    <p:sldId id="2146847057" r:id="rId10"/>
    <p:sldId id="265" r:id="rId11"/>
    <p:sldId id="2146847058" r:id="rId12"/>
    <p:sldId id="2146847062" r:id="rId13"/>
    <p:sldId id="266" r:id="rId14"/>
    <p:sldId id="2146847060" r:id="rId15"/>
    <p:sldId id="2146847063" r:id="rId16"/>
    <p:sldId id="2146847059" r:id="rId17"/>
    <p:sldId id="2146847064" r:id="rId18"/>
    <p:sldId id="2146847065" r:id="rId19"/>
    <p:sldId id="2146847070" r:id="rId20"/>
    <p:sldId id="2146847067" r:id="rId21"/>
    <p:sldId id="2146847068" r:id="rId22"/>
    <p:sldId id="2146847069" r:id="rId23"/>
    <p:sldId id="267" r:id="rId24"/>
    <p:sldId id="268" r:id="rId25"/>
    <p:sldId id="2146847055" r:id="rId26"/>
    <p:sldId id="269" r:id="rId27"/>
    <p:sldId id="2146847071" r:id="rId28"/>
    <p:sldId id="2146847072" r:id="rId29"/>
    <p:sldId id="214684707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821635"/>
            <a:ext cx="10251645" cy="977778"/>
          </a:xfrm>
        </p:spPr>
        <p:txBody>
          <a:bodyPr/>
          <a:lstStyle/>
          <a:p>
            <a:pPr algn="r"/>
            <a:r>
              <a:rPr lang="en-US" b="1" dirty="0">
                <a:solidFill>
                  <a:schemeClr val="accent1"/>
                </a:solidFill>
                <a:latin typeface="Arial" panose="020B0604020202020204" pitchFamily="34" charset="0"/>
                <a:cs typeface="Arial" panose="020B0604020202020204" pitchFamily="34" charset="0"/>
              </a:rPr>
              <a:t>          Keyloggers and security</a:t>
            </a:r>
          </a:p>
        </p:txBody>
      </p:sp>
      <p:sp>
        <p:nvSpPr>
          <p:cNvPr id="4" name="TextBox 3"/>
          <p:cNvSpPr txBox="1"/>
          <p:nvPr/>
        </p:nvSpPr>
        <p:spPr>
          <a:xfrm>
            <a:off x="797442" y="3569491"/>
            <a:ext cx="10457899" cy="267765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Rounded MT Bold" panose="020F0704030504030204" pitchFamily="34" charset="0"/>
                <a:cs typeface="Arial" pitchFamily="34" charset="0"/>
              </a:rPr>
              <a:t>PRESENTED BY:</a:t>
            </a:r>
          </a:p>
          <a:p>
            <a:endParaRPr lang="en-US" sz="2400" b="1" dirty="0">
              <a:solidFill>
                <a:schemeClr val="accent1">
                  <a:lumMod val="75000"/>
                </a:schemeClr>
              </a:solidFill>
              <a:latin typeface="Arial Rounded MT Bold" panose="020F0704030504030204" pitchFamily="34" charset="0"/>
              <a:cs typeface="Arial" pitchFamily="34" charset="0"/>
            </a:endParaRPr>
          </a:p>
          <a:p>
            <a:r>
              <a:rPr lang="en-US" sz="2400" b="1" dirty="0">
                <a:solidFill>
                  <a:schemeClr val="bg1"/>
                </a:solidFill>
                <a:latin typeface="Arial"/>
                <a:cs typeface="Arial"/>
              </a:rPr>
              <a:t>        A . </a:t>
            </a:r>
            <a:r>
              <a:rPr lang="en-US" sz="2400" b="1">
                <a:solidFill>
                  <a:schemeClr val="bg1"/>
                </a:solidFill>
                <a:latin typeface="Arial"/>
                <a:cs typeface="Arial"/>
              </a:rPr>
              <a:t>SHAJITHA BEGAM</a:t>
            </a:r>
            <a:endParaRPr lang="en-US" sz="2400" b="1" dirty="0">
              <a:solidFill>
                <a:schemeClr val="bg1"/>
              </a:solidFill>
              <a:latin typeface="Arial"/>
              <a:cs typeface="Arial"/>
            </a:endParaRP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P.S.V. COLLEGE OF ENGINEERING AND TECHNOLOGY </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B.E COMPUTER SCIENCE AND ENGINEERING</a:t>
            </a:r>
          </a:p>
        </p:txBody>
      </p:sp>
      <p:pic>
        <p:nvPicPr>
          <p:cNvPr id="6" name="Picture 5">
            <a:extLst>
              <a:ext uri="{FF2B5EF4-FFF2-40B4-BE49-F238E27FC236}">
                <a16:creationId xmlns:a16="http://schemas.microsoft.com/office/drawing/2014/main" id="{9208EC8F-4F3A-ABCD-930F-F79D2FD0C0E6}"/>
              </a:ext>
            </a:extLst>
          </p:cNvPr>
          <p:cNvPicPr>
            <a:picLocks noChangeAspect="1"/>
          </p:cNvPicPr>
          <p:nvPr/>
        </p:nvPicPr>
        <p:blipFill>
          <a:blip r:embed="rId2"/>
          <a:stretch>
            <a:fillRect/>
          </a:stretch>
        </p:blipFill>
        <p:spPr>
          <a:xfrm>
            <a:off x="581248" y="744280"/>
            <a:ext cx="4054547" cy="2232836"/>
          </a:xfrm>
          <a:prstGeom prst="rect">
            <a:avLst/>
          </a:prstGeom>
          <a:ln>
            <a:noFill/>
          </a:ln>
          <a:effectLst>
            <a:softEdge rad="112500"/>
          </a:effectLst>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669312"/>
            <a:ext cx="11029615" cy="4890976"/>
          </a:xfrm>
        </p:spPr>
        <p:txBody>
          <a:bodyPr>
            <a:normAutofit fontScale="40000" lnSpcReduction="20000"/>
          </a:bodyPr>
          <a:lstStyle/>
          <a:p>
            <a:pPr marL="305435" indent="-305435"/>
            <a:endParaRPr lang="en-IN" sz="4600" b="1" dirty="0">
              <a:latin typeface="Sitka Display" panose="02000505000000020004" pitchFamily="2" charset="0"/>
            </a:endParaRPr>
          </a:p>
          <a:p>
            <a:pPr marL="0" indent="0">
              <a:buNone/>
            </a:pPr>
            <a:r>
              <a:rPr lang="en-IN" sz="7000" b="1" dirty="0">
                <a:latin typeface="Sitka Display" panose="02000505000000020004" pitchFamily="2" charset="0"/>
              </a:rPr>
              <a:t>ALGORITHM:</a:t>
            </a:r>
          </a:p>
          <a:p>
            <a:pPr marL="305435" indent="-305435"/>
            <a:r>
              <a:rPr lang="en-IN" sz="5900" b="1" dirty="0">
                <a:latin typeface="Sitka Display" panose="02000505000000020004" pitchFamily="2" charset="0"/>
              </a:rPr>
              <a:t>Initialization:</a:t>
            </a:r>
          </a:p>
          <a:p>
            <a:pPr marL="305435" indent="-305435"/>
            <a:r>
              <a:rPr lang="en-IN" sz="6000" dirty="0">
                <a:latin typeface="Sitka Display" panose="02000505000000020004" pitchFamily="2" charset="0"/>
              </a:rPr>
              <a:t>Initialize necessary variables and data structures.</a:t>
            </a:r>
          </a:p>
          <a:p>
            <a:pPr marL="305435" indent="-305435"/>
            <a:r>
              <a:rPr lang="en-IN" sz="6000" dirty="0">
                <a:latin typeface="Sitka Display" panose="02000505000000020004" pitchFamily="2" charset="0"/>
              </a:rPr>
              <a:t>Set up hooks for intercepting keystrokes.</a:t>
            </a:r>
          </a:p>
          <a:p>
            <a:pPr marL="305435" indent="-305435"/>
            <a:endParaRPr lang="en-IN" sz="3200" dirty="0">
              <a:latin typeface="Sitka Display" panose="02000505000000020004" pitchFamily="2" charset="0"/>
            </a:endParaRPr>
          </a:p>
          <a:p>
            <a:pPr marL="305435" indent="-305435"/>
            <a:r>
              <a:rPr lang="en-IN" sz="5900" b="1" dirty="0">
                <a:latin typeface="Sitka Display" panose="02000505000000020004" pitchFamily="2" charset="0"/>
              </a:rPr>
              <a:t>Keystroke Interception:</a:t>
            </a:r>
          </a:p>
          <a:p>
            <a:pPr marL="305435" indent="-305435"/>
            <a:r>
              <a:rPr lang="en-IN" sz="6000" dirty="0">
                <a:latin typeface="Sitka Display" panose="02000505000000020004" pitchFamily="2" charset="0"/>
              </a:rPr>
              <a:t>Continuously monitor keyboard input using system-level hooks or low-level keyboard input hooks.</a:t>
            </a:r>
          </a:p>
          <a:p>
            <a:pPr marL="305435" indent="-305435"/>
            <a:r>
              <a:rPr lang="en-IN" sz="6000" dirty="0">
                <a:latin typeface="Sitka Display" panose="02000505000000020004" pitchFamily="2" charset="0"/>
              </a:rPr>
              <a:t>Capture keystrokes, including alphanumeric characters, special keys, and key combinations.</a:t>
            </a:r>
          </a:p>
          <a:p>
            <a:pPr marL="305435" indent="-305435"/>
            <a:endParaRPr lang="en-IN" sz="3200" dirty="0">
              <a:latin typeface="Sitka Display" panose="02000505000000020004" pitchFamily="2" charset="0"/>
            </a:endParaRPr>
          </a:p>
          <a:p>
            <a:pPr marL="305435" indent="-305435"/>
            <a:endParaRPr lang="en-IN" sz="3200" b="1" dirty="0">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A49A3-E391-20C4-26DF-90E088292EFF}"/>
              </a:ext>
            </a:extLst>
          </p:cNvPr>
          <p:cNvSpPr txBox="1"/>
          <p:nvPr/>
        </p:nvSpPr>
        <p:spPr>
          <a:xfrm>
            <a:off x="805415" y="1063831"/>
            <a:ext cx="10082323"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Display" panose="02000505000000020004" pitchFamily="2" charset="0"/>
              </a:rPr>
              <a:t>Process captured keystrokes, filtering out irrelevant input (</a:t>
            </a:r>
            <a:r>
              <a:rPr lang="en-US" sz="2400" dirty="0" err="1">
                <a:latin typeface="Sitka Display" panose="02000505000000020004" pitchFamily="2" charset="0"/>
              </a:rPr>
              <a:t>eg.system</a:t>
            </a:r>
            <a:r>
              <a:rPr lang="en-US" sz="2400" dirty="0">
                <a:latin typeface="Sitka Display" panose="02000505000000020004" pitchFamily="2" charset="0"/>
              </a:rPr>
              <a:t> keys, mouse events).</a:t>
            </a:r>
          </a:p>
          <a:p>
            <a:pPr marL="342900" indent="-342900">
              <a:buFont typeface="Arial" panose="020B0604020202020204" pitchFamily="34" charset="0"/>
              <a:buChar char="•"/>
            </a:pPr>
            <a:r>
              <a:rPr lang="en-US" sz="2400" dirty="0">
                <a:latin typeface="Sitka Display" panose="02000505000000020004" pitchFamily="2" charset="0"/>
              </a:rPr>
              <a:t>Optionally, preprocess data for encryption or compression.</a:t>
            </a:r>
          </a:p>
          <a:p>
            <a:pPr marL="342900" indent="-342900">
              <a:buFont typeface="Arial" panose="020B0604020202020204" pitchFamily="34" charset="0"/>
              <a:buChar char="•"/>
            </a:pPr>
            <a:endParaRPr lang="en-US" sz="2400" dirty="0">
              <a:latin typeface="Sitka Display" panose="02000505000000020004" pitchFamily="2" charset="0"/>
            </a:endParaRPr>
          </a:p>
        </p:txBody>
      </p:sp>
      <p:sp>
        <p:nvSpPr>
          <p:cNvPr id="5" name="TextBox 4">
            <a:extLst>
              <a:ext uri="{FF2B5EF4-FFF2-40B4-BE49-F238E27FC236}">
                <a16:creationId xmlns:a16="http://schemas.microsoft.com/office/drawing/2014/main" id="{6423C57D-A9F0-21D4-009B-70BD51198E00}"/>
              </a:ext>
            </a:extLst>
          </p:cNvPr>
          <p:cNvSpPr txBox="1"/>
          <p:nvPr/>
        </p:nvSpPr>
        <p:spPr>
          <a:xfrm>
            <a:off x="528967" y="649990"/>
            <a:ext cx="6097772" cy="461665"/>
          </a:xfrm>
          <a:prstGeom prst="rect">
            <a:avLst/>
          </a:prstGeom>
          <a:noFill/>
        </p:spPr>
        <p:txBody>
          <a:bodyPr wrap="square">
            <a:spAutoFit/>
          </a:bodyPr>
          <a:lstStyle/>
          <a:p>
            <a:r>
              <a:rPr lang="en-US" sz="2400" b="1" dirty="0">
                <a:latin typeface="Sitka Display" panose="02000505000000020004" pitchFamily="2" charset="0"/>
              </a:rPr>
              <a:t>Data Processing:</a:t>
            </a:r>
          </a:p>
        </p:txBody>
      </p:sp>
      <p:sp>
        <p:nvSpPr>
          <p:cNvPr id="7" name="TextBox 6">
            <a:extLst>
              <a:ext uri="{FF2B5EF4-FFF2-40B4-BE49-F238E27FC236}">
                <a16:creationId xmlns:a16="http://schemas.microsoft.com/office/drawing/2014/main" id="{80613559-AB34-9A6C-3C60-48B4D619DE35}"/>
              </a:ext>
            </a:extLst>
          </p:cNvPr>
          <p:cNvSpPr txBox="1"/>
          <p:nvPr/>
        </p:nvSpPr>
        <p:spPr>
          <a:xfrm>
            <a:off x="582133" y="2238520"/>
            <a:ext cx="10582053" cy="4431983"/>
          </a:xfrm>
          <a:prstGeom prst="rect">
            <a:avLst/>
          </a:prstGeom>
          <a:noFill/>
        </p:spPr>
        <p:txBody>
          <a:bodyPr wrap="square">
            <a:spAutoFit/>
          </a:bodyPr>
          <a:lstStyle/>
          <a:p>
            <a:r>
              <a:rPr lang="en-US" sz="2400" b="1" dirty="0">
                <a:latin typeface="Sitka Display" panose="02000505000000020004" pitchFamily="2" charset="0"/>
              </a:rPr>
              <a:t>Storage:</a:t>
            </a:r>
          </a:p>
          <a:p>
            <a:r>
              <a:rPr lang="en-US" sz="2400" dirty="0">
                <a:latin typeface="Sitka Display" panose="02000505000000020004" pitchFamily="2" charset="0"/>
              </a:rPr>
              <a:t>Store processed keystrokes securely, either locally or remotely.</a:t>
            </a:r>
          </a:p>
          <a:p>
            <a:r>
              <a:rPr lang="en-US" sz="2400" dirty="0">
                <a:latin typeface="Sitka Display" panose="02000505000000020004" pitchFamily="2" charset="0"/>
              </a:rPr>
              <a:t>Implement encryption to protect stored data from unauthorized access.</a:t>
            </a:r>
          </a:p>
          <a:p>
            <a:r>
              <a:rPr lang="en-US" sz="2400" dirty="0">
                <a:latin typeface="Sitka Display" panose="02000505000000020004" pitchFamily="2" charset="0"/>
              </a:rPr>
              <a:t>Consider periodic flushing or batching of keystrokes to minimize memory usage and improve efficiency.</a:t>
            </a:r>
          </a:p>
          <a:p>
            <a:endParaRPr lang="en-US" dirty="0"/>
          </a:p>
          <a:p>
            <a:r>
              <a:rPr lang="en-US" sz="2400" b="1" dirty="0">
                <a:latin typeface="Sitka Display" panose="02000505000000020004" pitchFamily="2" charset="0"/>
              </a:rPr>
              <a:t>Stealth Mechanisms:</a:t>
            </a:r>
          </a:p>
          <a:p>
            <a:r>
              <a:rPr lang="en-US" sz="2400" dirty="0">
                <a:latin typeface="Sitka Display" panose="02000505000000020004" pitchFamily="2" charset="0"/>
              </a:rPr>
              <a:t>Implement techniques to run the key logger stealthily, avoiding detection by the user or antivirus software.</a:t>
            </a:r>
          </a:p>
          <a:p>
            <a:r>
              <a:rPr lang="en-US" sz="2400" dirty="0">
                <a:latin typeface="Sitka Display" panose="02000505000000020004" pitchFamily="2" charset="0"/>
              </a:rPr>
              <a:t>Employ code obfuscation, polymorphism, and rootkit-like features to hide the key logger's presence.</a:t>
            </a:r>
          </a:p>
          <a:p>
            <a:endParaRPr lang="en-US" sz="2400" dirty="0">
              <a:latin typeface="Sitka Display" panose="02000505000000020004" pitchFamily="2" charset="0"/>
            </a:endParaRPr>
          </a:p>
        </p:txBody>
      </p:sp>
    </p:spTree>
    <p:extLst>
      <p:ext uri="{BB962C8B-B14F-4D97-AF65-F5344CB8AC3E}">
        <p14:creationId xmlns:p14="http://schemas.microsoft.com/office/powerpoint/2010/main" val="139300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CE5A6-7DC6-A9A8-A593-5B33A6E3E32F}"/>
              </a:ext>
            </a:extLst>
          </p:cNvPr>
          <p:cNvSpPr txBox="1"/>
          <p:nvPr/>
        </p:nvSpPr>
        <p:spPr>
          <a:xfrm>
            <a:off x="769088" y="764463"/>
            <a:ext cx="10653824" cy="2246769"/>
          </a:xfrm>
          <a:prstGeom prst="rect">
            <a:avLst/>
          </a:prstGeom>
          <a:noFill/>
        </p:spPr>
        <p:txBody>
          <a:bodyPr wrap="square">
            <a:spAutoFit/>
          </a:bodyPr>
          <a:lstStyle/>
          <a:p>
            <a:r>
              <a:rPr lang="en-US" sz="2000" b="1" dirty="0">
                <a:latin typeface="Sitka Display" panose="02000505000000020004" pitchFamily="2" charset="0"/>
              </a:rPr>
              <a:t>Remote Access (Optional):</a:t>
            </a:r>
          </a:p>
          <a:p>
            <a:r>
              <a:rPr lang="en-US" sz="2000" dirty="0">
                <a:latin typeface="Sitka Display" panose="02000505000000020004" pitchFamily="2" charset="0"/>
              </a:rPr>
              <a:t>Implement remote access functionality to allow monitoring of logged keystrokes from a remote location.</a:t>
            </a:r>
          </a:p>
          <a:p>
            <a:r>
              <a:rPr lang="en-US" sz="2000" dirty="0">
                <a:latin typeface="Sitka Display" panose="02000505000000020004" pitchFamily="2" charset="0"/>
              </a:rPr>
              <a:t>Use secure communication protocols for transmitting data to a remote server.</a:t>
            </a:r>
          </a:p>
          <a:p>
            <a:endParaRPr lang="en-US" sz="2000" dirty="0">
              <a:latin typeface="Sitka Display" panose="02000505000000020004" pitchFamily="2" charset="0"/>
            </a:endParaRPr>
          </a:p>
          <a:p>
            <a:r>
              <a:rPr lang="en-US" sz="2000" b="1" dirty="0">
                <a:latin typeface="Sitka Display" panose="02000505000000020004" pitchFamily="2" charset="0"/>
              </a:rPr>
              <a:t>Error Handling:</a:t>
            </a:r>
          </a:p>
          <a:p>
            <a:r>
              <a:rPr lang="en-US" sz="2000" dirty="0">
                <a:latin typeface="Sitka Display" panose="02000505000000020004" pitchFamily="2" charset="0"/>
              </a:rPr>
              <a:t>Implement error handling mechanisms to handle exceptions and edge cases gracefully.</a:t>
            </a:r>
          </a:p>
          <a:p>
            <a:r>
              <a:rPr lang="en-US" sz="2000" dirty="0">
                <a:latin typeface="Sitka Display" panose="02000505000000020004" pitchFamily="2" charset="0"/>
              </a:rPr>
              <a:t>Log errors and issues for debugging and troubleshooting purposes.</a:t>
            </a:r>
          </a:p>
        </p:txBody>
      </p:sp>
      <p:pic>
        <p:nvPicPr>
          <p:cNvPr id="5" name="Picture 4">
            <a:extLst>
              <a:ext uri="{FF2B5EF4-FFF2-40B4-BE49-F238E27FC236}">
                <a16:creationId xmlns:a16="http://schemas.microsoft.com/office/drawing/2014/main" id="{85F15140-946F-1ED1-B8BA-724E94947285}"/>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3200400" y="3011232"/>
            <a:ext cx="5443869" cy="3721395"/>
          </a:xfrm>
          <a:prstGeom prst="rect">
            <a:avLst/>
          </a:prstGeom>
          <a:ln>
            <a:noFill/>
          </a:ln>
          <a:effectLst>
            <a:softEdge rad="112500"/>
          </a:effectLst>
        </p:spPr>
      </p:pic>
    </p:spTree>
    <p:extLst>
      <p:ext uri="{BB962C8B-B14F-4D97-AF65-F5344CB8AC3E}">
        <p14:creationId xmlns:p14="http://schemas.microsoft.com/office/powerpoint/2010/main" val="338712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6220C3-7E3C-0FF9-F078-A0B9A268D630}"/>
              </a:ext>
            </a:extLst>
          </p:cNvPr>
          <p:cNvSpPr txBox="1"/>
          <p:nvPr/>
        </p:nvSpPr>
        <p:spPr>
          <a:xfrm>
            <a:off x="510364" y="603983"/>
            <a:ext cx="10568762" cy="5940088"/>
          </a:xfrm>
          <a:prstGeom prst="rect">
            <a:avLst/>
          </a:prstGeom>
          <a:noFill/>
        </p:spPr>
        <p:txBody>
          <a:bodyPr wrap="square">
            <a:spAutoFit/>
          </a:bodyPr>
          <a:lstStyle/>
          <a:p>
            <a:r>
              <a:rPr lang="en-US" sz="3200" b="1" dirty="0">
                <a:solidFill>
                  <a:schemeClr val="accent1"/>
                </a:solidFill>
                <a:latin typeface="Sitka Display" panose="02000505000000020004" pitchFamily="2" charset="0"/>
              </a:rPr>
              <a:t>DEPLOYMENT STRATEGY</a:t>
            </a:r>
          </a:p>
          <a:p>
            <a:r>
              <a:rPr lang="en-US" sz="2800" b="1" dirty="0">
                <a:latin typeface="Sitka Display" panose="02000505000000020004" pitchFamily="2" charset="0"/>
              </a:rPr>
              <a:t>Software Distribution:</a:t>
            </a:r>
          </a:p>
          <a:p>
            <a:r>
              <a:rPr lang="en-US" sz="2400" dirty="0">
                <a:latin typeface="Sitka Display" panose="02000505000000020004" pitchFamily="2" charset="0"/>
              </a:rPr>
              <a:t>Package the keylogger software into an executable installer or standalone application.</a:t>
            </a:r>
          </a:p>
          <a:p>
            <a:r>
              <a:rPr lang="en-US" sz="2400" dirty="0">
                <a:latin typeface="Sitka Display" panose="02000505000000020004" pitchFamily="2" charset="0"/>
              </a:rPr>
              <a:t>Distribute the software through secure channels, such as direct downloads from a secure website or physical media (e.g., USB drives).</a:t>
            </a:r>
          </a:p>
          <a:p>
            <a:endParaRPr lang="en-US" sz="2400" dirty="0"/>
          </a:p>
          <a:p>
            <a:r>
              <a:rPr lang="en-US" sz="2800" b="1" dirty="0">
                <a:latin typeface="Sitka Display" panose="02000505000000020004" pitchFamily="2" charset="0"/>
              </a:rPr>
              <a:t>Installation:</a:t>
            </a:r>
          </a:p>
          <a:p>
            <a:r>
              <a:rPr lang="en-US" sz="2400" dirty="0">
                <a:latin typeface="Sitka Display" panose="02000505000000020004" pitchFamily="2" charset="0"/>
              </a:rPr>
              <a:t>Provide clear instructions for installing the keylogger on the target system.</a:t>
            </a:r>
          </a:p>
          <a:p>
            <a:r>
              <a:rPr lang="en-US" sz="2400" dirty="0">
                <a:latin typeface="Sitka Display" panose="02000505000000020004" pitchFamily="2" charset="0"/>
              </a:rPr>
              <a:t>Optionally, include stealth installation options to minimize user awareness of the key logger's presence.</a:t>
            </a:r>
          </a:p>
          <a:p>
            <a:endParaRPr lang="en-US" sz="2400" b="1" dirty="0">
              <a:latin typeface="Sitka Display" panose="02000505000000020004" pitchFamily="2" charset="0"/>
            </a:endParaRPr>
          </a:p>
          <a:p>
            <a:r>
              <a:rPr lang="en-US" sz="2800" b="1" dirty="0">
                <a:latin typeface="Sitka Display" panose="02000505000000020004" pitchFamily="2" charset="0"/>
              </a:rPr>
              <a:t>Configuration:</a:t>
            </a:r>
          </a:p>
          <a:p>
            <a:r>
              <a:rPr lang="en-US" sz="2400" dirty="0">
                <a:latin typeface="Sitka Display" panose="02000505000000020004" pitchFamily="2" charset="0"/>
              </a:rPr>
              <a:t>Include a user interface or configuration file for setting up the keylogger parameters (e.g., logging mode, encryption settings).</a:t>
            </a:r>
          </a:p>
          <a:p>
            <a:r>
              <a:rPr lang="en-US" sz="2400" dirty="0">
                <a:latin typeface="Sitka Display" panose="02000505000000020004" pitchFamily="2" charset="0"/>
              </a:rPr>
              <a:t>Ensure that configuration options are easy to understand and use A</a:t>
            </a:r>
          </a:p>
        </p:txBody>
      </p:sp>
    </p:spTree>
    <p:extLst>
      <p:ext uri="{BB962C8B-B14F-4D97-AF65-F5344CB8AC3E}">
        <p14:creationId xmlns:p14="http://schemas.microsoft.com/office/powerpoint/2010/main" val="294476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78CF6-8B3F-0C62-ECCE-1ACB92B9F2DB}"/>
              </a:ext>
            </a:extLst>
          </p:cNvPr>
          <p:cNvSpPr txBox="1"/>
          <p:nvPr/>
        </p:nvSpPr>
        <p:spPr>
          <a:xfrm>
            <a:off x="478465" y="475450"/>
            <a:ext cx="10441172" cy="6370975"/>
          </a:xfrm>
          <a:prstGeom prst="rect">
            <a:avLst/>
          </a:prstGeom>
          <a:noFill/>
        </p:spPr>
        <p:txBody>
          <a:bodyPr wrap="square">
            <a:spAutoFit/>
          </a:bodyPr>
          <a:lstStyle/>
          <a:p>
            <a:r>
              <a:rPr lang="en-US" sz="2400" b="1" dirty="0">
                <a:latin typeface="Sitka Display" panose="02000505000000020004" pitchFamily="2" charset="0"/>
              </a:rPr>
              <a:t>Testing:</a:t>
            </a:r>
          </a:p>
          <a:p>
            <a:r>
              <a:rPr lang="en-US" sz="2400" dirty="0">
                <a:latin typeface="Sitka Display" panose="02000505000000020004" pitchFamily="2" charset="0"/>
              </a:rPr>
              <a:t>Conduct thorough testing of the keylogger software to ensure reliability, compatibility, and stealthiness.</a:t>
            </a:r>
          </a:p>
          <a:p>
            <a:r>
              <a:rPr lang="en-US" sz="2400" dirty="0">
                <a:latin typeface="Sitka Display" panose="02000505000000020004" pitchFamily="2" charset="0"/>
              </a:rPr>
              <a:t>Test the keylogger across different operating systems and hardware configurations.</a:t>
            </a:r>
          </a:p>
          <a:p>
            <a:endParaRPr lang="en-US" sz="2400" dirty="0"/>
          </a:p>
          <a:p>
            <a:r>
              <a:rPr lang="en-US" sz="2400" b="1" dirty="0">
                <a:latin typeface="Sitka Display" panose="02000505000000020004" pitchFamily="2" charset="0"/>
              </a:rPr>
              <a:t>Deployment:</a:t>
            </a:r>
          </a:p>
          <a:p>
            <a:r>
              <a:rPr lang="en-US" sz="2400" dirty="0">
                <a:latin typeface="Sitka Display" panose="02000505000000020004" pitchFamily="2" charset="0"/>
              </a:rPr>
              <a:t>Deploy the keylogger on target systems where monitoring or surveillance is required.</a:t>
            </a:r>
          </a:p>
          <a:p>
            <a:r>
              <a:rPr lang="en-US" sz="2400" dirty="0">
                <a:latin typeface="Sitka Display" panose="02000505000000020004" pitchFamily="2" charset="0"/>
              </a:rPr>
              <a:t>Ensure compliance with relevant laws and regulations governing the use of surveillance software.</a:t>
            </a:r>
          </a:p>
          <a:p>
            <a:endParaRPr lang="en-US" sz="2400" dirty="0">
              <a:latin typeface="Sitka Display" panose="02000505000000020004" pitchFamily="2" charset="0"/>
            </a:endParaRPr>
          </a:p>
          <a:p>
            <a:r>
              <a:rPr lang="en-US" sz="2400" b="1" dirty="0">
                <a:latin typeface="Sitka Display" panose="02000505000000020004" pitchFamily="2" charset="0"/>
              </a:rPr>
              <a:t>Maintenance and Updates:</a:t>
            </a:r>
          </a:p>
          <a:p>
            <a:r>
              <a:rPr lang="en-US" sz="2400" dirty="0">
                <a:latin typeface="Sitka Display" panose="02000505000000020004" pitchFamily="2" charset="0"/>
              </a:rPr>
              <a:t>Establish a process for regular maintenance and updates to address security vulnerabilities and compatibility issues.</a:t>
            </a:r>
          </a:p>
          <a:p>
            <a:r>
              <a:rPr lang="en-US" sz="2400" dirty="0">
                <a:latin typeface="Sitka Display" panose="02000505000000020004" pitchFamily="2" charset="0"/>
              </a:rPr>
              <a:t>Provide users with instructions for updating the keylogger software to the latest version.</a:t>
            </a:r>
          </a:p>
          <a:p>
            <a:endParaRPr lang="en-US" sz="2400" dirty="0"/>
          </a:p>
        </p:txBody>
      </p:sp>
    </p:spTree>
    <p:extLst>
      <p:ext uri="{BB962C8B-B14F-4D97-AF65-F5344CB8AC3E}">
        <p14:creationId xmlns:p14="http://schemas.microsoft.com/office/powerpoint/2010/main" val="27049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0034F1-67C7-FF20-E4C6-2B7D98177223}"/>
              </a:ext>
            </a:extLst>
          </p:cNvPr>
          <p:cNvSpPr txBox="1"/>
          <p:nvPr/>
        </p:nvSpPr>
        <p:spPr>
          <a:xfrm>
            <a:off x="956930" y="1157314"/>
            <a:ext cx="10100931" cy="3477875"/>
          </a:xfrm>
          <a:prstGeom prst="rect">
            <a:avLst/>
          </a:prstGeom>
          <a:noFill/>
        </p:spPr>
        <p:txBody>
          <a:bodyPr wrap="square">
            <a:spAutoFit/>
          </a:bodyPr>
          <a:lstStyle/>
          <a:p>
            <a:r>
              <a:rPr lang="en-US" sz="2800" b="1" dirty="0">
                <a:latin typeface="Sitka Display" panose="02000505000000020004" pitchFamily="2" charset="0"/>
              </a:rPr>
              <a:t>Monitoring and Analysis:</a:t>
            </a:r>
          </a:p>
          <a:p>
            <a:endParaRPr lang="en-US" sz="2400" dirty="0">
              <a:latin typeface="Sitka Display" panose="02000505000000020004" pitchFamily="2" charset="0"/>
            </a:endParaRPr>
          </a:p>
          <a:p>
            <a:r>
              <a:rPr lang="en-US" sz="2400" dirty="0">
                <a:latin typeface="Sitka Display" panose="02000505000000020004" pitchFamily="2" charset="0"/>
              </a:rPr>
              <a:t>Monitor logged keystrokes periodically to gather relevant information or insights.</a:t>
            </a:r>
          </a:p>
          <a:p>
            <a:r>
              <a:rPr lang="en-US" sz="2400" dirty="0">
                <a:latin typeface="Sitka Display" panose="02000505000000020004" pitchFamily="2" charset="0"/>
              </a:rPr>
              <a:t>Analyze logged data for patterns, anomalies, or security threats.</a:t>
            </a:r>
          </a:p>
          <a:p>
            <a:endParaRPr lang="en-US" sz="2400" dirty="0">
              <a:latin typeface="Sitka Display" panose="02000505000000020004" pitchFamily="2" charset="0"/>
            </a:endParaRPr>
          </a:p>
          <a:p>
            <a:r>
              <a:rPr lang="en-US" sz="2400" dirty="0">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extLst>
      <p:ext uri="{BB962C8B-B14F-4D97-AF65-F5344CB8AC3E}">
        <p14:creationId xmlns:p14="http://schemas.microsoft.com/office/powerpoint/2010/main" val="41737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E38D-D87F-EECA-4DC1-3975C2CFD194}"/>
              </a:ext>
            </a:extLst>
          </p:cNvPr>
          <p:cNvSpPr>
            <a:spLocks noGrp="1"/>
          </p:cNvSpPr>
          <p:nvPr>
            <p:ph type="title"/>
          </p:nvPr>
        </p:nvSpPr>
        <p:spPr>
          <a:xfrm>
            <a:off x="581192" y="893542"/>
            <a:ext cx="11029616" cy="530296"/>
          </a:xfrm>
        </p:spPr>
        <p:txBody>
          <a:bodyPr>
            <a:normAutofit fontScale="90000"/>
          </a:bodyPr>
          <a:lstStyle/>
          <a:p>
            <a:r>
              <a:rPr lang="en-US" b="1" dirty="0">
                <a:solidFill>
                  <a:schemeClr val="tx1"/>
                </a:solidFill>
                <a:latin typeface="Sitka Display" panose="02000505000000020004" pitchFamily="2" charset="0"/>
              </a:rPr>
              <a:t>RESULT:</a:t>
            </a:r>
            <a:br>
              <a:rPr lang="en-US" b="1" dirty="0">
                <a:solidFill>
                  <a:schemeClr val="tx1"/>
                </a:solidFill>
                <a:latin typeface="Sitka Display" panose="02000505000000020004" pitchFamily="2" charset="0"/>
              </a:rPr>
            </a:br>
            <a:r>
              <a:rPr lang="en-US" b="1" dirty="0">
                <a:solidFill>
                  <a:schemeClr val="tx1"/>
                </a:solidFill>
                <a:latin typeface="Sitka Display" panose="02000505000000020004" pitchFamily="2" charset="0"/>
              </a:rPr>
              <a:t>     </a:t>
            </a:r>
            <a:r>
              <a:rPr lang="en-US" b="1" dirty="0">
                <a:solidFill>
                  <a:schemeClr val="accent1"/>
                </a:solidFill>
                <a:latin typeface="Sitka Display" panose="02000505000000020004" pitchFamily="2" charset="0"/>
              </a:rPr>
              <a:t>OUTPUT IMAGES:</a:t>
            </a:r>
            <a:endParaRPr lang="en-IN" b="1" dirty="0">
              <a:solidFill>
                <a:schemeClr val="tx1"/>
              </a:solidFill>
              <a:latin typeface="Sitka Display" panose="02000505000000020004" pitchFamily="2" charset="0"/>
            </a:endParaRPr>
          </a:p>
        </p:txBody>
      </p:sp>
      <p:pic>
        <p:nvPicPr>
          <p:cNvPr id="4" name="Content Placeholder 3">
            <a:extLst>
              <a:ext uri="{FF2B5EF4-FFF2-40B4-BE49-F238E27FC236}">
                <a16:creationId xmlns:a16="http://schemas.microsoft.com/office/drawing/2014/main" id="{3D57464E-ABF8-9DE9-E8B4-E3777DA7A0EF}"/>
              </a:ext>
            </a:extLst>
          </p:cNvPr>
          <p:cNvPicPr>
            <a:picLocks noGrp="1" noChangeAspect="1"/>
          </p:cNvPicPr>
          <p:nvPr>
            <p:ph idx="1"/>
          </p:nvPr>
        </p:nvPicPr>
        <p:blipFill>
          <a:blip r:embed="rId2"/>
          <a:stretch>
            <a:fillRect/>
          </a:stretch>
        </p:blipFill>
        <p:spPr>
          <a:xfrm>
            <a:off x="1190847" y="1584251"/>
            <a:ext cx="9133367" cy="5071730"/>
          </a:xfrm>
          <a:prstGeom prst="rect">
            <a:avLst/>
          </a:prstGeom>
        </p:spPr>
      </p:pic>
    </p:spTree>
    <p:extLst>
      <p:ext uri="{BB962C8B-B14F-4D97-AF65-F5344CB8AC3E}">
        <p14:creationId xmlns:p14="http://schemas.microsoft.com/office/powerpoint/2010/main" val="1855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C0FC4E-5641-9F54-DF7D-A0BCB769DB3B}"/>
              </a:ext>
            </a:extLst>
          </p:cNvPr>
          <p:cNvPicPr>
            <a:picLocks noChangeAspect="1"/>
          </p:cNvPicPr>
          <p:nvPr/>
        </p:nvPicPr>
        <p:blipFill>
          <a:blip r:embed="rId2"/>
          <a:stretch>
            <a:fillRect/>
          </a:stretch>
        </p:blipFill>
        <p:spPr>
          <a:xfrm>
            <a:off x="1265275" y="1148315"/>
            <a:ext cx="9409814" cy="5199321"/>
          </a:xfrm>
          <a:prstGeom prst="rect">
            <a:avLst/>
          </a:prstGeom>
        </p:spPr>
      </p:pic>
    </p:spTree>
    <p:extLst>
      <p:ext uri="{BB962C8B-B14F-4D97-AF65-F5344CB8AC3E}">
        <p14:creationId xmlns:p14="http://schemas.microsoft.com/office/powerpoint/2010/main" val="15635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C32B81-E5A5-97C6-6DCE-51EDCF62BF2B}"/>
              </a:ext>
            </a:extLst>
          </p:cNvPr>
          <p:cNvPicPr>
            <a:picLocks noChangeAspect="1"/>
          </p:cNvPicPr>
          <p:nvPr/>
        </p:nvPicPr>
        <p:blipFill>
          <a:blip r:embed="rId2"/>
          <a:stretch>
            <a:fillRect/>
          </a:stretch>
        </p:blipFill>
        <p:spPr>
          <a:xfrm>
            <a:off x="1148317" y="962954"/>
            <a:ext cx="9771320" cy="5469744"/>
          </a:xfrm>
          <a:prstGeom prst="rect">
            <a:avLst/>
          </a:prstGeom>
        </p:spPr>
      </p:pic>
    </p:spTree>
    <p:extLst>
      <p:ext uri="{BB962C8B-B14F-4D97-AF65-F5344CB8AC3E}">
        <p14:creationId xmlns:p14="http://schemas.microsoft.com/office/powerpoint/2010/main" val="34765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5988A-60AA-EAD0-6021-74FC08579BEE}"/>
              </a:ext>
            </a:extLst>
          </p:cNvPr>
          <p:cNvPicPr>
            <a:picLocks noChangeAspect="1"/>
          </p:cNvPicPr>
          <p:nvPr/>
        </p:nvPicPr>
        <p:blipFill>
          <a:blip r:embed="rId2"/>
          <a:stretch>
            <a:fillRect/>
          </a:stretch>
        </p:blipFill>
        <p:spPr>
          <a:xfrm>
            <a:off x="999461" y="889796"/>
            <a:ext cx="9590568" cy="5425944"/>
          </a:xfrm>
          <a:prstGeom prst="rect">
            <a:avLst/>
          </a:prstGeom>
        </p:spPr>
      </p:pic>
    </p:spTree>
    <p:extLst>
      <p:ext uri="{BB962C8B-B14F-4D97-AF65-F5344CB8AC3E}">
        <p14:creationId xmlns:p14="http://schemas.microsoft.com/office/powerpoint/2010/main" val="16255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Black" panose="020B0A04020102020204" pitchFamily="34" charset="0"/>
                <a:cs typeface="Arial" panose="020B0604020202020204" pitchFamily="34" charset="0"/>
              </a:rPr>
              <a:t>OUTLINE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lgn="just"/>
            <a:r>
              <a:rPr lang="en-US" sz="2000" b="1" dirty="0">
                <a:latin typeface="Arial"/>
                <a:ea typeface="+mn-lt"/>
                <a:cs typeface="Arial"/>
              </a:rPr>
              <a:t>Problem Statement </a:t>
            </a:r>
            <a:endParaRPr lang="en-US" sz="2000" dirty="0">
              <a:latin typeface="Arial"/>
              <a:cs typeface="Arial"/>
            </a:endParaRPr>
          </a:p>
          <a:p>
            <a:pPr marL="305435" indent="-305435" algn="just"/>
            <a:r>
              <a:rPr lang="en-US" sz="2000" b="1" dirty="0">
                <a:latin typeface="Arial"/>
                <a:ea typeface="+mn-lt"/>
                <a:cs typeface="Arial"/>
              </a:rPr>
              <a:t>Proposed System/Solution</a:t>
            </a:r>
            <a:endParaRPr lang="en-US" sz="2000" dirty="0">
              <a:latin typeface="Arial"/>
              <a:cs typeface="Arial"/>
            </a:endParaRPr>
          </a:p>
          <a:p>
            <a:pPr marL="305435" indent="-305435" algn="just"/>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lgn="just"/>
            <a:r>
              <a:rPr lang="en-US" sz="2000" b="1" dirty="0">
                <a:latin typeface="Arial"/>
                <a:ea typeface="+mn-lt"/>
                <a:cs typeface="+mn-lt"/>
              </a:rPr>
              <a:t>Algorithm &amp; Deployment  </a:t>
            </a:r>
            <a:endParaRPr lang="en-US" sz="2000" dirty="0">
              <a:latin typeface="Arial"/>
              <a:cs typeface="Calibri"/>
            </a:endParaRPr>
          </a:p>
          <a:p>
            <a:pPr marL="305435" indent="-305435" algn="just"/>
            <a:r>
              <a:rPr lang="en-US" sz="2000" b="1" dirty="0">
                <a:latin typeface="Arial"/>
                <a:ea typeface="+mn-lt"/>
                <a:cs typeface="Arial"/>
              </a:rPr>
              <a:t>Result and Output Image</a:t>
            </a:r>
          </a:p>
          <a:p>
            <a:pPr marL="305435" indent="-305435" algn="just"/>
            <a:r>
              <a:rPr lang="en-US" sz="2000" b="1" dirty="0">
                <a:latin typeface="Arial"/>
                <a:ea typeface="+mn-lt"/>
                <a:cs typeface="Arial"/>
              </a:rPr>
              <a:t>Conclusion</a:t>
            </a:r>
            <a:endParaRPr lang="en-US" sz="2000" dirty="0">
              <a:latin typeface="Arial"/>
              <a:cs typeface="Arial"/>
            </a:endParaRPr>
          </a:p>
          <a:p>
            <a:pPr marL="305435" indent="-305435" algn="just"/>
            <a:r>
              <a:rPr lang="en-US" sz="2000" b="1" dirty="0">
                <a:latin typeface="Arial"/>
                <a:ea typeface="+mn-lt"/>
                <a:cs typeface="Arial"/>
              </a:rPr>
              <a:t>Future Scope</a:t>
            </a:r>
          </a:p>
          <a:p>
            <a:pPr marL="305435" indent="-305435" algn="just"/>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6149B2BC-0BE9-6DAF-5A47-155B6BF3DE20}"/>
              </a:ext>
            </a:extLst>
          </p:cNvPr>
          <p:cNvPicPr>
            <a:picLocks noChangeAspect="1"/>
          </p:cNvPicPr>
          <p:nvPr/>
        </p:nvPicPr>
        <p:blipFill>
          <a:blip r:embed="rId2"/>
          <a:stretch>
            <a:fillRect/>
          </a:stretch>
        </p:blipFill>
        <p:spPr>
          <a:xfrm>
            <a:off x="5773480" y="1265274"/>
            <a:ext cx="4901682" cy="49122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sz="2400" dirty="0">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lang="en-US" sz="2400" dirty="0">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lang="en-US" sz="2400" dirty="0">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lang="en-US" sz="2400" dirty="0">
                <a:solidFill>
                  <a:srgbClr val="0F0F0F"/>
                </a:solidFill>
                <a:latin typeface="Sitka Display" panose="02000505000000020004" pitchFamily="2" charset="0"/>
                <a:ea typeface="+mn-lt"/>
                <a:cs typeface="+mn-lt"/>
              </a:rPr>
              <a:t>The use of the key logger complies with relevant laws and regulations, prioritizing security, privacy</a:t>
            </a:r>
            <a:r>
              <a:rPr lang="en-IN" sz="2400" dirty="0">
                <a:solidFill>
                  <a:srgbClr val="0F0F0F"/>
                </a:solidFill>
                <a:latin typeface="Sitka Display" panose="02000505000000020004" pitchFamily="2" charset="0"/>
                <a:ea typeface="+mn-lt"/>
                <a:cs typeface="+mn-lt"/>
              </a:rPr>
              <a:t> and ethical considerations.</a:t>
            </a:r>
            <a:endParaRPr lang="en-IN" sz="2400" dirty="0">
              <a:latin typeface="Sitka Display" panose="02000505000000020004" pitchFamily="2" charset="0"/>
            </a:endParaRPr>
          </a:p>
        </p:txBody>
      </p:sp>
    </p:spTree>
    <p:extLst>
      <p:ext uri="{BB962C8B-B14F-4D97-AF65-F5344CB8AC3E}">
        <p14:creationId xmlns:p14="http://schemas.microsoft.com/office/powerpoint/2010/main" val="14832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marL="305435" indent="-305435"/>
            <a:endParaRPr lang="en-US" sz="2400" dirty="0">
              <a:latin typeface="Sitka Display" panose="02000505000000020004" pitchFamily="2" charset="0"/>
            </a:endParaRPr>
          </a:p>
          <a:p>
            <a:pPr marL="305435" indent="-305435"/>
            <a:r>
              <a:rPr lang="en-US" sz="2400" dirty="0">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29345" y="1998921"/>
            <a:ext cx="11029615" cy="4859079"/>
          </a:xfrm>
        </p:spPr>
        <p:txBody>
          <a:bodyPr>
            <a:normAutofit fontScale="70000" lnSpcReduction="20000"/>
          </a:bodyPr>
          <a:lstStyle/>
          <a:p>
            <a:r>
              <a:rPr lang="en-US" sz="3400" b="1" dirty="0">
                <a:latin typeface="Sitka Display" panose="02000505000000020004" pitchFamily="2" charset="0"/>
              </a:rPr>
              <a:t>Enhanced Stealth Techniques</a:t>
            </a:r>
          </a:p>
          <a:p>
            <a:r>
              <a:rPr lang="en-US" sz="3400" b="1" dirty="0">
                <a:latin typeface="Sitka Display" panose="02000505000000020004" pitchFamily="2" charset="0"/>
              </a:rPr>
              <a:t>Advanced Encryption Methods</a:t>
            </a:r>
          </a:p>
          <a:p>
            <a:r>
              <a:rPr lang="en-US" sz="3400" b="1" dirty="0">
                <a:latin typeface="Sitka Display" panose="02000505000000020004" pitchFamily="2" charset="0"/>
              </a:rPr>
              <a:t>Integration with Artificial Intelligence</a:t>
            </a:r>
          </a:p>
          <a:p>
            <a:r>
              <a:rPr lang="en-US" sz="3400" b="1" dirty="0">
                <a:latin typeface="Sitka Display" panose="02000505000000020004" pitchFamily="2" charset="0"/>
              </a:rPr>
              <a:t>Cloud-Based Logging and Analysis</a:t>
            </a:r>
          </a:p>
          <a:p>
            <a:r>
              <a:rPr lang="en-US" sz="3400" b="1" dirty="0">
                <a:latin typeface="Sitka Display" panose="02000505000000020004" pitchFamily="2" charset="0"/>
              </a:rPr>
              <a:t>Improved Compatibility with Emerging Technologies</a:t>
            </a:r>
          </a:p>
          <a:p>
            <a:r>
              <a:rPr lang="en-US" sz="3400" b="1" dirty="0">
                <a:latin typeface="Sitka Display" panose="02000505000000020004" pitchFamily="2" charset="0"/>
              </a:rPr>
              <a:t>Enhanced User Awareness and Control Features</a:t>
            </a:r>
          </a:p>
          <a:p>
            <a:r>
              <a:rPr lang="en-US" sz="3400" b="1" dirty="0">
                <a:latin typeface="Sitka Display" panose="02000505000000020004" pitchFamily="2" charset="0"/>
              </a:rPr>
              <a:t>Integration with Endpoint Security Solutions</a:t>
            </a:r>
          </a:p>
          <a:p>
            <a:r>
              <a:rPr lang="en-US" sz="3400" b="1" dirty="0">
                <a:latin typeface="Sitka Display" panose="02000505000000020004" pitchFamily="2" charset="0"/>
              </a:rPr>
              <a:t>Compliance with Evolving Privacy Regulations</a:t>
            </a:r>
          </a:p>
          <a:p>
            <a:r>
              <a:rPr lang="en-US" sz="3400" b="1" dirty="0">
                <a:latin typeface="Sitka Display" panose="02000505000000020004" pitchFamily="2" charset="0"/>
              </a:rPr>
              <a:t>Application in Internet of Things (IoT) Devices</a:t>
            </a:r>
          </a:p>
          <a:p>
            <a:r>
              <a:rPr lang="en-US" sz="3400" b="1" dirty="0">
                <a:latin typeface="Sitka Display" panose="02000505000000020004" pitchFamily="2" charset="0"/>
              </a:rPr>
              <a:t>Development of Countermeasures and Anti-Keylogging Technologies</a:t>
            </a:r>
          </a:p>
          <a:p>
            <a:pPr marL="0" indent="0">
              <a:buNone/>
            </a:pPr>
            <a:endParaRPr lang="en-US" sz="3400" b="1" dirty="0"/>
          </a:p>
          <a:p>
            <a:pPr marL="305435" indent="-305435"/>
            <a:endParaRPr lang="en-US" sz="31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6" name="Picture 5">
            <a:extLst>
              <a:ext uri="{FF2B5EF4-FFF2-40B4-BE49-F238E27FC236}">
                <a16:creationId xmlns:a16="http://schemas.microsoft.com/office/drawing/2014/main" id="{9466BAB2-0ACA-8871-4DE2-9ED0DDB1D311}"/>
              </a:ext>
            </a:extLst>
          </p:cNvPr>
          <p:cNvPicPr>
            <a:picLocks noChangeAspect="1"/>
          </p:cNvPicPr>
          <p:nvPr/>
        </p:nvPicPr>
        <p:blipFill>
          <a:blip r:embed="rId2"/>
          <a:stretch>
            <a:fillRect/>
          </a:stretch>
        </p:blipFill>
        <p:spPr>
          <a:xfrm>
            <a:off x="7676706" y="1374955"/>
            <a:ext cx="3458628" cy="3658895"/>
          </a:xfrm>
          <a:prstGeom prst="rect">
            <a:avLst/>
          </a:prstGeom>
          <a:ln>
            <a:noFill/>
          </a:ln>
          <a:effectLst>
            <a:softEdge rad="112500"/>
          </a:effectLst>
        </p:spPr>
      </p:pic>
    </p:spTree>
    <p:extLst>
      <p:ext uri="{BB962C8B-B14F-4D97-AF65-F5344CB8AC3E}">
        <p14:creationId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232452"/>
            <a:ext cx="11029615" cy="5453688"/>
          </a:xfrm>
        </p:spPr>
        <p:txBody>
          <a:bodyPr>
            <a:normAutofit fontScale="47500" lnSpcReduction="20000"/>
          </a:bodyPr>
          <a:lstStyle/>
          <a:p>
            <a:pPr marL="305435" indent="-305435"/>
            <a:r>
              <a:rPr lang="en-US" sz="5100" dirty="0">
                <a:latin typeface="Sitka Display" panose="02000505000000020004" pitchFamily="2" charset="0"/>
              </a:rPr>
              <a:t>Research Papers and Academic Journals</a:t>
            </a:r>
          </a:p>
          <a:p>
            <a:pPr marL="305435" indent="-305435"/>
            <a:r>
              <a:rPr lang="en-US" sz="5100" dirty="0">
                <a:latin typeface="Sitka Display" panose="02000505000000020004" pitchFamily="2" charset="0"/>
              </a:rPr>
              <a:t>Technical Documentation from Security Companies</a:t>
            </a:r>
          </a:p>
          <a:p>
            <a:pPr marL="305435" indent="-305435"/>
            <a:r>
              <a:rPr lang="en-US" sz="5100" dirty="0">
                <a:latin typeface="Sitka Display" panose="02000505000000020004" pitchFamily="2" charset="0"/>
              </a:rPr>
              <a:t>Books on Cybersecurity and Surveillance Techniques</a:t>
            </a:r>
          </a:p>
          <a:p>
            <a:pPr marL="305435" indent="-305435"/>
            <a:r>
              <a:rPr lang="en-US" sz="5100" dirty="0">
                <a:latin typeface="Sitka Display" panose="02000505000000020004" pitchFamily="2" charset="0"/>
              </a:rPr>
              <a:t>Online Forums and Discussion Groups</a:t>
            </a:r>
          </a:p>
          <a:p>
            <a:pPr marL="305435" indent="-305435"/>
            <a:r>
              <a:rPr lang="en-US" sz="5100" dirty="0">
                <a:latin typeface="Sitka Display" panose="02000505000000020004" pitchFamily="2" charset="0"/>
              </a:rPr>
              <a:t>Security Conferences and Seminars</a:t>
            </a:r>
          </a:p>
          <a:p>
            <a:pPr marL="305435" indent="-305435"/>
            <a:r>
              <a:rPr lang="en-US" sz="5100" dirty="0">
                <a:latin typeface="Sitka Display" panose="02000505000000020004" pitchFamily="2" charset="0"/>
              </a:rPr>
              <a:t>Official Websites of Software Developers</a:t>
            </a:r>
          </a:p>
          <a:p>
            <a:pPr marL="305435" indent="-305435"/>
            <a:r>
              <a:rPr lang="en-US" sz="5100" dirty="0">
                <a:latin typeface="Sitka Display" panose="02000505000000020004" pitchFamily="2" charset="0"/>
              </a:rPr>
              <a:t>Industry Reports and Whitepapers</a:t>
            </a:r>
          </a:p>
          <a:p>
            <a:pPr marL="305435" indent="-305435"/>
            <a:r>
              <a:rPr lang="en-US" sz="5100" dirty="0">
                <a:latin typeface="Sitka Display" panose="02000505000000020004" pitchFamily="2" charset="0"/>
              </a:rPr>
              <a:t>Legal and Regulatory Documents</a:t>
            </a:r>
          </a:p>
          <a:p>
            <a:pPr marL="305435" indent="-305435"/>
            <a:r>
              <a:rPr lang="en-US" sz="5100" dirty="0">
                <a:latin typeface="Sitka Display" panose="02000505000000020004" pitchFamily="2" charset="0"/>
              </a:rPr>
              <a:t>Online Tutorials and Guides</a:t>
            </a:r>
          </a:p>
          <a:p>
            <a:pPr marL="305435" indent="-305435"/>
            <a:r>
              <a:rPr lang="en-US" sz="5100" dirty="0">
                <a:latin typeface="Sitka Display" panose="02000505000000020004" pitchFamily="2" charset="0"/>
              </a:rPr>
              <a:t>Case Studies and Practical Examples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3C4B9-0130-4034-B732-7955C7F34691}"/>
              </a:ext>
            </a:extLst>
          </p:cNvPr>
          <p:cNvSpPr txBox="1"/>
          <p:nvPr/>
        </p:nvSpPr>
        <p:spPr>
          <a:xfrm>
            <a:off x="925033" y="815414"/>
            <a:ext cx="9867011"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Academic Journals and Research Papers: </a:t>
            </a:r>
            <a:r>
              <a:rPr lang="en-US" sz="2400" dirty="0">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Books: </a:t>
            </a:r>
            <a:r>
              <a:rPr lang="en-US" sz="2400" dirty="0">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Online Documentation and Tutorials: </a:t>
            </a:r>
            <a:r>
              <a:rPr lang="en-US" sz="2400" dirty="0">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extLst>
      <p:ext uri="{BB962C8B-B14F-4D97-AF65-F5344CB8AC3E}">
        <p14:creationId xmlns:p14="http://schemas.microsoft.com/office/powerpoint/2010/main" val="36162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6FC65-E9AE-9508-5744-D3D221E1C5A8}"/>
              </a:ext>
            </a:extLst>
          </p:cNvPr>
          <p:cNvSpPr txBox="1"/>
          <p:nvPr/>
        </p:nvSpPr>
        <p:spPr>
          <a:xfrm>
            <a:off x="1284768" y="976560"/>
            <a:ext cx="9622464"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Cybersecurity Blogs and Websites: </a:t>
            </a:r>
            <a:r>
              <a:rPr lang="en-US" sz="2400" dirty="0">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Legal and Ethical Guidelines: </a:t>
            </a:r>
            <a:r>
              <a:rPr lang="en-US" sz="2400" dirty="0">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extLst>
      <p:ext uri="{BB962C8B-B14F-4D97-AF65-F5344CB8AC3E}">
        <p14:creationId xmlns:p14="http://schemas.microsoft.com/office/powerpoint/2010/main" val="4103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0878D-5D20-38B6-85B7-1B7B4F510205}"/>
              </a:ext>
            </a:extLst>
          </p:cNvPr>
          <p:cNvPicPr>
            <a:picLocks noChangeAspect="1"/>
          </p:cNvPicPr>
          <p:nvPr/>
        </p:nvPicPr>
        <p:blipFill>
          <a:blip r:embed="rId2"/>
          <a:stretch>
            <a:fillRect/>
          </a:stretch>
        </p:blipFill>
        <p:spPr>
          <a:xfrm>
            <a:off x="1935126" y="691116"/>
            <a:ext cx="8282761" cy="6039293"/>
          </a:xfrm>
          <a:prstGeom prst="rect">
            <a:avLst/>
          </a:prstGeom>
          <a:ln>
            <a:noFill/>
          </a:ln>
          <a:effectLst>
            <a:softEdge rad="112500"/>
          </a:effectLst>
        </p:spPr>
      </p:pic>
    </p:spTree>
    <p:extLst>
      <p:ext uri="{BB962C8B-B14F-4D97-AF65-F5344CB8AC3E}">
        <p14:creationId xmlns:p14="http://schemas.microsoft.com/office/powerpoint/2010/main" val="36995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36103" y="2766218"/>
            <a:ext cx="9298744" cy="1325563"/>
          </a:xfrm>
        </p:spPr>
        <p:txBody>
          <a:bodyPr>
            <a:noAutofit/>
          </a:bodyPr>
          <a:lstStyle/>
          <a:p>
            <a:pPr algn="ctr"/>
            <a:r>
              <a:rPr lang="en-US" sz="8800" b="1" dirty="0">
                <a:solidFill>
                  <a:schemeClr val="accent1"/>
                </a:solidFill>
                <a:latin typeface="Algerian" panose="04020705040A02060702" pitchFamily="82" charset="0"/>
                <a:cs typeface="Arial" panose="020B0604020202020204" pitchFamily="34" charset="0"/>
              </a:rPr>
              <a:t>THANK YOU</a:t>
            </a:r>
          </a:p>
        </p:txBody>
      </p:sp>
      <p:sp>
        <p:nvSpPr>
          <p:cNvPr id="2" name="Smiley Face 1">
            <a:extLst>
              <a:ext uri="{FF2B5EF4-FFF2-40B4-BE49-F238E27FC236}">
                <a16:creationId xmlns:a16="http://schemas.microsoft.com/office/drawing/2014/main" id="{1197DA3D-9E33-DAAB-2107-0EF809C01182}"/>
              </a:ext>
            </a:extLst>
          </p:cNvPr>
          <p:cNvSpPr/>
          <p:nvPr/>
        </p:nvSpPr>
        <p:spPr>
          <a:xfrm>
            <a:off x="8878185" y="2835329"/>
            <a:ext cx="1095155" cy="105262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C00000"/>
                </a:solidFill>
                <a:latin typeface="+mj-lt"/>
                <a:ea typeface="+mn-lt"/>
                <a:cs typeface="+mn-lt"/>
              </a:rPr>
              <a:t>EXAMPLE:</a:t>
            </a:r>
            <a:r>
              <a:rPr lang="en-IN" sz="2800" dirty="0">
                <a:solidFill>
                  <a:srgbClr val="C00000"/>
                </a:solidFill>
                <a:latin typeface="+mj-lt"/>
                <a:ea typeface="+mn-lt"/>
                <a:cs typeface="+mn-lt"/>
              </a:rPr>
              <a:t> </a:t>
            </a:r>
            <a:b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kumimoji="0" lang="en-IN" sz="2400" b="0" i="0" u="none" strike="noStrike" kern="1200" cap="none" spc="0" normalizeH="0" baseline="0" noProof="0" dirty="0">
              <a:ln>
                <a:noFill/>
              </a:ln>
              <a:solidFill>
                <a:prstClr val="black">
                  <a:lumMod val="75000"/>
                  <a:lumOff val="25000"/>
                </a:prstClr>
              </a:solidFill>
              <a:effectLst/>
              <a:uLnTx/>
              <a:uFillTx/>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flipV="1">
            <a:off x="441671" y="4380613"/>
            <a:ext cx="11613485" cy="3530009"/>
          </a:xfr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endParaRPr kumimoji="0" lang="en-US" sz="1200" b="1" i="0" u="none" strike="noStrike" kern="1200" cap="none" spc="0" normalizeH="0" baseline="0" noProof="0" dirty="0">
              <a:ln>
                <a:noFill/>
              </a:ln>
              <a:solidFill>
                <a:prstClr val="black"/>
              </a:solidFill>
              <a:effectLst/>
              <a:uLnTx/>
              <a:uFillTx/>
              <a:latin typeface="Söhne"/>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Söhne"/>
                <a:ea typeface="+mn-ea"/>
                <a:cs typeface="+mn-cs"/>
              </a:rPr>
              <a:t>.</a:t>
            </a:r>
          </a:p>
          <a:p>
            <a:pPr marL="305435" indent="-305435"/>
            <a:endParaRPr lang="en-IN" sz="24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CB3D57B1-F420-5318-598A-5D73B838AF76}"/>
              </a:ext>
            </a:extLst>
          </p:cNvPr>
          <p:cNvSpPr txBox="1"/>
          <p:nvPr/>
        </p:nvSpPr>
        <p:spPr>
          <a:xfrm>
            <a:off x="581192" y="1354530"/>
            <a:ext cx="10540464" cy="52783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Cross-Platform Compatibility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Stealth Mode Operation</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marL="342900" lvl="0" indent="-342900" defTabSz="457200">
              <a:spcBef>
                <a:spcPts val="1000"/>
              </a:spcBef>
              <a:buClr>
                <a:srgbClr val="90C226"/>
              </a:buClr>
              <a:buSzPct val="80000"/>
              <a:buFont typeface="+mj-lt"/>
              <a:buAutoNum type="arabicPeriod"/>
              <a:defRPr/>
            </a:pPr>
            <a:r>
              <a:rPr lang="en-US" sz="2400" b="1" dirty="0">
                <a:solidFill>
                  <a:srgbClr val="FF0000"/>
                </a:solidFill>
                <a:latin typeface="Sitka Display" panose="02000505000000020004" pitchFamily="2" charset="0"/>
              </a:rPr>
              <a:t>Persistence Mechanism</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Key Logging Functionality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F6217-AF5F-DA1F-1CEF-006B3C09DAA5}"/>
              </a:ext>
            </a:extLst>
          </p:cNvPr>
          <p:cNvSpPr txBox="1"/>
          <p:nvPr/>
        </p:nvSpPr>
        <p:spPr>
          <a:xfrm>
            <a:off x="795671" y="513287"/>
            <a:ext cx="10196622" cy="6678751"/>
          </a:xfrm>
          <a:prstGeom prst="rect">
            <a:avLst/>
          </a:prstGeom>
          <a:noFill/>
        </p:spPr>
        <p:txBody>
          <a:bodyPr wrap="square">
            <a:spAutoFit/>
          </a:bodyPr>
          <a:lstStyle/>
          <a:p>
            <a:r>
              <a:rPr lang="en-US" sz="2400" b="1" dirty="0">
                <a:solidFill>
                  <a:srgbClr val="92D050"/>
                </a:solidFill>
              </a:rPr>
              <a:t>5</a:t>
            </a:r>
            <a:r>
              <a:rPr lang="en-US" sz="2400" b="1" dirty="0">
                <a:solidFill>
                  <a:srgbClr val="FF0000"/>
                </a:solidFill>
                <a:latin typeface="Sitka Display" panose="02000505000000020004" pitchFamily="2" charset="0"/>
              </a:rPr>
              <a:t>.Secure Data Storage</a:t>
            </a:r>
            <a:r>
              <a:rPr lang="en-US" sz="2400" dirty="0">
                <a:solidFill>
                  <a:srgbClr val="FF0000"/>
                </a:solidFill>
                <a:latin typeface="Sitka Display" panose="02000505000000020004" pitchFamily="2" charset="0"/>
              </a:rPr>
              <a:t>: </a:t>
            </a:r>
            <a:r>
              <a:rPr lang="en-US" sz="2400" dirty="0">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lang="en-US" sz="2400" b="1" dirty="0">
                <a:solidFill>
                  <a:srgbClr val="92D050"/>
                </a:solidFill>
                <a:latin typeface="Sitka Display" panose="02000505000000020004" pitchFamily="2" charset="0"/>
              </a:rPr>
              <a:t>6.</a:t>
            </a:r>
            <a:r>
              <a:rPr lang="en-US" sz="2400" b="1" dirty="0">
                <a:solidFill>
                  <a:srgbClr val="FF0000"/>
                </a:solidFill>
                <a:latin typeface="Sitka Display" panose="02000505000000020004" pitchFamily="2" charset="0"/>
              </a:rPr>
              <a:t>Authorized Access for Data Retrieval: </a:t>
            </a:r>
            <a:r>
              <a:rPr lang="en-US" sz="2400" dirty="0">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lang="en-US" sz="2400" b="1" dirty="0">
                <a:solidFill>
                  <a:srgbClr val="92D050"/>
                </a:solidFill>
                <a:latin typeface="Sitka Display" panose="02000505000000020004" pitchFamily="2" charset="0"/>
              </a:rPr>
              <a:t>7.</a:t>
            </a:r>
            <a:r>
              <a:rPr lang="en-US" sz="2400" b="1" dirty="0">
                <a:solidFill>
                  <a:srgbClr val="FF0000"/>
                </a:solidFill>
                <a:latin typeface="Sitka Display" panose="02000505000000020004" pitchFamily="2" charset="0"/>
              </a:rPr>
              <a:t>Legal and Ethical Compliance: </a:t>
            </a:r>
            <a:r>
              <a:rPr lang="en-US" sz="2400" dirty="0">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lang="en-US" sz="2400" b="1" dirty="0">
                <a:solidFill>
                  <a:srgbClr val="92D050"/>
                </a:solidFill>
                <a:latin typeface="Sitka Display" panose="02000505000000020004" pitchFamily="2" charset="0"/>
              </a:rPr>
              <a:t>8.</a:t>
            </a:r>
            <a:r>
              <a:rPr lang="en-US" sz="2400" b="1" dirty="0">
                <a:solidFill>
                  <a:srgbClr val="FF0000"/>
                </a:solidFill>
                <a:latin typeface="Sitka Display" panose="02000505000000020004" pitchFamily="2" charset="0"/>
              </a:rPr>
              <a:t>Comprehensive Documentation: </a:t>
            </a:r>
            <a:r>
              <a:rPr lang="en-US" sz="2400" dirty="0">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lang="en-IN" sz="2000" dirty="0">
              <a:latin typeface="Sitka Display" panose="02000505000000020004" pitchFamily="2" charset="0"/>
            </a:endParaRPr>
          </a:p>
        </p:txBody>
      </p:sp>
    </p:spTree>
    <p:extLst>
      <p:ext uri="{BB962C8B-B14F-4D97-AF65-F5344CB8AC3E}">
        <p14:creationId xmlns:p14="http://schemas.microsoft.com/office/powerpoint/2010/main" val="34519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AD3399-AFD1-2CBC-C5CD-D95559722A81}"/>
              </a:ext>
            </a:extLst>
          </p:cNvPr>
          <p:cNvSpPr txBox="1"/>
          <p:nvPr/>
        </p:nvSpPr>
        <p:spPr>
          <a:xfrm>
            <a:off x="978197" y="785727"/>
            <a:ext cx="9983972" cy="3046988"/>
          </a:xfrm>
          <a:prstGeom prst="rect">
            <a:avLst/>
          </a:prstGeom>
          <a:noFill/>
        </p:spPr>
        <p:txBody>
          <a:bodyPr wrap="square">
            <a:spAutoFit/>
          </a:bodyPr>
          <a:lstStyle/>
          <a:p>
            <a:r>
              <a:rPr lang="en-US" sz="2400" b="1" dirty="0">
                <a:solidFill>
                  <a:srgbClr val="92D050"/>
                </a:solidFill>
                <a:latin typeface="Sitka Display" panose="02000505000000020004" pitchFamily="2" charset="0"/>
              </a:rPr>
              <a:t>9.</a:t>
            </a:r>
            <a:r>
              <a:rPr lang="en-US" sz="2400" b="1" dirty="0">
                <a:solidFill>
                  <a:srgbClr val="FF0000"/>
                </a:solidFill>
                <a:latin typeface="Sitka Display" panose="02000505000000020004" pitchFamily="2" charset="0"/>
              </a:rPr>
              <a:t>Security Measures: </a:t>
            </a:r>
            <a:r>
              <a:rPr lang="en-US" sz="2400" dirty="0">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lang="en-US" sz="2400" b="1" dirty="0">
                <a:solidFill>
                  <a:srgbClr val="92D050"/>
                </a:solidFill>
                <a:latin typeface="Sitka Display" panose="02000505000000020004" pitchFamily="2" charset="0"/>
              </a:rPr>
              <a:t>10.</a:t>
            </a:r>
            <a:r>
              <a:rPr lang="en-US" sz="2400" b="1" dirty="0">
                <a:solidFill>
                  <a:srgbClr val="FF0000"/>
                </a:solidFill>
                <a:latin typeface="Sitka Display" panose="02000505000000020004" pitchFamily="2" charset="0"/>
              </a:rPr>
              <a:t>User Privacy Protection</a:t>
            </a:r>
            <a:r>
              <a:rPr lang="en-US" sz="2400" b="1" dirty="0">
                <a:latin typeface="Sitka Display" panose="02000505000000020004" pitchFamily="2" charset="0"/>
              </a:rPr>
              <a:t>: </a:t>
            </a:r>
            <a:r>
              <a:rPr lang="en-US" sz="2400" dirty="0">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5" name="Graphic 4">
            <a:extLst>
              <a:ext uri="{FF2B5EF4-FFF2-40B4-BE49-F238E27FC236}">
                <a16:creationId xmlns:a16="http://schemas.microsoft.com/office/drawing/2014/main" id="{73F93588-0464-D7C7-70E1-ACE7AE662C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3441" y="4019106"/>
            <a:ext cx="5603359" cy="2561117"/>
          </a:xfrm>
          <a:prstGeom prst="rect">
            <a:avLst/>
          </a:prstGeom>
        </p:spPr>
      </p:pic>
    </p:spTree>
    <p:extLst>
      <p:ext uri="{BB962C8B-B14F-4D97-AF65-F5344CB8AC3E}">
        <p14:creationId xmlns:p14="http://schemas.microsoft.com/office/powerpoint/2010/main" val="14349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5499" y="2184676"/>
            <a:ext cx="11029615" cy="4673324"/>
          </a:xfrm>
        </p:spPr>
        <p:txBody>
          <a:bodyPr>
            <a:normAutofit fontScale="25000" lnSpcReduction="20000"/>
          </a:bodyPr>
          <a:lstStyle/>
          <a:p>
            <a:pPr marL="0" indent="0">
              <a:buNone/>
            </a:pPr>
            <a:r>
              <a:rPr lang="en-IN" sz="9600" dirty="0">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lang="en-US" sz="9600" dirty="0">
                <a:solidFill>
                  <a:srgbClr val="0F0F0F"/>
                </a:solidFill>
                <a:latin typeface="Sitka Display" panose="02000505000000020004" pitchFamily="2" charset="0"/>
                <a:ea typeface="+mn-lt"/>
                <a:cs typeface="+mn-lt"/>
              </a:rPr>
              <a:t>Certainly, here are the key topics within a system approach to key loggers:</a:t>
            </a:r>
          </a:p>
          <a:p>
            <a:pPr marL="0" indent="0">
              <a:buNone/>
            </a:pPr>
            <a:r>
              <a:rPr lang="en-US" sz="9600" b="1" dirty="0">
                <a:solidFill>
                  <a:srgbClr val="0F0F0F"/>
                </a:solidFill>
                <a:latin typeface="Sitka Display" panose="02000505000000020004" pitchFamily="2" charset="0"/>
                <a:ea typeface="+mn-lt"/>
                <a:cs typeface="+mn-lt"/>
              </a:rPr>
              <a:t>1. Hardware Component</a:t>
            </a:r>
          </a:p>
          <a:p>
            <a:pPr marL="0" indent="0">
              <a:buNone/>
            </a:pPr>
            <a:r>
              <a:rPr lang="en-US" sz="9600" b="1" dirty="0">
                <a:solidFill>
                  <a:srgbClr val="0F0F0F"/>
                </a:solidFill>
                <a:latin typeface="Sitka Display" panose="02000505000000020004" pitchFamily="2" charset="0"/>
                <a:ea typeface="+mn-lt"/>
                <a:cs typeface="+mn-lt"/>
              </a:rPr>
              <a:t>2. Software Component</a:t>
            </a:r>
          </a:p>
          <a:p>
            <a:pPr marL="0" indent="0">
              <a:buNone/>
            </a:pPr>
            <a:r>
              <a:rPr lang="en-US" sz="9600" b="1" dirty="0">
                <a:solidFill>
                  <a:srgbClr val="0F0F0F"/>
                </a:solidFill>
                <a:latin typeface="Sitka Display" panose="02000505000000020004" pitchFamily="2" charset="0"/>
                <a:ea typeface="+mn-lt"/>
                <a:cs typeface="+mn-lt"/>
              </a:rPr>
              <a:t>3. Data Capture and Storage</a:t>
            </a:r>
          </a:p>
          <a:p>
            <a:pPr marL="0" indent="0">
              <a:buNone/>
            </a:pPr>
            <a:r>
              <a:rPr lang="en-US" sz="9600" b="1" dirty="0">
                <a:solidFill>
                  <a:srgbClr val="0F0F0F"/>
                </a:solidFill>
                <a:latin typeface="Sitka Display" panose="02000505000000020004" pitchFamily="2" charset="0"/>
                <a:ea typeface="+mn-lt"/>
                <a:cs typeface="+mn-lt"/>
              </a:rPr>
              <a:t>4. User Interaction</a:t>
            </a:r>
          </a:p>
          <a:p>
            <a:pPr marL="0" indent="0">
              <a:buNone/>
            </a:pPr>
            <a:r>
              <a:rPr lang="en-US" sz="9600" b="1" dirty="0">
                <a:solidFill>
                  <a:srgbClr val="0F0F0F"/>
                </a:solidFill>
                <a:latin typeface="Sitka Display" panose="02000505000000020004" pitchFamily="2" charset="0"/>
                <a:ea typeface="+mn-lt"/>
                <a:cs typeface="+mn-lt"/>
              </a:rPr>
              <a:t>5. Detection and Evasion</a:t>
            </a:r>
          </a:p>
          <a:p>
            <a:pPr marL="0" indent="0">
              <a:buNone/>
            </a:pPr>
            <a:r>
              <a:rPr lang="en-US" sz="9600" b="1" dirty="0">
                <a:solidFill>
                  <a:srgbClr val="0F0F0F"/>
                </a:solidFill>
                <a:latin typeface="Sitka Display" panose="02000505000000020004" pitchFamily="2" charset="0"/>
                <a:ea typeface="+mn-lt"/>
                <a:cs typeface="+mn-lt"/>
              </a:rPr>
              <a:t>6. Remote Access and Control</a:t>
            </a:r>
          </a:p>
          <a:p>
            <a:pPr marL="0" indent="0">
              <a:buNone/>
            </a:pPr>
            <a:r>
              <a:rPr lang="en-US" sz="9600" b="1" dirty="0">
                <a:solidFill>
                  <a:srgbClr val="0F0F0F"/>
                </a:solidFill>
                <a:latin typeface="Sitka Display" panose="02000505000000020004" pitchFamily="2" charset="0"/>
                <a:ea typeface="+mn-lt"/>
                <a:cs typeface="+mn-lt"/>
              </a:rPr>
              <a:t>7. Legal and Ethical Considerations</a:t>
            </a:r>
          </a:p>
          <a:p>
            <a:pPr marL="0" indent="0">
              <a:buNone/>
            </a:pPr>
            <a:r>
              <a:rPr lang="en-US" sz="9600" b="1" dirty="0">
                <a:solidFill>
                  <a:srgbClr val="0F0F0F"/>
                </a:solidFill>
                <a:latin typeface="Sitka Display" panose="02000505000000020004" pitchFamily="2" charset="0"/>
                <a:ea typeface="+mn-lt"/>
                <a:cs typeface="+mn-lt"/>
              </a:rPr>
              <a:t>8. Updates and Maintenance</a:t>
            </a: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r>
              <a:rPr lang="en-IN" sz="2400" b="1" dirty="0">
                <a:solidFill>
                  <a:srgbClr val="0F0F0F"/>
                </a:solidFill>
                <a:latin typeface="Sitka Display" panose="02000505000000020004" pitchFamily="2" charset="0"/>
                <a:ea typeface="+mn-lt"/>
                <a:cs typeface="+mn-lt"/>
              </a:rPr>
              <a:t> </a:t>
            </a:r>
            <a:endParaRPr lang="en-IN" sz="2400" b="1" dirty="0">
              <a:solidFill>
                <a:srgbClr val="0F0F0F"/>
              </a:solidFill>
              <a:latin typeface="Sitka Display" panose="02000505000000020004" pitchFamily="2" charset="0"/>
            </a:endParaRPr>
          </a:p>
        </p:txBody>
      </p:sp>
      <p:pic>
        <p:nvPicPr>
          <p:cNvPr id="4" name="Picture 3">
            <a:extLst>
              <a:ext uri="{FF2B5EF4-FFF2-40B4-BE49-F238E27FC236}">
                <a16:creationId xmlns:a16="http://schemas.microsoft.com/office/drawing/2014/main" id="{F509124A-E704-8882-931F-5C65245C41C2}"/>
              </a:ext>
            </a:extLst>
          </p:cNvPr>
          <p:cNvPicPr>
            <a:picLocks noChangeAspect="1"/>
          </p:cNvPicPr>
          <p:nvPr/>
        </p:nvPicPr>
        <p:blipFill>
          <a:blip r:embed="rId2"/>
          <a:stretch>
            <a:fillRect/>
          </a:stretch>
        </p:blipFill>
        <p:spPr>
          <a:xfrm>
            <a:off x="5454501" y="2562445"/>
            <a:ext cx="5401341" cy="3476847"/>
          </a:xfrm>
          <a:prstGeom prst="rect">
            <a:avLst/>
          </a:prstGeom>
          <a:ln>
            <a:noFill/>
          </a:ln>
          <a:effectLst>
            <a:softEdge rad="112500"/>
          </a:effectLst>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B969E-2047-9BBB-681F-9F37A2193F9B}"/>
              </a:ext>
            </a:extLst>
          </p:cNvPr>
          <p:cNvSpPr txBox="1"/>
          <p:nvPr/>
        </p:nvSpPr>
        <p:spPr>
          <a:xfrm>
            <a:off x="493527" y="570038"/>
            <a:ext cx="10885968" cy="6370975"/>
          </a:xfrm>
          <a:prstGeom prst="rect">
            <a:avLst/>
          </a:prstGeom>
          <a:noFill/>
        </p:spPr>
        <p:txBody>
          <a:bodyPr wrap="square">
            <a:spAutoFit/>
          </a:bodyPr>
          <a:lstStyle/>
          <a:p>
            <a:pPr marL="514350" indent="-514350">
              <a:buFont typeface="+mj-lt"/>
              <a:buAutoNum type="romanUcPeriod"/>
            </a:pPr>
            <a:r>
              <a:rPr lang="en-US" sz="2400" b="1" dirty="0">
                <a:latin typeface="Sitka Display" panose="02000505000000020004" pitchFamily="2" charset="0"/>
              </a:rPr>
              <a:t>Programming Language: </a:t>
            </a:r>
            <a:r>
              <a:rPr lang="en-US" sz="2400" dirty="0">
                <a:latin typeface="Sitka Display" panose="02000505000000020004" pitchFamily="2" charset="0"/>
              </a:rPr>
              <a:t>Python for its versatility, ease of use, and availability of libraries like </a:t>
            </a:r>
            <a:r>
              <a:rPr lang="en-US" sz="2400" dirty="0" err="1">
                <a:latin typeface="Sitka Display" panose="02000505000000020004" pitchFamily="2" charset="0"/>
              </a:rPr>
              <a:t>pyput</a:t>
            </a:r>
            <a:r>
              <a:rPr lang="en-US" sz="2400" dirty="0">
                <a:latin typeface="Sitka Display" panose="02000505000000020004" pitchFamily="2" charset="0"/>
              </a:rPr>
              <a:t> for keyboard monitoring.</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Data Storage: </a:t>
            </a:r>
            <a:r>
              <a:rPr lang="en-US" sz="2400" dirty="0">
                <a:latin typeface="Sitka Display" panose="02000505000000020004" pitchFamily="2" charset="0"/>
              </a:rPr>
              <a:t>SQLite for its lightweight nature and ease of integration, providing a secure storage solution for logged keystrokes.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Cross-Platform Compatibility: </a:t>
            </a:r>
            <a:r>
              <a:rPr lang="en-US" sz="2400" dirty="0">
                <a:latin typeface="Sitka Display" panose="02000505000000020004" pitchFamily="2" charset="0"/>
              </a:rPr>
              <a:t>Utilize platform-independent libraries and frameworks to ensure seamless operation across Windows, macOS, and Linux environments.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Security: </a:t>
            </a:r>
            <a:r>
              <a:rPr lang="en-US" sz="2400" dirty="0">
                <a:latin typeface="Sitka Display" panose="02000505000000020004" pitchFamily="2" charset="0"/>
              </a:rPr>
              <a:t>Implement encryption using Python's built-in cryptography library to securely store logged data and adhere to privacy standards.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Documentation: </a:t>
            </a:r>
            <a:r>
              <a:rPr lang="en-US" sz="2400" dirty="0">
                <a:latin typeface="Sitka Display" panose="02000505000000020004" pitchFamily="2" charset="0"/>
              </a:rPr>
              <a:t>Create detailed documentation using Markdown or </a:t>
            </a:r>
            <a:r>
              <a:rPr lang="en-US" sz="2400" dirty="0" err="1">
                <a:latin typeface="Sitka Display" panose="02000505000000020004" pitchFamily="2" charset="0"/>
              </a:rPr>
              <a:t>reStructuredText</a:t>
            </a:r>
            <a:r>
              <a:rPr lang="en-US" sz="2400" dirty="0">
                <a:latin typeface="Sitka Display" panose="02000505000000020004" pitchFamily="2" charset="0"/>
              </a:rPr>
              <a:t>, covering installation, configuration, usage guidelines, legal compliance, and ethical considerations to ensure clarity and compliance with relevant regulations.</a:t>
            </a:r>
          </a:p>
        </p:txBody>
      </p:sp>
    </p:spTree>
    <p:extLst>
      <p:ext uri="{BB962C8B-B14F-4D97-AF65-F5344CB8AC3E}">
        <p14:creationId xmlns:p14="http://schemas.microsoft.com/office/powerpoint/2010/main" val="2697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05C8-F0E1-E821-C8A6-3ACFF7E56ABA}"/>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id="{057AD4AC-7759-A304-CE7E-E60B47EEE4B1}"/>
              </a:ext>
            </a:extLst>
          </p:cNvPr>
          <p:cNvPicPr>
            <a:picLocks noGrp="1" noChangeAspect="1"/>
          </p:cNvPicPr>
          <p:nvPr>
            <p:ph idx="1"/>
          </p:nvPr>
        </p:nvPicPr>
        <p:blipFill>
          <a:blip r:embed="rId2"/>
          <a:stretch>
            <a:fillRect/>
          </a:stretch>
        </p:blipFill>
        <p:spPr>
          <a:xfrm>
            <a:off x="1871189" y="1312382"/>
            <a:ext cx="8449622" cy="5173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79417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185</TotalTime>
  <Words>1756</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Algerian</vt:lpstr>
      <vt:lpstr>Arial</vt:lpstr>
      <vt:lpstr>Arial Black</vt:lpstr>
      <vt:lpstr>Arial Rounded MT Bold</vt:lpstr>
      <vt:lpstr>Calibri</vt:lpstr>
      <vt:lpstr>Calibri Light</vt:lpstr>
      <vt:lpstr>Franklin Gothic Book</vt:lpstr>
      <vt:lpstr>Franklin Gothic Demi</vt:lpstr>
      <vt:lpstr>Sitka Display</vt:lpstr>
      <vt:lpstr>Söhne</vt:lpstr>
      <vt:lpstr>Trebuchet MS</vt:lpstr>
      <vt:lpstr>Wingdings 2</vt:lpstr>
      <vt:lpstr>DividendVTI</vt:lpstr>
      <vt:lpstr>          Keyloggers and security</vt:lpstr>
      <vt:lpstr>OUTLINE </vt:lpstr>
      <vt:lpstr>Problem Statement</vt:lpstr>
      <vt:lpstr>Proposed Solution</vt:lpstr>
      <vt:lpstr>PowerPoint Presentation</vt:lpstr>
      <vt:lpstr>PowerPoint Presentation</vt:lpstr>
      <vt:lpstr>System  Approach</vt:lpstr>
      <vt:lpstr>PowerPoint Presentation</vt:lpstr>
      <vt:lpstr>EXAMPLE:</vt:lpstr>
      <vt:lpstr>Algorithm &amp; Deployment</vt:lpstr>
      <vt:lpstr>PowerPoint Presentation</vt:lpstr>
      <vt:lpstr>PowerPoint Presentation</vt:lpstr>
      <vt:lpstr>PowerPoint Presentation</vt:lpstr>
      <vt:lpstr>PowerPoint Presentation</vt:lpstr>
      <vt:lpstr>PowerPoint Presentation</vt:lpstr>
      <vt:lpstr>RESULT:      OUTPUT IMAGES:</vt:lpstr>
      <vt:lpstr>PowerPoint Presentation</vt:lpstr>
      <vt:lpstr>PowerPoint Presentation</vt:lpstr>
      <vt:lpstr>PowerPoint Presentation</vt:lpstr>
      <vt:lpstr>Result</vt:lpstr>
      <vt:lpstr>Conclusion</vt:lpstr>
      <vt:lpstr>PowerPoint Presentation</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30</cp:revision>
  <dcterms:created xsi:type="dcterms:W3CDTF">2021-05-26T16:50:10Z</dcterms:created>
  <dcterms:modified xsi:type="dcterms:W3CDTF">2024-04-02T06:32:39Z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