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26" y="7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Sheet3!$B$6:$B$103</c:f>
              <c:numCache>
                <c:formatCode>General</c:formatCode>
                <c:ptCount val="97"/>
                <c:pt idx="0">
                  <c:v>1</c:v>
                </c:pt>
                <c:pt idx="33">
                  <c:v>1</c:v>
                </c:pt>
                <c:pt idx="38">
                  <c:v>1</c:v>
                </c:pt>
                <c:pt idx="46">
                  <c:v>1</c:v>
                </c:pt>
                <c:pt idx="50">
                  <c:v>1</c:v>
                </c:pt>
                <c:pt idx="58">
                  <c:v>1</c:v>
                </c:pt>
                <c:pt idx="86">
                  <c:v>1</c:v>
                </c:pt>
              </c:numCache>
            </c:numRef>
          </c:val>
        </c:ser>
        <c:ser>
          <c:idx val="1"/>
          <c:order val="1"/>
          <c:tx>
            <c:strRef>
              <c:f>Sheet3!$C$4:$C$5</c:f>
              <c:strCache>
                <c:ptCount val="1"/>
                <c:pt idx="0">
                  <c:v>Business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Sheet3!$D$4:$D$5</c:f>
              <c:strCache>
                <c:ptCount val="1"/>
                <c:pt idx="0">
                  <c:v>Engineering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Sheet3!$D$6:$D$103</c:f>
              <c:numCache>
                <c:formatCode>General</c:formatCode>
                <c:ptCount val="97"/>
                <c:pt idx="10">
                  <c:v>1</c:v>
                </c:pt>
                <c:pt idx="24">
                  <c:v>1</c:v>
                </c:pt>
                <c:pt idx="25">
                  <c:v>1</c:v>
                </c:pt>
                <c:pt idx="32">
                  <c:v>1</c:v>
                </c:pt>
                <c:pt idx="35">
                  <c:v>1</c:v>
                </c:pt>
                <c:pt idx="69">
                  <c:v>1</c:v>
                </c:pt>
                <c:pt idx="83">
                  <c:v>1</c:v>
                </c:pt>
              </c:numCache>
            </c:numRef>
          </c:val>
        </c:ser>
        <c:ser>
          <c:idx val="3"/>
          <c:order val="3"/>
          <c:tx>
            <c:strRef>
              <c:f>Sheet3!$E$4:$E$5</c:f>
              <c:strCache>
                <c:ptCount val="1"/>
                <c:pt idx="0">
                  <c:v>Human Resources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Sheet3!$F$4:$F$5</c:f>
              <c:strCache>
                <c:ptCount val="1"/>
                <c:pt idx="0">
                  <c:v>Legal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Sheet3!$G$4:$G$5</c:f>
              <c:strCache>
                <c:ptCount val="1"/>
                <c:pt idx="0">
                  <c:v>Marketing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Sheet3!$G$6:$G$103</c:f>
              <c:numCache>
                <c:formatCode>General</c:formatCode>
                <c:ptCount val="97"/>
                <c:pt idx="2">
                  <c:v>1</c:v>
                </c:pt>
                <c:pt idx="52">
                  <c:v>1</c:v>
                </c:pt>
                <c:pt idx="54">
                  <c:v>1</c:v>
                </c:pt>
                <c:pt idx="78">
                  <c:v>1</c:v>
                </c:pt>
              </c:numCache>
            </c:numRef>
          </c:val>
        </c:ser>
        <c:ser>
          <c:idx val="6"/>
          <c:order val="6"/>
          <c:tx>
            <c:strRef>
              <c:f>Sheet3!$H$4:$H$5</c:f>
              <c:strCache>
                <c:ptCount val="1"/>
                <c:pt idx="0">
                  <c:v>NULL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Sheet3!$H$6:$H$103</c:f>
              <c:numCache>
                <c:formatCode>General</c:formatCode>
                <c:ptCount val="97"/>
                <c:pt idx="56">
                  <c:v>1</c:v>
                </c:pt>
                <c:pt idx="70">
                  <c:v>1</c:v>
                </c:pt>
                <c:pt idx="71">
                  <c:v>1</c:v>
                </c:pt>
                <c:pt idx="75">
                  <c:v>1</c:v>
                </c:pt>
              </c:numCache>
            </c:numRef>
          </c:val>
        </c:ser>
        <c:ser>
          <c:idx val="7"/>
          <c:order val="7"/>
          <c:tx>
            <c:strRef>
              <c:f>Sheet3!$I$4:$I$5</c:f>
              <c:strCache>
                <c:ptCount val="1"/>
                <c:pt idx="0">
                  <c:v>Product Management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Sheet3!$I$6:$I$103</c:f>
              <c:numCache>
                <c:formatCode>General</c:formatCode>
                <c:ptCount val="97"/>
                <c:pt idx="13">
                  <c:v>1</c:v>
                </c:pt>
                <c:pt idx="15">
                  <c:v>1</c:v>
                </c:pt>
                <c:pt idx="18">
                  <c:v>1</c:v>
                </c:pt>
                <c:pt idx="22">
                  <c:v>1</c:v>
                </c:pt>
                <c:pt idx="36">
                  <c:v>1</c:v>
                </c:pt>
                <c:pt idx="42">
                  <c:v>1</c:v>
                </c:pt>
                <c:pt idx="74">
                  <c:v>1</c:v>
                </c:pt>
              </c:numCache>
            </c:numRef>
          </c:val>
        </c:ser>
        <c:ser>
          <c:idx val="8"/>
          <c:order val="8"/>
          <c:tx>
            <c:strRef>
              <c:f>Sheet3!$J$4:$J$5</c:f>
              <c:strCache>
                <c:ptCount val="1"/>
                <c:pt idx="0">
                  <c:v>Research and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Sheet3!$K$4:$K$5</c:f>
              <c:strCache>
                <c:ptCount val="1"/>
                <c:pt idx="0">
                  <c:v>Sales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Sheet3!$K$6:$K$103</c:f>
              <c:numCache>
                <c:formatCode>General</c:formatCode>
                <c:ptCount val="97"/>
                <c:pt idx="1">
                  <c:v>1</c:v>
                </c:pt>
                <c:pt idx="4">
                  <c:v>1</c:v>
                </c:pt>
                <c:pt idx="39">
                  <c:v>1</c:v>
                </c:pt>
                <c:pt idx="47">
                  <c:v>1</c:v>
                </c:pt>
                <c:pt idx="72">
                  <c:v>1</c:v>
                </c:pt>
                <c:pt idx="88">
                  <c:v>1</c:v>
                </c:pt>
              </c:numCache>
            </c:numRef>
          </c:val>
        </c:ser>
        <c:ser>
          <c:idx val="10"/>
          <c:order val="10"/>
          <c:tx>
            <c:strRef>
              <c:f>Sheet3!$L$4:$L$5</c:f>
              <c:strCache>
                <c:ptCount val="1"/>
                <c:pt idx="0">
                  <c:v>Services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Sheet3!$L$6:$L$103</c:f>
              <c:numCache>
                <c:formatCode>General</c:formatCode>
                <c:ptCount val="97"/>
                <c:pt idx="29">
                  <c:v>1</c:v>
                </c:pt>
                <c:pt idx="45">
                  <c:v>1</c:v>
                </c:pt>
                <c:pt idx="49">
                  <c:v>1</c:v>
                </c:pt>
                <c:pt idx="63">
                  <c:v>1</c:v>
                </c:pt>
                <c:pt idx="68">
                  <c:v>1</c:v>
                </c:pt>
                <c:pt idx="79">
                  <c:v>1</c:v>
                </c:pt>
              </c:numCache>
            </c:numRef>
          </c:val>
        </c:ser>
        <c:ser>
          <c:idx val="11"/>
          <c:order val="11"/>
          <c:tx>
            <c:strRef>
              <c:f>Sheet3!$M$4:$M$5</c:f>
              <c:strCache>
                <c:ptCount val="1"/>
                <c:pt idx="0">
                  <c:v>Support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Sheet3!$N$4:$N$5</c:f>
              <c:strCache>
                <c:ptCount val="1"/>
                <c:pt idx="0">
                  <c:v>Training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108846592"/>
        <c:axId val="108728256"/>
      </c:barChart>
      <c:catAx>
        <c:axId val="108846592"/>
        <c:scaling>
          <c:orientation val="minMax"/>
        </c:scaling>
        <c:delete val="0"/>
        <c:axPos val="l"/>
        <c:majorTickMark val="out"/>
        <c:minorTickMark val="none"/>
        <c:tickLblPos val="nextTo"/>
        <c:crossAx val="108728256"/>
        <c:crosses val="autoZero"/>
        <c:auto val="1"/>
        <c:lblAlgn val="ctr"/>
        <c:lblOffset val="100"/>
        <c:noMultiLvlLbl val="0"/>
      </c:catAx>
      <c:valAx>
        <c:axId val="108728256"/>
        <c:scaling>
          <c:orientation val="minMax"/>
        </c:scaling>
        <c:delete val="0"/>
        <c:axPos val="b"/>
        <c:majorGridlines/>
        <c:numFmt formatCode="General" sourceLinked="1"/>
        <c:majorTickMark val="out"/>
        <c:minorTickMark val="none"/>
        <c:tickLblPos val="nextTo"/>
        <c:crossAx val="108846592"/>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SHAJUNA B</a:t>
            </a:r>
            <a:endParaRPr lang="en-US" sz="2400" dirty="0"/>
          </a:p>
          <a:p>
            <a:r>
              <a:rPr lang="en-US" sz="2400" dirty="0"/>
              <a:t>REGISTER NO</a:t>
            </a:r>
            <a:r>
              <a:rPr lang="en-US" sz="2400" dirty="0" smtClean="0"/>
              <a:t>: 422200913</a:t>
            </a:r>
            <a:endParaRPr lang="en-US" sz="2400" dirty="0"/>
          </a:p>
          <a:p>
            <a:r>
              <a:rPr lang="en-US" sz="2400" dirty="0"/>
              <a:t>DEPARTMENT</a:t>
            </a:r>
            <a:r>
              <a:rPr lang="en-US" sz="2400" dirty="0" smtClean="0"/>
              <a:t>: III B.COM(ISM)</a:t>
            </a:r>
            <a:endParaRPr lang="en-US" sz="2400" dirty="0"/>
          </a:p>
          <a:p>
            <a:r>
              <a:rPr lang="en-US" sz="240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982" y="914400"/>
            <a:ext cx="10286236" cy="6740307"/>
          </a:xfrm>
          <a:prstGeom prst="rect">
            <a:avLst/>
          </a:prstGeom>
        </p:spPr>
        <p:txBody>
          <a:bodyPr wrap="square">
            <a:spAutoFit/>
          </a:bodyPr>
          <a:lstStyle/>
          <a:p>
            <a:r>
              <a:rPr lang="en-US" b="1" dirty="0"/>
              <a:t>Excel Data Modeling for Salary and Compensation Analysis</a:t>
            </a:r>
          </a:p>
          <a:p>
            <a:r>
              <a:rPr lang="en-US" dirty="0"/>
              <a:t>Creating an effective Excel data model for salary and compensation analysis involves several key modeling techniques and considerations. Here’s a detailed guide on how to build and use such a model:</a:t>
            </a:r>
          </a:p>
          <a:p>
            <a:r>
              <a:rPr lang="en-US" b="1" dirty="0"/>
              <a:t>1. Define Your Data Structure</a:t>
            </a:r>
          </a:p>
          <a:p>
            <a:r>
              <a:rPr lang="en-US" b="1" dirty="0"/>
              <a:t>Data Sheets</a:t>
            </a:r>
            <a:r>
              <a:rPr lang="en-US" dirty="0"/>
              <a:t>:</a:t>
            </a:r>
          </a:p>
          <a:p>
            <a:r>
              <a:rPr lang="en-US" b="1" dirty="0"/>
              <a:t>Raw Data</a:t>
            </a:r>
            <a:r>
              <a:rPr lang="en-US" dirty="0"/>
              <a:t>: Contains the core data including salaries, bonuses, benefits, etc.</a:t>
            </a:r>
          </a:p>
          <a:p>
            <a:r>
              <a:rPr lang="en-US" b="1" dirty="0"/>
              <a:t>Summary</a:t>
            </a:r>
            <a:r>
              <a:rPr lang="en-US" dirty="0"/>
              <a:t>: Provides aggregated insights and high-level metrics</a:t>
            </a:r>
            <a:r>
              <a:rPr lang="en-US" dirty="0" smtClean="0"/>
              <a:t>.</a:t>
            </a:r>
          </a:p>
          <a:p>
            <a:r>
              <a:rPr lang="en-US" b="1" dirty="0"/>
              <a:t>2. Design Your Data Input Sheet</a:t>
            </a:r>
          </a:p>
          <a:p>
            <a:r>
              <a:rPr lang="en-US" b="1" dirty="0"/>
              <a:t>Key Components:</a:t>
            </a:r>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3. Build Your Data Model</a:t>
            </a:r>
          </a:p>
          <a:p>
            <a:r>
              <a:rPr lang="en-US" dirty="0" smtClean="0"/>
              <a:t> </a:t>
            </a:r>
            <a:r>
              <a:rPr lang="en-US" b="1" dirty="0"/>
              <a:t>Data Cleaning and Preparation:</a:t>
            </a:r>
            <a:endParaRPr lang="en-US" dirty="0"/>
          </a:p>
          <a:p>
            <a:r>
              <a:rPr lang="en-US" b="1" dirty="0"/>
              <a:t>Data Validation</a:t>
            </a:r>
            <a:r>
              <a:rPr lang="en-US" dirty="0"/>
              <a:t>: Ensure accuracy by setting up validation rules (e.g., numeric values for salaries, date formats for hire dates</a:t>
            </a:r>
            <a:r>
              <a:rPr lang="en-US" dirty="0" smtClean="0"/>
              <a:t>).</a:t>
            </a:r>
          </a:p>
          <a:p>
            <a:r>
              <a:rPr lang="en-US" b="1" dirty="0"/>
              <a:t>4. Create Interactive Dashboards</a:t>
            </a:r>
          </a:p>
          <a:p>
            <a:r>
              <a:rPr lang="en-US" b="1" dirty="0" smtClean="0"/>
              <a:t>Visualizations</a:t>
            </a:r>
            <a:r>
              <a:rPr lang="en-US" dirty="0"/>
              <a:t>: Include charts, graphs, and gauges to provide a visual summary of key metrics (e.g., average salary by department, compensation distribution</a:t>
            </a:r>
            <a:r>
              <a:rPr lang="en-US" dirty="0" smtClean="0"/>
              <a:t>).</a:t>
            </a:r>
          </a:p>
          <a:p>
            <a:r>
              <a:rPr lang="en-US" b="1" dirty="0"/>
              <a:t>5. Reporting and Automation</a:t>
            </a:r>
          </a:p>
          <a:p>
            <a:r>
              <a:rPr lang="en-US" dirty="0" smtClean="0"/>
              <a:t> </a:t>
            </a:r>
            <a:r>
              <a:rPr lang="en-US" b="1" dirty="0"/>
              <a:t>Automated Reporting:</a:t>
            </a:r>
            <a:endParaRPr lang="en-US" dirty="0"/>
          </a:p>
          <a:p>
            <a:r>
              <a:rPr lang="en-US" b="1" dirty="0"/>
              <a:t>Templates</a:t>
            </a:r>
            <a:r>
              <a:rPr lang="en-US" dirty="0"/>
              <a:t>: Create standardized report templates that update automatically as data changes.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8763000" cy="4524315"/>
          </a:xfrm>
          <a:prstGeom prst="rect">
            <a:avLst/>
          </a:prstGeom>
        </p:spPr>
        <p:txBody>
          <a:bodyPr wrap="square">
            <a:spAutoFit/>
          </a:bodyPr>
          <a:lstStyle/>
          <a:p>
            <a:r>
              <a:rPr lang="en-US" b="1" dirty="0"/>
              <a:t>Conclusion</a:t>
            </a:r>
          </a:p>
          <a:p>
            <a:r>
              <a:rPr lang="en-US" b="1" dirty="0"/>
              <a:t>Implementing a comprehensive Excel-based salary and compensation analysis model</a:t>
            </a:r>
            <a:r>
              <a:rPr lang="en-US" dirty="0"/>
              <a:t> can significantly enhance an organization’s ability to manage and optimize its compensation strategies. Here’s a summary of the key takeaways and benefits</a:t>
            </a:r>
            <a:r>
              <a:rPr lang="en-US" dirty="0" smtClean="0"/>
              <a:t>:</a:t>
            </a:r>
          </a:p>
          <a:p>
            <a:r>
              <a:rPr lang="en-US" b="1" dirty="0"/>
              <a:t>1. Enhanced Data Insights</a:t>
            </a:r>
          </a:p>
          <a:p>
            <a:r>
              <a:rPr lang="en-US" b="1" dirty="0"/>
              <a:t>Comprehensive Analysis</a:t>
            </a:r>
            <a:r>
              <a:rPr lang="en-US" dirty="0"/>
              <a:t>: By structuring your data into a well-organized model, you gain deep insights into various compensation aspects, such as base salaries, bonuses, benefits, and total compensation. </a:t>
            </a:r>
          </a:p>
          <a:p>
            <a:r>
              <a:rPr lang="en-US" b="1" dirty="0"/>
              <a:t>2. Informed Decision-Making</a:t>
            </a:r>
          </a:p>
          <a:p>
            <a:r>
              <a:rPr lang="en-US" b="1" dirty="0"/>
              <a:t>Strategic Planning</a:t>
            </a:r>
            <a:r>
              <a:rPr lang="en-US" dirty="0"/>
              <a:t>: The ability to forecast future compensation costs and model different scenarios provides valuable input for strategic planning and budgeting. </a:t>
            </a:r>
          </a:p>
          <a:p>
            <a:r>
              <a:rPr lang="en-US" b="1" dirty="0"/>
              <a:t>3. Increased Efficiency and Accuracy</a:t>
            </a:r>
          </a:p>
          <a:p>
            <a:r>
              <a:rPr lang="en-US" b="1" dirty="0"/>
              <a:t>Automated Processes</a:t>
            </a:r>
            <a:r>
              <a:rPr lang="en-US" dirty="0"/>
              <a:t>: Automation features, such as data validation, error checking, and reporting, reduce manual effort and enhance the accuracy of your analyses. This ensures that your data remains reliable and reduces the likelihood of errors.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2400" y="0"/>
            <a:ext cx="61007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09600" y="533400"/>
            <a:ext cx="7620000" cy="6463308"/>
          </a:xfrm>
          <a:prstGeom prst="rect">
            <a:avLst/>
          </a:prstGeom>
        </p:spPr>
        <p:txBody>
          <a:bodyPr wrap="square">
            <a:spAutoFit/>
          </a:bodyPr>
          <a:lstStyle/>
          <a:p>
            <a:pPr lvl="0" fontAlgn="base">
              <a:spcBef>
                <a:spcPct val="0"/>
              </a:spcBef>
              <a:spcAft>
                <a:spcPct val="0"/>
              </a:spcAft>
            </a:pPr>
            <a:r>
              <a:rPr lang="en-US" dirty="0"/>
              <a:t>Conducting a salary and compensation analysis through Excel data modeling can be an effective way to address salary-related issues and solve problems within an organization. Excel provides a versatile platform for managing and analyzing compensation data. Here’s a structured approach to performing this analysis:</a:t>
            </a:r>
          </a:p>
          <a:p>
            <a:pPr marL="342900" lvl="0" indent="-342900" fontAlgn="base">
              <a:spcBef>
                <a:spcPct val="0"/>
              </a:spcBef>
              <a:spcAft>
                <a:spcPct val="0"/>
              </a:spcAft>
              <a:buAutoNum type="arabicPeriod"/>
            </a:pPr>
            <a:r>
              <a:rPr lang="en-US" b="1" dirty="0"/>
              <a:t>Defining the Problem Statement</a:t>
            </a:r>
          </a:p>
          <a:p>
            <a:pPr lvl="0" fontAlgn="base">
              <a:spcBef>
                <a:spcPct val="0"/>
              </a:spcBef>
              <a:spcAft>
                <a:spcPct val="0"/>
              </a:spcAft>
            </a:pPr>
            <a:r>
              <a:rPr lang="en-US" dirty="0"/>
              <a:t>     Identifying pay disparities across different departments or </a:t>
            </a:r>
            <a:r>
              <a:rPr lang="en-US" dirty="0" err="1"/>
              <a:t>roles.Comparing</a:t>
            </a:r>
            <a:r>
              <a:rPr lang="en-US" dirty="0"/>
              <a:t> current salaries against industry benchmarks.</a:t>
            </a:r>
          </a:p>
          <a:p>
            <a:r>
              <a:rPr lang="en-US" b="1" dirty="0"/>
              <a:t>2. Collecting and Organizing Data</a:t>
            </a:r>
          </a:p>
          <a:p>
            <a:r>
              <a:rPr lang="en-US" b="1" dirty="0"/>
              <a:t>Data Sources:</a:t>
            </a:r>
            <a:r>
              <a:rPr lang="en-US" dirty="0"/>
              <a:t> Gather data from HR systems, payroll records, industry salary surveys, and other relevant sources.</a:t>
            </a:r>
          </a:p>
          <a:p>
            <a:r>
              <a:rPr lang="en-US" b="1" dirty="0"/>
              <a:t>3. Creating an Excel Spreadsheet</a:t>
            </a:r>
          </a:p>
          <a:p>
            <a:r>
              <a:rPr lang="en-US" b="1" dirty="0"/>
              <a:t>Input Data:</a:t>
            </a:r>
            <a:r>
              <a:rPr lang="en-US" dirty="0"/>
              <a:t> Enter the collected data into an Excel spreadsheet. Ensure that each column represents a different data field, and each row represents an individual employee.</a:t>
            </a:r>
          </a:p>
          <a:p>
            <a:r>
              <a:rPr lang="en-US" b="1" dirty="0"/>
              <a:t>4. Performing Analysis</a:t>
            </a:r>
          </a:p>
          <a:p>
            <a:r>
              <a:rPr lang="en-US" b="1" dirty="0"/>
              <a:t>  Descriptive Statistics</a:t>
            </a:r>
            <a:endParaRPr lang="en-US" dirty="0"/>
          </a:p>
          <a:p>
            <a:r>
              <a:rPr lang="en-US" b="1" dirty="0"/>
              <a:t>Average Salary:</a:t>
            </a:r>
            <a:r>
              <a:rPr lang="en-US" dirty="0"/>
              <a:t> Use =AVERAGE(range) to calculate average salaries for different groups.</a:t>
            </a:r>
          </a:p>
          <a:p>
            <a:r>
              <a:rPr lang="en-US" b="1" dirty="0"/>
              <a:t>5. Building Models</a:t>
            </a:r>
          </a:p>
          <a:p>
            <a:r>
              <a:rPr lang="en-US" b="1" dirty="0" smtClean="0"/>
              <a:t>Linear </a:t>
            </a:r>
            <a:r>
              <a:rPr lang="en-US" b="1" dirty="0"/>
              <a:t>Regression:</a:t>
            </a:r>
            <a:r>
              <a:rPr lang="en-US" dirty="0"/>
              <a:t> Use Excel’s =LINEST() or Data Analysis </a:t>
            </a:r>
            <a:r>
              <a:rPr lang="en-US" dirty="0" err="1"/>
              <a:t>Toolpak</a:t>
            </a:r>
            <a:r>
              <a:rPr lang="en-US" dirty="0"/>
              <a:t> to perform regression analysis, predicting salary based on factors like experience, performance, and job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92976" y="1431069"/>
            <a:ext cx="8409727" cy="5355312"/>
          </a:xfrm>
          <a:prstGeom prst="rect">
            <a:avLst/>
          </a:prstGeom>
        </p:spPr>
        <p:txBody>
          <a:bodyPr wrap="square">
            <a:spAutoFit/>
          </a:bodyPr>
          <a:lstStyle/>
          <a:p>
            <a:r>
              <a:rPr lang="en-US" dirty="0"/>
              <a:t>Creating a salary and compensation analysis through Excel data modeling involves several key steps. Here’s a project overview to help you get started:</a:t>
            </a:r>
          </a:p>
          <a:p>
            <a:r>
              <a:rPr lang="en-US" b="1" dirty="0"/>
              <a:t>1. Define Objectives and Scope</a:t>
            </a:r>
          </a:p>
          <a:p>
            <a:r>
              <a:rPr lang="en-US" b="1" dirty="0"/>
              <a:t>Objective</a:t>
            </a:r>
            <a:r>
              <a:rPr lang="en-US" dirty="0"/>
              <a:t>: Determine salary trends, compare compensation across different roles or departments, and assess compensation </a:t>
            </a:r>
            <a:r>
              <a:rPr lang="en-US" dirty="0" smtClean="0"/>
              <a:t>fairness</a:t>
            </a:r>
          </a:p>
          <a:p>
            <a:r>
              <a:rPr lang="en-US" b="1" dirty="0"/>
              <a:t>2. Collect and Prepare Data</a:t>
            </a:r>
          </a:p>
          <a:p>
            <a:r>
              <a:rPr lang="en-US" b="1" dirty="0"/>
              <a:t>Data Sources</a:t>
            </a:r>
            <a:r>
              <a:rPr lang="en-US" dirty="0"/>
              <a:t>: Collect data from HR systems, payroll records, and other relevant sources.</a:t>
            </a:r>
          </a:p>
          <a:p>
            <a:r>
              <a:rPr lang="en-US" b="1" dirty="0"/>
              <a:t>Data Points</a:t>
            </a:r>
            <a:r>
              <a:rPr lang="en-US" dirty="0"/>
              <a:t>: Include salary amounts, job titles, departments, years of experience, performance ratings, and any additional benefits.</a:t>
            </a:r>
          </a:p>
          <a:p>
            <a:r>
              <a:rPr lang="en-US" b="1" dirty="0"/>
              <a:t>3. Design the Excel Model</a:t>
            </a:r>
          </a:p>
          <a:p>
            <a:r>
              <a:rPr lang="en-US" b="1" dirty="0"/>
              <a:t>Data Entry</a:t>
            </a:r>
            <a:r>
              <a:rPr lang="en-US" dirty="0"/>
              <a:t>: Create a data input sheet where raw data will be entered. This might include columns for employee ID, name, department, position, salary, bonuses, and benefits.</a:t>
            </a:r>
          </a:p>
          <a:p>
            <a:r>
              <a:rPr lang="en-US" b="1" dirty="0"/>
              <a:t>4. Create Analytical Sheets</a:t>
            </a:r>
          </a:p>
          <a:p>
            <a:r>
              <a:rPr lang="en-US" b="1" dirty="0"/>
              <a:t>Summary Dashboard</a:t>
            </a:r>
            <a:r>
              <a:rPr lang="en-US" dirty="0"/>
              <a:t>: Develop a dashboard to provide a high-level overview of key metrics such as average salary, median salary, and salary ranges.</a:t>
            </a:r>
          </a:p>
          <a:p>
            <a:r>
              <a:rPr lang="en-US" b="1" dirty="0"/>
              <a:t>5. Implement Formulas and Functions</a:t>
            </a:r>
          </a:p>
          <a:p>
            <a:r>
              <a:rPr lang="en-US" b="1" dirty="0"/>
              <a:t>Descriptive Statistics</a:t>
            </a:r>
            <a:r>
              <a:rPr lang="en-US" dirty="0"/>
              <a:t>: Use functions like AVERAGE(), MEDIAN(), and STDEV() to calculate average salary, median salary, and standard deviation.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5111"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219200"/>
            <a:ext cx="7886700" cy="5355312"/>
          </a:xfrm>
          <a:prstGeom prst="rect">
            <a:avLst/>
          </a:prstGeom>
        </p:spPr>
        <p:txBody>
          <a:bodyPr wrap="square">
            <a:spAutoFit/>
          </a:bodyPr>
          <a:lstStyle/>
          <a:p>
            <a:r>
              <a:rPr lang="en-US" dirty="0"/>
              <a:t>In a salary and compensation analysis project using Excel data modeling, the end users can vary depending on the organization's structure and the purpose of the analysis. Here’s a breakdown of potential end users:</a:t>
            </a:r>
          </a:p>
          <a:p>
            <a:r>
              <a:rPr lang="en-US" b="1" dirty="0"/>
              <a:t>1. HR and Compensation Teams</a:t>
            </a:r>
          </a:p>
          <a:p>
            <a:r>
              <a:rPr lang="en-US" b="1" dirty="0"/>
              <a:t>Purpose</a:t>
            </a:r>
            <a:r>
              <a:rPr lang="en-US" dirty="0"/>
              <a:t>: To manage and optimize compensation strategies, ensure market competitiveness, and address pay equity</a:t>
            </a:r>
            <a:r>
              <a:rPr lang="en-US" dirty="0" smtClean="0"/>
              <a:t>.</a:t>
            </a:r>
          </a:p>
          <a:p>
            <a:r>
              <a:rPr lang="en-US" b="1" dirty="0"/>
              <a:t>2. Finance Department</a:t>
            </a:r>
          </a:p>
          <a:p>
            <a:r>
              <a:rPr lang="en-US" b="1" dirty="0"/>
              <a:t>Purpose</a:t>
            </a:r>
            <a:r>
              <a:rPr lang="en-US" dirty="0"/>
              <a:t>: To budget for salary expenses and forecast future compensation costs.</a:t>
            </a:r>
          </a:p>
          <a:p>
            <a:r>
              <a:rPr lang="en-US" b="1" dirty="0"/>
              <a:t>3. Executive Leadership</a:t>
            </a:r>
          </a:p>
          <a:p>
            <a:r>
              <a:rPr lang="en-US" b="1" dirty="0"/>
              <a:t>Purpose</a:t>
            </a:r>
            <a:r>
              <a:rPr lang="en-US" dirty="0"/>
              <a:t>: To gain insights into compensation trends and make strategic decisions about organizational structure and compensation policies.</a:t>
            </a:r>
          </a:p>
          <a:p>
            <a:r>
              <a:rPr lang="en-US" b="1" dirty="0"/>
              <a:t>4. Department Heads and Managers</a:t>
            </a:r>
          </a:p>
          <a:p>
            <a:r>
              <a:rPr lang="en-US" b="1" dirty="0"/>
              <a:t>Purpose</a:t>
            </a:r>
            <a:r>
              <a:rPr lang="en-US" dirty="0"/>
              <a:t>: To evaluate compensation within their teams and ensure fair and competitive pay for their employees.</a:t>
            </a:r>
          </a:p>
          <a:p>
            <a:r>
              <a:rPr lang="en-US" b="1" dirty="0"/>
              <a:t>5. Recruitment Teams</a:t>
            </a:r>
          </a:p>
          <a:p>
            <a:r>
              <a:rPr lang="en-US" b="1" dirty="0"/>
              <a:t>Purpose</a:t>
            </a:r>
            <a:r>
              <a:rPr lang="en-US" dirty="0"/>
              <a:t>: To design competitive job offers and attract top talent.</a:t>
            </a:r>
          </a:p>
          <a:p>
            <a:r>
              <a:rPr lang="en-US" b="1" dirty="0"/>
              <a:t>Usage</a:t>
            </a:r>
            <a:r>
              <a:rPr lang="en-US" dirty="0"/>
              <a:t>: They use salary benchmarks and compensation trends to craft appealing compensation packages for potential hires.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894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747837" y="534504"/>
            <a:ext cx="8539163" cy="5909310"/>
          </a:xfrm>
          <a:prstGeom prst="rect">
            <a:avLst/>
          </a:prstGeom>
        </p:spPr>
        <p:txBody>
          <a:bodyPr wrap="square">
            <a:spAutoFit/>
          </a:bodyPr>
          <a:lstStyle/>
          <a:p>
            <a:r>
              <a:rPr lang="en-US" b="1" dirty="0"/>
              <a:t>Our Solution and Its Value Proposition for Salary and Compensation Analysis</a:t>
            </a:r>
          </a:p>
          <a:p>
            <a:r>
              <a:rPr lang="en-US" b="1" dirty="0"/>
              <a:t>Our Solution</a:t>
            </a:r>
          </a:p>
          <a:p>
            <a:r>
              <a:rPr lang="en-US" dirty="0"/>
              <a:t>We offer a comprehensive Excel-based solution for salary and compensation analysis that enables organizations to effectively manage and optimize their compensation strategies. Our solution leverages advanced data modeling techniques and visualization tools to provide actionable insights into compensation data</a:t>
            </a:r>
            <a:r>
              <a:rPr lang="en-US" dirty="0" smtClean="0"/>
              <a:t>.</a:t>
            </a:r>
          </a:p>
          <a:p>
            <a:r>
              <a:rPr lang="en-US" b="1" dirty="0" smtClean="0"/>
              <a:t>1.Customizable </a:t>
            </a:r>
            <a:r>
              <a:rPr lang="en-US" b="1" dirty="0"/>
              <a:t>Data Input Sheets</a:t>
            </a:r>
            <a:endParaRPr lang="en-US" dirty="0"/>
          </a:p>
          <a:p>
            <a:r>
              <a:rPr lang="en-US" b="1" dirty="0"/>
              <a:t>Purpose</a:t>
            </a:r>
            <a:r>
              <a:rPr lang="en-US" dirty="0"/>
              <a:t>: Easily input and update raw salary and compensation data.</a:t>
            </a:r>
          </a:p>
          <a:p>
            <a:r>
              <a:rPr lang="en-US" b="1" dirty="0" smtClean="0"/>
              <a:t>2.Automated </a:t>
            </a:r>
            <a:r>
              <a:rPr lang="en-US" b="1" dirty="0"/>
              <a:t>Data Cleaning and Validation</a:t>
            </a:r>
            <a:endParaRPr lang="en-US" dirty="0"/>
          </a:p>
          <a:p>
            <a:r>
              <a:rPr lang="en-US" b="1" dirty="0"/>
              <a:t>Purpose</a:t>
            </a:r>
            <a:r>
              <a:rPr lang="en-US" dirty="0"/>
              <a:t>: Ensure data accuracy and consistency through automated checks.</a:t>
            </a:r>
          </a:p>
          <a:p>
            <a:r>
              <a:rPr lang="en-US" b="1" dirty="0"/>
              <a:t>Benefit</a:t>
            </a:r>
            <a:r>
              <a:rPr lang="en-US" dirty="0"/>
              <a:t>: Reduces manual errors and maintains high-quality data.</a:t>
            </a:r>
          </a:p>
          <a:p>
            <a:r>
              <a:rPr lang="en-US" b="1" dirty="0" smtClean="0"/>
              <a:t>3.Advanced </a:t>
            </a:r>
            <a:r>
              <a:rPr lang="en-US" b="1" dirty="0"/>
              <a:t>Analytical Tools</a:t>
            </a:r>
            <a:endParaRPr lang="en-US" dirty="0"/>
          </a:p>
          <a:p>
            <a:r>
              <a:rPr lang="en-US" b="1" dirty="0"/>
              <a:t>Purpose</a:t>
            </a:r>
            <a:r>
              <a:rPr lang="en-US" dirty="0"/>
              <a:t>: Perform in-depth analysis using functions like AVERAGE(), MEDIAN(), STDEV(), and advanced statistical methods.</a:t>
            </a:r>
          </a:p>
          <a:p>
            <a:r>
              <a:rPr lang="en-US" b="1" dirty="0" smtClean="0"/>
              <a:t>4.Dynamic </a:t>
            </a:r>
            <a:r>
              <a:rPr lang="en-US" b="1" dirty="0"/>
              <a:t>Pivot Tables and Charts</a:t>
            </a:r>
            <a:endParaRPr lang="en-US" dirty="0"/>
          </a:p>
          <a:p>
            <a:r>
              <a:rPr lang="en-US" b="1" dirty="0" smtClean="0"/>
              <a:t>Purpose</a:t>
            </a:r>
            <a:r>
              <a:rPr lang="en-US" dirty="0"/>
              <a:t>: Summarize and visualize data for easy interpretation and decision-making.</a:t>
            </a:r>
          </a:p>
          <a:p>
            <a:r>
              <a:rPr lang="en-US" b="1" dirty="0"/>
              <a:t>5</a:t>
            </a:r>
            <a:r>
              <a:rPr lang="en-US" b="1" dirty="0" smtClean="0"/>
              <a:t>.Comprehensive </a:t>
            </a:r>
            <a:r>
              <a:rPr lang="en-US" b="1" dirty="0"/>
              <a:t>Dashboard</a:t>
            </a:r>
            <a:endParaRPr lang="en-US" dirty="0"/>
          </a:p>
          <a:p>
            <a:r>
              <a:rPr lang="en-US" b="1" dirty="0"/>
              <a:t>Purpose</a:t>
            </a:r>
            <a:r>
              <a:rPr lang="en-US" dirty="0"/>
              <a:t>: Present key metrics and trends in a user-friendly format.</a:t>
            </a:r>
          </a:p>
          <a:p>
            <a:r>
              <a:rPr lang="en-US" b="1" dirty="0" smtClean="0"/>
              <a:t>Benefit</a:t>
            </a:r>
            <a:r>
              <a:rPr lang="en-US" dirty="0"/>
              <a:t>: Offers an at-a-glance view of critical compensation data, enabling quick and informed decision-making.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0" y="-8351"/>
            <a:ext cx="10681335" cy="758190"/>
          </a:xfrm>
        </p:spPr>
        <p:txBody>
          <a:bodyPr/>
          <a:lstStyle/>
          <a:p>
            <a:r>
              <a:rPr lang="en-IN" dirty="0"/>
              <a:t>Dataset Description</a:t>
            </a:r>
          </a:p>
        </p:txBody>
      </p:sp>
      <p:sp>
        <p:nvSpPr>
          <p:cNvPr id="3" name="Rectangle 2"/>
          <p:cNvSpPr/>
          <p:nvPr/>
        </p:nvSpPr>
        <p:spPr>
          <a:xfrm>
            <a:off x="381000" y="533400"/>
            <a:ext cx="11811000" cy="7294305"/>
          </a:xfrm>
          <a:prstGeom prst="rect">
            <a:avLst/>
          </a:prstGeom>
        </p:spPr>
        <p:txBody>
          <a:bodyPr wrap="square">
            <a:spAutoFit/>
          </a:bodyPr>
          <a:lstStyle/>
          <a:p>
            <a:r>
              <a:rPr lang="en-US" b="1" dirty="0"/>
              <a:t>Dataset Description for Salary and Compensation Analysis</a:t>
            </a:r>
          </a:p>
          <a:p>
            <a:r>
              <a:rPr lang="en-US" dirty="0"/>
              <a:t>When setting up a dataset for salary and compensation analysis in Excel, it's essential to include comprehensive and well-organized data fields that capture all relevant aspects of employee compensation. Below is a detailed description of the dataset components:</a:t>
            </a:r>
          </a:p>
          <a:p>
            <a:r>
              <a:rPr lang="en-US" b="1" dirty="0"/>
              <a:t>1. Employee ID</a:t>
            </a:r>
          </a:p>
          <a:p>
            <a:r>
              <a:rPr lang="en-US" b="1" dirty="0"/>
              <a:t>Description</a:t>
            </a:r>
            <a:r>
              <a:rPr lang="en-US" dirty="0"/>
              <a:t>: A unique </a:t>
            </a:r>
            <a:r>
              <a:rPr lang="en-US" sz="1600" dirty="0"/>
              <a:t>identifier</a:t>
            </a:r>
            <a:r>
              <a:rPr lang="en-US" dirty="0"/>
              <a:t> assigned to each employee.</a:t>
            </a:r>
          </a:p>
          <a:p>
            <a:r>
              <a:rPr lang="en-US" b="1" dirty="0"/>
              <a:t>Type</a:t>
            </a:r>
            <a:r>
              <a:rPr lang="en-US" dirty="0"/>
              <a:t>: Numeric or alphanumeric</a:t>
            </a:r>
            <a:r>
              <a:rPr lang="en-US" dirty="0" smtClean="0"/>
              <a:t>.</a:t>
            </a:r>
            <a:r>
              <a:rPr lang="en-US" b="1" dirty="0"/>
              <a:t> </a:t>
            </a:r>
            <a:endParaRPr lang="en-US" b="1" dirty="0" smtClean="0"/>
          </a:p>
          <a:p>
            <a:r>
              <a:rPr lang="en-US" b="1" dirty="0" smtClean="0"/>
              <a:t>2</a:t>
            </a:r>
            <a:r>
              <a:rPr lang="en-US" b="1" dirty="0"/>
              <a:t>. Employee Name</a:t>
            </a:r>
          </a:p>
          <a:p>
            <a:r>
              <a:rPr lang="en-US" b="1" dirty="0"/>
              <a:t>Description</a:t>
            </a:r>
            <a:r>
              <a:rPr lang="en-US" dirty="0"/>
              <a:t>: The full name of the employee.</a:t>
            </a:r>
          </a:p>
          <a:p>
            <a:r>
              <a:rPr lang="en-US" b="1" dirty="0"/>
              <a:t>Type</a:t>
            </a:r>
            <a:r>
              <a:rPr lang="en-US" dirty="0"/>
              <a:t>: Text</a:t>
            </a:r>
            <a:r>
              <a:rPr lang="en-US" dirty="0" smtClean="0"/>
              <a:t>.</a:t>
            </a:r>
          </a:p>
          <a:p>
            <a:r>
              <a:rPr lang="en-US" b="1" dirty="0"/>
              <a:t>Purpose</a:t>
            </a:r>
            <a:r>
              <a:rPr lang="en-US" dirty="0"/>
              <a:t>: Provides a reference for individual employees; important for reports and summaries.</a:t>
            </a:r>
          </a:p>
          <a:p>
            <a:r>
              <a:rPr lang="en-US" b="1" dirty="0"/>
              <a:t>3. Department</a:t>
            </a:r>
          </a:p>
          <a:p>
            <a:r>
              <a:rPr lang="en-US" b="1" dirty="0"/>
              <a:t>Description</a:t>
            </a:r>
            <a:r>
              <a:rPr lang="en-US" dirty="0"/>
              <a:t>: The department in which the employee works.</a:t>
            </a:r>
          </a:p>
          <a:p>
            <a:r>
              <a:rPr lang="en-US" b="1" dirty="0"/>
              <a:t>Type</a:t>
            </a:r>
            <a:r>
              <a:rPr lang="en-US" dirty="0"/>
              <a:t>: Text.</a:t>
            </a:r>
          </a:p>
          <a:p>
            <a:r>
              <a:rPr lang="en-US" b="1" dirty="0"/>
              <a:t>Purpose</a:t>
            </a:r>
            <a:r>
              <a:rPr lang="en-US" dirty="0"/>
              <a:t>: Enables analysis of compensation by department, identifying departmental </a:t>
            </a:r>
            <a:r>
              <a:rPr lang="en-US" dirty="0" err="1"/>
              <a:t>salarytrends</a:t>
            </a:r>
            <a:r>
              <a:rPr lang="en-US" dirty="0"/>
              <a:t> and disparities.</a:t>
            </a:r>
          </a:p>
          <a:p>
            <a:r>
              <a:rPr lang="en-US" b="1" dirty="0"/>
              <a:t>4. Job Title/Position</a:t>
            </a:r>
          </a:p>
          <a:p>
            <a:r>
              <a:rPr lang="en-US" b="1" dirty="0"/>
              <a:t>Description</a:t>
            </a:r>
            <a:r>
              <a:rPr lang="en-US" dirty="0"/>
              <a:t>: The job title or position held by the employee.</a:t>
            </a:r>
          </a:p>
          <a:p>
            <a:r>
              <a:rPr lang="en-US" b="1" dirty="0"/>
              <a:t>Type</a:t>
            </a:r>
            <a:r>
              <a:rPr lang="en-US" dirty="0"/>
              <a:t>: Text.</a:t>
            </a:r>
          </a:p>
          <a:p>
            <a:r>
              <a:rPr lang="en-US" b="1" dirty="0"/>
              <a:t>Purpose</a:t>
            </a:r>
            <a:r>
              <a:rPr lang="en-US" dirty="0"/>
              <a:t>: Facilitates analysis of compensation by job role, helping to evaluate pay scales across different positions.</a:t>
            </a:r>
          </a:p>
          <a:p>
            <a:r>
              <a:rPr lang="en-US" b="1" dirty="0"/>
              <a:t>5. Base Salary</a:t>
            </a:r>
          </a:p>
          <a:p>
            <a:r>
              <a:rPr lang="en-US" b="1" dirty="0"/>
              <a:t>Description</a:t>
            </a:r>
            <a:r>
              <a:rPr lang="en-US" dirty="0"/>
              <a:t>: The employee’s base salary or fixed annual pay.</a:t>
            </a:r>
          </a:p>
          <a:p>
            <a:r>
              <a:rPr lang="en-US" b="1" dirty="0"/>
              <a:t>Type</a:t>
            </a:r>
            <a:r>
              <a:rPr lang="en-US" dirty="0"/>
              <a:t>: Numeric (currency).</a:t>
            </a:r>
          </a:p>
          <a:p>
            <a:r>
              <a:rPr lang="en-US" b="1" dirty="0"/>
              <a:t>Purpose</a:t>
            </a:r>
            <a:r>
              <a:rPr lang="en-US" dirty="0"/>
              <a:t>: Provides a fundamental measure of compensation for analysis and comparison.</a:t>
            </a:r>
          </a:p>
          <a:p>
            <a:endParaRPr lang="en-US" dirty="0"/>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295400"/>
            <a:ext cx="8865488" cy="5909310"/>
          </a:xfrm>
          <a:prstGeom prst="rect">
            <a:avLst/>
          </a:prstGeom>
        </p:spPr>
        <p:txBody>
          <a:bodyPr wrap="square">
            <a:spAutoFit/>
          </a:bodyPr>
          <a:lstStyle/>
          <a:p>
            <a:r>
              <a:rPr lang="en-US" b="1" dirty="0"/>
              <a:t>The "Wow" Factor in Our Excel-Based Salary and Compensation Analysis Solution</a:t>
            </a:r>
          </a:p>
          <a:p>
            <a:r>
              <a:rPr lang="en-US" b="1" dirty="0"/>
              <a:t>Our Excel-based salary and compensation analysis solution offers a range of advanced features and benefits that truly set it apart. Here’s what makes it exceptional:</a:t>
            </a:r>
            <a:endParaRPr lang="en-US" dirty="0"/>
          </a:p>
          <a:p>
            <a:r>
              <a:rPr lang="en-US" b="1" dirty="0"/>
              <a:t>1. Real-Time Interactive Dashboard</a:t>
            </a:r>
          </a:p>
          <a:p>
            <a:r>
              <a:rPr lang="en-US" b="1" dirty="0"/>
              <a:t>Wow Factor</a:t>
            </a:r>
            <a:r>
              <a:rPr lang="en-US" dirty="0"/>
              <a:t>: </a:t>
            </a:r>
            <a:r>
              <a:rPr lang="en-US" b="1" dirty="0"/>
              <a:t>Dynamic and customizable dashboards</a:t>
            </a:r>
            <a:r>
              <a:rPr lang="en-US" dirty="0"/>
              <a:t> that update in real-time as you input new data</a:t>
            </a:r>
            <a:r>
              <a:rPr lang="en-US" dirty="0" smtClean="0"/>
              <a:t>.</a:t>
            </a:r>
          </a:p>
          <a:p>
            <a:r>
              <a:rPr lang="en-US" b="1" dirty="0"/>
              <a:t>2. Automated Data Integration and Cleaning</a:t>
            </a:r>
          </a:p>
          <a:p>
            <a:r>
              <a:rPr lang="en-US" b="1" dirty="0"/>
              <a:t>Wow Factor</a:t>
            </a:r>
            <a:r>
              <a:rPr lang="en-US" dirty="0"/>
              <a:t>: </a:t>
            </a:r>
            <a:r>
              <a:rPr lang="en-US" b="1" dirty="0"/>
              <a:t>Automated data integration</a:t>
            </a:r>
            <a:r>
              <a:rPr lang="en-US" dirty="0"/>
              <a:t> and </a:t>
            </a:r>
            <a:r>
              <a:rPr lang="en-US" b="1" dirty="0"/>
              <a:t>smart data cleaning tools</a:t>
            </a:r>
            <a:r>
              <a:rPr lang="en-US" dirty="0"/>
              <a:t> that streamline the process of importing and preparing data.</a:t>
            </a:r>
          </a:p>
          <a:p>
            <a:r>
              <a:rPr lang="en-US" b="1" dirty="0"/>
              <a:t>Benefit</a:t>
            </a:r>
            <a:r>
              <a:rPr lang="en-US" dirty="0"/>
              <a:t>: Significantly reduces manual data entry and error-prone data cleaning tasks. Ensures that your data is always accurate and up-to-date with minimal effort.</a:t>
            </a:r>
          </a:p>
          <a:p>
            <a:r>
              <a:rPr lang="en-US" b="1" dirty="0"/>
              <a:t>3. Advanced Predictive Analytics</a:t>
            </a:r>
          </a:p>
          <a:p>
            <a:r>
              <a:rPr lang="en-US" b="1" dirty="0"/>
              <a:t>Wow Factor</a:t>
            </a:r>
            <a:r>
              <a:rPr lang="en-US" dirty="0"/>
              <a:t>: </a:t>
            </a:r>
            <a:r>
              <a:rPr lang="en-US" b="1" dirty="0"/>
              <a:t>Predictive analytics models</a:t>
            </a:r>
            <a:r>
              <a:rPr lang="en-US" dirty="0"/>
              <a:t> integrated into Excel using formulas and advanced features to forecast future compensation trends and budgeting needs.</a:t>
            </a:r>
          </a:p>
          <a:p>
            <a:r>
              <a:rPr lang="en-US" b="1" dirty="0"/>
              <a:t>4. Interactive Scenario Analysis</a:t>
            </a:r>
          </a:p>
          <a:p>
            <a:r>
              <a:rPr lang="en-US" b="1" dirty="0"/>
              <a:t>Wow Factor</a:t>
            </a:r>
            <a:r>
              <a:rPr lang="en-US" dirty="0"/>
              <a:t>: </a:t>
            </a:r>
            <a:r>
              <a:rPr lang="en-US" b="1" dirty="0"/>
              <a:t>Scenario analysis tools</a:t>
            </a:r>
            <a:r>
              <a:rPr lang="en-US" dirty="0"/>
              <a:t> that allow users to model various compensation scenarios and see their impact in real-time.</a:t>
            </a:r>
          </a:p>
          <a:p>
            <a:r>
              <a:rPr lang="en-US" b="1" dirty="0"/>
              <a:t>5. Visual and Customizable Reporting</a:t>
            </a:r>
          </a:p>
          <a:p>
            <a:r>
              <a:rPr lang="en-US" b="1" dirty="0"/>
              <a:t>Wow Factor</a:t>
            </a:r>
            <a:r>
              <a:rPr lang="en-US" dirty="0"/>
              <a:t>: </a:t>
            </a:r>
            <a:r>
              <a:rPr lang="en-US" b="1" dirty="0"/>
              <a:t>Highly customizable reporting</a:t>
            </a:r>
            <a:r>
              <a:rPr lang="en-US" dirty="0"/>
              <a:t> templates with advanced visualizations such as interactive charts, heat maps, and performance indicators.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294</TotalTime>
  <Words>1553</Words>
  <Application>Microsoft Office PowerPoint</Application>
  <PresentationFormat>Custom</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21</cp:revision>
  <dcterms:created xsi:type="dcterms:W3CDTF">2024-03-29T15:07:22Z</dcterms:created>
  <dcterms:modified xsi:type="dcterms:W3CDTF">2024-09-09T04:07:02Z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