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2" r:id="rId6"/>
    <p:sldId id="298" r:id="rId7"/>
    <p:sldId id="301" r:id="rId8"/>
    <p:sldId id="307" r:id="rId9"/>
    <p:sldId id="302" r:id="rId10"/>
    <p:sldId id="303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05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017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034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051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069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085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103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199120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6138" algn="l" defTabSz="91403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494949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61"/>
    <a:srgbClr val="2C3F50"/>
    <a:srgbClr val="595959"/>
    <a:srgbClr val="898989"/>
    <a:srgbClr val="8C8D8D"/>
    <a:srgbClr val="00A09C"/>
    <a:srgbClr val="1791AB"/>
    <a:srgbClr val="4174A9"/>
    <a:srgbClr val="0297A4"/>
    <a:srgbClr val="126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E1442C-F896-8525-A499-A118A8ED9363}" v="1" dt="2021-07-11T11:08:07.163"/>
    <p1510:client id="{FB1FD325-C963-4342-9593-B58067FF08E8}" v="2497" dt="2021-07-11T03:43:42.48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DE"/>
          </a:solidFill>
        </a:fill>
      </a:tcStyle>
    </a:wholeTbl>
    <a:band2H>
      <a:tcTxStyle/>
      <a:tcStyle>
        <a:tcBdr/>
        <a:fill>
          <a:solidFill>
            <a:srgbClr val="E6F0E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BE2"/>
          </a:solidFill>
        </a:fill>
      </a:tcStyle>
    </a:wholeTbl>
    <a:band2H>
      <a:tcTxStyle/>
      <a:tcStyle>
        <a:tcBdr/>
        <a:fill>
          <a:solidFill>
            <a:srgbClr val="E7EEF1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2E0"/>
          </a:solidFill>
        </a:fill>
      </a:tcStyle>
    </a:wholeTbl>
    <a:band2H>
      <a:tcTxStyle/>
      <a:tcStyle>
        <a:tcBdr/>
        <a:fill>
          <a:solidFill>
            <a:srgbClr val="E9EAF0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49494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94949"/>
              </a:solidFill>
              <a:prstDash val="solid"/>
              <a:round/>
            </a:ln>
          </a:top>
          <a:bottom>
            <a:ln w="25400" cap="flat">
              <a:solidFill>
                <a:srgbClr val="49494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94949"/>
        </a:fontRef>
        <a:srgbClr val="49494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CECE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lastRow>
    <a:firstRow>
      <a:tcTxStyle b="on" i="off">
        <a:font>
          <a:latin typeface="Open Sans Light"/>
          <a:ea typeface="Open Sans Light"/>
          <a:cs typeface="Open Sans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94949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23"/>
    <p:restoredTop sz="82373"/>
  </p:normalViewPr>
  <p:slideViewPr>
    <p:cSldViewPr snapToGrid="0">
      <p:cViewPr varScale="1">
        <p:scale>
          <a:sx n="103" d="100"/>
          <a:sy n="103" d="100"/>
        </p:scale>
        <p:origin x="632" y="184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EFE67-2A27-4F47-9FF0-CC9955217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2F8EC-4FD8-F148-A391-2D4EBF45C38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F2196-D791-2146-AB9E-5C90BC400E0E}" type="datetimeFigureOut">
              <a:rPr lang="en-SA" smtClean="0"/>
              <a:t>09/10/2021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6998E-6547-1F48-AC6C-12F1F040BC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80DB6-98BD-894D-AEA8-2E4DBC1BD0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96D5-6B5E-364D-9F0F-48EB52FC1D22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4005247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5" name="Shape 3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914034" latinLnBrk="0">
      <a:defRPr sz="1200">
        <a:latin typeface="+mj-lt"/>
        <a:ea typeface="+mj-ea"/>
        <a:cs typeface="+mj-cs"/>
        <a:sym typeface="Calibri"/>
      </a:defRPr>
    </a:lvl1pPr>
    <a:lvl2pPr indent="228600" defTabSz="914034" latinLnBrk="0">
      <a:defRPr sz="1200">
        <a:latin typeface="+mj-lt"/>
        <a:ea typeface="+mj-ea"/>
        <a:cs typeface="+mj-cs"/>
        <a:sym typeface="Calibri"/>
      </a:defRPr>
    </a:lvl2pPr>
    <a:lvl3pPr indent="457200" defTabSz="914034" latinLnBrk="0">
      <a:defRPr sz="1200">
        <a:latin typeface="+mj-lt"/>
        <a:ea typeface="+mj-ea"/>
        <a:cs typeface="+mj-cs"/>
        <a:sym typeface="Calibri"/>
      </a:defRPr>
    </a:lvl3pPr>
    <a:lvl4pPr indent="685800" defTabSz="914034" latinLnBrk="0">
      <a:defRPr sz="1200">
        <a:latin typeface="+mj-lt"/>
        <a:ea typeface="+mj-ea"/>
        <a:cs typeface="+mj-cs"/>
        <a:sym typeface="Calibri"/>
      </a:defRPr>
    </a:lvl4pPr>
    <a:lvl5pPr indent="914400" defTabSz="914034" latinLnBrk="0">
      <a:defRPr sz="1200">
        <a:latin typeface="+mj-lt"/>
        <a:ea typeface="+mj-ea"/>
        <a:cs typeface="+mj-cs"/>
        <a:sym typeface="Calibri"/>
      </a:defRPr>
    </a:lvl5pPr>
    <a:lvl6pPr indent="1143000" defTabSz="914034" latinLnBrk="0">
      <a:defRPr sz="1200">
        <a:latin typeface="+mj-lt"/>
        <a:ea typeface="+mj-ea"/>
        <a:cs typeface="+mj-cs"/>
        <a:sym typeface="Calibri"/>
      </a:defRPr>
    </a:lvl6pPr>
    <a:lvl7pPr indent="1371600" defTabSz="914034" latinLnBrk="0">
      <a:defRPr sz="1200">
        <a:latin typeface="+mj-lt"/>
        <a:ea typeface="+mj-ea"/>
        <a:cs typeface="+mj-cs"/>
        <a:sym typeface="Calibri"/>
      </a:defRPr>
    </a:lvl7pPr>
    <a:lvl8pPr indent="1600200" defTabSz="914034" latinLnBrk="0">
      <a:defRPr sz="1200">
        <a:latin typeface="+mj-lt"/>
        <a:ea typeface="+mj-ea"/>
        <a:cs typeface="+mj-cs"/>
        <a:sym typeface="Calibri"/>
      </a:defRPr>
    </a:lvl8pPr>
    <a:lvl9pPr indent="1828800" defTabSz="914034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2810" b="0" i="0" baseline="0" dirty="0">
                <a:effectLst/>
                <a:latin typeface="+mj-lt"/>
                <a:ea typeface="+mj-ea"/>
                <a:cs typeface="+mj-cs"/>
                <a:sym typeface="Calibri"/>
              </a:rPr>
              <a:t>السكتة الدماغية هي حالة طبية طارئة. تحدث عندما ينقطع أو ينخفض تدفق الدم إلى جزء من الدماغ،</a:t>
            </a:r>
          </a:p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2810" b="0" i="0" baseline="0" dirty="0">
                <a:effectLst/>
                <a:latin typeface="+mj-lt"/>
                <a:ea typeface="+mj-ea"/>
                <a:cs typeface="+mj-cs"/>
                <a:sym typeface="Calibri"/>
              </a:rPr>
              <a:t>مؤديا لمنع أنسجة المخ من الحصول على الأكسجين والمواد المغذية</a:t>
            </a:r>
          </a:p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2810" b="0" i="0" baseline="0" dirty="0">
                <a:effectLst/>
                <a:latin typeface="+mj-lt"/>
                <a:ea typeface="+mj-ea"/>
                <a:cs typeface="+mj-cs"/>
                <a:sym typeface="Calibri"/>
              </a:rPr>
              <a:t> وتبدأ خلايا الدماغ في الموت في غضون دقائق</a:t>
            </a:r>
            <a:endParaRPr lang="en-SA" sz="2810" baseline="0" dirty="0"/>
          </a:p>
          <a:p>
            <a:pPr algn="l" defTabSz="914034" rtl="0" latinLnBrk="0"/>
            <a:endParaRPr lang="en-SA" sz="2810" baseline="0" dirty="0"/>
          </a:p>
          <a:p>
            <a:pPr algn="l" defTabSz="914034" rtl="0" latinLnBrk="0"/>
            <a:r>
              <a:rPr lang="ar-SA" sz="2810" b="0" i="0" baseline="0" dirty="0">
                <a:effectLst/>
                <a:latin typeface="+mj-lt"/>
                <a:ea typeface="+mj-ea"/>
                <a:cs typeface="+mj-cs"/>
                <a:sym typeface="Calibri"/>
              </a:rPr>
              <a:t>حسب دراسة تمت من مركز التحكم ومنع الامراض</a:t>
            </a:r>
          </a:p>
          <a:p>
            <a:pPr algn="l" defTabSz="914034" rtl="0" latinLnBrk="0"/>
            <a:r>
              <a:rPr lang="en-US" sz="2810" b="0" i="0" baseline="0" dirty="0">
                <a:effectLst/>
                <a:latin typeface="+mj-lt"/>
                <a:ea typeface="+mj-ea"/>
                <a:cs typeface="+mj-cs"/>
                <a:sym typeface="Calibri"/>
              </a:rPr>
              <a:t>CDC</a:t>
            </a:r>
          </a:p>
          <a:p>
            <a:pPr algn="l" defTabSz="914034" rtl="0" latinLnBrk="0"/>
            <a:r>
              <a:rPr lang="ar-SA" sz="2810" b="0" i="0" baseline="0" dirty="0">
                <a:effectLst/>
                <a:latin typeface="+mj-lt"/>
                <a:ea typeface="+mj-ea"/>
                <a:cs typeface="+mj-cs"/>
                <a:sym typeface="Calibri"/>
              </a:rPr>
              <a:t>يصاب شخص بسكتة دماغية كل ٤٠ ثانية</a:t>
            </a:r>
          </a:p>
          <a:p>
            <a:pPr algn="l" defTabSz="914034" rtl="0" latinLnBrk="0"/>
            <a:endParaRPr lang="en-US" sz="2810" b="0" i="0" baseline="0" dirty="0">
              <a:effectLst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269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33738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>
                <a:cs typeface="GE SS Two Light" panose="020A0503020102020204" pitchFamily="18" charset="-78"/>
              </a:rPr>
              <a:t>باستعمال المعلومات بالأعلى:</a:t>
            </a:r>
          </a:p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1200" dirty="0">
                <a:cs typeface="GE SS Two Light" panose="020A0503020102020204" pitchFamily="18" charset="-78"/>
              </a:rPr>
              <a:t>سنحاول إيجاد علاقة بين وقوع السكتات الدماغية ومستوى السكر بالدم، واذا ما كان الشخص مدخن ام لا ، واذا كان متزوج ام لا</a:t>
            </a:r>
          </a:p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ar-SA" sz="1200" dirty="0">
              <a:cs typeface="GE SS Two Light" panose="020A0503020102020204" pitchFamily="18" charset="-78"/>
            </a:endParaRPr>
          </a:p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cs typeface="GE SS Two Light" panose="020A0503020102020204" pitchFamily="18" charset="-7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100"/>
            </a:pPr>
            <a:endParaRPr lang="en-US" sz="1200" dirty="0">
              <a:cs typeface="GE SS Two Light" panose="020A0503020102020204" pitchFamily="18" charset="-78"/>
            </a:endParaRPr>
          </a:p>
          <a:p>
            <a:pPr marL="0" marR="0" lvl="0" indent="0" algn="l" defTabSz="9140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cs typeface="GE SS Two Light" panose="020A0503020102020204" pitchFamily="18" charset="-78"/>
            </a:endParaRPr>
          </a:p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78043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26008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4592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77554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408973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65284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33759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914034" rtl="0" latinLnBrk="0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6514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66808" y="186163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1pPr>
            <a:lvl2pPr marL="0" indent="457154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2pPr>
            <a:lvl3pPr marL="0" indent="914308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3pPr>
            <a:lvl4pPr marL="0" indent="1371462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4pPr>
            <a:lvl5pPr marL="0" indent="1828617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Rectangle"/>
          <p:cNvSpPr>
            <a:spLocks noGrp="1"/>
          </p:cNvSpPr>
          <p:nvPr>
            <p:ph type="body" sz="quarter" idx="21"/>
          </p:nvPr>
        </p:nvSpPr>
        <p:spPr>
          <a:xfrm>
            <a:off x="1066801" y="2230153"/>
            <a:ext cx="4546211" cy="11663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3" name="Rectangle"/>
          <p:cNvSpPr>
            <a:spLocks noGrp="1"/>
          </p:cNvSpPr>
          <p:nvPr>
            <p:ph type="body" sz="quarter" idx="22"/>
          </p:nvPr>
        </p:nvSpPr>
        <p:spPr>
          <a:xfrm>
            <a:off x="6578993" y="186163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sym typeface="Lato Heavy"/>
              </a:defRPr>
            </a:lvl1pPr>
          </a:lstStyle>
          <a:p>
            <a:pPr marL="0" indent="0" algn="r">
              <a:buSzTx/>
              <a:buFontTx/>
              <a:buNone/>
              <a:defRPr sz="1400" b="1">
                <a:solidFill>
                  <a:srgbClr val="A6A6A6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4" name="Rectangle"/>
          <p:cNvSpPr>
            <a:spLocks noGrp="1"/>
          </p:cNvSpPr>
          <p:nvPr>
            <p:ph type="body" sz="quarter" idx="23"/>
          </p:nvPr>
        </p:nvSpPr>
        <p:spPr>
          <a:xfrm>
            <a:off x="6579000" y="223015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A6A6A6"/>
                </a:solidFill>
              </a:defRPr>
            </a:pPr>
            <a:endParaRPr/>
          </a:p>
        </p:txBody>
      </p:sp>
      <p:sp>
        <p:nvSpPr>
          <p:cNvPr id="15" name="Rectangle"/>
          <p:cNvSpPr>
            <a:spLocks noGrp="1"/>
          </p:cNvSpPr>
          <p:nvPr>
            <p:ph type="body" sz="quarter" idx="24"/>
          </p:nvPr>
        </p:nvSpPr>
        <p:spPr>
          <a:xfrm>
            <a:off x="1066808" y="4107777"/>
            <a:ext cx="4546209" cy="5169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6" name="Rectangle"/>
          <p:cNvSpPr>
            <a:spLocks noGrp="1"/>
          </p:cNvSpPr>
          <p:nvPr>
            <p:ph type="body" sz="quarter" idx="25"/>
          </p:nvPr>
        </p:nvSpPr>
        <p:spPr>
          <a:xfrm>
            <a:off x="1066801" y="4476294"/>
            <a:ext cx="4546211" cy="16959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Rectangle"/>
          <p:cNvSpPr>
            <a:spLocks noGrp="1"/>
          </p:cNvSpPr>
          <p:nvPr>
            <p:ph type="body" sz="quarter" idx="26"/>
          </p:nvPr>
        </p:nvSpPr>
        <p:spPr>
          <a:xfrm>
            <a:off x="6578993" y="4107777"/>
            <a:ext cx="4546211" cy="51698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sym typeface="Lato Heavy"/>
              </a:defRPr>
            </a:lvl1pPr>
          </a:lstStyle>
          <a:p>
            <a:pPr marL="0" indent="0" algn="ctr">
              <a:buSzTx/>
              <a:buFontTx/>
              <a:buNone/>
              <a:defRPr sz="1400" b="1">
                <a:solidFill>
                  <a:srgbClr val="FFFFFF"/>
                </a:solidFill>
                <a:latin typeface="Lato Heavy"/>
                <a:ea typeface="Lato Heavy"/>
                <a:cs typeface="Lato Heavy"/>
                <a:sym typeface="Lato Heavy"/>
              </a:defRPr>
            </a:pPr>
            <a:endParaRPr/>
          </a:p>
        </p:txBody>
      </p:sp>
      <p:sp>
        <p:nvSpPr>
          <p:cNvPr id="18" name="Rectangle"/>
          <p:cNvSpPr>
            <a:spLocks noGrp="1"/>
          </p:cNvSpPr>
          <p:nvPr>
            <p:ph type="body" sz="quarter" idx="27"/>
          </p:nvPr>
        </p:nvSpPr>
        <p:spPr>
          <a:xfrm>
            <a:off x="6579000" y="4476294"/>
            <a:ext cx="4546209" cy="1695908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lvl1pPr>
          </a:lstStyle>
          <a:p>
            <a:pPr marL="0" indent="0" algn="r">
              <a:lnSpc>
                <a:spcPct val="100000"/>
              </a:lnSpc>
              <a:buSzTx/>
              <a:buFontTx/>
              <a:buNone/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" name="Rectangle"/>
          <p:cNvSpPr>
            <a:spLocks noGrp="1"/>
          </p:cNvSpPr>
          <p:nvPr>
            <p:ph type="body" sz="quarter" idx="28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</a:lstStyle>
          <a:p>
            <a: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pPr>
            <a:endParaRPr/>
          </a:p>
        </p:txBody>
      </p:sp>
      <p:sp>
        <p:nvSpPr>
          <p:cNvPr id="21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4" name="Image"/>
          <p:cNvSpPr>
            <a:spLocks noGrp="1"/>
          </p:cNvSpPr>
          <p:nvPr>
            <p:ph type="pic" sz="half" idx="2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154">
              <a:buSzTx/>
              <a:buFontTx/>
              <a:buNone/>
              <a:defRPr sz="1600"/>
            </a:lvl2pPr>
            <a:lvl3pPr marL="0" indent="914308">
              <a:buSzTx/>
              <a:buFontTx/>
              <a:buNone/>
              <a:defRPr sz="1600"/>
            </a:lvl3pPr>
            <a:lvl4pPr marL="0" indent="1371462">
              <a:buSzTx/>
              <a:buFontTx/>
              <a:buNone/>
              <a:defRPr sz="1600"/>
            </a:lvl4pPr>
            <a:lvl5pPr marL="0" indent="1828617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Text"/>
          <p:cNvSpPr txBox="1">
            <a:spLocks noGrp="1"/>
          </p:cNvSpPr>
          <p:nvPr>
            <p:ph type="title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mage"/>
          <p:cNvSpPr>
            <a:spLocks noGrp="1"/>
          </p:cNvSpPr>
          <p:nvPr>
            <p:ph type="pic" idx="21"/>
          </p:nvPr>
        </p:nvSpPr>
        <p:spPr>
          <a:xfrm>
            <a:off x="774905" y="698500"/>
            <a:ext cx="10696187" cy="558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Image"/>
          <p:cNvSpPr>
            <a:spLocks noGrp="1"/>
          </p:cNvSpPr>
          <p:nvPr>
            <p:ph type="pic" sz="quarter" idx="21"/>
          </p:nvPr>
        </p:nvSpPr>
        <p:spPr>
          <a:xfrm>
            <a:off x="1758589" y="2233539"/>
            <a:ext cx="1574411" cy="1574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mage"/>
          <p:cNvSpPr>
            <a:spLocks noGrp="1"/>
          </p:cNvSpPr>
          <p:nvPr>
            <p:ph type="pic" sz="quarter" idx="21"/>
          </p:nvPr>
        </p:nvSpPr>
        <p:spPr>
          <a:xfrm>
            <a:off x="1680004" y="3048466"/>
            <a:ext cx="4176301" cy="312373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1524000" y="619128"/>
            <a:ext cx="9144000" cy="535813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rgbClr val="2D3F5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1285454"/>
            <a:ext cx="9144000" cy="248083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400"/>
              </a:lnSpc>
              <a:buSzTx/>
              <a:buFontTx/>
              <a:buNone/>
              <a:defRPr sz="1000">
                <a:solidFill>
                  <a:srgbClr val="373737"/>
                </a:solidFill>
              </a:defRPr>
            </a:lvl1pPr>
            <a:lvl2pPr marL="552396" indent="-95240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2pPr>
            <a:lvl3pPr marL="1028597" indent="-114289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3pPr>
            <a:lvl4pPr marL="1498449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4pPr>
            <a:lvl5pPr marL="1955603" indent="-126987" algn="ctr">
              <a:lnSpc>
                <a:spcPts val="1400"/>
              </a:lnSpc>
              <a:buFontTx/>
              <a:defRPr sz="1000">
                <a:solidFill>
                  <a:srgbClr val="373737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/>
          <p:nvPr/>
        </p:nvSpPr>
        <p:spPr>
          <a:xfrm>
            <a:off x="5856312" y="1190552"/>
            <a:ext cx="479391" cy="21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200"/>
          </a:p>
        </p:txBody>
      </p:sp>
      <p:sp>
        <p:nvSpPr>
          <p:cNvPr id="129" name="Image"/>
          <p:cNvSpPr>
            <a:spLocks noGrp="1"/>
          </p:cNvSpPr>
          <p:nvPr>
            <p:ph type="pic" sz="quarter" idx="22"/>
          </p:nvPr>
        </p:nvSpPr>
        <p:spPr>
          <a:xfrm>
            <a:off x="5376253" y="2669891"/>
            <a:ext cx="960121" cy="9601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Circle"/>
          <p:cNvSpPr/>
          <p:nvPr/>
        </p:nvSpPr>
        <p:spPr>
          <a:xfrm>
            <a:off x="5057817" y="2351456"/>
            <a:ext cx="1596991" cy="159699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7572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800"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57723" y="6217861"/>
            <a:ext cx="279883" cy="27699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Text"/>
          <p:cNvSpPr txBox="1">
            <a:spLocks noGrp="1"/>
          </p:cNvSpPr>
          <p:nvPr>
            <p:ph type="title"/>
          </p:nvPr>
        </p:nvSpPr>
        <p:spPr>
          <a:xfrm>
            <a:off x="831851" y="170975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1" y="4589464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939393"/>
                </a:solidFill>
              </a:defRPr>
            </a:lvl1pPr>
            <a:lvl2pPr marL="0" indent="457154">
              <a:buSzTx/>
              <a:buFontTx/>
              <a:buNone/>
              <a:defRPr sz="2400">
                <a:solidFill>
                  <a:srgbClr val="939393"/>
                </a:solidFill>
              </a:defRPr>
            </a:lvl2pPr>
            <a:lvl3pPr marL="0" indent="914308">
              <a:buSzTx/>
              <a:buFontTx/>
              <a:buNone/>
              <a:defRPr sz="2400">
                <a:solidFill>
                  <a:srgbClr val="939393"/>
                </a:solidFill>
              </a:defRPr>
            </a:lvl3pPr>
            <a:lvl4pPr marL="0" indent="1371462">
              <a:buSzTx/>
              <a:buFontTx/>
              <a:buNone/>
              <a:defRPr sz="2400">
                <a:solidFill>
                  <a:srgbClr val="939393"/>
                </a:solidFill>
              </a:defRPr>
            </a:lvl4pPr>
            <a:lvl5pPr marL="0" indent="1828617">
              <a:buSzTx/>
              <a:buFontTx/>
              <a:buNone/>
              <a:defRPr sz="2400">
                <a:solidFill>
                  <a:srgbClr val="93939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839796" y="36512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6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457154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914308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1371462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1828617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Rectangle"/>
          <p:cNvSpPr>
            <a:spLocks noGrp="1"/>
          </p:cNvSpPr>
          <p:nvPr>
            <p:ph type="body" sz="quarter" idx="21"/>
          </p:nvPr>
        </p:nvSpPr>
        <p:spPr>
          <a:xfrm>
            <a:off x="6172203" y="1681166"/>
            <a:ext cx="5183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marL="0" indent="0">
              <a:buSzTx/>
              <a:buFontTx/>
              <a:buNone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pPr>
            <a:endParaRPr/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Text"/>
          <p:cNvSpPr txBox="1">
            <a:spLocks noGrp="1"/>
          </p:cNvSpPr>
          <p:nvPr>
            <p:ph type="title"/>
          </p:nvPr>
        </p:nvSpPr>
        <p:spPr>
          <a:xfrm>
            <a:off x="83979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7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385" indent="-261231">
              <a:defRPr sz="3200"/>
            </a:lvl2pPr>
            <a:lvl3pPr marL="1219078" indent="-304771">
              <a:defRPr sz="3200"/>
            </a:lvl3pPr>
            <a:lvl4pPr marL="1737187" indent="-365726">
              <a:defRPr sz="3200"/>
            </a:lvl4pPr>
            <a:lvl5pPr marL="2194341" indent="-365726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" name="Rectangle"/>
          <p:cNvSpPr>
            <a:spLocks noGrp="1"/>
          </p:cNvSpPr>
          <p:nvPr>
            <p:ph type="body" sz="quarter" idx="21"/>
          </p:nvPr>
        </p:nvSpPr>
        <p:spPr>
          <a:xfrm>
            <a:off x="83979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</a:lstStyle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7" y="365129"/>
            <a:ext cx="1051560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7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3926" y="6400425"/>
            <a:ext cx="279883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3939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5" r:id="rId14"/>
  </p:sldLayoutIdLst>
  <p:transition spd="slow">
    <p:push dir="u"/>
  </p:transition>
  <p:hf sldNum="0" hdr="0" ftr="0" dt="0"/>
  <p:txStyles>
    <p:titleStyle>
      <a:lvl1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1pPr>
      <a:lvl2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2pPr>
      <a:lvl3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3pPr>
      <a:lvl4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4pPr>
      <a:lvl5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5pPr>
      <a:lvl6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6pPr>
      <a:lvl7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7pPr>
      <a:lvl8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8pPr>
      <a:lvl9pPr marL="0" marR="0" indent="0" algn="l" defTabSz="914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494949"/>
          </a:solidFill>
          <a:uFillTx/>
          <a:latin typeface="Lato Heavy"/>
          <a:ea typeface="Lato Heavy"/>
          <a:cs typeface="Lato Heavy"/>
          <a:sym typeface="Lato Heavy"/>
        </a:defRPr>
      </a:lvl9pPr>
    </p:titleStyle>
    <p:bodyStyle>
      <a:lvl1pPr marL="228578" marR="0" indent="-22857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1pPr>
      <a:lvl2pPr marL="723829" marR="0" indent="-266673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2pPr>
      <a:lvl3pPr marL="1234317" marR="0" indent="-320008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3pPr>
      <a:lvl4pPr marL="1727027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4pPr>
      <a:lvl5pPr marL="2184181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5pPr>
      <a:lvl6pPr marL="2641335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6pPr>
      <a:lvl7pPr marL="3098489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7pPr>
      <a:lvl8pPr marL="3555646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8pPr>
      <a:lvl9pPr marL="4012800" marR="0" indent="-355566" algn="l" defTabSz="914308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494949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699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3989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0982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7978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4971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1966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198960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5955" algn="r" defTabSz="91398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1E6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rPr lang="en-US" sz="5400" b="1" dirty="0">
                <a:latin typeface="Myriad Pro" panose="020B0503030403020204" pitchFamily="34" charset="0"/>
              </a:rPr>
              <a:t>Stroke prediction</a:t>
            </a:r>
          </a:p>
        </p:txBody>
      </p:sp>
      <p:sp>
        <p:nvSpPr>
          <p:cNvPr id="361" name="MRS. ANNA DOE"/>
          <p:cNvSpPr txBox="1"/>
          <p:nvPr/>
        </p:nvSpPr>
        <p:spPr>
          <a:xfrm>
            <a:off x="7316610" y="5051181"/>
            <a:ext cx="4154489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1000"/>
              </a:spcBef>
              <a:defRPr sz="1600" spc="3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build="p" bldLvl="5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797404" y="662347"/>
            <a:ext cx="2597186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Classification</a:t>
            </a:r>
            <a:endParaRPr lang="en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5AD48-26B3-594A-898E-CE6FB5940C16}"/>
              </a:ext>
            </a:extLst>
          </p:cNvPr>
          <p:cNvSpPr/>
          <p:nvPr/>
        </p:nvSpPr>
        <p:spPr>
          <a:xfrm>
            <a:off x="1591952" y="1358881"/>
            <a:ext cx="33698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adaboost classification </a:t>
            </a:r>
          </a:p>
          <a:p>
            <a:r>
              <a:rPr lang="en-US" sz="2400" dirty="0"/>
              <a:t>Mean accuracy: 0.92</a:t>
            </a:r>
            <a:endParaRPr lang="en-SA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AE0AD-EC5B-5A41-9E15-151332BDE685}"/>
              </a:ext>
            </a:extLst>
          </p:cNvPr>
          <p:cNvSpPr txBox="1"/>
          <p:nvPr/>
        </p:nvSpPr>
        <p:spPr>
          <a:xfrm>
            <a:off x="6982501" y="1278625"/>
            <a:ext cx="3617547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400" dirty="0"/>
              <a:t>XGboost:</a:t>
            </a:r>
            <a:endParaRPr lang="ar-SA" sz="2400" dirty="0"/>
          </a:p>
          <a:p>
            <a:r>
              <a:rPr lang="en-US" sz="2400" dirty="0"/>
              <a:t>Training Score: 0.96</a:t>
            </a:r>
          </a:p>
          <a:p>
            <a:r>
              <a:rPr lang="en-US" sz="2400" dirty="0"/>
              <a:t>Testing Score: 0.94, 0.94</a:t>
            </a:r>
            <a:endParaRPr kumimoji="0" lang="en-SA" sz="2400" b="0" i="0" u="none" strike="noStrike" cap="none" spc="0" normalizeH="0" baseline="0" dirty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0E4DD30-DBD5-F944-BED4-BC3A4E1B4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11" y="2768027"/>
            <a:ext cx="9634172" cy="40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794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797404" y="662347"/>
            <a:ext cx="2597186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Classification</a:t>
            </a:r>
            <a:endParaRPr lang="en-SA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B2CB5DA-0EE3-7F47-B5D4-EC80C6533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68" y="2463294"/>
            <a:ext cx="10904658" cy="3356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109037-0463-B94A-95A4-869D4349436A}"/>
              </a:ext>
            </a:extLst>
          </p:cNvPr>
          <p:cNvSpPr/>
          <p:nvPr/>
        </p:nvSpPr>
        <p:spPr>
          <a:xfrm>
            <a:off x="1095837" y="1385162"/>
            <a:ext cx="29594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Logistic Regression:</a:t>
            </a:r>
          </a:p>
          <a:p>
            <a:r>
              <a:rPr lang="en-US" sz="2400" dirty="0"/>
              <a:t>Testing Score 0.94</a:t>
            </a:r>
            <a:endParaRPr lang="en-SA" sz="2400" dirty="0"/>
          </a:p>
        </p:txBody>
      </p:sp>
    </p:spTree>
    <p:extLst>
      <p:ext uri="{BB962C8B-B14F-4D97-AF65-F5344CB8AC3E}">
        <p14:creationId xmlns:p14="http://schemas.microsoft.com/office/powerpoint/2010/main" val="2044620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797404" y="662347"/>
            <a:ext cx="2597186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Classification</a:t>
            </a:r>
            <a:endParaRPr lang="en-SA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49A694-EBD6-0C45-AD50-EE88650C49DC}"/>
              </a:ext>
            </a:extLst>
          </p:cNvPr>
          <p:cNvSpPr/>
          <p:nvPr/>
        </p:nvSpPr>
        <p:spPr>
          <a:xfrm>
            <a:off x="4254843" y="1717444"/>
            <a:ext cx="3682314" cy="1532332"/>
          </a:xfrm>
          <a:prstGeom prst="round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SVM: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Training Score 0.95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Testing Score 0.94</a:t>
            </a:r>
            <a:endParaRPr lang="en-SA" sz="280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71D5806-19AF-2248-9051-66A0F97AAA59}"/>
              </a:ext>
            </a:extLst>
          </p:cNvPr>
          <p:cNvSpPr/>
          <p:nvPr/>
        </p:nvSpPr>
        <p:spPr>
          <a:xfrm>
            <a:off x="3789790" y="4142564"/>
            <a:ext cx="4612414" cy="1532332"/>
          </a:xfrm>
          <a:prstGeom prst="roundRect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Random Forest Classifier: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Training Score 1.0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Testing Score 0.94</a:t>
            </a:r>
          </a:p>
        </p:txBody>
      </p:sp>
    </p:spTree>
    <p:extLst>
      <p:ext uri="{BB962C8B-B14F-4D97-AF65-F5344CB8AC3E}">
        <p14:creationId xmlns:p14="http://schemas.microsoft.com/office/powerpoint/2010/main" val="181652110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797404" y="662347"/>
            <a:ext cx="2597186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Classification</a:t>
            </a:r>
            <a:endParaRPr lang="en-S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8F1D65-F3FA-BD4F-9BA3-2310C1E35C4F}"/>
              </a:ext>
            </a:extLst>
          </p:cNvPr>
          <p:cNvSpPr/>
          <p:nvPr/>
        </p:nvSpPr>
        <p:spPr>
          <a:xfrm>
            <a:off x="1457195" y="1416988"/>
            <a:ext cx="4953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MLP NN Classifier: 136 Iteration</a:t>
            </a:r>
          </a:p>
          <a:p>
            <a:r>
              <a:rPr lang="en-US" sz="2400" dirty="0"/>
              <a:t>Training Score 0.98 </a:t>
            </a:r>
          </a:p>
          <a:p>
            <a:r>
              <a:rPr lang="en-US" sz="2400" dirty="0"/>
              <a:t>Testing Score 0.93</a:t>
            </a:r>
            <a:endParaRPr lang="en-SA" sz="2400" dirty="0"/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46715E8-20AD-E74D-873E-44223EC3A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5" y="2617317"/>
            <a:ext cx="10043723" cy="42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673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4922875" y="637633"/>
            <a:ext cx="2346244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034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End Results</a:t>
            </a:r>
            <a:endParaRPr lang="en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5AD48-26B3-594A-898E-CE6FB5940C16}"/>
              </a:ext>
            </a:extLst>
          </p:cNvPr>
          <p:cNvSpPr/>
          <p:nvPr/>
        </p:nvSpPr>
        <p:spPr>
          <a:xfrm>
            <a:off x="998287" y="1523826"/>
            <a:ext cx="1019542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GE SS Two Light" panose="020A0503020102020204" pitchFamily="18" charset="-78"/>
              </a:rPr>
              <a:t>From the above statistics, the model is more highly </a:t>
            </a:r>
            <a:r>
              <a:rPr lang="en-US" sz="2400" u="sng" dirty="0">
                <a:cs typeface="GE SS Two Light" panose="020A0503020102020204" pitchFamily="18" charset="-78"/>
              </a:rPr>
              <a:t>specific</a:t>
            </a:r>
            <a:r>
              <a:rPr lang="en-US" sz="2400" dirty="0">
                <a:cs typeface="GE SS Two Light" panose="020A0503020102020204" pitchFamily="18" charset="-78"/>
              </a:rPr>
              <a:t> than </a:t>
            </a:r>
            <a:r>
              <a:rPr lang="en-US" sz="2400" u="sng" dirty="0">
                <a:cs typeface="GE SS Two Light" panose="020A0503020102020204" pitchFamily="18" charset="-78"/>
              </a:rPr>
              <a:t>sensitive</a:t>
            </a:r>
            <a:r>
              <a:rPr lang="en-US" sz="2400" dirty="0">
                <a:cs typeface="GE SS Two Light" panose="020A0503020102020204" pitchFamily="18" charset="-78"/>
              </a:rPr>
              <a:t> </a:t>
            </a:r>
          </a:p>
          <a:p>
            <a:r>
              <a:rPr lang="en-US" sz="2400" dirty="0">
                <a:cs typeface="GE SS Two Light" panose="020A0503020102020204" pitchFamily="18" charset="-78"/>
              </a:rPr>
              <a:t>&amp; The </a:t>
            </a:r>
            <a:r>
              <a:rPr lang="en-US" sz="2400" u="sng" dirty="0">
                <a:cs typeface="GE SS Two Light" panose="020A0503020102020204" pitchFamily="18" charset="-78"/>
              </a:rPr>
              <a:t>negative</a:t>
            </a:r>
            <a:r>
              <a:rPr lang="en-US" sz="2400" dirty="0">
                <a:cs typeface="GE SS Two Light" panose="020A0503020102020204" pitchFamily="18" charset="-78"/>
              </a:rPr>
              <a:t> cases are predicted more </a:t>
            </a:r>
            <a:r>
              <a:rPr lang="en-US" sz="2400" u="sng" dirty="0">
                <a:cs typeface="GE SS Two Light" panose="020A0503020102020204" pitchFamily="18" charset="-78"/>
              </a:rPr>
              <a:t>accurately</a:t>
            </a:r>
            <a:r>
              <a:rPr lang="en-US" sz="2400" dirty="0">
                <a:cs typeface="GE SS Two Light" panose="020A0503020102020204" pitchFamily="18" charset="-78"/>
              </a:rPr>
              <a:t> than the </a:t>
            </a:r>
            <a:r>
              <a:rPr lang="en-US" sz="2400" u="sng" dirty="0">
                <a:cs typeface="GE SS Two Light" panose="020A0503020102020204" pitchFamily="18" charset="-78"/>
              </a:rPr>
              <a:t>positives</a:t>
            </a:r>
            <a:endParaRPr lang="en-SA" sz="24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4AC845-2E7D-7942-A92B-A84037788244}"/>
              </a:ext>
            </a:extLst>
          </p:cNvPr>
          <p:cNvSpPr txBox="1"/>
          <p:nvPr/>
        </p:nvSpPr>
        <p:spPr>
          <a:xfrm>
            <a:off x="1149178" y="3021246"/>
            <a:ext cx="1004452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accuracy of the model = TP+TN/(TP+TN+FP+FN) = 0.93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miss classification = 1-Accuracy = 0.06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Sensitivity (True Positive Rate) = TP/(TP+FN) = 0.15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Specificity  (True Negative Rate) = TN/(TN+FP) = 0.97</a:t>
            </a:r>
            <a:endParaRPr kumimoji="0" lang="en-SA" sz="2800" b="0" i="0" u="none" strike="noStrike" cap="none" spc="0" normalizeH="0" baseline="0" dirty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5253482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age18image35339088">
            <a:extLst>
              <a:ext uri="{FF2B5EF4-FFF2-40B4-BE49-F238E27FC236}">
                <a16:creationId xmlns:a16="http://schemas.microsoft.com/office/drawing/2014/main" id="{D2145161-661E-4641-A2C8-FBE716AA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88" y="4279389"/>
            <a:ext cx="513623" cy="58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EA809B-1DD7-104E-91C5-1E2948607A3B}"/>
              </a:ext>
            </a:extLst>
          </p:cNvPr>
          <p:cNvSpPr txBox="1"/>
          <p:nvPr/>
        </p:nvSpPr>
        <p:spPr>
          <a:xfrm>
            <a:off x="3317236" y="2251705"/>
            <a:ext cx="5557525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dirty="0"/>
              <a:t>Thank you for your time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I'll now answer any questions you have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4120D0-1E85-E349-90EF-58FCA52BF996}"/>
              </a:ext>
            </a:extLst>
          </p:cNvPr>
          <p:cNvSpPr/>
          <p:nvPr/>
        </p:nvSpPr>
        <p:spPr>
          <a:xfrm>
            <a:off x="5295137" y="624129"/>
            <a:ext cx="1601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SA" sz="2800" b="1" dirty="0">
                <a:solidFill>
                  <a:srgbClr val="2B3D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  <a:endParaRPr lang="en-SA" altLang="en-SA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6992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5F67065-897A-2145-B4FF-584270141097}"/>
              </a:ext>
            </a:extLst>
          </p:cNvPr>
          <p:cNvSpPr/>
          <p:nvPr/>
        </p:nvSpPr>
        <p:spPr>
          <a:xfrm>
            <a:off x="3843128" y="1628724"/>
            <a:ext cx="4505739" cy="4426226"/>
          </a:xfrm>
          <a:prstGeom prst="ellipse">
            <a:avLst/>
          </a:prstGeom>
          <a:solidFill>
            <a:schemeClr val="accent2"/>
          </a:solidFill>
          <a:ln w="12700" cap="flat">
            <a:solidFill>
              <a:schemeClr val="accent1"/>
            </a:solidFill>
            <a:prstDash val="solid"/>
            <a:miter lim="800000"/>
          </a:ln>
          <a:effectLst>
            <a:softEdge rad="1270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03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SA" sz="1800" b="0" i="0" u="none" strike="noStrike" cap="none" spc="0" normalizeH="0" baseline="0" dirty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238E1-56D7-524B-83DF-22CA35F978F4}"/>
              </a:ext>
            </a:extLst>
          </p:cNvPr>
          <p:cNvSpPr txBox="1"/>
          <p:nvPr/>
        </p:nvSpPr>
        <p:spPr>
          <a:xfrm>
            <a:off x="4108171" y="3241673"/>
            <a:ext cx="7559040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solidFill>
                  <a:schemeClr val="bg1"/>
                </a:solidFill>
                <a:cs typeface="GE SS Two Light" panose="020A0503020102020204" pitchFamily="18" charset="-78"/>
              </a:rPr>
              <a:t>What is a stroke?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solidFill>
                  <a:schemeClr val="bg1"/>
                </a:solidFill>
                <a:cs typeface="GE SS Two Light" panose="020A0503020102020204" pitchFamily="18" charset="-78"/>
              </a:rPr>
              <a:t>Why predicting a stroke?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6CDB7-0C36-F141-8057-F802C9F94F83}"/>
              </a:ext>
            </a:extLst>
          </p:cNvPr>
          <p:cNvSpPr txBox="1"/>
          <p:nvPr/>
        </p:nvSpPr>
        <p:spPr>
          <a:xfrm>
            <a:off x="5122233" y="616688"/>
            <a:ext cx="1947531" cy="54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920" b="1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Backstory</a:t>
            </a:r>
            <a:endParaRPr kumimoji="0" lang="en-SA" sz="2920" b="0" i="0" u="none" strike="noStrike" cap="none" spc="0" normalizeH="0" baseline="0" dirty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55861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742BD8F9-E3CC-FE45-898F-E1DA9767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148" y="2518661"/>
            <a:ext cx="2711226" cy="1820677"/>
          </a:xfrm>
          <a:prstGeom prst="rect">
            <a:avLst/>
          </a:prstGeom>
        </p:spPr>
      </p:pic>
      <p:sp>
        <p:nvSpPr>
          <p:cNvPr id="374" name="conseSed ut perspiciatis unde omnis iste natus error sit voluptatem accusantium dolunde omniconseSed ut perspiciatis unde omnis iste natus error sit voluptatem accusantium dolunde"/>
          <p:cNvSpPr>
            <a:spLocks noGrp="1"/>
          </p:cNvSpPr>
          <p:nvPr>
            <p:ph type="body" sz="quarter" idx="1"/>
          </p:nvPr>
        </p:nvSpPr>
        <p:spPr>
          <a:xfrm>
            <a:off x="2123138" y="1582134"/>
            <a:ext cx="7945721" cy="4498807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>
            <a:noAutofit/>
          </a:bodyPr>
          <a:lstStyle>
            <a:lvl1pPr marL="0" indent="0">
              <a:lnSpc>
                <a:spcPts val="1700"/>
              </a:lnSpc>
              <a:buSzTx/>
              <a:buFontTx/>
              <a:buNone/>
              <a:defRPr sz="1200">
                <a:solidFill>
                  <a:srgbClr val="373737"/>
                </a:solidFill>
              </a:defRPr>
            </a:lvl1pPr>
          </a:lstStyle>
          <a:p>
            <a:pPr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r>
              <a:rPr lang="en-US" sz="2800" b="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Medium" panose="020A0503020102020204" pitchFamily="18" charset="-78"/>
                <a:cs typeface="GE SS Two Medium" panose="020A0503020102020204" pitchFamily="18" charset="-78"/>
              </a:rPr>
              <a:t>Goals</a:t>
            </a:r>
            <a:endParaRPr lang="ar-SA" sz="28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marL="285737" indent="-285737"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cs typeface="GE SS Two Light" panose="020A0503020102020204" pitchFamily="18" charset="-78"/>
              </a:rPr>
              <a:t>Make a model to try to predict strokes.</a:t>
            </a:r>
          </a:p>
          <a:p>
            <a:pPr marL="285737" indent="-285737"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endParaRPr lang="en-US" sz="2000" dirty="0">
              <a:cs typeface="GE SS Two Light" panose="020A0503020102020204" pitchFamily="18" charset="-78"/>
            </a:endParaRPr>
          </a:p>
          <a:p>
            <a:pPr algn="l" fontAlgn="base">
              <a:lnSpc>
                <a:spcPct val="160000"/>
              </a:lnSpc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Myriad Pro" panose="020B0503030403020204" pitchFamily="34" charset="0"/>
                <a:ea typeface="GE SS Two Light" panose="020A0503020102020204" pitchFamily="18" charset="-78"/>
                <a:cs typeface="GE SS Two Medium" panose="020A0503020102020204" pitchFamily="18" charset="-78"/>
              </a:rPr>
              <a:t>Vision</a:t>
            </a:r>
            <a:endParaRPr lang="ar-SA" sz="2800" dirty="0">
              <a:latin typeface="Myriad Pro" panose="020B0503030403020204" pitchFamily="34" charset="0"/>
              <a:ea typeface="GE SS Two Light" panose="020A0503020102020204" pitchFamily="18" charset="-78"/>
              <a:cs typeface="GE SS Two Light" panose="020A0503020102020204" pitchFamily="18" charset="-78"/>
            </a:endParaRPr>
          </a:p>
          <a:p>
            <a:pPr marL="285737" indent="-285737" algn="l" fontAlgn="base">
              <a:lnSpc>
                <a:spcPct val="16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latin typeface="GE SS Two Light" panose="020A0503020102020204" pitchFamily="18" charset="-78"/>
                <a:ea typeface="GE SS Two Light" panose="020A0503020102020204" pitchFamily="18" charset="-78"/>
                <a:cs typeface="GE SS Two Light" panose="020A0503020102020204" pitchFamily="18" charset="-78"/>
              </a:rPr>
              <a:t>Enable Hospitals to </a:t>
            </a:r>
            <a:r>
              <a:rPr lang="en-US" sz="2000" dirty="0">
                <a:cs typeface="GE SS Two Light" panose="020A0503020102020204" pitchFamily="18" charset="-78"/>
              </a:rPr>
              <a:t>predict strokes before accruing</a:t>
            </a:r>
            <a:endParaRPr lang="ar-SA" sz="2000" dirty="0">
              <a:latin typeface="GE SS Two Light" panose="020A0503020102020204" pitchFamily="18" charset="-78"/>
              <a:ea typeface="GE SS Two Light" panose="020A0503020102020204" pitchFamily="18" charset="-78"/>
              <a:cs typeface="GE SS Two Light" panose="020A0503020102020204" pitchFamily="18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8B9527-6D67-CC46-9137-53733DB59E95}"/>
              </a:ext>
            </a:extLst>
          </p:cNvPr>
          <p:cNvSpPr/>
          <p:nvPr/>
        </p:nvSpPr>
        <p:spPr>
          <a:xfrm>
            <a:off x="4692159" y="691715"/>
            <a:ext cx="2807680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916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Goals &amp; Vision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4440325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UR ORGANIZATION">
            <a:extLst>
              <a:ext uri="{FF2B5EF4-FFF2-40B4-BE49-F238E27FC236}">
                <a16:creationId xmlns:a16="http://schemas.microsoft.com/office/drawing/2014/main" id="{8213CACF-1D60-4E4E-8011-3974C89BFF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1472" y="901096"/>
            <a:ext cx="9348247" cy="5055808"/>
          </a:xfrm>
          <a:prstGeom prst="rect">
            <a:avLst/>
          </a:prstGeom>
        </p:spPr>
        <p:txBody>
          <a:bodyPr>
            <a:noAutofit/>
          </a:bodyPr>
          <a:lstStyle>
            <a:lvl1pPr defTabSz="740626">
              <a:defRPr sz="2916"/>
            </a:lvl1pPr>
          </a:lstStyle>
          <a:p>
            <a:pPr algn="r">
              <a:lnSpc>
                <a:spcPct val="100000"/>
              </a:lnSpc>
            </a:pP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الهيــــكــــــل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التنظـــــيمي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لفريق العمل</a:t>
            </a:r>
            <a:endParaRPr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77523-9A0E-094C-B6C1-EFA002EBB2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F6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03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494949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9" name="OUR ORGANIZATION">
            <a:extLst>
              <a:ext uri="{FF2B5EF4-FFF2-40B4-BE49-F238E27FC236}">
                <a16:creationId xmlns:a16="http://schemas.microsoft.com/office/drawing/2014/main" id="{99355CB7-5FBE-B54D-A3D4-24F9917508E1}"/>
              </a:ext>
            </a:extLst>
          </p:cNvPr>
          <p:cNvSpPr txBox="1">
            <a:spLocks/>
          </p:cNvSpPr>
          <p:nvPr/>
        </p:nvSpPr>
        <p:spPr>
          <a:xfrm>
            <a:off x="1443872" y="1053496"/>
            <a:ext cx="9348247" cy="505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740626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16" b="1" i="0" u="none" strike="noStrike" cap="none" spc="0" baseline="0">
                <a:solidFill>
                  <a:srgbClr val="2D3F51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1pPr>
            <a:lvl2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2pPr>
            <a:lvl3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3pPr>
            <a:lvl4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4pPr>
            <a:lvl5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5pPr>
            <a:lvl6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6pPr>
            <a:lvl7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7pPr>
            <a:lvl8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8pPr>
            <a:lvl9pPr marL="0" marR="0" indent="0" algn="l" defTabSz="914308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0" baseline="0">
                <a:solidFill>
                  <a:srgbClr val="494949"/>
                </a:solidFill>
                <a:uFillTx/>
                <a:latin typeface="Lato Heavy"/>
                <a:ea typeface="Lato Heavy"/>
                <a:cs typeface="Lato Heavy"/>
                <a:sym typeface="Lato Heavy"/>
              </a:defRPr>
            </a:lvl9pPr>
          </a:lstStyle>
          <a:p>
            <a:pPr algn="r" hangingPunct="1">
              <a:lnSpc>
                <a:spcPct val="100000"/>
              </a:lnSpc>
            </a:pP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Project </a:t>
            </a:r>
          </a:p>
          <a:p>
            <a:pPr algn="l" hangingPunct="1">
              <a:lnSpc>
                <a:spcPct val="100000"/>
              </a:lnSpc>
            </a:pPr>
            <a:r>
              <a:rPr lang="en-US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  <a:t>Details</a:t>
            </a:r>
            <a:br>
              <a:rPr lang="ar-SA" sz="7200" dirty="0">
                <a:solidFill>
                  <a:schemeClr val="bg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</a:rPr>
            </a:br>
            <a:endParaRPr lang="ar-SA" sz="7200" dirty="0">
              <a:solidFill>
                <a:schemeClr val="bg1"/>
              </a:solidFill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0248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BFA4252-6E91-1448-B2A9-D26544B3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080" y="3216556"/>
            <a:ext cx="2336063" cy="23360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982358-50AD-4241-A46D-4D90ACF0A292}"/>
              </a:ext>
            </a:extLst>
          </p:cNvPr>
          <p:cNvSpPr txBox="1"/>
          <p:nvPr/>
        </p:nvSpPr>
        <p:spPr>
          <a:xfrm>
            <a:off x="2363446" y="1778723"/>
            <a:ext cx="746510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3600" dirty="0">
                <a:cs typeface="GE SS Two Light" panose="020A0503020102020204" pitchFamily="18" charset="-78"/>
              </a:rPr>
              <a:t>We well be using a total of 5000+ observations &amp; 12 attributes</a:t>
            </a:r>
            <a:endParaRPr lang="en-US" sz="1050" dirty="0">
              <a:cs typeface="GE SS Two Light" panose="020A05030201020202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627E5-A680-1847-9083-20AF03FFB932}"/>
              </a:ext>
            </a:extLst>
          </p:cNvPr>
          <p:cNvSpPr txBox="1"/>
          <p:nvPr/>
        </p:nvSpPr>
        <p:spPr>
          <a:xfrm>
            <a:off x="4967619" y="591897"/>
            <a:ext cx="2256761" cy="541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920" b="1" dirty="0">
                <a:solidFill>
                  <a:srgbClr val="2C3F50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Sample size</a:t>
            </a:r>
          </a:p>
        </p:txBody>
      </p:sp>
    </p:spTree>
    <p:extLst>
      <p:ext uri="{BB962C8B-B14F-4D97-AF65-F5344CB8AC3E}">
        <p14:creationId xmlns:p14="http://schemas.microsoft.com/office/powerpoint/2010/main" val="41756788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, company name&#10;&#10;Description automatically generated">
            <a:extLst>
              <a:ext uri="{FF2B5EF4-FFF2-40B4-BE49-F238E27FC236}">
                <a16:creationId xmlns:a16="http://schemas.microsoft.com/office/drawing/2014/main" id="{AEE79A23-B352-B841-8E9B-80BDCA39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502" y="3429000"/>
            <a:ext cx="3147741" cy="3147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24016-D0BD-2C4F-8F91-02C56A24FB51}"/>
              </a:ext>
            </a:extLst>
          </p:cNvPr>
          <p:cNvSpPr txBox="1"/>
          <p:nvPr/>
        </p:nvSpPr>
        <p:spPr>
          <a:xfrm>
            <a:off x="1819794" y="1438962"/>
            <a:ext cx="876112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Our dataset shows (ages, glucose level, bmi, smoking status...)  </a:t>
            </a:r>
          </a:p>
          <a:p>
            <a:pPr algn="just">
              <a:lnSpc>
                <a:spcPct val="150000"/>
              </a:lnSpc>
              <a:defRPr sz="1100"/>
            </a:pPr>
            <a:r>
              <a:rPr lang="en-US" sz="2400" dirty="0">
                <a:cs typeface="GE SS Two Light" panose="020A0503020102020204" pitchFamily="18" charset="-78"/>
              </a:rPr>
              <a:t>using the data above..</a:t>
            </a:r>
          </a:p>
          <a:p>
            <a:pPr algn="just">
              <a:lnSpc>
                <a:spcPct val="150000"/>
              </a:lnSpc>
              <a:defRPr sz="1100"/>
            </a:pPr>
            <a:endParaRPr lang="en-US" sz="1600" dirty="0">
              <a:cs typeface="GE SS Two Light" panose="020A0503020102020204" pitchFamily="18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460044-28F7-F24B-B900-62591171A10F}"/>
              </a:ext>
            </a:extLst>
          </p:cNvPr>
          <p:cNvSpPr/>
          <p:nvPr/>
        </p:nvSpPr>
        <p:spPr>
          <a:xfrm>
            <a:off x="5441013" y="643281"/>
            <a:ext cx="1309974" cy="5416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740589" hangingPunct="1">
              <a:defRPr sz="2916"/>
            </a:pPr>
            <a:r>
              <a:rPr lang="en-US" sz="2920" b="1" dirty="0">
                <a:solidFill>
                  <a:srgbClr val="2D3F51"/>
                </a:solidFill>
                <a:latin typeface="GE SS Two Medium" panose="020A0503020102020204" pitchFamily="18" charset="-78"/>
                <a:ea typeface="GE SS Two Medium" panose="020A0503020102020204" pitchFamily="18" charset="-78"/>
                <a:cs typeface="GE SS Two Medium" panose="020A0503020102020204" pitchFamily="18" charset="-78"/>
                <a:sym typeface="Lato Heavy"/>
              </a:rPr>
              <a:t>Scope</a:t>
            </a:r>
            <a:endParaRPr lang="en-US" sz="2920" dirty="0">
              <a:latin typeface="GE SS Two Medium" panose="020A0503020102020204" pitchFamily="18" charset="-78"/>
              <a:ea typeface="GE SS Two Medium" panose="020A0503020102020204" pitchFamily="18" charset="-78"/>
              <a:cs typeface="GE SS Two Medium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60309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5327302" y="649990"/>
            <a:ext cx="1537391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034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Results</a:t>
            </a:r>
            <a:endParaRPr lang="en-SA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FDA71A3-5034-C54F-B25B-86504280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07" y="1853513"/>
            <a:ext cx="9649186" cy="4800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15AD48-26B3-594A-898E-CE6FB5940C16}"/>
              </a:ext>
            </a:extLst>
          </p:cNvPr>
          <p:cNvSpPr/>
          <p:nvPr/>
        </p:nvSpPr>
        <p:spPr>
          <a:xfrm>
            <a:off x="4515275" y="1523826"/>
            <a:ext cx="3161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GE SS Two Light" panose="020A0503020102020204" pitchFamily="18" charset="-78"/>
              </a:rPr>
              <a:t>Stroke if Ever Married</a:t>
            </a:r>
            <a:endParaRPr lang="en-SA" sz="2400" dirty="0"/>
          </a:p>
        </p:txBody>
      </p:sp>
    </p:spTree>
    <p:extLst>
      <p:ext uri="{BB962C8B-B14F-4D97-AF65-F5344CB8AC3E}">
        <p14:creationId xmlns:p14="http://schemas.microsoft.com/office/powerpoint/2010/main" val="40015482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5327302" y="649990"/>
            <a:ext cx="1537391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034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Results</a:t>
            </a:r>
            <a:endParaRPr lang="en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5AD48-26B3-594A-898E-CE6FB5940C16}"/>
              </a:ext>
            </a:extLst>
          </p:cNvPr>
          <p:cNvSpPr/>
          <p:nvPr/>
        </p:nvSpPr>
        <p:spPr>
          <a:xfrm>
            <a:off x="4687598" y="1548540"/>
            <a:ext cx="2816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GE SS Two Light" panose="020A0503020102020204" pitchFamily="18" charset="-78"/>
              </a:rPr>
              <a:t>Stroke / Work Type</a:t>
            </a:r>
            <a:endParaRPr lang="en-SA" sz="24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9EE88A-10E0-1F4A-AE20-6390D9475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78" y="2010205"/>
            <a:ext cx="8864443" cy="450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170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1051E9-B034-1842-A997-8AC68A9A6A46}"/>
              </a:ext>
            </a:extLst>
          </p:cNvPr>
          <p:cNvSpPr/>
          <p:nvPr/>
        </p:nvSpPr>
        <p:spPr>
          <a:xfrm>
            <a:off x="5327302" y="649990"/>
            <a:ext cx="1537391" cy="54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034" rtl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916" b="1" dirty="0">
                <a:solidFill>
                  <a:srgbClr val="2D3F51"/>
                </a:solidFill>
                <a:cs typeface="GE SS Two Medium" panose="020A0503020102020204" pitchFamily="18" charset="-78"/>
                <a:sym typeface="Lato Heavy"/>
              </a:rPr>
              <a:t>Results</a:t>
            </a:r>
            <a:endParaRPr lang="en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5AD48-26B3-594A-898E-CE6FB5940C16}"/>
              </a:ext>
            </a:extLst>
          </p:cNvPr>
          <p:cNvSpPr/>
          <p:nvPr/>
        </p:nvSpPr>
        <p:spPr>
          <a:xfrm>
            <a:off x="4797404" y="1523826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cs typeface="GE SS Two Light" panose="020A0503020102020204" pitchFamily="18" charset="-78"/>
              </a:rPr>
              <a:t>Stroke if Smoking</a:t>
            </a:r>
            <a:endParaRPr lang="en-SA" sz="2400" dirty="0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0AA5556-47FD-0E48-BE19-48B8C9638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70" y="1985491"/>
            <a:ext cx="9247660" cy="48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47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494949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03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494949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FCDB5DD404048B4C24757CF5C4314" ma:contentTypeVersion="6" ma:contentTypeDescription="Create a new document." ma:contentTypeScope="" ma:versionID="41ca149027f9d012bae155e44f871733">
  <xsd:schema xmlns:xsd="http://www.w3.org/2001/XMLSchema" xmlns:xs="http://www.w3.org/2001/XMLSchema" xmlns:p="http://schemas.microsoft.com/office/2006/metadata/properties" xmlns:ns2="db1987bf-1b07-4c4d-949a-c1b3c144306c" targetNamespace="http://schemas.microsoft.com/office/2006/metadata/properties" ma:root="true" ma:fieldsID="d65867900c92ffaf494ff074f57d35ca" ns2:_="">
    <xsd:import namespace="db1987bf-1b07-4c4d-949a-c1b3c14430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1987bf-1b07-4c4d-949a-c1b3c1443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04ECCC-2B21-4683-92CC-57E093140D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1987bf-1b07-4c4d-949a-c1b3c14430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71D64F-54B8-4AFD-BBDE-9E4D615FC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5A3CFB-EE0D-43A7-B1D9-BB299E82829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8945</TotalTime>
  <Words>329</Words>
  <Application>Microsoft Macintosh PowerPoint</Application>
  <PresentationFormat>Widescreen</PresentationFormat>
  <Paragraphs>68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GE SS Two Light</vt:lpstr>
      <vt:lpstr>GE SS Two Medium</vt:lpstr>
      <vt:lpstr>Helvetica</vt:lpstr>
      <vt:lpstr>Lato Heavy</vt:lpstr>
      <vt:lpstr>Myriad Pro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الهيــــكــــــل التنظـــــيمي لفريق العمل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Bam</dc:creator>
  <cp:lastModifiedBy>ABDULSHAKOUR BAKHSH</cp:lastModifiedBy>
  <cp:revision>69</cp:revision>
  <dcterms:modified xsi:type="dcterms:W3CDTF">2021-10-09T17:03:42Z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0x010100ABDFCDB5DD404048B4C24757CF5C4314</vt:lpwstr>
  </property>
</Properties>
</file>