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4" r:id="rId6"/>
    <p:sldId id="292" r:id="rId7"/>
    <p:sldId id="298" r:id="rId8"/>
    <p:sldId id="301" r:id="rId9"/>
    <p:sldId id="264" r:id="rId10"/>
    <p:sldId id="302" r:id="rId11"/>
    <p:sldId id="303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017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034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051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069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5085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2103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199120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6138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61"/>
    <a:srgbClr val="2C3F50"/>
    <a:srgbClr val="595959"/>
    <a:srgbClr val="898989"/>
    <a:srgbClr val="8C8D8D"/>
    <a:srgbClr val="00A09C"/>
    <a:srgbClr val="1791AB"/>
    <a:srgbClr val="4174A9"/>
    <a:srgbClr val="0297A4"/>
    <a:srgbClr val="126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E1442C-F896-8525-A499-A118A8ED9363}" v="1" dt="2021-07-11T11:08:07.163"/>
    <p1510:client id="{FB1FD325-C963-4342-9593-B58067FF08E8}" v="2497" dt="2021-07-11T03:43:42.48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DE"/>
          </a:solidFill>
        </a:fill>
      </a:tcStyle>
    </a:wholeTbl>
    <a:band2H>
      <a:tcTxStyle/>
      <a:tcStyle>
        <a:tcBdr/>
        <a:fill>
          <a:solidFill>
            <a:srgbClr val="E6F0EF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BE2"/>
          </a:solidFill>
        </a:fill>
      </a:tcStyle>
    </a:wholeTbl>
    <a:band2H>
      <a:tcTxStyle/>
      <a:tcStyle>
        <a:tcBdr/>
        <a:fill>
          <a:solidFill>
            <a:srgbClr val="E7EEF1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2E0"/>
          </a:solidFill>
        </a:fill>
      </a:tcStyle>
    </a:wholeTbl>
    <a:band2H>
      <a:tcTxStyle/>
      <a:tcStyle>
        <a:tcBdr/>
        <a:fill>
          <a:solidFill>
            <a:srgbClr val="E9EAF0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94949"/>
              </a:solidFill>
              <a:prstDash val="solid"/>
              <a:round/>
            </a:ln>
          </a:top>
          <a:bottom>
            <a:ln w="25400" cap="flat">
              <a:solidFill>
                <a:srgbClr val="49494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94949"/>
              </a:solidFill>
              <a:prstDash val="solid"/>
              <a:round/>
            </a:ln>
          </a:top>
          <a:bottom>
            <a:ln w="25400" cap="flat">
              <a:solidFill>
                <a:srgbClr val="49494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94949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94949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9494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8"/>
    <p:restoredTop sz="94787"/>
  </p:normalViewPr>
  <p:slideViewPr>
    <p:cSldViewPr snapToGrid="0">
      <p:cViewPr varScale="1">
        <p:scale>
          <a:sx n="120" d="100"/>
          <a:sy n="120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FEFE67-2A27-4F47-9FF0-CC9955217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2F8EC-4FD8-F148-A391-2D4EBF45C3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F2196-D791-2146-AB9E-5C90BC400E0E}" type="datetimeFigureOut">
              <a:rPr lang="en-SA" smtClean="0"/>
              <a:t>08/10/2021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6998E-6547-1F48-AC6C-12F1F040BC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80DB6-98BD-894D-AEA8-2E4DBC1BD0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B96D5-6B5E-364D-9F0F-48EB52FC1D2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00524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5" name="Shape 3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914034" latinLnBrk="0">
      <a:defRPr sz="1200">
        <a:latin typeface="+mj-lt"/>
        <a:ea typeface="+mj-ea"/>
        <a:cs typeface="+mj-cs"/>
        <a:sym typeface="Calibri"/>
      </a:defRPr>
    </a:lvl1pPr>
    <a:lvl2pPr indent="228600" defTabSz="914034" latinLnBrk="0">
      <a:defRPr sz="1200">
        <a:latin typeface="+mj-lt"/>
        <a:ea typeface="+mj-ea"/>
        <a:cs typeface="+mj-cs"/>
        <a:sym typeface="Calibri"/>
      </a:defRPr>
    </a:lvl2pPr>
    <a:lvl3pPr indent="457200" defTabSz="914034" latinLnBrk="0">
      <a:defRPr sz="1200">
        <a:latin typeface="+mj-lt"/>
        <a:ea typeface="+mj-ea"/>
        <a:cs typeface="+mj-cs"/>
        <a:sym typeface="Calibri"/>
      </a:defRPr>
    </a:lvl3pPr>
    <a:lvl4pPr indent="685800" defTabSz="914034" latinLnBrk="0">
      <a:defRPr sz="1200">
        <a:latin typeface="+mj-lt"/>
        <a:ea typeface="+mj-ea"/>
        <a:cs typeface="+mj-cs"/>
        <a:sym typeface="Calibri"/>
      </a:defRPr>
    </a:lvl4pPr>
    <a:lvl5pPr indent="914400" defTabSz="914034" latinLnBrk="0">
      <a:defRPr sz="1200">
        <a:latin typeface="+mj-lt"/>
        <a:ea typeface="+mj-ea"/>
        <a:cs typeface="+mj-cs"/>
        <a:sym typeface="Calibri"/>
      </a:defRPr>
    </a:lvl5pPr>
    <a:lvl6pPr indent="1143000" defTabSz="914034" latinLnBrk="0">
      <a:defRPr sz="1200">
        <a:latin typeface="+mj-lt"/>
        <a:ea typeface="+mj-ea"/>
        <a:cs typeface="+mj-cs"/>
        <a:sym typeface="Calibri"/>
      </a:defRPr>
    </a:lvl6pPr>
    <a:lvl7pPr indent="1371600" defTabSz="914034" latinLnBrk="0">
      <a:defRPr sz="1200">
        <a:latin typeface="+mj-lt"/>
        <a:ea typeface="+mj-ea"/>
        <a:cs typeface="+mj-cs"/>
        <a:sym typeface="Calibri"/>
      </a:defRPr>
    </a:lvl7pPr>
    <a:lvl8pPr indent="1600200" defTabSz="914034" latinLnBrk="0">
      <a:defRPr sz="1200">
        <a:latin typeface="+mj-lt"/>
        <a:ea typeface="+mj-ea"/>
        <a:cs typeface="+mj-cs"/>
        <a:sym typeface="Calibri"/>
      </a:defRPr>
    </a:lvl8pPr>
    <a:lvl9pPr indent="1828800" defTabSz="914034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6808" y="1861637"/>
            <a:ext cx="4546209" cy="5169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  <a:lvl2pPr marL="0" indent="457154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ea typeface="Lato Heavy"/>
                <a:cs typeface="Lato Heavy"/>
                <a:sym typeface="Lato Heavy"/>
              </a:defRPr>
            </a:lvl2pPr>
            <a:lvl3pPr marL="0" indent="914308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ea typeface="Lato Heavy"/>
                <a:cs typeface="Lato Heavy"/>
                <a:sym typeface="Lato Heavy"/>
              </a:defRPr>
            </a:lvl3pPr>
            <a:lvl4pPr marL="0" indent="1371462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ea typeface="Lato Heavy"/>
                <a:cs typeface="Lato Heavy"/>
                <a:sym typeface="Lato Heavy"/>
              </a:defRPr>
            </a:lvl4pPr>
            <a:lvl5pPr marL="0" indent="1828617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ea typeface="Lato Heavy"/>
                <a:cs typeface="Lato Heavy"/>
                <a:sym typeface="Lato Heavy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Rectangle"/>
          <p:cNvSpPr>
            <a:spLocks noGrp="1"/>
          </p:cNvSpPr>
          <p:nvPr>
            <p:ph type="body" sz="quarter" idx="21"/>
          </p:nvPr>
        </p:nvSpPr>
        <p:spPr>
          <a:xfrm>
            <a:off x="1066801" y="2230153"/>
            <a:ext cx="4546211" cy="11663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SzTx/>
              <a:buFontTx/>
              <a:buNone/>
              <a:defRPr sz="1000">
                <a:solidFill>
                  <a:srgbClr val="A6A6A6"/>
                </a:solidFill>
              </a:defRPr>
            </a:lvl1pPr>
          </a:lstStyle>
          <a:p>
            <a:pPr marL="0" indent="0">
              <a:lnSpc>
                <a:spcPct val="100000"/>
              </a:lnSpc>
              <a:buSzTx/>
              <a:buFontTx/>
              <a:buNone/>
              <a:defRPr sz="1000"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13" name="Rectangle"/>
          <p:cNvSpPr>
            <a:spLocks noGrp="1"/>
          </p:cNvSpPr>
          <p:nvPr>
            <p:ph type="body" sz="quarter" idx="22"/>
          </p:nvPr>
        </p:nvSpPr>
        <p:spPr>
          <a:xfrm>
            <a:off x="6578993" y="1861637"/>
            <a:ext cx="4546211" cy="516989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sym typeface="Lato Heavy"/>
              </a:defRPr>
            </a:lvl1pPr>
          </a:lstStyle>
          <a:p>
            <a:pPr marL="0" indent="0" algn="r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ea typeface="Lato Heavy"/>
                <a:cs typeface="Lato Heavy"/>
                <a:sym typeface="Lato Heavy"/>
              </a:defRPr>
            </a:pPr>
            <a:endParaRPr/>
          </a:p>
        </p:txBody>
      </p:sp>
      <p:sp>
        <p:nvSpPr>
          <p:cNvPr id="14" name="Rectangle"/>
          <p:cNvSpPr>
            <a:spLocks noGrp="1"/>
          </p:cNvSpPr>
          <p:nvPr>
            <p:ph type="body" sz="quarter" idx="23"/>
          </p:nvPr>
        </p:nvSpPr>
        <p:spPr>
          <a:xfrm>
            <a:off x="6579000" y="2230154"/>
            <a:ext cx="4546209" cy="169590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00000"/>
              </a:lnSpc>
              <a:buSzTx/>
              <a:buFontTx/>
              <a:buNone/>
              <a:defRPr sz="1000">
                <a:solidFill>
                  <a:srgbClr val="A6A6A6"/>
                </a:solidFill>
              </a:defRPr>
            </a:lvl1pPr>
          </a:lstStyle>
          <a:p>
            <a:pPr marL="0" indent="0" algn="r">
              <a:lnSpc>
                <a:spcPct val="100000"/>
              </a:lnSpc>
              <a:buSzTx/>
              <a:buFontTx/>
              <a:buNone/>
              <a:defRPr sz="1000"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15" name="Rectangle"/>
          <p:cNvSpPr>
            <a:spLocks noGrp="1"/>
          </p:cNvSpPr>
          <p:nvPr>
            <p:ph type="body" sz="quarter" idx="24"/>
          </p:nvPr>
        </p:nvSpPr>
        <p:spPr>
          <a:xfrm>
            <a:off x="1066808" y="4107777"/>
            <a:ext cx="4546209" cy="5169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Lato Heavy"/>
                <a:sym typeface="Lato Heavy"/>
              </a:defRPr>
            </a:lvl1pPr>
          </a:lstStyle>
          <a:p>
            <a: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Lato Heavy"/>
                <a:ea typeface="Lato Heavy"/>
                <a:cs typeface="Lato Heavy"/>
                <a:sym typeface="Lato Heavy"/>
              </a:defRPr>
            </a:pPr>
            <a:endParaRPr/>
          </a:p>
        </p:txBody>
      </p:sp>
      <p:sp>
        <p:nvSpPr>
          <p:cNvPr id="16" name="Rectangle"/>
          <p:cNvSpPr>
            <a:spLocks noGrp="1"/>
          </p:cNvSpPr>
          <p:nvPr>
            <p:ph type="body" sz="quarter" idx="25"/>
          </p:nvPr>
        </p:nvSpPr>
        <p:spPr>
          <a:xfrm>
            <a:off x="1066801" y="4476294"/>
            <a:ext cx="4546211" cy="16959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SzTx/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marL="0" indent="0">
              <a:lnSpc>
                <a:spcPct val="100000"/>
              </a:lnSpc>
              <a:buSzTx/>
              <a:buFontTx/>
              <a:buNone/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Rectangle"/>
          <p:cNvSpPr>
            <a:spLocks noGrp="1"/>
          </p:cNvSpPr>
          <p:nvPr>
            <p:ph type="body" sz="quarter" idx="26"/>
          </p:nvPr>
        </p:nvSpPr>
        <p:spPr>
          <a:xfrm>
            <a:off x="6578993" y="4107777"/>
            <a:ext cx="4546211" cy="51698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SzTx/>
              <a:buFontTx/>
              <a:buNone/>
              <a:defRPr sz="1400" b="1">
                <a:solidFill>
                  <a:srgbClr val="FFFFFF"/>
                </a:solidFill>
                <a:latin typeface="Lato Heavy"/>
                <a:sym typeface="Lato Heavy"/>
              </a:defRPr>
            </a:lvl1pPr>
          </a:lstStyle>
          <a:p>
            <a:pPr marL="0" indent="0" algn="ctr">
              <a:buSzTx/>
              <a:buFontTx/>
              <a:buNone/>
              <a:defRPr sz="1400" b="1">
                <a:solidFill>
                  <a:srgbClr val="FFFFFF"/>
                </a:solidFill>
                <a:latin typeface="Lato Heavy"/>
                <a:ea typeface="Lato Heavy"/>
                <a:cs typeface="Lato Heavy"/>
                <a:sym typeface="Lato Heavy"/>
              </a:defRPr>
            </a:pPr>
            <a:endParaRPr/>
          </a:p>
        </p:txBody>
      </p:sp>
      <p:sp>
        <p:nvSpPr>
          <p:cNvPr id="18" name="Rectangle"/>
          <p:cNvSpPr>
            <a:spLocks noGrp="1"/>
          </p:cNvSpPr>
          <p:nvPr>
            <p:ph type="body" sz="quarter" idx="27"/>
          </p:nvPr>
        </p:nvSpPr>
        <p:spPr>
          <a:xfrm>
            <a:off x="6579000" y="4476294"/>
            <a:ext cx="4546209" cy="169590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00000"/>
              </a:lnSpc>
              <a:buSzTx/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marL="0" indent="0" algn="r">
              <a:lnSpc>
                <a:spcPct val="100000"/>
              </a:lnSpc>
              <a:buSzTx/>
              <a:buFontTx/>
              <a:buNone/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1524000" y="619128"/>
            <a:ext cx="9144000" cy="535813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2D3F5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" name="Rectangle"/>
          <p:cNvSpPr>
            <a:spLocks noGrp="1"/>
          </p:cNvSpPr>
          <p:nvPr>
            <p:ph type="body" sz="quarter" idx="28"/>
          </p:nvPr>
        </p:nvSpPr>
        <p:spPr>
          <a:xfrm>
            <a:off x="1524000" y="1285454"/>
            <a:ext cx="9144000" cy="24808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400"/>
              </a:lnSpc>
              <a:buSzTx/>
              <a:buFontTx/>
              <a:buNone/>
              <a:defRPr sz="1000">
                <a:solidFill>
                  <a:srgbClr val="373737"/>
                </a:solidFill>
              </a:defRPr>
            </a:lvl1pPr>
          </a:lstStyle>
          <a:p>
            <a:pPr marL="0" indent="0" algn="ctr">
              <a:lnSpc>
                <a:spcPts val="1400"/>
              </a:lnSpc>
              <a:buSzTx/>
              <a:buFontTx/>
              <a:buNone/>
              <a:defRPr sz="1000">
                <a:solidFill>
                  <a:srgbClr val="373737"/>
                </a:solidFill>
              </a:defRPr>
            </a:pPr>
            <a:endParaRPr/>
          </a:p>
        </p:txBody>
      </p:sp>
      <p:sp>
        <p:nvSpPr>
          <p:cNvPr id="21" name="Rectangle"/>
          <p:cNvSpPr/>
          <p:nvPr/>
        </p:nvSpPr>
        <p:spPr>
          <a:xfrm>
            <a:off x="5856312" y="1190552"/>
            <a:ext cx="479391" cy="21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Text"/>
          <p:cNvSpPr txBox="1">
            <a:spLocks noGrp="1"/>
          </p:cNvSpPr>
          <p:nvPr>
            <p:ph type="title"/>
          </p:nvPr>
        </p:nvSpPr>
        <p:spPr>
          <a:xfrm>
            <a:off x="83979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04" name="Image"/>
          <p:cNvSpPr>
            <a:spLocks noGrp="1"/>
          </p:cNvSpPr>
          <p:nvPr>
            <p:ph type="pic" sz="half" idx="2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9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154">
              <a:buSzTx/>
              <a:buFontTx/>
              <a:buNone/>
              <a:defRPr sz="1600"/>
            </a:lvl2pPr>
            <a:lvl3pPr marL="0" indent="914308">
              <a:buSzTx/>
              <a:buFontTx/>
              <a:buNone/>
              <a:defRPr sz="1600"/>
            </a:lvl3pPr>
            <a:lvl4pPr marL="0" indent="1371462">
              <a:buSzTx/>
              <a:buFontTx/>
              <a:buNone/>
              <a:defRPr sz="1600"/>
            </a:lvl4pPr>
            <a:lvl5pPr marL="0" indent="1828617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Text"/>
          <p:cNvSpPr txBox="1">
            <a:spLocks noGrp="1"/>
          </p:cNvSpPr>
          <p:nvPr>
            <p:ph type="title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Image"/>
          <p:cNvSpPr>
            <a:spLocks noGrp="1"/>
          </p:cNvSpPr>
          <p:nvPr>
            <p:ph type="pic" idx="21"/>
          </p:nvPr>
        </p:nvSpPr>
        <p:spPr>
          <a:xfrm>
            <a:off x="774905" y="698500"/>
            <a:ext cx="10696187" cy="558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Image"/>
          <p:cNvSpPr>
            <a:spLocks noGrp="1"/>
          </p:cNvSpPr>
          <p:nvPr>
            <p:ph type="pic" sz="quarter" idx="21"/>
          </p:nvPr>
        </p:nvSpPr>
        <p:spPr>
          <a:xfrm>
            <a:off x="1758589" y="2233539"/>
            <a:ext cx="1574411" cy="1574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1524000" y="619128"/>
            <a:ext cx="9144000" cy="535813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2D3F5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1285454"/>
            <a:ext cx="9144000" cy="24808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400"/>
              </a:lnSpc>
              <a:buSzTx/>
              <a:buFontTx/>
              <a:buNone/>
              <a:defRPr sz="1000">
                <a:solidFill>
                  <a:srgbClr val="373737"/>
                </a:solidFill>
              </a:defRPr>
            </a:lvl1pPr>
            <a:lvl2pPr marL="552396" indent="-95240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2pPr>
            <a:lvl3pPr marL="1028597" indent="-114289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3pPr>
            <a:lvl4pPr marL="1498449" indent="-126987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4pPr>
            <a:lvl5pPr marL="1955603" indent="-126987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Rectangle"/>
          <p:cNvSpPr/>
          <p:nvPr/>
        </p:nvSpPr>
        <p:spPr>
          <a:xfrm>
            <a:off x="5856312" y="1190552"/>
            <a:ext cx="479391" cy="21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mage"/>
          <p:cNvSpPr>
            <a:spLocks noGrp="1"/>
          </p:cNvSpPr>
          <p:nvPr>
            <p:ph type="pic" sz="quarter" idx="21"/>
          </p:nvPr>
        </p:nvSpPr>
        <p:spPr>
          <a:xfrm>
            <a:off x="1680004" y="3048466"/>
            <a:ext cx="4176301" cy="31237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1524000" y="619128"/>
            <a:ext cx="9144000" cy="535813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2D3F5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1285454"/>
            <a:ext cx="9144000" cy="24808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400"/>
              </a:lnSpc>
              <a:buSzTx/>
              <a:buFontTx/>
              <a:buNone/>
              <a:defRPr sz="1000">
                <a:solidFill>
                  <a:srgbClr val="373737"/>
                </a:solidFill>
              </a:defRPr>
            </a:lvl1pPr>
            <a:lvl2pPr marL="552396" indent="-95240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2pPr>
            <a:lvl3pPr marL="1028597" indent="-114289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3pPr>
            <a:lvl4pPr marL="1498449" indent="-126987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4pPr>
            <a:lvl5pPr marL="1955603" indent="-126987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Rectangle"/>
          <p:cNvSpPr/>
          <p:nvPr/>
        </p:nvSpPr>
        <p:spPr>
          <a:xfrm>
            <a:off x="5856312" y="1190552"/>
            <a:ext cx="479391" cy="21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129" name="Image"/>
          <p:cNvSpPr>
            <a:spLocks noGrp="1"/>
          </p:cNvSpPr>
          <p:nvPr>
            <p:ph type="pic" sz="quarter" idx="22"/>
          </p:nvPr>
        </p:nvSpPr>
        <p:spPr>
          <a:xfrm>
            <a:off x="5376253" y="2669891"/>
            <a:ext cx="960121" cy="9601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0" name="Circle"/>
          <p:cNvSpPr/>
          <p:nvPr/>
        </p:nvSpPr>
        <p:spPr>
          <a:xfrm>
            <a:off x="5057817" y="2351456"/>
            <a:ext cx="1596991" cy="159699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757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>
            <a:spLocks noGrp="1"/>
          </p:cNvSpPr>
          <p:nvPr>
            <p:ph type="title"/>
          </p:nvPr>
        </p:nvSpPr>
        <p:spPr>
          <a:xfrm>
            <a:off x="831851" y="1709752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1" y="4589464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939393"/>
                </a:solidFill>
              </a:defRPr>
            </a:lvl1pPr>
            <a:lvl2pPr marL="0" indent="457154">
              <a:buSzTx/>
              <a:buFontTx/>
              <a:buNone/>
              <a:defRPr sz="2400">
                <a:solidFill>
                  <a:srgbClr val="939393"/>
                </a:solidFill>
              </a:defRPr>
            </a:lvl2pPr>
            <a:lvl3pPr marL="0" indent="914308">
              <a:buSzTx/>
              <a:buFontTx/>
              <a:buNone/>
              <a:defRPr sz="2400">
                <a:solidFill>
                  <a:srgbClr val="939393"/>
                </a:solidFill>
              </a:defRPr>
            </a:lvl3pPr>
            <a:lvl4pPr marL="0" indent="1371462">
              <a:buSzTx/>
              <a:buFontTx/>
              <a:buNone/>
              <a:defRPr sz="2400">
                <a:solidFill>
                  <a:srgbClr val="939393"/>
                </a:solidFill>
              </a:defRPr>
            </a:lvl4pPr>
            <a:lvl5pPr marL="0" indent="1828617">
              <a:buSzTx/>
              <a:buFontTx/>
              <a:buNone/>
              <a:defRPr sz="2400">
                <a:solidFill>
                  <a:srgbClr val="93939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Text"/>
          <p:cNvSpPr txBox="1">
            <a:spLocks noGrp="1"/>
          </p:cNvSpPr>
          <p:nvPr>
            <p:ph type="title"/>
          </p:nvPr>
        </p:nvSpPr>
        <p:spPr>
          <a:xfrm>
            <a:off x="839796" y="365129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1681166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indent="457154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indent="914308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indent="1371462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indent="1828617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Rectangle"/>
          <p:cNvSpPr>
            <a:spLocks noGrp="1"/>
          </p:cNvSpPr>
          <p:nvPr>
            <p:ph type="body" sz="quarter" idx="21"/>
          </p:nvPr>
        </p:nvSpPr>
        <p:spPr>
          <a:xfrm>
            <a:off x="6172203" y="1681166"/>
            <a:ext cx="51831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marL="0" indent="0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/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>
            <a:spLocks noGrp="1"/>
          </p:cNvSpPr>
          <p:nvPr>
            <p:ph type="title"/>
          </p:nvPr>
        </p:nvSpPr>
        <p:spPr>
          <a:xfrm>
            <a:off x="83979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385" indent="-261231">
              <a:defRPr sz="3200"/>
            </a:lvl2pPr>
            <a:lvl3pPr marL="1219078" indent="-304771">
              <a:defRPr sz="3200"/>
            </a:lvl3pPr>
            <a:lvl4pPr marL="1737187" indent="-365726">
              <a:defRPr sz="3200"/>
            </a:lvl4pPr>
            <a:lvl5pPr marL="2194341" indent="-365726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Rectangle"/>
          <p:cNvSpPr>
            <a:spLocks noGrp="1"/>
          </p:cNvSpPr>
          <p:nvPr>
            <p:ph type="body" sz="quarter" idx="21"/>
          </p:nvPr>
        </p:nvSpPr>
        <p:spPr>
          <a:xfrm>
            <a:off x="83979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7" y="365129"/>
            <a:ext cx="1051560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7" y="1825625"/>
            <a:ext cx="10515601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73926" y="6400425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3939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75" r:id="rId14"/>
  </p:sldLayoutIdLst>
  <p:transition spd="med"/>
  <p:hf sldNum="0" hdr="0" ftr="0" dt="0"/>
  <p:txStyles>
    <p:titleStyle>
      <a:lvl1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1pPr>
      <a:lvl2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2pPr>
      <a:lvl3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3pPr>
      <a:lvl4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4pPr>
      <a:lvl5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5pPr>
      <a:lvl6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6pPr>
      <a:lvl7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7pPr>
      <a:lvl8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8pPr>
      <a:lvl9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9pPr>
    </p:titleStyle>
    <p:bodyStyle>
      <a:lvl1pPr marL="228578" marR="0" indent="-228578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1pPr>
      <a:lvl2pPr marL="723829" marR="0" indent="-266673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2pPr>
      <a:lvl3pPr marL="1234317" marR="0" indent="-320008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3pPr>
      <a:lvl4pPr marL="1727027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4pPr>
      <a:lvl5pPr marL="2184181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5pPr>
      <a:lvl6pPr marL="2641335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6pPr>
      <a:lvl7pPr marL="3098489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7pPr>
      <a:lvl8pPr marL="3555646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8pPr>
      <a:lvl9pPr marL="4012800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6995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3989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0982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7978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4971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1966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198960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5955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1E6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>
                <a:solidFill>
                  <a:srgbClr val="FFFFFF"/>
                </a:solidFill>
              </a:defRPr>
            </a:pPr>
            <a:endParaRPr lang="en-US" sz="5400" b="1" dirty="0">
              <a:latin typeface="Myriad Pro" panose="020B0503030403020204" pitchFamily="34" charset="0"/>
            </a:endParaRPr>
          </a:p>
          <a:p>
            <a:pPr algn="ctr">
              <a:defRPr sz="900">
                <a:solidFill>
                  <a:srgbClr val="FFFFFF"/>
                </a:solidFill>
              </a:defRPr>
            </a:pPr>
            <a:r>
              <a:rPr lang="en-US" sz="5400" b="1" dirty="0">
                <a:latin typeface="Myriad Pro" panose="020B0503030403020204" pitchFamily="34" charset="0"/>
              </a:rPr>
              <a:t>Stroke prediction</a:t>
            </a:r>
          </a:p>
          <a:p>
            <a:pPr algn="ctr">
              <a:defRPr sz="900">
                <a:solidFill>
                  <a:srgbClr val="FFFFFF"/>
                </a:solidFill>
              </a:defRPr>
            </a:pPr>
            <a:r>
              <a:rPr lang="en-US" sz="5400" b="1" dirty="0">
                <a:latin typeface="Myriad Pro" panose="020B0503030403020204" pitchFamily="34" charset="0"/>
              </a:rPr>
              <a:t>Classification models</a:t>
            </a:r>
          </a:p>
          <a:p>
            <a:pPr algn="ctr">
              <a:defRPr sz="900">
                <a:solidFill>
                  <a:srgbClr val="FFFFFF"/>
                </a:solidFill>
              </a:defRPr>
            </a:pPr>
            <a:r>
              <a:rPr lang="en-US" sz="5400" b="1" dirty="0">
                <a:latin typeface="Myriad Pro" panose="020B0503030403020204" pitchFamily="34" charset="0"/>
              </a:rPr>
              <a:t> </a:t>
            </a:r>
          </a:p>
          <a:p>
            <a:pPr algn="ctr">
              <a:defRPr sz="900">
                <a:solidFill>
                  <a:srgbClr val="FFFFFF"/>
                </a:solidFill>
              </a:defRPr>
            </a:pPr>
            <a:endParaRPr sz="1200" b="1" dirty="0"/>
          </a:p>
        </p:txBody>
      </p:sp>
      <p:sp>
        <p:nvSpPr>
          <p:cNvPr id="361" name="MRS. ANNA DOE"/>
          <p:cNvSpPr txBox="1"/>
          <p:nvPr/>
        </p:nvSpPr>
        <p:spPr>
          <a:xfrm>
            <a:off x="7316610" y="5051181"/>
            <a:ext cx="4154489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1000"/>
              </a:spcBef>
              <a:defRPr sz="1600" spc="3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OUR MISSION &amp; VISION"/>
          <p:cNvSpPr txBox="1">
            <a:spLocks noGrp="1"/>
          </p:cNvSpPr>
          <p:nvPr>
            <p:ph type="title"/>
          </p:nvPr>
        </p:nvSpPr>
        <p:spPr>
          <a:xfrm>
            <a:off x="4608638" y="619128"/>
            <a:ext cx="2974723" cy="53581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40589">
              <a:defRPr sz="2916"/>
            </a:pPr>
            <a:r>
              <a:rPr lang="en-US" dirty="0"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Table of contents</a:t>
            </a:r>
            <a:endParaRPr dirty="0">
              <a:latin typeface="GE SS Two Medium" panose="020A0503020102020204" pitchFamily="18" charset="-78"/>
              <a:ea typeface="GE SS Two Medium" panose="020A0503020102020204" pitchFamily="18" charset="-78"/>
              <a:cs typeface="GE SS Two Medium" panose="020A0503020102020204" pitchFamily="18" charset="-78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BBCCC4-6AC3-934E-B832-8DEB6E4DB36D}"/>
              </a:ext>
            </a:extLst>
          </p:cNvPr>
          <p:cNvGrpSpPr/>
          <p:nvPr/>
        </p:nvGrpSpPr>
        <p:grpSpPr>
          <a:xfrm>
            <a:off x="5083546" y="1881827"/>
            <a:ext cx="4104516" cy="3785650"/>
            <a:chOff x="5128150" y="1714559"/>
            <a:chExt cx="4104516" cy="37856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1AB713-5EB2-CA44-A56E-65289502F688}"/>
                </a:ext>
              </a:extLst>
            </p:cNvPr>
            <p:cNvSpPr txBox="1"/>
            <p:nvPr/>
          </p:nvSpPr>
          <p:spPr>
            <a:xfrm>
              <a:off x="5128150" y="1714559"/>
              <a:ext cx="804805" cy="3785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r" defTabSz="914034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48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  <a:p>
              <a:pPr marL="0" marR="0" indent="0" algn="r" defTabSz="914034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4800" b="1" i="0" u="none" strike="noStrike" normalizeH="0" baseline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"/>
                </a:rPr>
                <a:t>4</a:t>
              </a:r>
            </a:p>
            <a:p>
              <a:pPr marL="0" marR="0" indent="0" algn="r" defTabSz="914034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48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  <a:p>
              <a:pPr marL="0" marR="0" indent="0" algn="r" defTabSz="914034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4800" b="1" i="0" u="none" strike="noStrike" normalizeH="0" baseline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"/>
                </a:rPr>
                <a:t>7</a:t>
              </a:r>
            </a:p>
            <a:p>
              <a:pPr marL="0" marR="0" indent="0" algn="r" defTabSz="914034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48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55FB23-0D2A-3A42-97CE-72466FDB4C34}"/>
                </a:ext>
              </a:extLst>
            </p:cNvPr>
            <p:cNvSpPr txBox="1"/>
            <p:nvPr/>
          </p:nvSpPr>
          <p:spPr>
            <a:xfrm>
              <a:off x="6257947" y="1818852"/>
              <a:ext cx="1705837" cy="553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034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595959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"/>
                </a:rPr>
                <a:t>Introduction</a:t>
              </a:r>
              <a:endParaRPr kumimoji="0" lang="ar-SA" sz="2000" b="0" i="0" u="none" strike="noStrike" cap="none" spc="0" normalizeH="0" baseline="0" dirty="0">
                <a:ln>
                  <a:noFill/>
                </a:ln>
                <a:solidFill>
                  <a:srgbClr val="595959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51D2CF-C8D0-E54C-A675-7E43B0E58EB1}"/>
                </a:ext>
              </a:extLst>
            </p:cNvPr>
            <p:cNvCxnSpPr>
              <a:cxnSpLocks/>
            </p:cNvCxnSpPr>
            <p:nvPr/>
          </p:nvCxnSpPr>
          <p:spPr>
            <a:xfrm>
              <a:off x="6098478" y="1714559"/>
              <a:ext cx="0" cy="3693782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1AA09E-3EA5-7E46-A4A2-180A53985C50}"/>
                </a:ext>
              </a:extLst>
            </p:cNvPr>
            <p:cNvSpPr txBox="1"/>
            <p:nvPr/>
          </p:nvSpPr>
          <p:spPr>
            <a:xfrm>
              <a:off x="6257947" y="2757503"/>
              <a:ext cx="1793232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rtl="1"/>
              <a:r>
                <a:rPr lang="en-US" sz="2000" dirty="0">
                  <a:solidFill>
                    <a:srgbClr val="595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Goals &amp; Vision </a:t>
              </a:r>
              <a:endParaRPr lang="ar-SA" sz="20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9AB179-2203-1941-A4B3-3A62D4D25A41}"/>
                </a:ext>
              </a:extLst>
            </p:cNvPr>
            <p:cNvSpPr txBox="1"/>
            <p:nvPr/>
          </p:nvSpPr>
          <p:spPr>
            <a:xfrm>
              <a:off x="6257946" y="3484131"/>
              <a:ext cx="2974720" cy="707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r>
                <a:rPr lang="en-US" sz="2000" dirty="0">
                  <a:solidFill>
                    <a:srgbClr val="595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Desc &amp; sample size </a:t>
              </a:r>
            </a:p>
            <a:p>
              <a:pPr algn="l"/>
              <a:endParaRPr lang="ar-SA" sz="20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BD31E7-076A-5341-BEBA-E004BC0776E4}"/>
                </a:ext>
              </a:extLst>
            </p:cNvPr>
            <p:cNvSpPr txBox="1"/>
            <p:nvPr/>
          </p:nvSpPr>
          <p:spPr>
            <a:xfrm>
              <a:off x="6257947" y="4181847"/>
              <a:ext cx="2123009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r>
                <a:rPr lang="en-US" sz="2000" dirty="0">
                  <a:solidFill>
                    <a:srgbClr val="595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Scope</a:t>
              </a:r>
              <a:endParaRPr lang="ar-SA" sz="20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CF72D-7382-4A4A-9536-3BED6AA23DF6}"/>
                </a:ext>
              </a:extLst>
            </p:cNvPr>
            <p:cNvSpPr txBox="1"/>
            <p:nvPr/>
          </p:nvSpPr>
          <p:spPr>
            <a:xfrm>
              <a:off x="6257947" y="4904708"/>
              <a:ext cx="1622883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r>
                <a:rPr lang="en-US" sz="2000" dirty="0">
                  <a:solidFill>
                    <a:srgbClr val="595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Tools</a:t>
              </a:r>
              <a:endParaRPr lang="ar-SA" sz="20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001036"/>
      </p:ext>
    </p:extLst>
  </p:cSld>
  <p:clrMapOvr>
    <a:masterClrMapping/>
  </p:clrMapOvr>
  <p:transition spd="slow">
    <p:fad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OUR MISSION &amp; VI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40589">
              <a:defRPr sz="2916"/>
            </a:pPr>
            <a:r>
              <a:rPr lang="en-US" dirty="0">
                <a:solidFill>
                  <a:srgbClr val="2C3F50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Introduction</a:t>
            </a:r>
            <a:endParaRPr dirty="0">
              <a:solidFill>
                <a:srgbClr val="2C3F50"/>
              </a:solidFill>
              <a:latin typeface="GE SS Two Medium" panose="020A0503020102020204" pitchFamily="18" charset="-78"/>
              <a:ea typeface="GE SS Two Medium" panose="020A0503020102020204" pitchFamily="18" charset="-78"/>
              <a:cs typeface="GE SS Two Medium" panose="020A0503020102020204" pitchFamily="18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238E1-56D7-524B-83DF-22CA35F978F4}"/>
              </a:ext>
            </a:extLst>
          </p:cNvPr>
          <p:cNvSpPr txBox="1"/>
          <p:nvPr/>
        </p:nvSpPr>
        <p:spPr>
          <a:xfrm>
            <a:off x="2459182" y="1905507"/>
            <a:ext cx="7273636" cy="304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>
              <a:lnSpc>
                <a:spcPct val="150000"/>
              </a:lnSpc>
              <a:defRPr sz="1100"/>
            </a:pPr>
            <a:r>
              <a:rPr lang="en-US" sz="1600" dirty="0">
                <a:cs typeface="GE SS Two Light" panose="020A0503020102020204" pitchFamily="18" charset="-78"/>
              </a:rPr>
              <a:t>Stroke is a medical emergency. A stroke occurs when blood flow to a part of your brain is interrupted or reduced, preventing brain tissue from getting oxygen and nutrients. Brain cells begin to die within minutes</a:t>
            </a:r>
          </a:p>
          <a:p>
            <a:pPr algn="just">
              <a:lnSpc>
                <a:spcPct val="150000"/>
              </a:lnSpc>
              <a:defRPr sz="1100"/>
            </a:pPr>
            <a:endParaRPr lang="en-US" sz="1600" dirty="0">
              <a:cs typeface="GE SS Two Light" panose="020A0503020102020204" pitchFamily="18" charset="-78"/>
            </a:endParaRPr>
          </a:p>
          <a:p>
            <a:pPr algn="just">
              <a:lnSpc>
                <a:spcPct val="150000"/>
              </a:lnSpc>
              <a:defRPr sz="1100"/>
            </a:pPr>
            <a:r>
              <a:rPr lang="en-US" sz="1600" dirty="0">
                <a:cs typeface="GE SS Two Light" panose="020A0503020102020204" pitchFamily="18" charset="-78"/>
              </a:rPr>
              <a:t>Through this data we will try to know more about strokes and Make a model to try to predict strokes</a:t>
            </a:r>
          </a:p>
          <a:p>
            <a:pPr algn="just">
              <a:lnSpc>
                <a:spcPct val="150000"/>
              </a:lnSpc>
              <a:defRPr sz="1100"/>
            </a:pPr>
            <a:endParaRPr lang="en-US" sz="1600" dirty="0">
              <a:cs typeface="GE SS Two Light" panose="020A0503020102020204" pitchFamily="18" charset="-78"/>
            </a:endParaRPr>
          </a:p>
          <a:p>
            <a:pPr algn="just">
              <a:lnSpc>
                <a:spcPct val="150000"/>
              </a:lnSpc>
              <a:defRPr sz="1100"/>
            </a:pPr>
            <a:endParaRPr lang="en-US" sz="1600" dirty="0">
              <a:cs typeface="GE SS Two Light" panose="020A05030201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586192"/>
      </p:ext>
    </p:extLst>
  </p:cSld>
  <p:clrMapOvr>
    <a:masterClrMapping/>
  </p:clrMapOvr>
  <p:transition spd="slow">
    <p:fad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OUR MISSION &amp; VI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40589">
              <a:defRPr sz="2916"/>
            </a:pPr>
            <a:r>
              <a:rPr lang="en-US" dirty="0"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Goals &amp; Vision </a:t>
            </a:r>
            <a:endParaRPr dirty="0">
              <a:latin typeface="GE SS Two Medium" panose="020A0503020102020204" pitchFamily="18" charset="-78"/>
              <a:ea typeface="GE SS Two Medium" panose="020A0503020102020204" pitchFamily="18" charset="-78"/>
              <a:cs typeface="GE SS Two Medium" panose="020A0503020102020204" pitchFamily="18" charset="-78"/>
            </a:endParaRPr>
          </a:p>
        </p:txBody>
      </p:sp>
      <p:sp>
        <p:nvSpPr>
          <p:cNvPr id="374" name="conseSed ut perspiciatis unde omnis iste natus error sit voluptatem accusantium dolunde omniconseSed ut perspiciatis unde omnis iste natus error sit voluptatem accusantium dolunde"/>
          <p:cNvSpPr>
            <a:spLocks noGrp="1"/>
          </p:cNvSpPr>
          <p:nvPr>
            <p:ph type="body" sz="quarter" idx="1"/>
          </p:nvPr>
        </p:nvSpPr>
        <p:spPr>
          <a:xfrm>
            <a:off x="1868840" y="1740065"/>
            <a:ext cx="8454319" cy="449880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buSzTx/>
              <a:buFontTx/>
              <a:buNone/>
              <a:defRPr sz="1200">
                <a:solidFill>
                  <a:srgbClr val="373737"/>
                </a:solidFill>
              </a:defRPr>
            </a:lvl1pPr>
          </a:lstStyle>
          <a:p>
            <a:pPr algn="l" fontAlgn="base">
              <a:lnSpc>
                <a:spcPct val="160000"/>
              </a:lnSpc>
              <a:buClr>
                <a:schemeClr val="accent1">
                  <a:lumMod val="75000"/>
                </a:schemeClr>
              </a:buClr>
            </a:pPr>
            <a:r>
              <a:rPr lang="en-US" sz="2000" b="0" dirty="0">
                <a:solidFill>
                  <a:schemeClr val="accent4">
                    <a:lumMod val="75000"/>
                  </a:schemeClr>
                </a:solidFill>
                <a:latin typeface="Myriad Pro" panose="020B0503030403020204" pitchFamily="34" charset="0"/>
                <a:ea typeface="GE SS Two Medium" panose="020A0503020102020204" pitchFamily="18" charset="-78"/>
                <a:cs typeface="GE SS Two Medium" panose="020A0503020102020204" pitchFamily="18" charset="-78"/>
              </a:rPr>
              <a:t>Goals</a:t>
            </a:r>
            <a:endParaRPr lang="ar-SA" sz="2000" dirty="0">
              <a:latin typeface="Myriad Pro" panose="020B0503030403020204" pitchFamily="34" charset="0"/>
              <a:ea typeface="GE SS Two Light" panose="020A0503020102020204" pitchFamily="18" charset="-78"/>
              <a:cs typeface="GE SS Two Light" panose="020A0503020102020204" pitchFamily="18" charset="-78"/>
            </a:endParaRPr>
          </a:p>
          <a:p>
            <a:pPr marL="285737" indent="-285737" algn="l" fontAlgn="base">
              <a:lnSpc>
                <a:spcPct val="16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cs typeface="GE SS Two Light" panose="020A0503020102020204" pitchFamily="18" charset="-78"/>
              </a:rPr>
              <a:t>Make a model to try to predict strokes.</a:t>
            </a:r>
          </a:p>
          <a:p>
            <a:pPr algn="l" fontAlgn="base">
              <a:lnSpc>
                <a:spcPct val="160000"/>
              </a:lnSpc>
              <a:buClr>
                <a:schemeClr val="accent1">
                  <a:lumMod val="75000"/>
                </a:schemeClr>
              </a:buClr>
            </a:pPr>
            <a:endParaRPr lang="en-US" sz="1600" dirty="0">
              <a:cs typeface="GE SS Two Light" panose="020A0503020102020204" pitchFamily="18" charset="-78"/>
            </a:endParaRPr>
          </a:p>
          <a:p>
            <a:pPr algn="l" fontAlgn="base">
              <a:lnSpc>
                <a:spcPct val="160000"/>
              </a:lnSpc>
              <a:buClr>
                <a:schemeClr val="accent1">
                  <a:lumMod val="75000"/>
                </a:schemeClr>
              </a:buClr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Myriad Pro" panose="020B0503030403020204" pitchFamily="34" charset="0"/>
                <a:ea typeface="GE SS Two Light" panose="020A0503020102020204" pitchFamily="18" charset="-78"/>
                <a:cs typeface="GE SS Two Medium" panose="020A0503020102020204" pitchFamily="18" charset="-78"/>
              </a:rPr>
              <a:t>Vision</a:t>
            </a:r>
            <a:endParaRPr lang="ar-SA" sz="2000" dirty="0">
              <a:latin typeface="Myriad Pro" panose="020B0503030403020204" pitchFamily="34" charset="0"/>
              <a:ea typeface="GE SS Two Light" panose="020A0503020102020204" pitchFamily="18" charset="-78"/>
              <a:cs typeface="GE SS Two Light" panose="020A0503020102020204" pitchFamily="18" charset="-78"/>
            </a:endParaRPr>
          </a:p>
          <a:p>
            <a:pPr marL="285737" indent="-285737" algn="l" fontAlgn="base">
              <a:lnSpc>
                <a:spcPct val="16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GE SS Two Light" panose="020A0503020102020204" pitchFamily="18" charset="-78"/>
                <a:ea typeface="GE SS Two Light" panose="020A0503020102020204" pitchFamily="18" charset="-78"/>
                <a:cs typeface="GE SS Two Light" panose="020A0503020102020204" pitchFamily="18" charset="-78"/>
              </a:rPr>
              <a:t>Enable Hospitals to </a:t>
            </a:r>
            <a:r>
              <a:rPr lang="en-US" sz="1600" dirty="0">
                <a:cs typeface="GE SS Two Light" panose="020A0503020102020204" pitchFamily="18" charset="-78"/>
              </a:rPr>
              <a:t>predict strokes before accruing</a:t>
            </a:r>
            <a:endParaRPr lang="ar-SA" sz="1600" dirty="0">
              <a:latin typeface="GE SS Two Light" panose="020A0503020102020204" pitchFamily="18" charset="-78"/>
              <a:ea typeface="GE SS Two Light" panose="020A0503020102020204" pitchFamily="18" charset="-78"/>
              <a:cs typeface="GE SS Two Light" panose="020A0503020102020204" pitchFamily="18" charset="-78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42BD8F9-E3CC-FE45-898F-E1DA9767A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385" y="1232761"/>
            <a:ext cx="3270487" cy="219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32542"/>
      </p:ext>
    </p:extLst>
  </p:cSld>
  <p:clrMapOvr>
    <a:masterClrMapping/>
  </p:clrMapOvr>
  <p:transition spd="slow">
    <p:fad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UR ORGANIZATION">
            <a:extLst>
              <a:ext uri="{FF2B5EF4-FFF2-40B4-BE49-F238E27FC236}">
                <a16:creationId xmlns:a16="http://schemas.microsoft.com/office/drawing/2014/main" id="{8213CACF-1D60-4E4E-8011-3974C89BFF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1472" y="901096"/>
            <a:ext cx="9348247" cy="5055808"/>
          </a:xfrm>
          <a:prstGeom prst="rect">
            <a:avLst/>
          </a:prstGeom>
        </p:spPr>
        <p:txBody>
          <a:bodyPr>
            <a:noAutofit/>
          </a:bodyPr>
          <a:lstStyle>
            <a:lvl1pPr defTabSz="740626">
              <a:defRPr sz="2916"/>
            </a:lvl1pPr>
          </a:lstStyle>
          <a:p>
            <a:pPr algn="r">
              <a:lnSpc>
                <a:spcPct val="100000"/>
              </a:lnSpc>
            </a:pPr>
            <a: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الهيــــكــــــل</a:t>
            </a:r>
            <a:b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</a:br>
            <a: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التنظـــــيمي</a:t>
            </a:r>
            <a:b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</a:br>
            <a: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لفريق العمل</a:t>
            </a:r>
            <a:endParaRPr sz="7200" dirty="0">
              <a:solidFill>
                <a:schemeClr val="bg1"/>
              </a:solidFill>
              <a:latin typeface="GE SS Two Medium" panose="020A0503020102020204" pitchFamily="18" charset="-78"/>
              <a:ea typeface="GE SS Two Medium" panose="020A0503020102020204" pitchFamily="18" charset="-78"/>
              <a:cs typeface="GE SS Two Medium" panose="020A0503020102020204" pitchFamily="18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77523-9A0E-094C-B6C1-EFA002EBB2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F6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03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94949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OUR ORGANIZATION">
            <a:extLst>
              <a:ext uri="{FF2B5EF4-FFF2-40B4-BE49-F238E27FC236}">
                <a16:creationId xmlns:a16="http://schemas.microsoft.com/office/drawing/2014/main" id="{99355CB7-5FBE-B54D-A3D4-24F9917508E1}"/>
              </a:ext>
            </a:extLst>
          </p:cNvPr>
          <p:cNvSpPr txBox="1">
            <a:spLocks/>
          </p:cNvSpPr>
          <p:nvPr/>
        </p:nvSpPr>
        <p:spPr>
          <a:xfrm>
            <a:off x="1443872" y="1053496"/>
            <a:ext cx="9348247" cy="5055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74062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16" b="1" i="0" u="none" strike="noStrike" cap="none" spc="0" baseline="0">
                <a:solidFill>
                  <a:srgbClr val="2D3F51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1pPr>
            <a:lvl2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2pPr>
            <a:lvl3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3pPr>
            <a:lvl4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4pPr>
            <a:lvl5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5pPr>
            <a:lvl6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6pPr>
            <a:lvl7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7pPr>
            <a:lvl8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8pPr>
            <a:lvl9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9pPr>
          </a:lstStyle>
          <a:p>
            <a:pPr algn="r" hangingPunct="1">
              <a:lnSpc>
                <a:spcPct val="100000"/>
              </a:lnSpc>
            </a:pPr>
            <a:endParaRPr lang="ar-SA" sz="7200" dirty="0">
              <a:solidFill>
                <a:schemeClr val="bg1"/>
              </a:solidFill>
              <a:latin typeface="GE SS Two Medium" panose="020A0503020102020204" pitchFamily="18" charset="-78"/>
              <a:ea typeface="GE SS Two Medium" panose="020A0503020102020204" pitchFamily="18" charset="-78"/>
              <a:cs typeface="GE SS Two Medium" panose="020A0503020102020204" pitchFamily="18" charset="-78"/>
            </a:endParaRPr>
          </a:p>
          <a:p>
            <a:pPr algn="l" hangingPunct="1">
              <a:lnSpc>
                <a:spcPct val="100000"/>
              </a:lnSpc>
            </a:pPr>
            <a:r>
              <a:rPr lang="en-US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Project </a:t>
            </a:r>
          </a:p>
          <a:p>
            <a:pPr algn="l" hangingPunct="1">
              <a:lnSpc>
                <a:spcPct val="100000"/>
              </a:lnSpc>
            </a:pPr>
            <a:r>
              <a:rPr lang="en-US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Details</a:t>
            </a:r>
            <a:b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</a:br>
            <a:endParaRPr lang="ar-SA" sz="7200" dirty="0">
              <a:solidFill>
                <a:schemeClr val="bg1"/>
              </a:solidFill>
              <a:latin typeface="GE SS Two Medium" panose="020A0503020102020204" pitchFamily="18" charset="-78"/>
              <a:ea typeface="GE SS Two Medium" panose="020A0503020102020204" pitchFamily="18" charset="-78"/>
              <a:cs typeface="GE SS Two Medium" panose="020A05030201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10248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OUR MISSION &amp; VIS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740589">
              <a:defRPr sz="2916"/>
            </a:pPr>
            <a:r>
              <a:rPr lang="ar-SA" dirty="0"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Description of the dataset</a:t>
            </a:r>
            <a:endParaRPr dirty="0">
              <a:latin typeface="GE SS Two Medium" panose="020A0503020102020204" pitchFamily="18" charset="-78"/>
              <a:ea typeface="GE SS Two Medium" panose="020A0503020102020204" pitchFamily="18" charset="-78"/>
              <a:cs typeface="GE SS Two Medium" panose="020A0503020102020204" pitchFamily="18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142026-7363-7B49-83BF-1FEA4C440993}"/>
              </a:ext>
            </a:extLst>
          </p:cNvPr>
          <p:cNvSpPr txBox="1"/>
          <p:nvPr/>
        </p:nvSpPr>
        <p:spPr>
          <a:xfrm>
            <a:off x="2459182" y="1260672"/>
            <a:ext cx="7273636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>
              <a:lnSpc>
                <a:spcPct val="150000"/>
              </a:lnSpc>
              <a:defRPr sz="1100"/>
            </a:pPr>
            <a:r>
              <a:rPr lang="en-US" sz="1600" dirty="0">
                <a:cs typeface="GE SS Two Light" panose="020A0503020102020204" pitchFamily="18" charset="-78"/>
              </a:rPr>
              <a:t>According to the World Health Organization (WHO) stroke is the 2nd leading cause of death globally, responsible for approximately 11% of total deaths.</a:t>
            </a:r>
            <a:br>
              <a:rPr lang="en-US" sz="1600" dirty="0">
                <a:cs typeface="GE SS Two Light" panose="020A0503020102020204" pitchFamily="18" charset="-78"/>
              </a:rPr>
            </a:br>
            <a:r>
              <a:rPr lang="en-US" sz="1600" dirty="0">
                <a:cs typeface="GE SS Two Light" panose="020A0503020102020204" pitchFamily="18" charset="-78"/>
              </a:rPr>
              <a:t>This dataset is used to predict whether a patient is likely to get stroke based on the input parameters like gender, age, various diseases, and smoking status. Each row in the data provides relevant information about the patient.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B09AF3-D57A-FA4B-AE15-D167CC4A4BBF}"/>
              </a:ext>
            </a:extLst>
          </p:cNvPr>
          <p:cNvSpPr txBox="1"/>
          <p:nvPr/>
        </p:nvSpPr>
        <p:spPr>
          <a:xfrm>
            <a:off x="2459182" y="3989037"/>
            <a:ext cx="7273636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>
              <a:lnSpc>
                <a:spcPct val="150000"/>
              </a:lnSpc>
              <a:defRPr sz="1100"/>
            </a:pPr>
            <a:r>
              <a:rPr lang="en-US" sz="1600" dirty="0">
                <a:cs typeface="GE SS Two Light" panose="020A0503020102020204" pitchFamily="18" charset="-78"/>
              </a:rPr>
              <a:t>We well be using a total of 5000+ observations &amp; 12 attributes</a:t>
            </a:r>
            <a:endParaRPr lang="en-US" sz="1200" dirty="0">
              <a:cs typeface="GE SS Two Light" panose="020A0503020102020204" pitchFamily="18" charset="-78"/>
            </a:endParaRPr>
          </a:p>
          <a:p>
            <a:pPr algn="just">
              <a:lnSpc>
                <a:spcPct val="150000"/>
              </a:lnSpc>
              <a:defRPr sz="1100"/>
            </a:pPr>
            <a:endParaRPr lang="en-US" sz="1200" dirty="0">
              <a:cs typeface="GE SS Two Light" panose="020A0503020102020204" pitchFamily="18" charset="-78"/>
            </a:endParaRPr>
          </a:p>
          <a:p>
            <a:pPr algn="just">
              <a:lnSpc>
                <a:spcPct val="150000"/>
              </a:lnSpc>
              <a:defRPr sz="1100"/>
            </a:pPr>
            <a:r>
              <a:rPr lang="en-US" sz="1600" dirty="0">
                <a:cs typeface="GE SS Two Light" panose="020A0503020102020204" pitchFamily="18" charset="-78"/>
              </a:rPr>
              <a:t>This way we can make an in-depth study to predict strokes with more accuracy </a:t>
            </a:r>
            <a:endParaRPr lang="en-US" sz="1200" dirty="0">
              <a:cs typeface="GE SS Two Light" panose="020A0503020102020204" pitchFamily="18" charset="-78"/>
            </a:endParaRPr>
          </a:p>
        </p:txBody>
      </p:sp>
      <p:sp>
        <p:nvSpPr>
          <p:cNvPr id="28" name="OUR SERVICES">
            <a:extLst>
              <a:ext uri="{FF2B5EF4-FFF2-40B4-BE49-F238E27FC236}">
                <a16:creationId xmlns:a16="http://schemas.microsoft.com/office/drawing/2014/main" id="{9F570E75-F6C7-D44E-BE3F-A572770C9749}"/>
              </a:ext>
            </a:extLst>
          </p:cNvPr>
          <p:cNvSpPr txBox="1">
            <a:spLocks/>
          </p:cNvSpPr>
          <p:nvPr/>
        </p:nvSpPr>
        <p:spPr>
          <a:xfrm>
            <a:off x="1524000" y="3301086"/>
            <a:ext cx="9144000" cy="535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solidFill>
                  <a:srgbClr val="2D3F51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1pPr>
            <a:lvl2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2pPr>
            <a:lvl3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3pPr>
            <a:lvl4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4pPr>
            <a:lvl5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5pPr>
            <a:lvl6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6pPr>
            <a:lvl7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7pPr>
            <a:lvl8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8pPr>
            <a:lvl9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9pPr>
          </a:lstStyle>
          <a:p>
            <a:pPr defTabSz="740589" hangingPunct="1">
              <a:defRPr sz="2916"/>
            </a:pPr>
            <a:r>
              <a:rPr lang="en-US" sz="2916" dirty="0"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Sample size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3D4D707-2F1F-E94A-8B86-331067A1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968" y="2340924"/>
            <a:ext cx="2336063" cy="233606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" grpId="0" animBg="1" advAuto="0"/>
      <p:bldP spid="28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icon, company name&#10;&#10;Description automatically generated">
            <a:extLst>
              <a:ext uri="{FF2B5EF4-FFF2-40B4-BE49-F238E27FC236}">
                <a16:creationId xmlns:a16="http://schemas.microsoft.com/office/drawing/2014/main" id="{AEE79A23-B352-B841-8E9B-80BDCA394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539" y="3567223"/>
            <a:ext cx="3147741" cy="3147741"/>
          </a:xfrm>
          <a:prstGeom prst="rect">
            <a:avLst/>
          </a:prstGeom>
        </p:spPr>
      </p:pic>
      <p:sp>
        <p:nvSpPr>
          <p:cNvPr id="528" name="OUR MISSION &amp; VIS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740589">
              <a:defRPr sz="2916"/>
            </a:pPr>
            <a:r>
              <a:rPr lang="en-US" dirty="0"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Scope</a:t>
            </a:r>
            <a:endParaRPr dirty="0">
              <a:latin typeface="GE SS Two Medium" panose="020A0503020102020204" pitchFamily="18" charset="-78"/>
              <a:ea typeface="GE SS Two Medium" panose="020A0503020102020204" pitchFamily="18" charset="-78"/>
              <a:cs typeface="GE SS Two Medium" panose="020A0503020102020204" pitchFamily="18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142026-7363-7B49-83BF-1FEA4C440993}"/>
              </a:ext>
            </a:extLst>
          </p:cNvPr>
          <p:cNvSpPr txBox="1"/>
          <p:nvPr/>
        </p:nvSpPr>
        <p:spPr>
          <a:xfrm>
            <a:off x="2459182" y="1154941"/>
            <a:ext cx="7273636" cy="4662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  <a:defRPr sz="1100"/>
            </a:pPr>
            <a:r>
              <a:rPr lang="en-US" sz="1600" dirty="0">
                <a:cs typeface="GE SS Two Light" panose="020A0503020102020204" pitchFamily="18" charset="-78"/>
              </a:rPr>
              <a:t>The important columns are:</a:t>
            </a:r>
          </a:p>
          <a:p>
            <a:pPr>
              <a:lnSpc>
                <a:spcPct val="150000"/>
              </a:lnSpc>
              <a:defRPr sz="1100"/>
            </a:pPr>
            <a:r>
              <a:rPr lang="en-US" sz="1400" dirty="0">
                <a:cs typeface="GE SS Two Light" panose="020A0503020102020204" pitchFamily="18" charset="-78"/>
              </a:rPr>
              <a:t>1) id: unique identifier</a:t>
            </a:r>
            <a:br>
              <a:rPr lang="en-US" sz="1400" dirty="0">
                <a:cs typeface="GE SS Two Light" panose="020A0503020102020204" pitchFamily="18" charset="-78"/>
              </a:rPr>
            </a:br>
            <a:r>
              <a:rPr lang="en-US" sz="1400" dirty="0">
                <a:cs typeface="GE SS Two Light" panose="020A0503020102020204" pitchFamily="18" charset="-78"/>
              </a:rPr>
              <a:t>2) gender: "Male", "Female" or "Other"</a:t>
            </a:r>
            <a:br>
              <a:rPr lang="en-US" sz="1400" dirty="0">
                <a:cs typeface="GE SS Two Light" panose="020A0503020102020204" pitchFamily="18" charset="-78"/>
              </a:rPr>
            </a:br>
            <a:r>
              <a:rPr lang="en-US" sz="1400" dirty="0">
                <a:cs typeface="GE SS Two Light" panose="020A0503020102020204" pitchFamily="18" charset="-78"/>
              </a:rPr>
              <a:t>3) age: age of the patient</a:t>
            </a:r>
            <a:br>
              <a:rPr lang="en-US" sz="1400" dirty="0">
                <a:cs typeface="GE SS Two Light" panose="020A0503020102020204" pitchFamily="18" charset="-78"/>
              </a:rPr>
            </a:br>
            <a:r>
              <a:rPr lang="en-US" sz="1400" dirty="0">
                <a:cs typeface="GE SS Two Light" panose="020A0503020102020204" pitchFamily="18" charset="-78"/>
              </a:rPr>
              <a:t>4) hypertension: 0 if the patient doesn't have hypertension, 1 if the patient has hypertension</a:t>
            </a:r>
            <a:br>
              <a:rPr lang="en-US" sz="1400" dirty="0">
                <a:cs typeface="GE SS Two Light" panose="020A0503020102020204" pitchFamily="18" charset="-78"/>
              </a:rPr>
            </a:br>
            <a:r>
              <a:rPr lang="en-US" sz="1400" dirty="0">
                <a:cs typeface="GE SS Two Light" panose="020A0503020102020204" pitchFamily="18" charset="-78"/>
              </a:rPr>
              <a:t>5) heart disease: 0 if the patient doesn't have any heart diseases, 1 if the patient has a heart disease</a:t>
            </a:r>
            <a:br>
              <a:rPr lang="en-US" sz="1400" dirty="0">
                <a:cs typeface="GE SS Two Light" panose="020A0503020102020204" pitchFamily="18" charset="-78"/>
              </a:rPr>
            </a:br>
            <a:r>
              <a:rPr lang="en-US" sz="1400" dirty="0">
                <a:cs typeface="GE SS Two Light" panose="020A0503020102020204" pitchFamily="18" charset="-78"/>
              </a:rPr>
              <a:t>6) ever married: "No" or "Yes"</a:t>
            </a:r>
            <a:br>
              <a:rPr lang="en-US" sz="1400" dirty="0">
                <a:cs typeface="GE SS Two Light" panose="020A0503020102020204" pitchFamily="18" charset="-78"/>
              </a:rPr>
            </a:br>
            <a:r>
              <a:rPr lang="en-US" sz="1400" dirty="0">
                <a:cs typeface="GE SS Two Light" panose="020A0503020102020204" pitchFamily="18" charset="-78"/>
              </a:rPr>
              <a:t>7) work type: "children", "Govt_jov", "Never worked", "Private" or "Self-employed"</a:t>
            </a:r>
            <a:br>
              <a:rPr lang="en-US" sz="1400" dirty="0">
                <a:cs typeface="GE SS Two Light" panose="020A0503020102020204" pitchFamily="18" charset="-78"/>
              </a:rPr>
            </a:br>
            <a:r>
              <a:rPr lang="en-US" sz="1400" dirty="0">
                <a:cs typeface="GE SS Two Light" panose="020A0503020102020204" pitchFamily="18" charset="-78"/>
              </a:rPr>
              <a:t>8) Residence type: "Rural" or "Urban"</a:t>
            </a:r>
            <a:br>
              <a:rPr lang="en-US" sz="1400" dirty="0">
                <a:cs typeface="GE SS Two Light" panose="020A0503020102020204" pitchFamily="18" charset="-78"/>
              </a:rPr>
            </a:br>
            <a:r>
              <a:rPr lang="en-US" sz="1400" dirty="0">
                <a:cs typeface="GE SS Two Light" panose="020A0503020102020204" pitchFamily="18" charset="-78"/>
              </a:rPr>
              <a:t>9) avg </a:t>
            </a:r>
            <a:r>
              <a:rPr lang="en-US" sz="1400" dirty="0" err="1">
                <a:cs typeface="GE SS Two Light" panose="020A0503020102020204" pitchFamily="18" charset="-78"/>
              </a:rPr>
              <a:t>glucose_level</a:t>
            </a:r>
            <a:r>
              <a:rPr lang="en-US" sz="1400" dirty="0">
                <a:cs typeface="GE SS Two Light" panose="020A0503020102020204" pitchFamily="18" charset="-78"/>
              </a:rPr>
              <a:t>: average glucose level in blood</a:t>
            </a:r>
            <a:br>
              <a:rPr lang="en-US" sz="1400" dirty="0">
                <a:cs typeface="GE SS Two Light" panose="020A0503020102020204" pitchFamily="18" charset="-78"/>
              </a:rPr>
            </a:br>
            <a:r>
              <a:rPr lang="en-US" sz="1400" dirty="0">
                <a:cs typeface="GE SS Two Light" panose="020A0503020102020204" pitchFamily="18" charset="-78"/>
              </a:rPr>
              <a:t>10) bmi: body mass index</a:t>
            </a:r>
            <a:br>
              <a:rPr lang="en-US" sz="1400" dirty="0">
                <a:cs typeface="GE SS Two Light" panose="020A0503020102020204" pitchFamily="18" charset="-78"/>
              </a:rPr>
            </a:br>
            <a:r>
              <a:rPr lang="en-US" sz="1400" dirty="0">
                <a:cs typeface="GE SS Two Light" panose="020A0503020102020204" pitchFamily="18" charset="-78"/>
              </a:rPr>
              <a:t>11) smoking status: "formerly smoked", "never smoked", "smokes" or "Unknown"*</a:t>
            </a:r>
            <a:br>
              <a:rPr lang="en-US" sz="1400" dirty="0">
                <a:cs typeface="GE SS Two Light" panose="020A0503020102020204" pitchFamily="18" charset="-78"/>
              </a:rPr>
            </a:br>
            <a:r>
              <a:rPr lang="en-US" sz="1400" dirty="0">
                <a:cs typeface="GE SS Two Light" panose="020A0503020102020204" pitchFamily="18" charset="-78"/>
              </a:rPr>
              <a:t>12) stroke: 1 if the patient had a stroke or 0 if not</a:t>
            </a:r>
            <a:endParaRPr lang="en-US" sz="1050" dirty="0">
              <a:cs typeface="GE SS Two Light" panose="020A05030201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6030948"/>
      </p:ext>
    </p:extLst>
  </p:cSld>
  <p:clrMapOvr>
    <a:masterClrMapping/>
  </p:clrMapOvr>
  <p:transition spd="slow">
    <p:fad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OUR MISSION &amp; VIS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740589">
              <a:defRPr sz="2916"/>
            </a:pPr>
            <a:r>
              <a:rPr lang="en-US" dirty="0"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Tools</a:t>
            </a:r>
            <a:endParaRPr dirty="0">
              <a:latin typeface="GE SS Two Medium" panose="020A0503020102020204" pitchFamily="18" charset="-78"/>
              <a:ea typeface="GE SS Two Medium" panose="020A0503020102020204" pitchFamily="18" charset="-78"/>
              <a:cs typeface="GE SS Two Medium" panose="020A0503020102020204" pitchFamily="18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142026-7363-7B49-83BF-1FEA4C440993}"/>
              </a:ext>
            </a:extLst>
          </p:cNvPr>
          <p:cNvSpPr txBox="1"/>
          <p:nvPr/>
        </p:nvSpPr>
        <p:spPr>
          <a:xfrm>
            <a:off x="2459182" y="1511481"/>
            <a:ext cx="7273636" cy="304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>
              <a:lnSpc>
                <a:spcPct val="150000"/>
              </a:lnSpc>
              <a:defRPr sz="1100"/>
            </a:pPr>
            <a:r>
              <a:rPr lang="en-US" sz="1600" dirty="0">
                <a:cs typeface="GE SS Two Light" panose="020A0503020102020204" pitchFamily="18" charset="-78"/>
              </a:rPr>
              <a:t>Technologies: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  <a:defRPr sz="1100"/>
            </a:pPr>
            <a:r>
              <a:rPr lang="en-US" sz="1600" dirty="0">
                <a:cs typeface="GE SS Two Light" panose="020A0503020102020204" pitchFamily="18" charset="-78"/>
              </a:rPr>
              <a:t>Python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  <a:defRPr sz="1100"/>
            </a:pPr>
            <a:r>
              <a:rPr lang="en-US" sz="1600" dirty="0">
                <a:cs typeface="GE SS Two Light" panose="020A0503020102020204" pitchFamily="18" charset="-78"/>
              </a:rPr>
              <a:t>Jupyter notebook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  <a:defRPr sz="1100"/>
            </a:pPr>
            <a:endParaRPr lang="en-US" sz="1600" dirty="0">
              <a:cs typeface="GE SS Two Light" panose="020A0503020102020204" pitchFamily="18" charset="-78"/>
            </a:endParaRPr>
          </a:p>
          <a:p>
            <a:pPr algn="just">
              <a:lnSpc>
                <a:spcPct val="150000"/>
              </a:lnSpc>
              <a:defRPr sz="1100"/>
            </a:pPr>
            <a:r>
              <a:rPr lang="en-US" sz="1600" dirty="0">
                <a:cs typeface="GE SS Two Light" panose="020A0503020102020204" pitchFamily="18" charset="-78"/>
              </a:rPr>
              <a:t>Libraries: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  <a:defRPr sz="1100"/>
            </a:pPr>
            <a:r>
              <a:rPr lang="en-US" sz="1600" dirty="0">
                <a:cs typeface="GE SS Two Light" panose="020A0503020102020204" pitchFamily="18" charset="-78"/>
              </a:rPr>
              <a:t>Matplotlib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  <a:defRPr sz="1100"/>
            </a:pPr>
            <a:r>
              <a:rPr lang="en-US" sz="1600" dirty="0">
                <a:cs typeface="GE SS Two Light" panose="020A0503020102020204" pitchFamily="18" charset="-78"/>
              </a:rPr>
              <a:t>Pandas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  <a:defRPr sz="1100"/>
            </a:pPr>
            <a:r>
              <a:rPr lang="en-US" sz="1600" dirty="0">
                <a:cs typeface="GE SS Two Light" panose="020A0503020102020204" pitchFamily="18" charset="-78"/>
              </a:rPr>
              <a:t>Seaborn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FF4903E-5777-1D46-8081-4BB73F581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561" y="3219640"/>
            <a:ext cx="2745755" cy="1628517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ABED6A5-33EC-944F-A665-4601B15FC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19" y="1411350"/>
            <a:ext cx="2925936" cy="1314043"/>
          </a:xfrm>
          <a:prstGeom prst="rect">
            <a:avLst/>
          </a:prstGeom>
        </p:spPr>
      </p:pic>
      <p:pic>
        <p:nvPicPr>
          <p:cNvPr id="4" name="Picture 3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F00F4DF0-4ECA-674E-A940-A8FE49E1C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19" y="4377018"/>
            <a:ext cx="1719964" cy="18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78139"/>
      </p:ext>
    </p:extLst>
  </p:cSld>
  <p:clrMapOvr>
    <a:masterClrMapping/>
  </p:clrMapOvr>
  <p:transition spd="slow">
    <p:fad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494949"/>
      </a:dk1>
      <a:lt1>
        <a:srgbClr val="FFFFFF"/>
      </a:lt1>
      <a:dk2>
        <a:srgbClr val="A7A7A7"/>
      </a:dk2>
      <a:lt2>
        <a:srgbClr val="535353"/>
      </a:lt2>
      <a:accent1>
        <a:srgbClr val="00A09C"/>
      </a:accent1>
      <a:accent2>
        <a:srgbClr val="0098A5"/>
      </a:accent2>
      <a:accent3>
        <a:srgbClr val="1991AB"/>
      </a:accent3>
      <a:accent4>
        <a:srgbClr val="2B85AE"/>
      </a:accent4>
      <a:accent5>
        <a:srgbClr val="4175A9"/>
      </a:accent5>
      <a:accent6>
        <a:srgbClr val="5267A5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03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9494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03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9494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09C"/>
      </a:accent1>
      <a:accent2>
        <a:srgbClr val="0098A5"/>
      </a:accent2>
      <a:accent3>
        <a:srgbClr val="1991AB"/>
      </a:accent3>
      <a:accent4>
        <a:srgbClr val="2B85AE"/>
      </a:accent4>
      <a:accent5>
        <a:srgbClr val="4175A9"/>
      </a:accent5>
      <a:accent6>
        <a:srgbClr val="5267A5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03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9494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03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9494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DFCDB5DD404048B4C24757CF5C4314" ma:contentTypeVersion="6" ma:contentTypeDescription="Create a new document." ma:contentTypeScope="" ma:versionID="41ca149027f9d012bae155e44f871733">
  <xsd:schema xmlns:xsd="http://www.w3.org/2001/XMLSchema" xmlns:xs="http://www.w3.org/2001/XMLSchema" xmlns:p="http://schemas.microsoft.com/office/2006/metadata/properties" xmlns:ns2="db1987bf-1b07-4c4d-949a-c1b3c144306c" targetNamespace="http://schemas.microsoft.com/office/2006/metadata/properties" ma:root="true" ma:fieldsID="d65867900c92ffaf494ff074f57d35ca" ns2:_="">
    <xsd:import namespace="db1987bf-1b07-4c4d-949a-c1b3c14430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1987bf-1b07-4c4d-949a-c1b3c14430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04ECCC-2B21-4683-92CC-57E093140D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1987bf-1b07-4c4d-949a-c1b3c14430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5A3CFB-EE0D-43A7-B1D9-BB299E8282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71D64F-54B8-4AFD-BBDE-9E4D615FCA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5172</TotalTime>
  <Words>418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GE SS Two Light</vt:lpstr>
      <vt:lpstr>GE SS Two Medium</vt:lpstr>
      <vt:lpstr>Helvetica</vt:lpstr>
      <vt:lpstr>Lato Heavy</vt:lpstr>
      <vt:lpstr>Myriad Pro</vt:lpstr>
      <vt:lpstr>Open Sans Light</vt:lpstr>
      <vt:lpstr>Times New Roman</vt:lpstr>
      <vt:lpstr>Wingdings</vt:lpstr>
      <vt:lpstr>Office Theme</vt:lpstr>
      <vt:lpstr>PowerPoint Presentation</vt:lpstr>
      <vt:lpstr>Table of contents</vt:lpstr>
      <vt:lpstr>Introduction</vt:lpstr>
      <vt:lpstr>Goals &amp; Vision </vt:lpstr>
      <vt:lpstr>الهيــــكــــــل التنظـــــيمي لفريق العمل</vt:lpstr>
      <vt:lpstr>Description of the dataset</vt:lpstr>
      <vt:lpstr>Scope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Bam</dc:creator>
  <cp:lastModifiedBy>ABDULSHAKOUR BAKHSH</cp:lastModifiedBy>
  <cp:revision>57</cp:revision>
  <dcterms:modified xsi:type="dcterms:W3CDTF">2021-10-08T18:33:44Z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0x010100ABDFCDB5DD404048B4C24757CF5C4314</vt:lpwstr>
  </property>
</Properties>
</file>