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2" r:id="rId6"/>
    <p:sldId id="306" r:id="rId7"/>
    <p:sldId id="298" r:id="rId8"/>
    <p:sldId id="301" r:id="rId9"/>
    <p:sldId id="307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442C-F896-8525-A499-A118A8ED9363}" v="1" dt="2021-07-11T11:08:07.163"/>
    <p1510:client id="{FB1FD325-C963-4342-9593-B58067FF08E8}" v="2497" dt="2021-07-11T03:43:42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719"/>
  </p:normalViewPr>
  <p:slideViewPr>
    <p:cSldViewPr snapToGrid="0">
      <p:cViewPr varScale="1">
        <p:scale>
          <a:sx n="120" d="100"/>
          <a:sy n="12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09/09/2021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8" y="186163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  <a:lvl2pPr marL="0" indent="457154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2pPr>
            <a:lvl3pPr marL="0" indent="914308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3pPr>
            <a:lvl4pPr marL="0" indent="1371462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4pPr>
            <a:lvl5pPr marL="0" indent="1828617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Rectangle"/>
          <p:cNvSpPr>
            <a:spLocks noGrp="1"/>
          </p:cNvSpPr>
          <p:nvPr>
            <p:ph type="body" sz="quarter" idx="21"/>
          </p:nvPr>
        </p:nvSpPr>
        <p:spPr>
          <a:xfrm>
            <a:off x="1066801" y="2230153"/>
            <a:ext cx="4546211" cy="11663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22"/>
          </p:nvPr>
        </p:nvSpPr>
        <p:spPr>
          <a:xfrm>
            <a:off x="6578993" y="186163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sym typeface="Lato Heavy"/>
              </a:defRPr>
            </a:lvl1pPr>
          </a:lstStyle>
          <a:p>
            <a: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23"/>
          </p:nvPr>
        </p:nvSpPr>
        <p:spPr>
          <a:xfrm>
            <a:off x="6579000" y="223015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5" name="Rectangle"/>
          <p:cNvSpPr>
            <a:spLocks noGrp="1"/>
          </p:cNvSpPr>
          <p:nvPr>
            <p:ph type="body" sz="quarter" idx="24"/>
          </p:nvPr>
        </p:nvSpPr>
        <p:spPr>
          <a:xfrm>
            <a:off x="1066808" y="410777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6" name="Rectangle"/>
          <p:cNvSpPr>
            <a:spLocks noGrp="1"/>
          </p:cNvSpPr>
          <p:nvPr>
            <p:ph type="body" sz="quarter" idx="25"/>
          </p:nvPr>
        </p:nvSpPr>
        <p:spPr>
          <a:xfrm>
            <a:off x="1066801" y="4476294"/>
            <a:ext cx="4546211" cy="169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"/>
          <p:cNvSpPr>
            <a:spLocks noGrp="1"/>
          </p:cNvSpPr>
          <p:nvPr>
            <p:ph type="body" sz="quarter" idx="26"/>
          </p:nvPr>
        </p:nvSpPr>
        <p:spPr>
          <a:xfrm>
            <a:off x="6578993" y="410777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8" name="Rectangle"/>
          <p:cNvSpPr>
            <a:spLocks noGrp="1"/>
          </p:cNvSpPr>
          <p:nvPr>
            <p:ph type="body" sz="quarter" idx="27"/>
          </p:nvPr>
        </p:nvSpPr>
        <p:spPr>
          <a:xfrm>
            <a:off x="6579000" y="447629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Rectangle"/>
          <p:cNvSpPr>
            <a:spLocks noGrp="1"/>
          </p:cNvSpPr>
          <p:nvPr>
            <p:ph type="body" sz="quarter" idx="28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</a:lstStyle>
          <a:p>
            <a: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pPr>
            <a:endParaRPr/>
          </a:p>
        </p:txBody>
      </p:sp>
      <p:sp>
        <p:nvSpPr>
          <p:cNvPr id="21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5" r:id="rId14"/>
  </p:sldLayoutIdLst>
  <p:transition spd="slow">
    <p:push dir="u"/>
  </p:transition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>
                <a:latin typeface="Myriad Pro" panose="020B0503030403020204" pitchFamily="34" charset="0"/>
              </a:rPr>
              <a:t>Seasonal Traffic 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>
                <a:latin typeface="Myriad Pro" panose="020B0503030403020204" pitchFamily="34" charset="0"/>
              </a:rPr>
              <a:t>Case </a:t>
            </a:r>
            <a:r>
              <a:rPr lang="en-US" sz="5400" b="1" dirty="0">
                <a:latin typeface="Myriad Pro" panose="020B0503030403020204" pitchFamily="34" charset="0"/>
              </a:rPr>
              <a:t>Study</a:t>
            </a:r>
            <a:endParaRPr sz="1200" b="1" dirty="0"/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18image35339088">
            <a:extLst>
              <a:ext uri="{FF2B5EF4-FFF2-40B4-BE49-F238E27FC236}">
                <a16:creationId xmlns:a16="http://schemas.microsoft.com/office/drawing/2014/main" id="{D2145161-661E-4641-A2C8-FBE716AA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88" y="4279389"/>
            <a:ext cx="513623" cy="5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EA809B-1DD7-104E-91C5-1E2948607A3B}"/>
              </a:ext>
            </a:extLst>
          </p:cNvPr>
          <p:cNvSpPr txBox="1"/>
          <p:nvPr/>
        </p:nvSpPr>
        <p:spPr>
          <a:xfrm>
            <a:off x="3317236" y="2251705"/>
            <a:ext cx="555752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Thank you for your 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I'll now answer any questions you have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120D0-1E85-E349-90EF-58FCA52BF996}"/>
              </a:ext>
            </a:extLst>
          </p:cNvPr>
          <p:cNvSpPr/>
          <p:nvPr/>
        </p:nvSpPr>
        <p:spPr>
          <a:xfrm>
            <a:off x="5295137" y="624129"/>
            <a:ext cx="1601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SA" sz="2800" b="1" dirty="0">
                <a:solidFill>
                  <a:srgbClr val="2B3D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SA" altLang="en-S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99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238E1-56D7-524B-83DF-22CA35F978F4}"/>
              </a:ext>
            </a:extLst>
          </p:cNvPr>
          <p:cNvSpPr txBox="1"/>
          <p:nvPr/>
        </p:nvSpPr>
        <p:spPr>
          <a:xfrm>
            <a:off x="2316478" y="1736324"/>
            <a:ext cx="755904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TPC a marketing agency in New York state,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had the idea of publishing a seasonal marketing campaign to increase public transportation popularity.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24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For the campaign to success, they needed to observe the seasonal traffic in New York state public transportation.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6CDB7-0C36-F141-8057-F802C9F94F83}"/>
              </a:ext>
            </a:extLst>
          </p:cNvPr>
          <p:cNvSpPr txBox="1"/>
          <p:nvPr/>
        </p:nvSpPr>
        <p:spPr>
          <a:xfrm>
            <a:off x="5122233" y="616688"/>
            <a:ext cx="1947531" cy="54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92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Backstory</a:t>
            </a:r>
            <a:endParaRPr kumimoji="0" lang="en-SA" sz="292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C7DC3-51C1-C447-8CF2-DD7485307DD6}"/>
              </a:ext>
            </a:extLst>
          </p:cNvPr>
          <p:cNvSpPr txBox="1"/>
          <p:nvPr/>
        </p:nvSpPr>
        <p:spPr>
          <a:xfrm>
            <a:off x="2212847" y="1491413"/>
            <a:ext cx="776630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For this project,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We used MTA Turnstile Data,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MTA is known as the biggest public transportation organization in the United States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24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We well focus on one station traffic, extracting the weekly median number of people in that station during winter &amp; summer seasons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7E187-7343-8C4E-8C48-3383520513A3}"/>
              </a:ext>
            </a:extLst>
          </p:cNvPr>
          <p:cNvSpPr txBox="1"/>
          <p:nvPr/>
        </p:nvSpPr>
        <p:spPr>
          <a:xfrm>
            <a:off x="5291912" y="688585"/>
            <a:ext cx="1608175" cy="54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92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Problem</a:t>
            </a:r>
            <a:endParaRPr kumimoji="0" lang="en-SA" sz="292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3535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42BD8F9-E3CC-FE45-898F-E1DA9767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48" y="2518661"/>
            <a:ext cx="2711226" cy="1820677"/>
          </a:xfrm>
          <a:prstGeom prst="rect">
            <a:avLst/>
          </a:prstGeom>
        </p:spPr>
      </p:pic>
      <p:sp>
        <p:nvSpPr>
          <p:cNvPr id="374" name="conseSed ut perspiciatis unde omnis iste natus error sit voluptatem accusantium dolunde omniconseSed ut perspiciatis unde omnis iste natus error sit voluptatem accusantium dolunde"/>
          <p:cNvSpPr>
            <a:spLocks noGrp="1"/>
          </p:cNvSpPr>
          <p:nvPr>
            <p:ph type="body" sz="quarter" idx="1"/>
          </p:nvPr>
        </p:nvSpPr>
        <p:spPr>
          <a:xfrm>
            <a:off x="2123138" y="1582134"/>
            <a:ext cx="7945721" cy="449880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SzTx/>
              <a:buFontTx/>
              <a:buNone/>
              <a:defRPr sz="1200">
                <a:solidFill>
                  <a:srgbClr val="373737"/>
                </a:solidFill>
              </a:defRPr>
            </a:lvl1pPr>
          </a:lstStyle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sz="2800" b="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Medium" panose="020A0503020102020204" pitchFamily="18" charset="-78"/>
                <a:cs typeface="GE SS Two Medium" panose="020A0503020102020204" pitchFamily="18" charset="-78"/>
              </a:rPr>
              <a:t>Goals</a:t>
            </a:r>
            <a:endParaRPr lang="ar-SA" sz="28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cs typeface="GE SS Two Light" panose="020A0503020102020204" pitchFamily="18" charset="-78"/>
              </a:rPr>
              <a:t>extracting the weekly median number of people in one station.</a:t>
            </a:r>
          </a:p>
          <a:p>
            <a:pPr marL="285737" indent="-285737"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Comparing winter &amp; summer traffics  </a:t>
            </a:r>
          </a:p>
          <a:p>
            <a:pPr algn="l" fontAlgn="base">
              <a:lnSpc>
                <a:spcPct val="160000"/>
              </a:lnSpc>
              <a:spcBef>
                <a:spcPts val="3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Vision</a:t>
            </a:r>
            <a:endParaRPr lang="ar-SA" sz="28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Enable TPC to observe people traffic to manage the best </a:t>
            </a:r>
            <a:r>
              <a:rPr lang="en-US" sz="2000" dirty="0">
                <a:cs typeface="GE SS Two Light" panose="020A0503020102020204" pitchFamily="18" charset="-78"/>
              </a:rPr>
              <a:t>campaign possible</a:t>
            </a:r>
            <a:r>
              <a:rPr lang="en-US" sz="20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 each season</a:t>
            </a:r>
            <a:endParaRPr lang="ar-SA" sz="2000" dirty="0">
              <a:latin typeface="GE SS Two Light" panose="020A0503020102020204" pitchFamily="18" charset="-78"/>
              <a:ea typeface="GE SS Two Light" panose="020A0503020102020204" pitchFamily="18" charset="-78"/>
              <a:cs typeface="GE SS Two Light" panose="020A0503020102020204" pitchFamily="18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B9527-6D67-CC46-9137-53733DB59E95}"/>
              </a:ext>
            </a:extLst>
          </p:cNvPr>
          <p:cNvSpPr/>
          <p:nvPr/>
        </p:nvSpPr>
        <p:spPr>
          <a:xfrm>
            <a:off x="4692159" y="691715"/>
            <a:ext cx="280768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Goals &amp; Vision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40325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UR ORGANIZATION">
            <a:extLst>
              <a:ext uri="{FF2B5EF4-FFF2-40B4-BE49-F238E27FC236}">
                <a16:creationId xmlns:a16="http://schemas.microsoft.com/office/drawing/2014/main" id="{8213CACF-1D60-4E4E-8011-3974C89B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472" y="901096"/>
            <a:ext cx="9348247" cy="5055808"/>
          </a:xfrm>
          <a:prstGeom prst="rect">
            <a:avLst/>
          </a:prstGeom>
        </p:spPr>
        <p:txBody>
          <a:bodyPr>
            <a:noAutofit/>
          </a:bodyPr>
          <a:lstStyle>
            <a:lvl1pPr defTabSz="740626">
              <a:defRPr sz="2916"/>
            </a:lvl1pPr>
          </a:lstStyle>
          <a:p>
            <a:pPr algn="r">
              <a:lnSpc>
                <a:spcPct val="100000"/>
              </a:lnSpc>
            </a:pP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الهيــــكــــــل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التنظـــــيمي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لفريق العمل</a:t>
            </a:r>
            <a:endParaRPr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77523-9A0E-094C-B6C1-EFA002EBB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F6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OUR ORGANIZATION">
            <a:extLst>
              <a:ext uri="{FF2B5EF4-FFF2-40B4-BE49-F238E27FC236}">
                <a16:creationId xmlns:a16="http://schemas.microsoft.com/office/drawing/2014/main" id="{99355CB7-5FBE-B54D-A3D4-24F9917508E1}"/>
              </a:ext>
            </a:extLst>
          </p:cNvPr>
          <p:cNvSpPr txBox="1">
            <a:spLocks/>
          </p:cNvSpPr>
          <p:nvPr/>
        </p:nvSpPr>
        <p:spPr>
          <a:xfrm>
            <a:off x="1443872" y="1053496"/>
            <a:ext cx="9348247" cy="505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4062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00000"/>
              </a:lnSpc>
            </a:pP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Project </a:t>
            </a: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Details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0248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BFA4252-6E91-1448-B2A9-D26544B3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0" y="4276502"/>
            <a:ext cx="2336063" cy="233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82358-50AD-4241-A46D-4D90ACF0A292}"/>
              </a:ext>
            </a:extLst>
          </p:cNvPr>
          <p:cNvSpPr txBox="1"/>
          <p:nvPr/>
        </p:nvSpPr>
        <p:spPr>
          <a:xfrm>
            <a:off x="2363446" y="1645168"/>
            <a:ext cx="746510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Our studying data consists of 4 months as following: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January - February 2015 (Winter season)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July – August 2015 (Summer season) 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24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This way we can state the number of people using public transport each season.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627E5-A680-1847-9083-20AF03FFB932}"/>
              </a:ext>
            </a:extLst>
          </p:cNvPr>
          <p:cNvSpPr txBox="1"/>
          <p:nvPr/>
        </p:nvSpPr>
        <p:spPr>
          <a:xfrm>
            <a:off x="4967619" y="591897"/>
            <a:ext cx="2256761" cy="54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92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41756788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, company name&#10;&#10;Description automatically generated">
            <a:extLst>
              <a:ext uri="{FF2B5EF4-FFF2-40B4-BE49-F238E27FC236}">
                <a16:creationId xmlns:a16="http://schemas.microsoft.com/office/drawing/2014/main" id="{AEE79A23-B352-B841-8E9B-80BDCA39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02" y="3429000"/>
            <a:ext cx="3147741" cy="314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24016-D0BD-2C4F-8F91-02C56A24FB51}"/>
              </a:ext>
            </a:extLst>
          </p:cNvPr>
          <p:cNvSpPr txBox="1"/>
          <p:nvPr/>
        </p:nvSpPr>
        <p:spPr>
          <a:xfrm>
            <a:off x="2235431" y="1462713"/>
            <a:ext cx="7721138" cy="4339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Our dataset shows station name, dates and entries. 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using the data above: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We well observe only one station, taking dates of winter &amp; summer seasons in consideration.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extracting single day entries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Calculating the median of 7 days entries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Inserting data into understandable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60044-28F7-F24B-B900-62591171A10F}"/>
              </a:ext>
            </a:extLst>
          </p:cNvPr>
          <p:cNvSpPr/>
          <p:nvPr/>
        </p:nvSpPr>
        <p:spPr>
          <a:xfrm>
            <a:off x="5441013" y="643281"/>
            <a:ext cx="1309974" cy="541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0589" hangingPunct="1">
              <a:defRPr sz="2916"/>
            </a:pPr>
            <a:r>
              <a:rPr lang="en-US" sz="2920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Scope</a:t>
            </a:r>
            <a:endParaRPr lang="en-US" sz="2920"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60309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426721" y="1546137"/>
            <a:ext cx="5888736" cy="4339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The chart aside show’s us the median number of persons in one station per week for the winter season from 01/03/2015 to 02/14/2015 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The average number of persons using 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LEXINGTON AVE station in winter season is around 108,500 person.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493A7E9-B84A-DA4B-91EB-2294893DB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47" y="1546137"/>
            <a:ext cx="4770954" cy="4898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13201" y="649990"/>
            <a:ext cx="2765597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Winter Season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01548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329184" y="1546137"/>
            <a:ext cx="5961887" cy="4339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The chart aside show’s us the median number of persons in one station per week for the summer season from 01/03/2015 to 02/14/2015 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The average number of persons using 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LEXINGTON AVE station in summer season is around 98,800 person.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2412B1-02E5-424D-BCBD-9F3B53D1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30" y="1546137"/>
            <a:ext cx="4806399" cy="4871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7CBA5-8117-E64C-AECB-625F8A631D15}"/>
              </a:ext>
            </a:extLst>
          </p:cNvPr>
          <p:cNvSpPr/>
          <p:nvPr/>
        </p:nvSpPr>
        <p:spPr>
          <a:xfrm>
            <a:off x="4534502" y="655211"/>
            <a:ext cx="3122995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Summer Season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0167856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330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GE SS Two Light</vt:lpstr>
      <vt:lpstr>GE SS Two Medium</vt:lpstr>
      <vt:lpstr>Helvetica</vt:lpstr>
      <vt:lpstr>Lato Heavy</vt:lpstr>
      <vt:lpstr>Myriad Pro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الهيــــكــــــل التنظـــــيمي لفريق العمل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ABDULSHAKOUR BAKHSH</cp:lastModifiedBy>
  <cp:revision>66</cp:revision>
  <dcterms:modified xsi:type="dcterms:W3CDTF">2021-09-09T07:40:11Z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