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7" r:id="rId5"/>
  </p:sldIdLst>
  <p:sldSz cx="43891200" cy="43891200"/>
  <p:notesSz cx="7004050" cy="9283700"/>
  <p:defaultTextStyle>
    <a:defPPr>
      <a:defRPr lang="en-US"/>
    </a:defPPr>
    <a:lvl1pPr algn="l" rtl="0" eaLnBrk="0" fontAlgn="base" hangingPunct="0">
      <a:spcBef>
        <a:spcPct val="0"/>
      </a:spcBef>
      <a:spcAft>
        <a:spcPct val="0"/>
      </a:spcAft>
      <a:defRPr sz="3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600" kern="1200">
        <a:solidFill>
          <a:schemeClr val="tx1"/>
        </a:solidFill>
        <a:latin typeface="Arial" panose="020B0604020202020204" pitchFamily="34" charset="0"/>
        <a:ea typeface="+mn-ea"/>
        <a:cs typeface="+mn-cs"/>
      </a:defRPr>
    </a:lvl5pPr>
    <a:lvl6pPr marL="2286000" algn="l" defTabSz="914400" rtl="0" eaLnBrk="1" latinLnBrk="0" hangingPunct="1">
      <a:defRPr sz="3600" kern="1200">
        <a:solidFill>
          <a:schemeClr val="tx1"/>
        </a:solidFill>
        <a:latin typeface="Arial" panose="020B0604020202020204" pitchFamily="34" charset="0"/>
        <a:ea typeface="+mn-ea"/>
        <a:cs typeface="+mn-cs"/>
      </a:defRPr>
    </a:lvl6pPr>
    <a:lvl7pPr marL="2743200" algn="l" defTabSz="914400" rtl="0" eaLnBrk="1" latinLnBrk="0" hangingPunct="1">
      <a:defRPr sz="3600" kern="1200">
        <a:solidFill>
          <a:schemeClr val="tx1"/>
        </a:solidFill>
        <a:latin typeface="Arial" panose="020B0604020202020204" pitchFamily="34" charset="0"/>
        <a:ea typeface="+mn-ea"/>
        <a:cs typeface="+mn-cs"/>
      </a:defRPr>
    </a:lvl7pPr>
    <a:lvl8pPr marL="3200400" algn="l" defTabSz="914400" rtl="0" eaLnBrk="1" latinLnBrk="0" hangingPunct="1">
      <a:defRPr sz="3600" kern="1200">
        <a:solidFill>
          <a:schemeClr val="tx1"/>
        </a:solidFill>
        <a:latin typeface="Arial" panose="020B0604020202020204" pitchFamily="34" charset="0"/>
        <a:ea typeface="+mn-ea"/>
        <a:cs typeface="+mn-cs"/>
      </a:defRPr>
    </a:lvl8pPr>
    <a:lvl9pPr marL="3657600" algn="l" defTabSz="914400" rtl="0" eaLnBrk="1" latinLnBrk="0" hangingPunct="1">
      <a:defRPr sz="3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A74"/>
    <a:srgbClr val="EAEAEA"/>
    <a:srgbClr val="006699"/>
    <a:srgbClr val="CCECFF"/>
    <a:srgbClr val="F8F8F8"/>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370" y="-725"/>
      </p:cViewPr>
      <p:guideLst>
        <p:guide orient="horz" pos="13824"/>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5616B058-3624-4370-9BA2-FF9288EE760C}" type="datetimeFigureOut">
              <a:rPr lang="en-US" smtClean="0"/>
              <a:t>4/23/2025</a:t>
            </a:fld>
            <a:endParaRPr lang="en-US"/>
          </a:p>
        </p:txBody>
      </p:sp>
      <p:sp>
        <p:nvSpPr>
          <p:cNvPr id="4" name="Slide Image Placeholder 3"/>
          <p:cNvSpPr>
            <a:spLocks noGrp="1" noRot="1" noChangeAspect="1"/>
          </p:cNvSpPr>
          <p:nvPr>
            <p:ph type="sldImg" idx="2"/>
          </p:nvPr>
        </p:nvSpPr>
        <p:spPr>
          <a:xfrm>
            <a:off x="1935163" y="1160463"/>
            <a:ext cx="3133725" cy="3133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67225"/>
            <a:ext cx="5603875" cy="36560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856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18563"/>
            <a:ext cx="3035300" cy="465137"/>
          </a:xfrm>
          <a:prstGeom prst="rect">
            <a:avLst/>
          </a:prstGeom>
        </p:spPr>
        <p:txBody>
          <a:bodyPr vert="horz" lIns="91440" tIns="45720" rIns="91440" bIns="45720" rtlCol="0" anchor="b"/>
          <a:lstStyle>
            <a:lvl1pPr algn="r">
              <a:defRPr sz="1200"/>
            </a:lvl1pPr>
          </a:lstStyle>
          <a:p>
            <a:fld id="{DF673AFD-9DC2-42E3-8883-6D3B2449D029}" type="slidenum">
              <a:rPr lang="en-US" smtClean="0"/>
              <a:t>‹#›</a:t>
            </a:fld>
            <a:endParaRPr lang="en-US"/>
          </a:p>
        </p:txBody>
      </p:sp>
    </p:spTree>
    <p:extLst>
      <p:ext uri="{BB962C8B-B14F-4D97-AF65-F5344CB8AC3E}">
        <p14:creationId xmlns:p14="http://schemas.microsoft.com/office/powerpoint/2010/main" val="2770314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207FF-EADF-6291-EF1C-6F4A7069A4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F83363-883A-B1B8-CCE7-BDE61A0B3C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5A03E8-36FF-54BE-4147-2984F02170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3C9768-50A9-2DBD-5931-8932DE957F13}"/>
              </a:ext>
            </a:extLst>
          </p:cNvPr>
          <p:cNvSpPr>
            <a:spLocks noGrp="1"/>
          </p:cNvSpPr>
          <p:nvPr>
            <p:ph type="sldNum" sz="quarter" idx="5"/>
          </p:nvPr>
        </p:nvSpPr>
        <p:spPr/>
        <p:txBody>
          <a:bodyPr/>
          <a:lstStyle/>
          <a:p>
            <a:fld id="{DF673AFD-9DC2-42E3-8883-6D3B2449D029}" type="slidenum">
              <a:rPr lang="en-US" smtClean="0"/>
              <a:t>1</a:t>
            </a:fld>
            <a:endParaRPr lang="en-US"/>
          </a:p>
        </p:txBody>
      </p:sp>
    </p:spTree>
    <p:extLst>
      <p:ext uri="{BB962C8B-B14F-4D97-AF65-F5344CB8AC3E}">
        <p14:creationId xmlns:p14="http://schemas.microsoft.com/office/powerpoint/2010/main" val="42851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7183438"/>
            <a:ext cx="32918400" cy="15279687"/>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5486400" y="23053675"/>
            <a:ext cx="32918400" cy="105965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03785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17838" y="2336800"/>
            <a:ext cx="37855525" cy="84836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3017838" y="11684000"/>
            <a:ext cx="37855525" cy="278479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6232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10275" y="2336800"/>
            <a:ext cx="9463088" cy="371951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3017838" y="2336800"/>
            <a:ext cx="28240037" cy="371951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8511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838" y="2336800"/>
            <a:ext cx="37855525" cy="84836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3017838" y="11684000"/>
            <a:ext cx="37855525" cy="278479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857046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025" y="10942638"/>
            <a:ext cx="37857113" cy="182578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2994025" y="29371925"/>
            <a:ext cx="37857113" cy="9601200"/>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52256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838" y="2336800"/>
            <a:ext cx="37855525" cy="84836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3017838" y="11684000"/>
            <a:ext cx="18851562" cy="278479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22021800" y="11684000"/>
            <a:ext cx="18851563" cy="278479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078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336800"/>
            <a:ext cx="37857113" cy="8483600"/>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3022600" y="10760075"/>
            <a:ext cx="18568988" cy="527208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22600" y="16032163"/>
            <a:ext cx="18568988" cy="2358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22220238" y="10760075"/>
            <a:ext cx="18659475" cy="527208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20238" y="16032163"/>
            <a:ext cx="18659475" cy="2358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9931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17838" y="2336800"/>
            <a:ext cx="37855525" cy="8483600"/>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74509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35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925763"/>
            <a:ext cx="14157325" cy="10240962"/>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18659475" y="6319838"/>
            <a:ext cx="22220238" cy="311912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3022600" y="13166725"/>
            <a:ext cx="14157325" cy="2439511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44388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2600" y="2925763"/>
            <a:ext cx="14157325" cy="10240962"/>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18659475" y="6319838"/>
            <a:ext cx="22220238" cy="311912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3022600" y="13166725"/>
            <a:ext cx="14157325" cy="24395113"/>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591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746E8D3D-6DEF-C957-655D-7B4C22F2BD2E}"/>
              </a:ext>
            </a:extLst>
          </p:cNvPr>
          <p:cNvSpPr>
            <a:spLocks noChangeArrowheads="1"/>
          </p:cNvSpPr>
          <p:nvPr userDrawn="1"/>
        </p:nvSpPr>
        <p:spPr bwMode="auto">
          <a:xfrm>
            <a:off x="0" y="5940425"/>
            <a:ext cx="9140825" cy="37934900"/>
          </a:xfrm>
          <a:prstGeom prst="rect">
            <a:avLst/>
          </a:prstGeom>
          <a:solidFill>
            <a:srgbClr val="003366"/>
          </a:solidFill>
          <a:ln>
            <a:noFill/>
          </a:ln>
          <a:effectLst/>
        </p:spPr>
        <p:txBody>
          <a:bodyPr wrap="none" lIns="457200" tIns="228600" rIns="457200" bIns="457200"/>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4800">
              <a:latin typeface="Impact" panose="020B0806030902050204" pitchFamily="34" charset="0"/>
            </a:endParaRPr>
          </a:p>
        </p:txBody>
      </p:sp>
      <p:sp>
        <p:nvSpPr>
          <p:cNvPr id="1027" name="Rectangle 8">
            <a:extLst>
              <a:ext uri="{FF2B5EF4-FFF2-40B4-BE49-F238E27FC236}">
                <a16:creationId xmlns:a16="http://schemas.microsoft.com/office/drawing/2014/main" id="{494CD157-3053-AF16-55FF-F12ABC77C38C}"/>
              </a:ext>
            </a:extLst>
          </p:cNvPr>
          <p:cNvSpPr>
            <a:spLocks noChangeArrowheads="1"/>
          </p:cNvSpPr>
          <p:nvPr userDrawn="1"/>
        </p:nvSpPr>
        <p:spPr bwMode="auto">
          <a:xfrm>
            <a:off x="9140825" y="0"/>
            <a:ext cx="34736088" cy="5942013"/>
          </a:xfrm>
          <a:prstGeom prst="rect">
            <a:avLst/>
          </a:prstGeom>
          <a:solidFill>
            <a:srgbClr val="003366"/>
          </a:solidFill>
          <a:ln>
            <a:noFill/>
          </a:ln>
          <a:effectLst/>
        </p:spPr>
        <p:txBody>
          <a:bodyPr wrap="none" lIns="457200" tIns="457200" rIns="457200" bIns="457200"/>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defRPr/>
            </a:pPr>
            <a:endParaRPr lang="en-IN" altLang="en-US"/>
          </a:p>
        </p:txBody>
      </p:sp>
      <p:sp>
        <p:nvSpPr>
          <p:cNvPr id="1028" name="Rectangle 9">
            <a:extLst>
              <a:ext uri="{FF2B5EF4-FFF2-40B4-BE49-F238E27FC236}">
                <a16:creationId xmlns:a16="http://schemas.microsoft.com/office/drawing/2014/main" id="{C6E62E93-4A74-6F85-9E02-751D70AE4984}"/>
              </a:ext>
            </a:extLst>
          </p:cNvPr>
          <p:cNvSpPr>
            <a:spLocks noChangeArrowheads="1"/>
          </p:cNvSpPr>
          <p:nvPr userDrawn="1"/>
        </p:nvSpPr>
        <p:spPr bwMode="auto">
          <a:xfrm>
            <a:off x="9140825" y="5940425"/>
            <a:ext cx="34736088" cy="37934900"/>
          </a:xfrm>
          <a:prstGeom prst="rect">
            <a:avLst/>
          </a:prstGeom>
          <a:solidFill>
            <a:srgbClr val="336699"/>
          </a:solidFill>
          <a:ln>
            <a:noFill/>
          </a:ln>
          <a:effectLst/>
        </p:spPr>
        <p:txBody>
          <a:bodyPr wrap="none" lIns="457200" tIns="457200" rIns="457200" bIns="457200"/>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defRPr/>
            </a:pPr>
            <a:endParaRPr lang="en-IN" altLang="en-US"/>
          </a:p>
        </p:txBody>
      </p:sp>
      <p:sp>
        <p:nvSpPr>
          <p:cNvPr id="1029" name="Line 11">
            <a:extLst>
              <a:ext uri="{FF2B5EF4-FFF2-40B4-BE49-F238E27FC236}">
                <a16:creationId xmlns:a16="http://schemas.microsoft.com/office/drawing/2014/main" id="{FA531C67-0926-4B68-2202-BF06A3649063}"/>
              </a:ext>
            </a:extLst>
          </p:cNvPr>
          <p:cNvSpPr>
            <a:spLocks noChangeShapeType="1"/>
          </p:cNvSpPr>
          <p:nvPr userDrawn="1"/>
        </p:nvSpPr>
        <p:spPr bwMode="auto">
          <a:xfrm>
            <a:off x="9144000" y="0"/>
            <a:ext cx="0" cy="438912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30" name="Line 12">
            <a:extLst>
              <a:ext uri="{FF2B5EF4-FFF2-40B4-BE49-F238E27FC236}">
                <a16:creationId xmlns:a16="http://schemas.microsoft.com/office/drawing/2014/main" id="{3BD837EA-A1E2-9EC5-A3F4-56B38D0CA9A2}"/>
              </a:ext>
            </a:extLst>
          </p:cNvPr>
          <p:cNvSpPr>
            <a:spLocks noChangeShapeType="1"/>
          </p:cNvSpPr>
          <p:nvPr userDrawn="1"/>
        </p:nvSpPr>
        <p:spPr bwMode="auto">
          <a:xfrm>
            <a:off x="0" y="5940425"/>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2" name="Picture 15">
            <a:extLst>
              <a:ext uri="{FF2B5EF4-FFF2-40B4-BE49-F238E27FC236}">
                <a16:creationId xmlns:a16="http://schemas.microsoft.com/office/drawing/2014/main" id="{083DA1C2-0BC1-2D95-626F-905470B8CD7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819400" y="43367325"/>
            <a:ext cx="35020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kern="12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panose="020B0604020202020204" pitchFamily="34" charset="0"/>
        </a:defRPr>
      </a:lvl2pPr>
      <a:lvl3pPr algn="ctr" defTabSz="4389438" rtl="0" eaLnBrk="0" fontAlgn="base" hangingPunct="0">
        <a:spcBef>
          <a:spcPct val="0"/>
        </a:spcBef>
        <a:spcAft>
          <a:spcPct val="0"/>
        </a:spcAft>
        <a:defRPr sz="21100">
          <a:solidFill>
            <a:schemeClr val="tx2"/>
          </a:solidFill>
          <a:latin typeface="Arial" panose="020B0604020202020204" pitchFamily="34" charset="0"/>
        </a:defRPr>
      </a:lvl3pPr>
      <a:lvl4pPr algn="ctr" defTabSz="4389438" rtl="0" eaLnBrk="0" fontAlgn="base" hangingPunct="0">
        <a:spcBef>
          <a:spcPct val="0"/>
        </a:spcBef>
        <a:spcAft>
          <a:spcPct val="0"/>
        </a:spcAft>
        <a:defRPr sz="21100">
          <a:solidFill>
            <a:schemeClr val="tx2"/>
          </a:solidFill>
          <a:latin typeface="Arial" panose="020B0604020202020204" pitchFamily="34" charset="0"/>
        </a:defRPr>
      </a:lvl4pPr>
      <a:lvl5pPr algn="ctr" defTabSz="4389438" rtl="0" eaLnBrk="0" fontAlgn="base" hangingPunct="0">
        <a:spcBef>
          <a:spcPct val="0"/>
        </a:spcBef>
        <a:spcAft>
          <a:spcPct val="0"/>
        </a:spcAft>
        <a:defRPr sz="21100">
          <a:solidFill>
            <a:schemeClr val="tx2"/>
          </a:solidFill>
          <a:latin typeface="Arial" panose="020B0604020202020204" pitchFamily="34" charset="0"/>
        </a:defRPr>
      </a:lvl5pPr>
      <a:lvl6pPr marL="457200" algn="ctr" defTabSz="4389438" rtl="0" fontAlgn="base">
        <a:spcBef>
          <a:spcPct val="0"/>
        </a:spcBef>
        <a:spcAft>
          <a:spcPct val="0"/>
        </a:spcAft>
        <a:defRPr sz="21100">
          <a:solidFill>
            <a:schemeClr val="tx2"/>
          </a:solidFill>
          <a:latin typeface="Arial" panose="020B0604020202020204" pitchFamily="34" charset="0"/>
        </a:defRPr>
      </a:lvl6pPr>
      <a:lvl7pPr marL="914400" algn="ctr" defTabSz="4389438" rtl="0" fontAlgn="base">
        <a:spcBef>
          <a:spcPct val="0"/>
        </a:spcBef>
        <a:spcAft>
          <a:spcPct val="0"/>
        </a:spcAft>
        <a:defRPr sz="21100">
          <a:solidFill>
            <a:schemeClr val="tx2"/>
          </a:solidFill>
          <a:latin typeface="Arial" panose="020B0604020202020204" pitchFamily="34" charset="0"/>
        </a:defRPr>
      </a:lvl7pPr>
      <a:lvl8pPr marL="1371600" algn="ctr" defTabSz="4389438" rtl="0" fontAlgn="base">
        <a:spcBef>
          <a:spcPct val="0"/>
        </a:spcBef>
        <a:spcAft>
          <a:spcPct val="0"/>
        </a:spcAft>
        <a:defRPr sz="21100">
          <a:solidFill>
            <a:schemeClr val="tx2"/>
          </a:solidFill>
          <a:latin typeface="Arial" panose="020B0604020202020204" pitchFamily="34" charset="0"/>
        </a:defRPr>
      </a:lvl8pPr>
      <a:lvl9pPr marL="1828800" algn="ctr" defTabSz="4389438" rtl="0" fontAlgn="base">
        <a:spcBef>
          <a:spcPct val="0"/>
        </a:spcBef>
        <a:spcAft>
          <a:spcPct val="0"/>
        </a:spcAft>
        <a:defRPr sz="21100">
          <a:solidFill>
            <a:schemeClr val="tx2"/>
          </a:solidFill>
          <a:latin typeface="Arial" panose="020B0604020202020204" pitchFamily="34" charset="0"/>
        </a:defRPr>
      </a:lvl9pPr>
    </p:titleStyle>
    <p:bodyStyle>
      <a:lvl1pPr marL="1646238" indent="-1646238" algn="l" defTabSz="4389438" rtl="0" eaLnBrk="0" fontAlgn="base" hangingPunct="0">
        <a:spcBef>
          <a:spcPct val="20000"/>
        </a:spcBef>
        <a:spcAft>
          <a:spcPct val="0"/>
        </a:spcAft>
        <a:buChar char="•"/>
        <a:defRPr sz="15400" kern="12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kern="1200">
          <a:solidFill>
            <a:schemeClr val="tx1"/>
          </a:solidFill>
          <a:latin typeface="+mn-lt"/>
          <a:ea typeface="+mn-ea"/>
          <a:cs typeface="+mn-cs"/>
        </a:defRPr>
      </a:lvl2pPr>
      <a:lvl3pPr marL="5486400" indent="-1096963" algn="l" defTabSz="4389438" rtl="0" eaLnBrk="0" fontAlgn="base" hangingPunct="0">
        <a:spcBef>
          <a:spcPct val="20000"/>
        </a:spcBef>
        <a:spcAft>
          <a:spcPct val="0"/>
        </a:spcAft>
        <a:buChar char="•"/>
        <a:defRPr sz="11500" kern="1200">
          <a:solidFill>
            <a:schemeClr val="tx1"/>
          </a:solidFill>
          <a:latin typeface="+mn-lt"/>
          <a:ea typeface="+mn-ea"/>
          <a:cs typeface="+mn-cs"/>
        </a:defRPr>
      </a:lvl3pPr>
      <a:lvl4pPr marL="7680325"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4pPr>
      <a:lvl5pPr marL="9875838" indent="-1096963" algn="l" defTabSz="4389438" rtl="0" eaLnBrk="0" fontAlgn="base" hangingPunct="0">
        <a:spcBef>
          <a:spcPct val="20000"/>
        </a:spcBef>
        <a:spcAft>
          <a:spcPct val="0"/>
        </a:spcAft>
        <a:buChar char="»"/>
        <a:defRPr sz="9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0000D-E295-9C08-B183-72AF0EFF6DDA}"/>
            </a:ext>
          </a:extLst>
        </p:cNvPr>
        <p:cNvGrpSpPr/>
        <p:nvPr/>
      </p:nvGrpSpPr>
      <p:grpSpPr>
        <a:xfrm>
          <a:off x="0" y="0"/>
          <a:ext cx="0" cy="0"/>
          <a:chOff x="0" y="0"/>
          <a:chExt cx="0" cy="0"/>
        </a:xfrm>
      </p:grpSpPr>
      <p:sp>
        <p:nvSpPr>
          <p:cNvPr id="2050" name="Text Box 186">
            <a:extLst>
              <a:ext uri="{FF2B5EF4-FFF2-40B4-BE49-F238E27FC236}">
                <a16:creationId xmlns:a16="http://schemas.microsoft.com/office/drawing/2014/main" id="{1B1C57C5-950C-E6C7-C506-65F9285EC83B}"/>
              </a:ext>
            </a:extLst>
          </p:cNvPr>
          <p:cNvSpPr txBox="1">
            <a:spLocks noChangeArrowheads="1"/>
          </p:cNvSpPr>
          <p:nvPr/>
        </p:nvSpPr>
        <p:spPr bwMode="auto">
          <a:xfrm>
            <a:off x="9140825" y="0"/>
            <a:ext cx="34736088" cy="3048000"/>
          </a:xfrm>
          <a:prstGeom prst="rect">
            <a:avLst/>
          </a:prstGeom>
          <a:solidFill>
            <a:srgbClr val="FFC000"/>
          </a:solidFill>
          <a:ln>
            <a:noFill/>
          </a:ln>
          <a:effectLst/>
        </p:spPr>
        <p:txBody>
          <a:bodyPr lIns="457200" tIns="914400" rIns="457200" bIns="457200" anchor="ctr" anchorCtr="1"/>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sz="8800" dirty="0">
                <a:solidFill>
                  <a:schemeClr val="bg1"/>
                </a:solidFill>
                <a:latin typeface="Impact" panose="020B0806030902050204" pitchFamily="34" charset="0"/>
              </a:rPr>
              <a:t>DEEP LEARNING BASED SEGMENTATION AND CLASSIFICATION OF LUNG TUMOR</a:t>
            </a:r>
            <a:endParaRPr lang="en-US" altLang="en-US" sz="8800" dirty="0">
              <a:solidFill>
                <a:schemeClr val="bg1"/>
              </a:solidFill>
              <a:latin typeface="Impact" panose="020B0806030902050204" pitchFamily="34" charset="0"/>
            </a:endParaRPr>
          </a:p>
        </p:txBody>
      </p:sp>
      <p:sp>
        <p:nvSpPr>
          <p:cNvPr id="2052" name="Text Box 194">
            <a:extLst>
              <a:ext uri="{FF2B5EF4-FFF2-40B4-BE49-F238E27FC236}">
                <a16:creationId xmlns:a16="http://schemas.microsoft.com/office/drawing/2014/main" id="{0D514DB9-B8D9-256F-471B-116CE6AF6FFA}"/>
              </a:ext>
            </a:extLst>
          </p:cNvPr>
          <p:cNvSpPr txBox="1">
            <a:spLocks noChangeArrowheads="1"/>
          </p:cNvSpPr>
          <p:nvPr/>
        </p:nvSpPr>
        <p:spPr bwMode="auto">
          <a:xfrm>
            <a:off x="10058400" y="6102350"/>
            <a:ext cx="10055225" cy="1371600"/>
          </a:xfrm>
          <a:prstGeom prst="rect">
            <a:avLst/>
          </a:prstGeom>
          <a:solidFill>
            <a:srgbClr val="FFC000"/>
          </a:solidFill>
          <a:ln>
            <a:noFill/>
          </a:ln>
          <a:effectLst/>
        </p:spPr>
        <p:txBody>
          <a:bodyPr wrap="none" lIns="228600" tIns="228600" rIns="228600" bIns="228600" anchor="ctr" anchorCtr="1"/>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4800" b="1">
                <a:latin typeface="Aptos" panose="020B0004020202020204" pitchFamily="34" charset="0"/>
              </a:rPr>
              <a:t>BACKGROUND OF THE STUDY</a:t>
            </a:r>
          </a:p>
        </p:txBody>
      </p:sp>
      <p:sp>
        <p:nvSpPr>
          <p:cNvPr id="2053" name="Text Box 198">
            <a:extLst>
              <a:ext uri="{FF2B5EF4-FFF2-40B4-BE49-F238E27FC236}">
                <a16:creationId xmlns:a16="http://schemas.microsoft.com/office/drawing/2014/main" id="{B57A144C-7937-591E-102E-EAD895E431EF}"/>
              </a:ext>
            </a:extLst>
          </p:cNvPr>
          <p:cNvSpPr txBox="1">
            <a:spLocks noChangeArrowheads="1"/>
          </p:cNvSpPr>
          <p:nvPr/>
        </p:nvSpPr>
        <p:spPr bwMode="auto">
          <a:xfrm>
            <a:off x="32815856" y="6191770"/>
            <a:ext cx="10055225" cy="1371600"/>
          </a:xfrm>
          <a:prstGeom prst="rect">
            <a:avLst/>
          </a:prstGeom>
          <a:solidFill>
            <a:srgbClr val="FFC000"/>
          </a:solidFill>
          <a:ln>
            <a:noFill/>
          </a:ln>
          <a:effectLst/>
        </p:spPr>
        <p:txBody>
          <a:bodyPr wrap="none" lIns="228600" tIns="228600" rIns="228600" bIns="228600" anchor="ctr" anchorCtr="1"/>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5400" b="1" dirty="0">
                <a:latin typeface="Aptos" panose="020B0004020202020204" pitchFamily="34" charset="0"/>
              </a:rPr>
              <a:t>DISCUSSION</a:t>
            </a:r>
          </a:p>
        </p:txBody>
      </p:sp>
      <p:sp>
        <p:nvSpPr>
          <p:cNvPr id="2054" name="Text Box 199">
            <a:extLst>
              <a:ext uri="{FF2B5EF4-FFF2-40B4-BE49-F238E27FC236}">
                <a16:creationId xmlns:a16="http://schemas.microsoft.com/office/drawing/2014/main" id="{0CB00A80-45E8-CD35-D44D-1E842DB60342}"/>
              </a:ext>
            </a:extLst>
          </p:cNvPr>
          <p:cNvSpPr txBox="1">
            <a:spLocks noChangeArrowheads="1"/>
          </p:cNvSpPr>
          <p:nvPr/>
        </p:nvSpPr>
        <p:spPr bwMode="auto">
          <a:xfrm>
            <a:off x="21085575" y="6191770"/>
            <a:ext cx="10969625" cy="1371600"/>
          </a:xfrm>
          <a:prstGeom prst="rect">
            <a:avLst/>
          </a:prstGeom>
          <a:solidFill>
            <a:srgbClr val="FFC000"/>
          </a:solidFill>
          <a:ln>
            <a:noFill/>
          </a:ln>
          <a:effectLst/>
        </p:spPr>
        <p:txBody>
          <a:bodyPr wrap="none" lIns="228600" tIns="228600" rIns="228600" bIns="228600" anchor="ctr" anchorCtr="1"/>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5400" b="1" dirty="0">
                <a:latin typeface="Aptos" panose="020B0004020202020204" pitchFamily="34" charset="0"/>
              </a:rPr>
              <a:t>RESULTS</a:t>
            </a:r>
          </a:p>
        </p:txBody>
      </p:sp>
      <p:sp>
        <p:nvSpPr>
          <p:cNvPr id="2294" name="Text Box 246">
            <a:extLst>
              <a:ext uri="{FF2B5EF4-FFF2-40B4-BE49-F238E27FC236}">
                <a16:creationId xmlns:a16="http://schemas.microsoft.com/office/drawing/2014/main" id="{4F30121D-3D7A-7D5C-E3B5-83D80E86A98F}"/>
              </a:ext>
            </a:extLst>
          </p:cNvPr>
          <p:cNvSpPr txBox="1">
            <a:spLocks noChangeArrowheads="1"/>
          </p:cNvSpPr>
          <p:nvPr/>
        </p:nvSpPr>
        <p:spPr bwMode="auto">
          <a:xfrm>
            <a:off x="0" y="6102350"/>
            <a:ext cx="9140825" cy="1371600"/>
          </a:xfrm>
          <a:prstGeom prst="rect">
            <a:avLst/>
          </a:prstGeom>
          <a:solidFill>
            <a:srgbClr val="FFC000"/>
          </a:solidFill>
          <a:ln>
            <a:noFill/>
          </a:ln>
          <a:effectLst/>
        </p:spPr>
        <p:txBody>
          <a:bodyPr wrap="none" lIns="228600" tIns="228600" rIns="228600" bIns="228600" anchor="ctr" anchorCtr="1"/>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4800" b="1" dirty="0">
                <a:latin typeface="Aptos" panose="020B0004020202020204" pitchFamily="34" charset="0"/>
              </a:rPr>
              <a:t>ABSTRACT</a:t>
            </a:r>
          </a:p>
        </p:txBody>
      </p:sp>
      <p:sp>
        <p:nvSpPr>
          <p:cNvPr id="2101" name="Text Box 259">
            <a:extLst>
              <a:ext uri="{FF2B5EF4-FFF2-40B4-BE49-F238E27FC236}">
                <a16:creationId xmlns:a16="http://schemas.microsoft.com/office/drawing/2014/main" id="{D4C3D36F-B5F0-1A9B-15B6-F6D99A6DFDC9}"/>
              </a:ext>
            </a:extLst>
          </p:cNvPr>
          <p:cNvSpPr txBox="1">
            <a:spLocks noChangeArrowheads="1"/>
          </p:cNvSpPr>
          <p:nvPr/>
        </p:nvSpPr>
        <p:spPr bwMode="auto">
          <a:xfrm>
            <a:off x="10055220" y="25532751"/>
            <a:ext cx="10055225" cy="1371600"/>
          </a:xfrm>
          <a:prstGeom prst="rect">
            <a:avLst/>
          </a:prstGeom>
          <a:solidFill>
            <a:srgbClr val="FFC000"/>
          </a:solidFill>
          <a:ln>
            <a:noFill/>
          </a:ln>
          <a:effectLst/>
        </p:spPr>
        <p:txBody>
          <a:bodyPr wrap="none" lIns="228600" tIns="228600" rIns="228600" bIns="228600" anchor="ctr" anchorCtr="1"/>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4800" b="1" dirty="0">
                <a:latin typeface="Aptos" panose="020B0004020202020204" pitchFamily="34" charset="0"/>
              </a:rPr>
              <a:t>PROCESS/METHODOLOGY</a:t>
            </a:r>
          </a:p>
        </p:txBody>
      </p:sp>
      <p:sp>
        <p:nvSpPr>
          <p:cNvPr id="2102" name="Text Box 261">
            <a:extLst>
              <a:ext uri="{FF2B5EF4-FFF2-40B4-BE49-F238E27FC236}">
                <a16:creationId xmlns:a16="http://schemas.microsoft.com/office/drawing/2014/main" id="{7AC9734D-009D-51ED-812A-4CB2454B1235}"/>
              </a:ext>
            </a:extLst>
          </p:cNvPr>
          <p:cNvSpPr txBox="1">
            <a:spLocks noChangeArrowheads="1"/>
          </p:cNvSpPr>
          <p:nvPr/>
        </p:nvSpPr>
        <p:spPr bwMode="auto">
          <a:xfrm>
            <a:off x="32815858" y="15887004"/>
            <a:ext cx="10055225" cy="1371600"/>
          </a:xfrm>
          <a:prstGeom prst="rect">
            <a:avLst/>
          </a:prstGeom>
          <a:solidFill>
            <a:srgbClr val="FFC000"/>
          </a:solidFill>
          <a:ln>
            <a:noFill/>
          </a:ln>
          <a:effectLst/>
        </p:spPr>
        <p:txBody>
          <a:bodyPr wrap="none" lIns="228600" tIns="228600" rIns="228600" bIns="228600" anchor="ctr" anchorCtr="1"/>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4800" b="1" dirty="0">
                <a:latin typeface="Aptos" panose="020B0004020202020204" pitchFamily="34" charset="0"/>
              </a:rPr>
              <a:t>OUTCOME</a:t>
            </a:r>
          </a:p>
        </p:txBody>
      </p:sp>
      <p:sp>
        <p:nvSpPr>
          <p:cNvPr id="2105" name="Text Box 266">
            <a:extLst>
              <a:ext uri="{FF2B5EF4-FFF2-40B4-BE49-F238E27FC236}">
                <a16:creationId xmlns:a16="http://schemas.microsoft.com/office/drawing/2014/main" id="{F0BECD79-5D2A-508C-F517-35CAF7C1745D}"/>
              </a:ext>
            </a:extLst>
          </p:cNvPr>
          <p:cNvSpPr txBox="1">
            <a:spLocks noChangeArrowheads="1"/>
          </p:cNvSpPr>
          <p:nvPr/>
        </p:nvSpPr>
        <p:spPr bwMode="auto">
          <a:xfrm>
            <a:off x="0" y="42321540"/>
            <a:ext cx="9172772" cy="1569660"/>
          </a:xfrm>
          <a:prstGeom prst="rect">
            <a:avLst/>
          </a:prstGeom>
          <a:solidFill>
            <a:srgbClr val="003A74"/>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600" tIns="228600" rIns="228600" bIns="228600">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571500" indent="-571500" algn="just" eaLnBrk="1" hangingPunct="1">
              <a:buFont typeface="Arial" panose="020B0604020202020204" pitchFamily="34" charset="0"/>
              <a:buChar char="•"/>
            </a:pPr>
            <a:endParaRPr lang="en-US" altLang="en-US">
              <a:solidFill>
                <a:schemeClr val="bg1"/>
              </a:solidFill>
            </a:endParaRPr>
          </a:p>
          <a:p>
            <a:pPr algn="just" eaLnBrk="1" hangingPunct="1"/>
            <a:endParaRPr lang="en-US" altLang="en-US">
              <a:solidFill>
                <a:schemeClr val="bg1"/>
              </a:solidFill>
            </a:endParaRPr>
          </a:p>
        </p:txBody>
      </p:sp>
      <p:sp>
        <p:nvSpPr>
          <p:cNvPr id="2315" name="Text Box 267">
            <a:extLst>
              <a:ext uri="{FF2B5EF4-FFF2-40B4-BE49-F238E27FC236}">
                <a16:creationId xmlns:a16="http://schemas.microsoft.com/office/drawing/2014/main" id="{7E826DFE-5825-5E03-0796-D1904A737C4F}"/>
              </a:ext>
            </a:extLst>
          </p:cNvPr>
          <p:cNvSpPr txBox="1">
            <a:spLocks noChangeArrowheads="1"/>
          </p:cNvSpPr>
          <p:nvPr/>
        </p:nvSpPr>
        <p:spPr bwMode="auto">
          <a:xfrm>
            <a:off x="21085575" y="7447201"/>
            <a:ext cx="10969625" cy="10371876"/>
          </a:xfrm>
          <a:prstGeom prst="rect">
            <a:avLst/>
          </a:prstGeom>
          <a:solidFill>
            <a:schemeClr val="bg1">
              <a:lumMod val="85000"/>
            </a:schemeClr>
          </a:solidFill>
          <a:ln>
            <a:noFill/>
          </a:ln>
          <a:effectLst/>
        </p:spPr>
        <p:txBody>
          <a:bodyPr lIns="228600" tIns="228600" rIns="228600" bIns="228600"/>
          <a:lstStyle/>
          <a:p>
            <a:pPr marL="0" lvl="1" algn="just">
              <a:buFont typeface="Arial" panose="020B0604020202020204" pitchFamily="34" charset="0"/>
              <a:buChar char="•"/>
            </a:pPr>
            <a:r>
              <a:rPr lang="en-GB" sz="4400" b="1" dirty="0">
                <a:latin typeface="Calibri" panose="020F0502020204030204" pitchFamily="34" charset="0"/>
                <a:ea typeface="Calibri" panose="020F0502020204030204" pitchFamily="34" charset="0"/>
                <a:cs typeface="Calibri" panose="020F0502020204030204" pitchFamily="34" charset="0"/>
              </a:rPr>
              <a:t>Key Findings: </a:t>
            </a:r>
            <a:r>
              <a:rPr lang="en-GB" sz="4400" dirty="0">
                <a:latin typeface="Calibri" panose="020F0502020204030204" pitchFamily="34" charset="0"/>
                <a:ea typeface="Calibri" panose="020F0502020204030204" pitchFamily="34" charset="0"/>
                <a:cs typeface="Calibri" panose="020F0502020204030204" pitchFamily="34" charset="0"/>
              </a:rPr>
              <a:t>Achieved 96.7% accuracy using Inception-Residual Network. HUVA-Net++ enabled precise lung tumour segmentation. Outperformed existing ML and DL models.</a:t>
            </a:r>
          </a:p>
          <a:p>
            <a:pPr marL="0" lvl="1" algn="just"/>
            <a:endParaRPr lang="en-GB" sz="4400" dirty="0">
              <a:latin typeface="Calibri" panose="020F0502020204030204" pitchFamily="34" charset="0"/>
              <a:ea typeface="Calibri" panose="020F0502020204030204" pitchFamily="34" charset="0"/>
              <a:cs typeface="Calibri" panose="020F0502020204030204" pitchFamily="34" charset="0"/>
            </a:endParaRPr>
          </a:p>
          <a:p>
            <a:pPr marL="0" lvl="1" algn="just">
              <a:buFont typeface="Arial" panose="020B0604020202020204" pitchFamily="34" charset="0"/>
              <a:buChar char="•"/>
            </a:pPr>
            <a:r>
              <a:rPr lang="en-GB" sz="4400" b="1" dirty="0">
                <a:latin typeface="Calibri" panose="020F0502020204030204" pitchFamily="34" charset="0"/>
                <a:ea typeface="Calibri" panose="020F0502020204030204" pitchFamily="34" charset="0"/>
                <a:cs typeface="Calibri" panose="020F0502020204030204" pitchFamily="34" charset="0"/>
              </a:rPr>
              <a:t>Visualization: </a:t>
            </a:r>
            <a:r>
              <a:rPr lang="en-US" sz="4400" dirty="0">
                <a:latin typeface="Calibri" panose="020F0502020204030204" pitchFamily="34" charset="0"/>
                <a:ea typeface="Calibri" panose="020F0502020204030204" pitchFamily="34" charset="0"/>
                <a:cs typeface="Calibri" panose="020F0502020204030204" pitchFamily="34" charset="0"/>
              </a:rPr>
              <a:t>Implemented using Streamlit for interactive CT image upload and analysis. Charts highlight model performance; diagrams show architecture</a:t>
            </a:r>
            <a:r>
              <a:rPr lang="en-GB" sz="4400" dirty="0">
                <a:latin typeface="Calibri" panose="020F0502020204030204" pitchFamily="34" charset="0"/>
                <a:ea typeface="Calibri" panose="020F0502020204030204" pitchFamily="34" charset="0"/>
                <a:cs typeface="Calibri" panose="020F0502020204030204" pitchFamily="34" charset="0"/>
              </a:rPr>
              <a:t>.</a:t>
            </a:r>
          </a:p>
          <a:p>
            <a:pPr marL="0" lvl="1" algn="just"/>
            <a:endParaRPr lang="en-GB" sz="44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GB" sz="4400" b="1" dirty="0">
                <a:latin typeface="Calibri" panose="020F0502020204030204" pitchFamily="34" charset="0"/>
                <a:ea typeface="Calibri" panose="020F0502020204030204" pitchFamily="34" charset="0"/>
                <a:cs typeface="Calibri" panose="020F0502020204030204" pitchFamily="34" charset="0"/>
              </a:rPr>
              <a:t>Validation:</a:t>
            </a:r>
            <a:r>
              <a:rPr lang="en-GB" sz="4400" dirty="0">
                <a:latin typeface="Calibri" panose="020F0502020204030204" pitchFamily="34" charset="0"/>
                <a:ea typeface="Calibri" panose="020F0502020204030204" pitchFamily="34" charset="0"/>
                <a:cs typeface="Calibri" panose="020F0502020204030204" pitchFamily="34" charset="0"/>
              </a:rPr>
              <a:t> </a:t>
            </a:r>
            <a:r>
              <a:rPr lang="en-US" sz="4400" dirty="0">
                <a:latin typeface="Calibri" panose="020F0502020204030204" pitchFamily="34" charset="0"/>
                <a:ea typeface="Calibri" panose="020F0502020204030204" pitchFamily="34" charset="0"/>
                <a:cs typeface="Calibri" panose="020F0502020204030204" pitchFamily="34" charset="0"/>
              </a:rPr>
              <a:t>Deep learning outperformed traditional methods. Hybrid models boosted accuracy and segmentation. Early detection supports better clinical decisions</a:t>
            </a:r>
            <a:r>
              <a:rPr lang="en-GB" sz="4400" dirty="0">
                <a:latin typeface="Calibri" panose="020F0502020204030204" pitchFamily="34" charset="0"/>
                <a:ea typeface="Calibri" panose="020F0502020204030204" pitchFamily="34" charset="0"/>
                <a:cs typeface="Calibri" panose="020F0502020204030204" pitchFamily="34" charset="0"/>
              </a:rPr>
              <a:t>.</a:t>
            </a:r>
          </a:p>
        </p:txBody>
      </p:sp>
      <p:sp>
        <p:nvSpPr>
          <p:cNvPr id="2316" name="Text Box 268">
            <a:extLst>
              <a:ext uri="{FF2B5EF4-FFF2-40B4-BE49-F238E27FC236}">
                <a16:creationId xmlns:a16="http://schemas.microsoft.com/office/drawing/2014/main" id="{CF28A0BD-5813-B766-3373-5228D369AB02}"/>
              </a:ext>
            </a:extLst>
          </p:cNvPr>
          <p:cNvSpPr txBox="1">
            <a:spLocks noChangeArrowheads="1"/>
          </p:cNvSpPr>
          <p:nvPr/>
        </p:nvSpPr>
        <p:spPr bwMode="auto">
          <a:xfrm>
            <a:off x="32815857" y="7543505"/>
            <a:ext cx="10055225" cy="8118969"/>
          </a:xfrm>
          <a:prstGeom prst="rect">
            <a:avLst/>
          </a:prstGeom>
          <a:solidFill>
            <a:schemeClr val="bg1">
              <a:lumMod val="85000"/>
            </a:schemeClr>
          </a:solidFill>
          <a:ln>
            <a:noFill/>
          </a:ln>
          <a:effectLst/>
        </p:spPr>
        <p:txBody>
          <a:bodyPr lIns="228600" tIns="228600" rIns="228600" bIns="228600"/>
          <a:lstStyle/>
          <a:p>
            <a:pPr algn="just">
              <a:buFont typeface="Arial" panose="020B0604020202020204" pitchFamily="34" charset="0"/>
              <a:buChar char="•"/>
              <a:defRPr/>
            </a:pPr>
            <a:r>
              <a:rPr lang="en-GB" sz="4600" b="1" dirty="0">
                <a:latin typeface="Calibri" panose="020F0502020204030204" pitchFamily="34" charset="0"/>
                <a:ea typeface="Calibri" panose="020F0502020204030204" pitchFamily="34" charset="0"/>
                <a:cs typeface="Calibri" panose="020F0502020204030204" pitchFamily="34" charset="0"/>
              </a:rPr>
              <a:t>Interpretation</a:t>
            </a:r>
            <a:r>
              <a:rPr lang="en-GB" sz="4600" b="1" dirty="0">
                <a:latin typeface="Söhne"/>
              </a:rPr>
              <a:t>: </a:t>
            </a:r>
            <a:r>
              <a:rPr lang="en-US" sz="4600" dirty="0">
                <a:latin typeface="Calibri" panose="020F0502020204030204" pitchFamily="34" charset="0"/>
                <a:ea typeface="Calibri" panose="020F0502020204030204" pitchFamily="34" charset="0"/>
                <a:cs typeface="Calibri" panose="020F0502020204030204" pitchFamily="34" charset="0"/>
              </a:rPr>
              <a:t>Findings show deep learning enhances early lung cancer detection and efficiency, broadening healthcare access and encouraging further AI research</a:t>
            </a:r>
            <a:r>
              <a:rPr lang="en-GB" sz="4600" dirty="0">
                <a:latin typeface="Söhne"/>
              </a:rPr>
              <a:t>.</a:t>
            </a:r>
          </a:p>
          <a:p>
            <a:pPr algn="just">
              <a:defRPr/>
            </a:pPr>
            <a:endParaRPr lang="en-GB" sz="4600" dirty="0">
              <a:latin typeface="Söhne"/>
            </a:endParaRPr>
          </a:p>
          <a:p>
            <a:pPr algn="just">
              <a:buFont typeface="Arial" panose="020B0604020202020204" pitchFamily="34" charset="0"/>
              <a:buChar char="•"/>
              <a:defRPr/>
            </a:pPr>
            <a:r>
              <a:rPr lang="en-GB" sz="4600" b="1" dirty="0">
                <a:latin typeface="Calibri" panose="020F0502020204030204" pitchFamily="34" charset="0"/>
                <a:ea typeface="Calibri" panose="020F0502020204030204" pitchFamily="34" charset="0"/>
                <a:cs typeface="Calibri" panose="020F0502020204030204" pitchFamily="34" charset="0"/>
              </a:rPr>
              <a:t>Limitations</a:t>
            </a:r>
            <a:r>
              <a:rPr lang="en-GB" sz="4600" b="1" dirty="0">
                <a:latin typeface="Söhne"/>
              </a:rPr>
              <a:t>: </a:t>
            </a:r>
            <a:r>
              <a:rPr lang="en-US" sz="4600" dirty="0">
                <a:latin typeface="Söhne"/>
              </a:rPr>
              <a:t>The study faces challenges with data requirements, clinical integration, model transparency, and ethical concerns</a:t>
            </a:r>
            <a:r>
              <a:rPr lang="en-GB" sz="4600" dirty="0">
                <a:latin typeface="Söhne"/>
              </a:rPr>
              <a:t>.</a:t>
            </a:r>
          </a:p>
        </p:txBody>
      </p:sp>
      <p:sp>
        <p:nvSpPr>
          <p:cNvPr id="2317" name="Text Box 269">
            <a:extLst>
              <a:ext uri="{FF2B5EF4-FFF2-40B4-BE49-F238E27FC236}">
                <a16:creationId xmlns:a16="http://schemas.microsoft.com/office/drawing/2014/main" id="{7FC0AC6B-E1EA-99AD-192D-F8FFFD1CED55}"/>
              </a:ext>
            </a:extLst>
          </p:cNvPr>
          <p:cNvSpPr txBox="1">
            <a:spLocks noChangeArrowheads="1"/>
          </p:cNvSpPr>
          <p:nvPr/>
        </p:nvSpPr>
        <p:spPr bwMode="auto">
          <a:xfrm>
            <a:off x="10055220" y="27272411"/>
            <a:ext cx="10055225" cy="14339934"/>
          </a:xfrm>
          <a:prstGeom prst="rect">
            <a:avLst/>
          </a:prstGeom>
          <a:solidFill>
            <a:schemeClr val="bg1">
              <a:lumMod val="85000"/>
            </a:schemeClr>
          </a:solidFill>
          <a:ln>
            <a:noFill/>
          </a:ln>
          <a:effectLst/>
        </p:spPr>
        <p:txBody>
          <a:bodyPr lIns="228600" tIns="228600" rIns="228600" bIns="228600"/>
          <a:lstStyle/>
          <a:p>
            <a:pPr algn="just">
              <a:buFont typeface="Arial" panose="020B0604020202020204" pitchFamily="34" charset="0"/>
              <a:buChar char="•"/>
            </a:pPr>
            <a:r>
              <a:rPr lang="en-GB" sz="4000" b="1" dirty="0">
                <a:latin typeface="Calibri" panose="020F0502020204030204" pitchFamily="34" charset="0"/>
                <a:ea typeface="Calibri" panose="020F0502020204030204" pitchFamily="34" charset="0"/>
                <a:cs typeface="Calibri" panose="020F0502020204030204" pitchFamily="34" charset="0"/>
              </a:rPr>
              <a:t>Research Design: </a:t>
            </a:r>
            <a:r>
              <a:rPr lang="en-GB" sz="4000" dirty="0">
                <a:latin typeface="Calibri" panose="020F0502020204030204" pitchFamily="34" charset="0"/>
                <a:ea typeface="Calibri" panose="020F0502020204030204" pitchFamily="34" charset="0"/>
                <a:cs typeface="Calibri" panose="020F0502020204030204" pitchFamily="34" charset="0"/>
              </a:rPr>
              <a:t>Proposes a hybrid model combining HUVA-Net++ for segmentation and Inception-</a:t>
            </a:r>
            <a:r>
              <a:rPr lang="en-GB" sz="4000" dirty="0" err="1">
                <a:latin typeface="Calibri" panose="020F0502020204030204" pitchFamily="34" charset="0"/>
                <a:ea typeface="Calibri" panose="020F0502020204030204" pitchFamily="34" charset="0"/>
                <a:cs typeface="Calibri" panose="020F0502020204030204" pitchFamily="34" charset="0"/>
              </a:rPr>
              <a:t>ResNet</a:t>
            </a:r>
            <a:r>
              <a:rPr lang="en-GB" sz="4000" dirty="0">
                <a:latin typeface="Calibri" panose="020F0502020204030204" pitchFamily="34" charset="0"/>
                <a:ea typeface="Calibri" panose="020F0502020204030204" pitchFamily="34" charset="0"/>
                <a:cs typeface="Calibri" panose="020F0502020204030204" pitchFamily="34" charset="0"/>
              </a:rPr>
              <a:t> for classification to enhance diagnostic accuracy.</a:t>
            </a:r>
            <a:endParaRPr lang="en-GB" sz="4000" b="1"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GB" sz="4000" b="1" dirty="0">
                <a:latin typeface="Calibri" panose="020F0502020204030204" pitchFamily="34" charset="0"/>
                <a:ea typeface="Calibri" panose="020F0502020204030204" pitchFamily="34" charset="0"/>
                <a:cs typeface="Calibri" panose="020F0502020204030204" pitchFamily="34" charset="0"/>
              </a:rPr>
              <a:t>Data Collection: </a:t>
            </a:r>
            <a:r>
              <a:rPr lang="en-US" sz="4000" dirty="0">
                <a:latin typeface="Calibri" panose="020F0502020204030204" pitchFamily="34" charset="0"/>
                <a:ea typeface="Calibri" panose="020F0502020204030204" pitchFamily="34" charset="0"/>
                <a:cs typeface="Calibri" panose="020F0502020204030204" pitchFamily="34" charset="0"/>
              </a:rPr>
              <a:t>Gathers CT lung images from diverse datasets, covering various tumor types and stages to build a reliable training set</a:t>
            </a:r>
            <a:r>
              <a:rPr lang="en-GB" sz="4000" dirty="0">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GB" sz="4000" b="1" dirty="0">
                <a:latin typeface="Calibri" panose="020F0502020204030204" pitchFamily="34" charset="0"/>
                <a:ea typeface="Calibri" panose="020F0502020204030204" pitchFamily="34" charset="0"/>
                <a:cs typeface="Calibri" panose="020F0502020204030204" pitchFamily="34" charset="0"/>
              </a:rPr>
              <a:t>Data Pre-Processing: </a:t>
            </a:r>
            <a:r>
              <a:rPr lang="en-US" sz="4000" dirty="0">
                <a:latin typeface="Calibri" panose="020F0502020204030204" pitchFamily="34" charset="0"/>
                <a:ea typeface="Calibri" panose="020F0502020204030204" pitchFamily="34" charset="0"/>
                <a:cs typeface="Calibri" panose="020F0502020204030204" pitchFamily="34" charset="0"/>
              </a:rPr>
              <a:t>Normalizes and resizes images, focusing on region-of-interest segmentation to improve AI model input quality.</a:t>
            </a:r>
            <a:endParaRPr lang="en-GB" sz="40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GB" sz="4000" b="1" dirty="0">
                <a:latin typeface="Calibri" panose="020F0502020204030204" pitchFamily="34" charset="0"/>
                <a:ea typeface="Calibri" panose="020F0502020204030204" pitchFamily="34" charset="0"/>
                <a:cs typeface="Calibri" panose="020F0502020204030204" pitchFamily="34" charset="0"/>
              </a:rPr>
              <a:t>Data Augmentation: </a:t>
            </a:r>
            <a:r>
              <a:rPr lang="en-US" sz="4000" dirty="0">
                <a:latin typeface="Calibri" panose="020F0502020204030204" pitchFamily="34" charset="0"/>
                <a:ea typeface="Calibri" panose="020F0502020204030204" pitchFamily="34" charset="0"/>
                <a:cs typeface="Calibri" panose="020F0502020204030204" pitchFamily="34" charset="0"/>
              </a:rPr>
              <a:t>Applies rotations, flips, zooms, and shifts to expand data diversity and prevent model overfitting.</a:t>
            </a:r>
            <a:endParaRPr lang="en-GB" sz="40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GB" sz="4000" b="1" dirty="0">
                <a:latin typeface="Calibri" panose="020F0502020204030204" pitchFamily="34" charset="0"/>
                <a:ea typeface="Calibri" panose="020F0502020204030204" pitchFamily="34" charset="0"/>
                <a:cs typeface="Calibri" panose="020F0502020204030204" pitchFamily="34" charset="0"/>
              </a:rPr>
              <a:t>Segmentation: </a:t>
            </a:r>
            <a:r>
              <a:rPr lang="en-US" sz="4000" dirty="0">
                <a:latin typeface="Calibri" panose="020F0502020204030204" pitchFamily="34" charset="0"/>
                <a:ea typeface="Calibri" panose="020F0502020204030204" pitchFamily="34" charset="0"/>
                <a:cs typeface="Calibri" panose="020F0502020204030204" pitchFamily="34" charset="0"/>
              </a:rPr>
              <a:t>Employs HUVA-Net++ integrating U-Net++, attention gates, and vision transformers for precise tumor boundary detection</a:t>
            </a:r>
            <a:r>
              <a:rPr lang="en-GB" sz="4000" dirty="0">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GB" sz="4000" b="1" dirty="0">
                <a:latin typeface="Calibri" panose="020F0502020204030204" pitchFamily="34" charset="0"/>
                <a:ea typeface="Calibri" panose="020F0502020204030204" pitchFamily="34" charset="0"/>
                <a:cs typeface="Calibri" panose="020F0502020204030204" pitchFamily="34" charset="0"/>
              </a:rPr>
              <a:t>Classification: </a:t>
            </a:r>
            <a:r>
              <a:rPr lang="en-US" sz="4000" dirty="0">
                <a:latin typeface="Calibri" panose="020F0502020204030204" pitchFamily="34" charset="0"/>
                <a:ea typeface="Calibri" panose="020F0502020204030204" pitchFamily="34" charset="0"/>
                <a:cs typeface="Calibri" panose="020F0502020204030204" pitchFamily="34" charset="0"/>
              </a:rPr>
              <a:t>Utilizes a custom Inception-</a:t>
            </a:r>
            <a:r>
              <a:rPr lang="en-US" sz="4000" dirty="0" err="1">
                <a:latin typeface="Calibri" panose="020F0502020204030204" pitchFamily="34" charset="0"/>
                <a:ea typeface="Calibri" panose="020F0502020204030204" pitchFamily="34" charset="0"/>
                <a:cs typeface="Calibri" panose="020F0502020204030204" pitchFamily="34" charset="0"/>
              </a:rPr>
              <a:t>ResNet</a:t>
            </a:r>
            <a:r>
              <a:rPr lang="en-US" sz="4000" dirty="0">
                <a:latin typeface="Calibri" panose="020F0502020204030204" pitchFamily="34" charset="0"/>
                <a:ea typeface="Calibri" panose="020F0502020204030204" pitchFamily="34" charset="0"/>
                <a:cs typeface="Calibri" panose="020F0502020204030204" pitchFamily="34" charset="0"/>
              </a:rPr>
              <a:t> architecture for robust multi-scale feature extraction, classifying tumors as benign, malignant, or normal.</a:t>
            </a:r>
            <a:endParaRPr lang="en-GB" sz="40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endParaRPr lang="en-GB" sz="4000" dirty="0">
              <a:latin typeface="Calibri" panose="020F0502020204030204" pitchFamily="34" charset="0"/>
              <a:ea typeface="Calibri" panose="020F0502020204030204" pitchFamily="34" charset="0"/>
              <a:cs typeface="Calibri" panose="020F0502020204030204" pitchFamily="34" charset="0"/>
            </a:endParaRPr>
          </a:p>
        </p:txBody>
      </p:sp>
      <p:sp>
        <p:nvSpPr>
          <p:cNvPr id="2318" name="Text Box 270">
            <a:extLst>
              <a:ext uri="{FF2B5EF4-FFF2-40B4-BE49-F238E27FC236}">
                <a16:creationId xmlns:a16="http://schemas.microsoft.com/office/drawing/2014/main" id="{76759A4A-786C-6F73-59DC-08F58C2F701E}"/>
              </a:ext>
            </a:extLst>
          </p:cNvPr>
          <p:cNvSpPr txBox="1">
            <a:spLocks noChangeArrowheads="1"/>
          </p:cNvSpPr>
          <p:nvPr/>
        </p:nvSpPr>
        <p:spPr bwMode="auto">
          <a:xfrm>
            <a:off x="32815858" y="17472520"/>
            <a:ext cx="10067924" cy="8831828"/>
          </a:xfrm>
          <a:prstGeom prst="rect">
            <a:avLst/>
          </a:prstGeom>
          <a:solidFill>
            <a:schemeClr val="bg1">
              <a:lumMod val="85000"/>
            </a:schemeClr>
          </a:solidFill>
          <a:ln>
            <a:noFill/>
          </a:ln>
          <a:effectLst/>
        </p:spPr>
        <p:txBody>
          <a:bodyPr lIns="228600" tIns="228600" rIns="228600" bIns="228600"/>
          <a:lstStyle/>
          <a:p>
            <a:pPr algn="just">
              <a:buFont typeface="Arial" panose="020B0604020202020204" pitchFamily="34" charset="0"/>
              <a:buChar char="•"/>
              <a:defRPr/>
            </a:pPr>
            <a:r>
              <a:rPr lang="en-GB" altLang="en-US" sz="4600" b="1" dirty="0">
                <a:latin typeface="Calibri" panose="020F0502020204030204" pitchFamily="34" charset="0"/>
                <a:ea typeface="Calibri" panose="020F0502020204030204" pitchFamily="34" charset="0"/>
                <a:cs typeface="Calibri" panose="020F0502020204030204" pitchFamily="34" charset="0"/>
              </a:rPr>
              <a:t>Innovation:</a:t>
            </a:r>
            <a:r>
              <a:rPr lang="en-GB" altLang="en-US" sz="4600" dirty="0">
                <a:latin typeface="Calibri" panose="020F0502020204030204" pitchFamily="34" charset="0"/>
                <a:ea typeface="Calibri" panose="020F0502020204030204" pitchFamily="34" charset="0"/>
                <a:cs typeface="Calibri" panose="020F0502020204030204" pitchFamily="34" charset="0"/>
              </a:rPr>
              <a:t> A hybrid model combines HUVA-Net++ for </a:t>
            </a:r>
            <a:r>
              <a:rPr lang="en-GB" altLang="en-US" sz="4600" dirty="0" err="1">
                <a:latin typeface="Calibri" panose="020F0502020204030204" pitchFamily="34" charset="0"/>
                <a:ea typeface="Calibri" panose="020F0502020204030204" pitchFamily="34" charset="0"/>
                <a:cs typeface="Calibri" panose="020F0502020204030204" pitchFamily="34" charset="0"/>
              </a:rPr>
              <a:t>tumor</a:t>
            </a:r>
            <a:r>
              <a:rPr lang="en-GB" altLang="en-US" sz="4600" dirty="0">
                <a:latin typeface="Calibri" panose="020F0502020204030204" pitchFamily="34" charset="0"/>
                <a:ea typeface="Calibri" panose="020F0502020204030204" pitchFamily="34" charset="0"/>
                <a:cs typeface="Calibri" panose="020F0502020204030204" pitchFamily="34" charset="0"/>
              </a:rPr>
              <a:t> segmentation and Inception-</a:t>
            </a:r>
            <a:r>
              <a:rPr lang="en-GB" altLang="en-US" sz="4600" dirty="0" err="1">
                <a:latin typeface="Calibri" panose="020F0502020204030204" pitchFamily="34" charset="0"/>
                <a:ea typeface="Calibri" panose="020F0502020204030204" pitchFamily="34" charset="0"/>
                <a:cs typeface="Calibri" panose="020F0502020204030204" pitchFamily="34" charset="0"/>
              </a:rPr>
              <a:t>ResNet</a:t>
            </a:r>
            <a:r>
              <a:rPr lang="en-GB" altLang="en-US" sz="4600" dirty="0">
                <a:latin typeface="Calibri" panose="020F0502020204030204" pitchFamily="34" charset="0"/>
                <a:ea typeface="Calibri" panose="020F0502020204030204" pitchFamily="34" charset="0"/>
                <a:cs typeface="Calibri" panose="020F0502020204030204" pitchFamily="34" charset="0"/>
              </a:rPr>
              <a:t> for classification, improving diagnostic accuracy.</a:t>
            </a:r>
          </a:p>
          <a:p>
            <a:pPr algn="just">
              <a:buFont typeface="Arial" panose="020B0604020202020204" pitchFamily="34" charset="0"/>
              <a:buChar char="•"/>
              <a:defRPr/>
            </a:pPr>
            <a:r>
              <a:rPr lang="en-GB" altLang="en-US" sz="4600" b="1" dirty="0">
                <a:latin typeface="Calibri" panose="020F0502020204030204" pitchFamily="34" charset="0"/>
                <a:ea typeface="Calibri" panose="020F0502020204030204" pitchFamily="34" charset="0"/>
                <a:cs typeface="Calibri" panose="020F0502020204030204" pitchFamily="34" charset="0"/>
              </a:rPr>
              <a:t>Implications: </a:t>
            </a:r>
            <a:r>
              <a:rPr lang="en-US" altLang="en-US" sz="4600" dirty="0">
                <a:latin typeface="Calibri" panose="020F0502020204030204" pitchFamily="34" charset="0"/>
                <a:ea typeface="Calibri" panose="020F0502020204030204" pitchFamily="34" charset="0"/>
                <a:cs typeface="Calibri" panose="020F0502020204030204" pitchFamily="34" charset="0"/>
              </a:rPr>
              <a:t>This could enable earlier detection and better treatment outcomes for lung cancer patients</a:t>
            </a:r>
            <a:r>
              <a:rPr lang="en-GB" altLang="en-US" sz="4600" dirty="0">
                <a:latin typeface="Calibri" panose="020F0502020204030204" pitchFamily="34" charset="0"/>
                <a:ea typeface="Calibri" panose="020F0502020204030204" pitchFamily="34" charset="0"/>
                <a:cs typeface="Calibri" panose="020F0502020204030204" pitchFamily="34" charset="0"/>
              </a:rPr>
              <a:t>.</a:t>
            </a:r>
            <a:endParaRPr lang="en-GB" altLang="en-US" sz="4600" b="1"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defRPr/>
            </a:pPr>
            <a:r>
              <a:rPr lang="en-GB" altLang="en-US" sz="4600" b="1" dirty="0">
                <a:latin typeface="Calibri" panose="020F0502020204030204" pitchFamily="34" charset="0"/>
                <a:ea typeface="Calibri" panose="020F0502020204030204" pitchFamily="34" charset="0"/>
                <a:cs typeface="Calibri" panose="020F0502020204030204" pitchFamily="34" charset="0"/>
              </a:rPr>
              <a:t>Social Impact: </a:t>
            </a:r>
            <a:r>
              <a:rPr lang="en-US" altLang="en-US" sz="4600" dirty="0">
                <a:latin typeface="Calibri" panose="020F0502020204030204" pitchFamily="34" charset="0"/>
                <a:ea typeface="Calibri" panose="020F0502020204030204" pitchFamily="34" charset="0"/>
                <a:cs typeface="Calibri" panose="020F0502020204030204" pitchFamily="34" charset="0"/>
              </a:rPr>
              <a:t>Improved diagnostic tools may enhance awareness and access to lung cancer screening, boosting survival rates.</a:t>
            </a:r>
          </a:p>
        </p:txBody>
      </p:sp>
      <p:sp>
        <p:nvSpPr>
          <p:cNvPr id="2319" name="Text Box 271">
            <a:extLst>
              <a:ext uri="{FF2B5EF4-FFF2-40B4-BE49-F238E27FC236}">
                <a16:creationId xmlns:a16="http://schemas.microsoft.com/office/drawing/2014/main" id="{15490C85-5D04-3D04-C499-864067E376D0}"/>
              </a:ext>
            </a:extLst>
          </p:cNvPr>
          <p:cNvSpPr txBox="1">
            <a:spLocks noChangeArrowheads="1"/>
          </p:cNvSpPr>
          <p:nvPr/>
        </p:nvSpPr>
        <p:spPr bwMode="auto">
          <a:xfrm>
            <a:off x="10055225" y="7581780"/>
            <a:ext cx="10055225" cy="17278111"/>
          </a:xfrm>
          <a:prstGeom prst="rect">
            <a:avLst/>
          </a:prstGeom>
          <a:solidFill>
            <a:schemeClr val="bg1">
              <a:lumMod val="85000"/>
            </a:schemeClr>
          </a:solidFill>
          <a:ln>
            <a:noFill/>
          </a:ln>
          <a:effectLst/>
        </p:spPr>
        <p:txBody>
          <a:bodyPr lIns="228600" tIns="228600" rIns="228600" bIns="228600" anchor="t"/>
          <a:lstStyle/>
          <a:p>
            <a:pPr algn="just"/>
            <a:r>
              <a:rPr lang="en-GB" sz="6000" b="1" i="0" dirty="0">
                <a:effectLst/>
                <a:latin typeface="Calibri" panose="020F0502020204030204" pitchFamily="34" charset="0"/>
                <a:ea typeface="Calibri" panose="020F0502020204030204" pitchFamily="34" charset="0"/>
                <a:cs typeface="Calibri" panose="020F0502020204030204" pitchFamily="34" charset="0"/>
              </a:rPr>
              <a:t>Context: </a:t>
            </a:r>
            <a:r>
              <a:rPr lang="en-US" sz="4900" dirty="0">
                <a:latin typeface="Calibri" panose="020F0502020204030204" pitchFamily="34" charset="0"/>
                <a:ea typeface="Calibri" panose="020F0502020204030204" pitchFamily="34" charset="0"/>
                <a:cs typeface="Calibri" panose="020F0502020204030204" pitchFamily="34" charset="0"/>
              </a:rPr>
              <a:t>Lung cancer diagnosis is challenging due to subtle tumor variations and limited radiologist expertise. This project leverages deep learning to automate tumor classification, enhancing accuracy and early detection in diverse settings.</a:t>
            </a:r>
            <a:endParaRPr lang="en-GB" sz="4900" b="0" i="0" dirty="0">
              <a:effectLst/>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GB" sz="6000" b="1" i="0" dirty="0">
                <a:effectLst/>
                <a:latin typeface="Calibri" panose="020F0502020204030204" pitchFamily="34" charset="0"/>
                <a:ea typeface="Calibri" panose="020F0502020204030204" pitchFamily="34" charset="0"/>
                <a:cs typeface="Calibri" panose="020F0502020204030204" pitchFamily="34" charset="0"/>
              </a:rPr>
              <a:t>Significance: </a:t>
            </a:r>
            <a:r>
              <a:rPr lang="en-US" sz="4900" dirty="0">
                <a:latin typeface="Calibri" panose="020F0502020204030204" pitchFamily="34" charset="0"/>
                <a:ea typeface="Calibri" panose="020F0502020204030204" pitchFamily="34" charset="0"/>
                <a:cs typeface="Calibri" panose="020F0502020204030204" pitchFamily="34" charset="0"/>
              </a:rPr>
              <a:t>This project is vital for enhancing lung cancer diagnosis by automating early detection and reducing reliance on radiologists. It ensures accurate, efficient, and accessible healthcare solutions for diverse settings</a:t>
            </a:r>
            <a:r>
              <a:rPr lang="en-GB" sz="4900" dirty="0">
                <a:latin typeface="Calibri" panose="020F0502020204030204" pitchFamily="34" charset="0"/>
                <a:ea typeface="Calibri" panose="020F0502020204030204" pitchFamily="34" charset="0"/>
                <a:cs typeface="Calibri" panose="020F0502020204030204" pitchFamily="34" charset="0"/>
              </a:rPr>
              <a:t>.</a:t>
            </a:r>
          </a:p>
          <a:p>
            <a:pPr algn="just"/>
            <a:r>
              <a:rPr lang="en-GB" altLang="en-US" sz="6000" b="1" dirty="0">
                <a:latin typeface="Calibri" panose="020F0502020204030204" pitchFamily="34" charset="0"/>
                <a:ea typeface="Calibri" panose="020F0502020204030204" pitchFamily="34" charset="0"/>
                <a:cs typeface="Calibri" panose="020F0502020204030204" pitchFamily="34" charset="0"/>
              </a:rPr>
              <a:t>Identify Gap: </a:t>
            </a:r>
            <a:r>
              <a:rPr lang="en-US" sz="4900" dirty="0">
                <a:latin typeface="Calibri" panose="020F0502020204030204" pitchFamily="34" charset="0"/>
                <a:ea typeface="Calibri" panose="020F0502020204030204" pitchFamily="34" charset="0"/>
                <a:cs typeface="Calibri" panose="020F0502020204030204" pitchFamily="34" charset="0"/>
              </a:rPr>
              <a:t>This project leverages deep learning to improve automated lung tumor classification, addressing gaps in accuracy and efficiency, especially in resource-limited settings with high workloads. It enhances diagnostic reliability beyond traditional methods.</a:t>
            </a:r>
            <a:endParaRPr lang="en-GB" altLang="en-US" sz="49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buFont typeface="Arial" panose="020B0604020202020204" pitchFamily="34" charset="0"/>
              <a:buChar char="•"/>
            </a:pPr>
            <a:endParaRPr lang="en-GB" sz="6000" b="0" i="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 Box 246">
            <a:extLst>
              <a:ext uri="{FF2B5EF4-FFF2-40B4-BE49-F238E27FC236}">
                <a16:creationId xmlns:a16="http://schemas.microsoft.com/office/drawing/2014/main" id="{FB079B8E-45CC-A1AA-3F6F-0D5852A4294D}"/>
              </a:ext>
            </a:extLst>
          </p:cNvPr>
          <p:cNvSpPr txBox="1">
            <a:spLocks noChangeArrowheads="1"/>
          </p:cNvSpPr>
          <p:nvPr/>
        </p:nvSpPr>
        <p:spPr bwMode="auto">
          <a:xfrm>
            <a:off x="10055220" y="42040175"/>
            <a:ext cx="32907293" cy="1371600"/>
          </a:xfrm>
          <a:prstGeom prst="rect">
            <a:avLst/>
          </a:prstGeom>
          <a:solidFill>
            <a:srgbClr val="FFC000"/>
          </a:solidFill>
          <a:ln>
            <a:noFill/>
          </a:ln>
          <a:effectLst/>
        </p:spPr>
        <p:txBody>
          <a:bodyPr wrap="none" lIns="228600" tIns="228600" rIns="228600" bIns="228600" anchor="ctr" anchorCtr="1"/>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defRPr/>
            </a:pPr>
            <a:endParaRPr lang="en-US" altLang="en-US" sz="4800">
              <a:latin typeface="Impact" panose="020B0806030902050204" pitchFamily="34" charset="0"/>
            </a:endParaRPr>
          </a:p>
        </p:txBody>
      </p:sp>
      <p:sp>
        <p:nvSpPr>
          <p:cNvPr id="6" name="Text Box 266">
            <a:extLst>
              <a:ext uri="{FF2B5EF4-FFF2-40B4-BE49-F238E27FC236}">
                <a16:creationId xmlns:a16="http://schemas.microsoft.com/office/drawing/2014/main" id="{97DE75B2-B495-61B8-29BC-A2E0023E59C8}"/>
              </a:ext>
            </a:extLst>
          </p:cNvPr>
          <p:cNvSpPr txBox="1">
            <a:spLocks noChangeArrowheads="1"/>
          </p:cNvSpPr>
          <p:nvPr/>
        </p:nvSpPr>
        <p:spPr bwMode="auto">
          <a:xfrm>
            <a:off x="63895" y="7752154"/>
            <a:ext cx="9140825" cy="18620482"/>
          </a:xfrm>
          <a:prstGeom prst="rect">
            <a:avLst/>
          </a:prstGeom>
          <a:solidFill>
            <a:srgbClr val="003A74"/>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28600" tIns="228600" rIns="228600" bIns="228600" anchor="t">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just"/>
            <a:r>
              <a:rPr lang="en-GB" sz="6000" dirty="0">
                <a:solidFill>
                  <a:srgbClr val="FFFF00"/>
                </a:solidFill>
                <a:latin typeface="Söhne"/>
              </a:rPr>
              <a:t>Research Objective:</a:t>
            </a:r>
            <a:r>
              <a:rPr lang="en-GB" sz="6000" dirty="0">
                <a:solidFill>
                  <a:srgbClr val="FF0000"/>
                </a:solidFill>
                <a:latin typeface="Söhne"/>
              </a:rPr>
              <a:t> </a:t>
            </a:r>
            <a:r>
              <a:rPr lang="en-US" sz="4000" dirty="0">
                <a:solidFill>
                  <a:schemeClr val="bg1"/>
                </a:solidFill>
              </a:rPr>
              <a:t>The study aims to develop an efficient lung cancer detection system to facilitate early diagnosis, improve patient outcomes, and reduce the burden of advanced-stage treatments.</a:t>
            </a:r>
            <a:endParaRPr lang="en-GB" sz="4000" dirty="0">
              <a:solidFill>
                <a:schemeClr val="bg1"/>
              </a:solidFill>
              <a:latin typeface="Söhne"/>
            </a:endParaRPr>
          </a:p>
          <a:p>
            <a:pPr algn="just"/>
            <a:r>
              <a:rPr lang="en-GB" sz="6000" dirty="0">
                <a:solidFill>
                  <a:srgbClr val="FFFF00"/>
                </a:solidFill>
                <a:latin typeface="Söhne"/>
              </a:rPr>
              <a:t>Methodology: </a:t>
            </a:r>
            <a:r>
              <a:rPr lang="en-US" sz="4000" dirty="0">
                <a:solidFill>
                  <a:schemeClr val="bg1"/>
                </a:solidFill>
              </a:rPr>
              <a:t>The system integrates image processing techniques and machine learning models to analyze radiographic images for the identification and classification of lung lesions.</a:t>
            </a:r>
            <a:endParaRPr lang="en-GB" sz="4000" dirty="0">
              <a:solidFill>
                <a:schemeClr val="bg1"/>
              </a:solidFill>
              <a:latin typeface="Söhne"/>
            </a:endParaRPr>
          </a:p>
          <a:p>
            <a:pPr algn="just"/>
            <a:r>
              <a:rPr lang="en-GB" sz="6000" dirty="0">
                <a:solidFill>
                  <a:srgbClr val="FFFF00"/>
                </a:solidFill>
                <a:latin typeface="Söhne"/>
              </a:rPr>
              <a:t>Key Findings: </a:t>
            </a:r>
            <a:r>
              <a:rPr lang="en-US" sz="4000" dirty="0">
                <a:solidFill>
                  <a:schemeClr val="bg1"/>
                </a:solidFill>
              </a:rPr>
              <a:t>The proposed system demonstrates high accuracy in identifying early-stage lung cancer, offering valuable support to radiologists in decision-making.</a:t>
            </a:r>
            <a:endParaRPr lang="en-GB" sz="4000" dirty="0">
              <a:solidFill>
                <a:schemeClr val="bg1"/>
              </a:solidFill>
              <a:latin typeface="Söhne"/>
            </a:endParaRPr>
          </a:p>
          <a:p>
            <a:pPr algn="just"/>
            <a:r>
              <a:rPr lang="en-GB" sz="6000" dirty="0">
                <a:solidFill>
                  <a:srgbClr val="FFFF00"/>
                </a:solidFill>
                <a:latin typeface="Söhne"/>
              </a:rPr>
              <a:t>Implications: </a:t>
            </a:r>
            <a:r>
              <a:rPr lang="en-US" sz="4000" dirty="0">
                <a:solidFill>
                  <a:schemeClr val="bg1"/>
                </a:solidFill>
              </a:rPr>
              <a:t>Early detection enhances treatment success rates and lowers healthcare costs. The system's effectiveness can improve cancer survival rates significantly.</a:t>
            </a:r>
          </a:p>
          <a:p>
            <a:pPr algn="just"/>
            <a:r>
              <a:rPr lang="en-GB" sz="6000" dirty="0">
                <a:solidFill>
                  <a:srgbClr val="FFFF00"/>
                </a:solidFill>
                <a:latin typeface="Söhne"/>
              </a:rPr>
              <a:t>Future plans: </a:t>
            </a:r>
            <a:r>
              <a:rPr lang="en-US" sz="4000" dirty="0">
                <a:solidFill>
                  <a:schemeClr val="bg1"/>
                </a:solidFill>
              </a:rPr>
              <a:t>Future work will focus on enhancing detection precision, scaling the model for larger datasets, and incorporating advanced AI techniques for real-time analysis.</a:t>
            </a:r>
            <a:endParaRPr lang="en-GB" sz="4000" dirty="0">
              <a:solidFill>
                <a:schemeClr val="bg1"/>
              </a:solidFill>
              <a:latin typeface="Söhne"/>
            </a:endParaRPr>
          </a:p>
        </p:txBody>
      </p:sp>
      <p:sp>
        <p:nvSpPr>
          <p:cNvPr id="9" name="Text Box 246">
            <a:extLst>
              <a:ext uri="{FF2B5EF4-FFF2-40B4-BE49-F238E27FC236}">
                <a16:creationId xmlns:a16="http://schemas.microsoft.com/office/drawing/2014/main" id="{1AF13C56-2689-CFF1-DF9D-ECAEC9367080}"/>
              </a:ext>
            </a:extLst>
          </p:cNvPr>
          <p:cNvSpPr txBox="1">
            <a:spLocks noChangeArrowheads="1"/>
          </p:cNvSpPr>
          <p:nvPr/>
        </p:nvSpPr>
        <p:spPr bwMode="auto">
          <a:xfrm>
            <a:off x="1" y="26372636"/>
            <a:ext cx="9140824" cy="1371600"/>
          </a:xfrm>
          <a:prstGeom prst="rect">
            <a:avLst/>
          </a:prstGeom>
          <a:solidFill>
            <a:srgbClr val="FFC000"/>
          </a:solidFill>
          <a:ln>
            <a:noFill/>
          </a:ln>
          <a:effectLst/>
        </p:spPr>
        <p:txBody>
          <a:bodyPr wrap="none" lIns="228600" tIns="228600" rIns="228600" bIns="228600" anchor="ctr" anchorCtr="1"/>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defRPr/>
            </a:pPr>
            <a:r>
              <a:rPr lang="en-US" altLang="en-US" sz="4800" b="1" dirty="0">
                <a:latin typeface="Aptos" panose="020B0004020202020204" pitchFamily="34" charset="0"/>
              </a:rPr>
              <a:t>SPOTLIGHT OF THE PROJECT</a:t>
            </a:r>
          </a:p>
        </p:txBody>
      </p:sp>
      <p:pic>
        <p:nvPicPr>
          <p:cNvPr id="8" name="Picture 7" descr="A close up of a logo&#10;&#10;Description automatically generated">
            <a:extLst>
              <a:ext uri="{FF2B5EF4-FFF2-40B4-BE49-F238E27FC236}">
                <a16:creationId xmlns:a16="http://schemas.microsoft.com/office/drawing/2014/main" id="{D8EA4484-D32B-3859-5AC4-F6534BAF54EF}"/>
              </a:ext>
            </a:extLst>
          </p:cNvPr>
          <p:cNvPicPr>
            <a:picLocks noChangeAspect="1"/>
          </p:cNvPicPr>
          <p:nvPr/>
        </p:nvPicPr>
        <p:blipFill>
          <a:blip r:embed="rId3"/>
          <a:stretch>
            <a:fillRect/>
          </a:stretch>
        </p:blipFill>
        <p:spPr>
          <a:xfrm>
            <a:off x="747534" y="1105260"/>
            <a:ext cx="7706442" cy="4046507"/>
          </a:xfrm>
          <a:prstGeom prst="rect">
            <a:avLst/>
          </a:prstGeom>
        </p:spPr>
      </p:pic>
      <p:sp>
        <p:nvSpPr>
          <p:cNvPr id="15" name="Text Box 261">
            <a:extLst>
              <a:ext uri="{FF2B5EF4-FFF2-40B4-BE49-F238E27FC236}">
                <a16:creationId xmlns:a16="http://schemas.microsoft.com/office/drawing/2014/main" id="{47211E39-5DE6-7E10-8BCB-49F242BE6D8C}"/>
              </a:ext>
            </a:extLst>
          </p:cNvPr>
          <p:cNvSpPr txBox="1">
            <a:spLocks noChangeArrowheads="1"/>
          </p:cNvSpPr>
          <p:nvPr/>
        </p:nvSpPr>
        <p:spPr bwMode="auto">
          <a:xfrm>
            <a:off x="32828557" y="26794177"/>
            <a:ext cx="10055225" cy="1371600"/>
          </a:xfrm>
          <a:prstGeom prst="rect">
            <a:avLst/>
          </a:prstGeom>
          <a:solidFill>
            <a:srgbClr val="FFC000"/>
          </a:solidFill>
          <a:ln>
            <a:noFill/>
          </a:ln>
          <a:effectLst/>
        </p:spPr>
        <p:txBody>
          <a:bodyPr wrap="none" lIns="228600" tIns="228600" rIns="228600" bIns="228600" anchor="ctr" anchorCtr="1"/>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5400" b="1" dirty="0">
                <a:latin typeface="Aptos" panose="020B0004020202020204" pitchFamily="34" charset="0"/>
              </a:rPr>
              <a:t>QR LINK OF PROJECT VIDEO</a:t>
            </a:r>
          </a:p>
        </p:txBody>
      </p:sp>
      <p:sp>
        <p:nvSpPr>
          <p:cNvPr id="16" name="Text Box 261">
            <a:extLst>
              <a:ext uri="{FF2B5EF4-FFF2-40B4-BE49-F238E27FC236}">
                <a16:creationId xmlns:a16="http://schemas.microsoft.com/office/drawing/2014/main" id="{C433E837-3891-5DAE-75E9-F8A1879371A8}"/>
              </a:ext>
            </a:extLst>
          </p:cNvPr>
          <p:cNvSpPr txBox="1">
            <a:spLocks noChangeArrowheads="1"/>
          </p:cNvSpPr>
          <p:nvPr/>
        </p:nvSpPr>
        <p:spPr bwMode="auto">
          <a:xfrm>
            <a:off x="32865095" y="37327531"/>
            <a:ext cx="10055225" cy="4284814"/>
          </a:xfrm>
          <a:prstGeom prst="rect">
            <a:avLst/>
          </a:prstGeom>
          <a:solidFill>
            <a:srgbClr val="FFC000"/>
          </a:solidFill>
          <a:ln>
            <a:noFill/>
          </a:ln>
          <a:effectLst/>
        </p:spPr>
        <p:txBody>
          <a:bodyPr wrap="none" lIns="228600" tIns="228600" rIns="228600" bIns="228600" anchor="ctr" anchorCtr="1"/>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GB" altLang="en-US" sz="5400" b="1" dirty="0">
                <a:latin typeface="Aptos" panose="020B0004020202020204" pitchFamily="34" charset="0"/>
              </a:rPr>
              <a:t>THARSANEE R M</a:t>
            </a:r>
          </a:p>
          <a:p>
            <a:pPr algn="ctr" eaLnBrk="1" hangingPunct="1"/>
            <a:r>
              <a:rPr lang="en-GB" altLang="en-US" sz="5400" b="1" dirty="0">
                <a:latin typeface="Aptos" panose="020B0004020202020204" pitchFamily="34" charset="0"/>
              </a:rPr>
              <a:t>ASSISTANT PROFESSOR II</a:t>
            </a:r>
          </a:p>
          <a:p>
            <a:pPr algn="ctr" eaLnBrk="1" hangingPunct="1"/>
            <a:r>
              <a:rPr lang="en-GB" altLang="en-US" sz="5400" b="1" dirty="0">
                <a:latin typeface="Aptos" panose="020B0004020202020204" pitchFamily="34" charset="0"/>
              </a:rPr>
              <a:t>DEPARTMENT OF AI&amp;DS</a:t>
            </a:r>
          </a:p>
        </p:txBody>
      </p:sp>
      <p:grpSp>
        <p:nvGrpSpPr>
          <p:cNvPr id="2" name="Group 1">
            <a:extLst>
              <a:ext uri="{FF2B5EF4-FFF2-40B4-BE49-F238E27FC236}">
                <a16:creationId xmlns:a16="http://schemas.microsoft.com/office/drawing/2014/main" id="{A186849C-7310-ECCB-CE71-FC6123FBB538}"/>
              </a:ext>
            </a:extLst>
          </p:cNvPr>
          <p:cNvGrpSpPr/>
          <p:nvPr/>
        </p:nvGrpSpPr>
        <p:grpSpPr>
          <a:xfrm>
            <a:off x="11907041" y="3657680"/>
            <a:ext cx="29077444" cy="1810481"/>
            <a:chOff x="5003233" y="17765486"/>
            <a:chExt cx="29077444" cy="1810481"/>
          </a:xfrm>
        </p:grpSpPr>
        <p:sp>
          <p:nvSpPr>
            <p:cNvPr id="4" name="TextBox 3">
              <a:extLst>
                <a:ext uri="{FF2B5EF4-FFF2-40B4-BE49-F238E27FC236}">
                  <a16:creationId xmlns:a16="http://schemas.microsoft.com/office/drawing/2014/main" id="{863038C7-263A-C9E0-909C-58C5125F8987}"/>
                </a:ext>
              </a:extLst>
            </p:cNvPr>
            <p:cNvSpPr txBox="1"/>
            <p:nvPr/>
          </p:nvSpPr>
          <p:spPr>
            <a:xfrm>
              <a:off x="5003233" y="17765486"/>
              <a:ext cx="5486400" cy="1754326"/>
            </a:xfrm>
            <a:prstGeom prst="rect">
              <a:avLst/>
            </a:prstGeom>
            <a:noFill/>
          </p:spPr>
          <p:txBody>
            <a:bodyPr wrap="square" rtlCol="0">
              <a:spAutoFit/>
            </a:bodyPr>
            <a:lstStyle/>
            <a:p>
              <a:pPr algn="ctr"/>
              <a:r>
                <a:rPr lang="en-US" sz="5400" dirty="0">
                  <a:solidFill>
                    <a:schemeClr val="bg1"/>
                  </a:solidFill>
                </a:rPr>
                <a:t>AMITHA K</a:t>
              </a:r>
            </a:p>
            <a:p>
              <a:pPr algn="ctr"/>
              <a:r>
                <a:rPr lang="en-US" sz="5400" dirty="0">
                  <a:solidFill>
                    <a:schemeClr val="bg1"/>
                  </a:solidFill>
                </a:rPr>
                <a:t>(21BAD006)</a:t>
              </a:r>
            </a:p>
          </p:txBody>
        </p:sp>
        <p:sp>
          <p:nvSpPr>
            <p:cNvPr id="10" name="TextBox 9">
              <a:extLst>
                <a:ext uri="{FF2B5EF4-FFF2-40B4-BE49-F238E27FC236}">
                  <a16:creationId xmlns:a16="http://schemas.microsoft.com/office/drawing/2014/main" id="{2895DD7A-D876-1722-1BF8-BE49E70ED833}"/>
                </a:ext>
              </a:extLst>
            </p:cNvPr>
            <p:cNvSpPr txBox="1"/>
            <p:nvPr/>
          </p:nvSpPr>
          <p:spPr>
            <a:xfrm>
              <a:off x="10907487" y="17765486"/>
              <a:ext cx="6792683" cy="1754326"/>
            </a:xfrm>
            <a:prstGeom prst="rect">
              <a:avLst/>
            </a:prstGeom>
            <a:noFill/>
          </p:spPr>
          <p:txBody>
            <a:bodyPr wrap="square" rtlCol="0">
              <a:spAutoFit/>
            </a:bodyPr>
            <a:lstStyle/>
            <a:p>
              <a:pPr algn="ctr"/>
              <a:r>
                <a:rPr lang="en-US" sz="5400" dirty="0">
                  <a:solidFill>
                    <a:schemeClr val="bg1"/>
                  </a:solidFill>
                </a:rPr>
                <a:t>GOKULANANDAN S</a:t>
              </a:r>
            </a:p>
            <a:p>
              <a:pPr algn="ctr"/>
              <a:r>
                <a:rPr lang="en-US" sz="5400" dirty="0">
                  <a:solidFill>
                    <a:schemeClr val="bg1"/>
                  </a:solidFill>
                </a:rPr>
                <a:t>(21BAD023)</a:t>
              </a:r>
            </a:p>
          </p:txBody>
        </p:sp>
        <p:sp>
          <p:nvSpPr>
            <p:cNvPr id="13" name="TextBox 12">
              <a:extLst>
                <a:ext uri="{FF2B5EF4-FFF2-40B4-BE49-F238E27FC236}">
                  <a16:creationId xmlns:a16="http://schemas.microsoft.com/office/drawing/2014/main" id="{AAF328D3-1DE6-8EAC-A2FA-169BF98B7DC2}"/>
                </a:ext>
              </a:extLst>
            </p:cNvPr>
            <p:cNvSpPr txBox="1"/>
            <p:nvPr/>
          </p:nvSpPr>
          <p:spPr>
            <a:xfrm>
              <a:off x="18118024" y="17765486"/>
              <a:ext cx="5486400" cy="1754326"/>
            </a:xfrm>
            <a:prstGeom prst="rect">
              <a:avLst/>
            </a:prstGeom>
            <a:noFill/>
          </p:spPr>
          <p:txBody>
            <a:bodyPr wrap="square" rtlCol="0">
              <a:spAutoFit/>
            </a:bodyPr>
            <a:lstStyle/>
            <a:p>
              <a:pPr algn="ctr"/>
              <a:r>
                <a:rPr lang="en-US" sz="5400" dirty="0">
                  <a:solidFill>
                    <a:schemeClr val="bg1"/>
                  </a:solidFill>
                </a:rPr>
                <a:t>KARISHMA R</a:t>
              </a:r>
            </a:p>
            <a:p>
              <a:pPr algn="ctr"/>
              <a:r>
                <a:rPr lang="en-US" sz="5400" dirty="0">
                  <a:solidFill>
                    <a:schemeClr val="bg1"/>
                  </a:solidFill>
                </a:rPr>
                <a:t>(21BAD030)</a:t>
              </a:r>
            </a:p>
          </p:txBody>
        </p:sp>
        <p:sp>
          <p:nvSpPr>
            <p:cNvPr id="14" name="TextBox 13">
              <a:extLst>
                <a:ext uri="{FF2B5EF4-FFF2-40B4-BE49-F238E27FC236}">
                  <a16:creationId xmlns:a16="http://schemas.microsoft.com/office/drawing/2014/main" id="{2C8D217F-42A3-14F7-081E-CE95DA2D3EE6}"/>
                </a:ext>
              </a:extLst>
            </p:cNvPr>
            <p:cNvSpPr txBox="1"/>
            <p:nvPr/>
          </p:nvSpPr>
          <p:spPr>
            <a:xfrm>
              <a:off x="24022278" y="17821641"/>
              <a:ext cx="4154145" cy="1754326"/>
            </a:xfrm>
            <a:prstGeom prst="rect">
              <a:avLst/>
            </a:prstGeom>
            <a:noFill/>
          </p:spPr>
          <p:txBody>
            <a:bodyPr wrap="square" rtlCol="0">
              <a:spAutoFit/>
            </a:bodyPr>
            <a:lstStyle/>
            <a:p>
              <a:pPr algn="ctr"/>
              <a:r>
                <a:rPr lang="en-US" sz="5400" dirty="0">
                  <a:solidFill>
                    <a:schemeClr val="bg1"/>
                  </a:solidFill>
                </a:rPr>
                <a:t>MALINI A</a:t>
              </a:r>
            </a:p>
            <a:p>
              <a:pPr algn="ctr"/>
              <a:r>
                <a:rPr lang="en-US" sz="5400" dirty="0">
                  <a:solidFill>
                    <a:schemeClr val="bg1"/>
                  </a:solidFill>
                </a:rPr>
                <a:t>(21BCS066)</a:t>
              </a:r>
            </a:p>
          </p:txBody>
        </p:sp>
        <p:sp>
          <p:nvSpPr>
            <p:cNvPr id="17" name="TextBox 16">
              <a:extLst>
                <a:ext uri="{FF2B5EF4-FFF2-40B4-BE49-F238E27FC236}">
                  <a16:creationId xmlns:a16="http://schemas.microsoft.com/office/drawing/2014/main" id="{67960F5A-08A3-13F9-F0DD-B1FFCB3CD312}"/>
                </a:ext>
              </a:extLst>
            </p:cNvPr>
            <p:cNvSpPr txBox="1"/>
            <p:nvPr/>
          </p:nvSpPr>
          <p:spPr>
            <a:xfrm>
              <a:off x="28594277" y="17765486"/>
              <a:ext cx="5486400" cy="1754326"/>
            </a:xfrm>
            <a:prstGeom prst="rect">
              <a:avLst/>
            </a:prstGeom>
            <a:noFill/>
          </p:spPr>
          <p:txBody>
            <a:bodyPr wrap="square" rtlCol="0">
              <a:spAutoFit/>
            </a:bodyPr>
            <a:lstStyle/>
            <a:p>
              <a:pPr algn="ctr"/>
              <a:r>
                <a:rPr lang="en-US" sz="5400" dirty="0">
                  <a:solidFill>
                    <a:schemeClr val="bg1"/>
                  </a:solidFill>
                </a:rPr>
                <a:t>SHAKEEL S</a:t>
              </a:r>
            </a:p>
            <a:p>
              <a:pPr algn="ctr"/>
              <a:r>
                <a:rPr lang="en-US" sz="5400" dirty="0">
                  <a:solidFill>
                    <a:schemeClr val="bg1"/>
                  </a:solidFill>
                </a:rPr>
                <a:t>(21BIS207)</a:t>
              </a:r>
            </a:p>
          </p:txBody>
        </p:sp>
      </p:grpSp>
      <p:sp>
        <p:nvSpPr>
          <p:cNvPr id="19" name="Text Box 241">
            <a:extLst>
              <a:ext uri="{FF2B5EF4-FFF2-40B4-BE49-F238E27FC236}">
                <a16:creationId xmlns:a16="http://schemas.microsoft.com/office/drawing/2014/main" id="{9A85F3A1-1F02-A0A9-0880-84D497F6B4CF}"/>
              </a:ext>
            </a:extLst>
          </p:cNvPr>
          <p:cNvSpPr txBox="1">
            <a:spLocks noChangeArrowheads="1"/>
          </p:cNvSpPr>
          <p:nvPr/>
        </p:nvSpPr>
        <p:spPr bwMode="auto">
          <a:xfrm>
            <a:off x="22418859" y="31811116"/>
            <a:ext cx="85503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en-US" altLang="en-US" sz="2400" b="1" dirty="0">
                <a:solidFill>
                  <a:schemeClr val="bg1"/>
                </a:solidFill>
                <a:latin typeface="+mj-lt"/>
              </a:rPr>
              <a:t>Table 1:</a:t>
            </a:r>
            <a:r>
              <a:rPr lang="en-US" altLang="en-US" sz="2400" dirty="0">
                <a:solidFill>
                  <a:schemeClr val="bg1"/>
                </a:solidFill>
                <a:latin typeface="+mj-lt"/>
              </a:rPr>
              <a:t> </a:t>
            </a:r>
            <a:r>
              <a:rPr lang="en-US" sz="2400" b="1" dirty="0">
                <a:solidFill>
                  <a:schemeClr val="bg1"/>
                </a:solidFill>
                <a:effectLst/>
                <a:latin typeface="+mj-lt"/>
                <a:ea typeface="Aptos" panose="020B0004020202020204" pitchFamily="34" charset="0"/>
              </a:rPr>
              <a:t>Comparison with Existing Segmentation models </a:t>
            </a:r>
            <a:endParaRPr lang="en-US" altLang="en-US" sz="2400" dirty="0">
              <a:solidFill>
                <a:schemeClr val="bg1"/>
              </a:solidFill>
              <a:latin typeface="+mj-lt"/>
            </a:endParaRPr>
          </a:p>
        </p:txBody>
      </p:sp>
      <p:pic>
        <p:nvPicPr>
          <p:cNvPr id="20" name="Picture 242">
            <a:extLst>
              <a:ext uri="{FF2B5EF4-FFF2-40B4-BE49-F238E27FC236}">
                <a16:creationId xmlns:a16="http://schemas.microsoft.com/office/drawing/2014/main" id="{373BF376-740F-9EC7-DB0A-00B4C4CC44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1085574" y="18047228"/>
            <a:ext cx="10969625" cy="3720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43">
            <a:extLst>
              <a:ext uri="{FF2B5EF4-FFF2-40B4-BE49-F238E27FC236}">
                <a16:creationId xmlns:a16="http://schemas.microsoft.com/office/drawing/2014/main" id="{563AD0D4-8352-65DE-F6F8-004F6AE792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25604838" y="22969932"/>
            <a:ext cx="6450361" cy="3993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244">
            <a:extLst>
              <a:ext uri="{FF2B5EF4-FFF2-40B4-BE49-F238E27FC236}">
                <a16:creationId xmlns:a16="http://schemas.microsoft.com/office/drawing/2014/main" id="{8B11FEF6-14FB-4629-78E3-9FC336DAE8D4}"/>
              </a:ext>
            </a:extLst>
          </p:cNvPr>
          <p:cNvSpPr txBox="1">
            <a:spLocks noChangeArrowheads="1"/>
          </p:cNvSpPr>
          <p:nvPr/>
        </p:nvSpPr>
        <p:spPr bwMode="auto">
          <a:xfrm>
            <a:off x="24251764" y="21837362"/>
            <a:ext cx="463724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2800" b="1" dirty="0">
                <a:solidFill>
                  <a:schemeClr val="bg1"/>
                </a:solidFill>
              </a:rPr>
              <a:t>Figure 1:</a:t>
            </a:r>
            <a:r>
              <a:rPr lang="en-US" altLang="en-US" sz="2800" dirty="0">
                <a:solidFill>
                  <a:schemeClr val="bg1"/>
                </a:solidFill>
              </a:rPr>
              <a:t> HUVA-Net++ Architecture</a:t>
            </a:r>
          </a:p>
        </p:txBody>
      </p:sp>
      <p:graphicFrame>
        <p:nvGraphicFramePr>
          <p:cNvPr id="24" name="Group 202">
            <a:extLst>
              <a:ext uri="{FF2B5EF4-FFF2-40B4-BE49-F238E27FC236}">
                <a16:creationId xmlns:a16="http://schemas.microsoft.com/office/drawing/2014/main" id="{6C150281-C962-34E1-D0CE-032BFDCB4D08}"/>
              </a:ext>
            </a:extLst>
          </p:cNvPr>
          <p:cNvGraphicFramePr>
            <a:graphicFrameLocks noGrp="1"/>
          </p:cNvGraphicFramePr>
          <p:nvPr>
            <p:extLst>
              <p:ext uri="{D42A27DB-BD31-4B8C-83A1-F6EECF244321}">
                <p14:modId xmlns:p14="http://schemas.microsoft.com/office/powerpoint/2010/main" val="3078983141"/>
              </p:ext>
            </p:extLst>
          </p:nvPr>
        </p:nvGraphicFramePr>
        <p:xfrm>
          <a:off x="21207636" y="27130710"/>
          <a:ext cx="10972800" cy="4540252"/>
        </p:xfrm>
        <a:graphic>
          <a:graphicData uri="http://schemas.openxmlformats.org/drawingml/2006/table">
            <a:tbl>
              <a:tblPr/>
              <a:tblGrid>
                <a:gridCol w="3557588">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gridCol w="1852612">
                  <a:extLst>
                    <a:ext uri="{9D8B030D-6E8A-4147-A177-3AD203B41FA5}">
                      <a16:colId xmlns:a16="http://schemas.microsoft.com/office/drawing/2014/main" val="20002"/>
                    </a:ext>
                  </a:extLst>
                </a:gridCol>
                <a:gridCol w="1851025">
                  <a:extLst>
                    <a:ext uri="{9D8B030D-6E8A-4147-A177-3AD203B41FA5}">
                      <a16:colId xmlns:a16="http://schemas.microsoft.com/office/drawing/2014/main" val="20003"/>
                    </a:ext>
                  </a:extLst>
                </a:gridCol>
                <a:gridCol w="1857375">
                  <a:extLst>
                    <a:ext uri="{9D8B030D-6E8A-4147-A177-3AD203B41FA5}">
                      <a16:colId xmlns:a16="http://schemas.microsoft.com/office/drawing/2014/main" val="20004"/>
                    </a:ext>
                  </a:extLst>
                </a:gridCol>
              </a:tblGrid>
              <a:tr h="887413">
                <a:tc>
                  <a:txBody>
                    <a:bodyPr/>
                    <a:lstStyle/>
                    <a:p>
                      <a:pPr marL="0" marR="0" algn="ctr">
                        <a:lnSpc>
                          <a:spcPct val="107000"/>
                        </a:lnSpc>
                        <a:spcAft>
                          <a:spcPts val="800"/>
                        </a:spcAft>
                        <a:buNone/>
                      </a:pPr>
                      <a:r>
                        <a:rPr lang="en-IN" sz="2000" b="1" kern="0">
                          <a:effectLst/>
                          <a:latin typeface="Times New Roman" panose="02020603050405020304" pitchFamily="18" charset="0"/>
                          <a:ea typeface="Times New Roman" panose="02020603050405020304" pitchFamily="18" charset="0"/>
                          <a:cs typeface="Times New Roman" panose="02020603050405020304" pitchFamily="18" charset="0"/>
                        </a:rPr>
                        <a:t>Segmentation Models</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b="1" kern="0">
                          <a:effectLst/>
                          <a:latin typeface="Times New Roman" panose="02020603050405020304" pitchFamily="18" charset="0"/>
                          <a:ea typeface="Times New Roman" panose="02020603050405020304" pitchFamily="18" charset="0"/>
                          <a:cs typeface="Times New Roman" panose="02020603050405020304" pitchFamily="18" charset="0"/>
                        </a:rPr>
                        <a:t>Dice Coefficient (%)</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b="1" kern="0">
                          <a:effectLst/>
                          <a:latin typeface="Times New Roman" panose="02020603050405020304" pitchFamily="18" charset="0"/>
                          <a:ea typeface="Times New Roman" panose="02020603050405020304" pitchFamily="18" charset="0"/>
                          <a:cs typeface="Times New Roman" panose="02020603050405020304" pitchFamily="18" charset="0"/>
                        </a:rPr>
                        <a:t>IoU (%)</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b="1" kern="0">
                          <a:effectLst/>
                          <a:latin typeface="Times New Roman" panose="02020603050405020304" pitchFamily="18" charset="0"/>
                          <a:ea typeface="Times New Roman" panose="02020603050405020304" pitchFamily="18" charset="0"/>
                          <a:cs typeface="Times New Roman" panose="02020603050405020304" pitchFamily="18" charset="0"/>
                        </a:rPr>
                        <a:t>Sensitivity (%)</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b="1" kern="0">
                          <a:effectLst/>
                          <a:latin typeface="Times New Roman" panose="02020603050405020304" pitchFamily="18" charset="0"/>
                          <a:ea typeface="Times New Roman" panose="02020603050405020304" pitchFamily="18" charset="0"/>
                          <a:cs typeface="Times New Roman" panose="02020603050405020304" pitchFamily="18" charset="0"/>
                        </a:rPr>
                        <a:t>Specificity (%)</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31838">
                <a:tc>
                  <a:txBody>
                    <a:bodyPr/>
                    <a:lstStyle/>
                    <a:p>
                      <a:pPr marL="0" marR="0" algn="ctr">
                        <a:lnSpc>
                          <a:spcPct val="107000"/>
                        </a:lnSpc>
                        <a:spcAft>
                          <a:spcPts val="800"/>
                        </a:spcAft>
                        <a:buNone/>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U-Net</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88.2</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80.3</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86.7</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89.6</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28663">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3D U-Net</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89.1</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81.4</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87.3</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90.1</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31838">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V-Net</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90.5</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83.2</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88.9</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91.2</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730250">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Mask R-CNN</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91.3</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84.7</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90.1</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92.3</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730250">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HUVA-Net++</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94.7</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89.6</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a:effectLst/>
                          <a:latin typeface="Times New Roman" panose="02020603050405020304" pitchFamily="18" charset="0"/>
                          <a:ea typeface="Times New Roman" panose="02020603050405020304" pitchFamily="18" charset="0"/>
                          <a:cs typeface="Times New Roman" panose="02020603050405020304" pitchFamily="18" charset="0"/>
                        </a:rPr>
                        <a:t>93.5</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algn="ctr">
                        <a:lnSpc>
                          <a:spcPct val="107000"/>
                        </a:lnSpc>
                        <a:spcAft>
                          <a:spcPts val="800"/>
                        </a:spcAft>
                        <a:buNone/>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94.1</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02527394"/>
                  </a:ext>
                </a:extLst>
              </a:tr>
            </a:tbl>
          </a:graphicData>
        </a:graphic>
      </p:graphicFrame>
      <p:sp>
        <p:nvSpPr>
          <p:cNvPr id="25" name="Text Box 244">
            <a:extLst>
              <a:ext uri="{FF2B5EF4-FFF2-40B4-BE49-F238E27FC236}">
                <a16:creationId xmlns:a16="http://schemas.microsoft.com/office/drawing/2014/main" id="{E858F3E1-FF3A-E2A5-9898-09931ACA29AF}"/>
              </a:ext>
            </a:extLst>
          </p:cNvPr>
          <p:cNvSpPr txBox="1">
            <a:spLocks noChangeArrowheads="1"/>
          </p:cNvSpPr>
          <p:nvPr/>
        </p:nvSpPr>
        <p:spPr bwMode="auto">
          <a:xfrm>
            <a:off x="22277936" y="24255468"/>
            <a:ext cx="353771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a:defRPr sz="3600">
                <a:solidFill>
                  <a:schemeClr val="tx1"/>
                </a:solidFill>
                <a:latin typeface="Arial" panose="020B0604020202020204" pitchFamily="34" charset="0"/>
              </a:defRPr>
            </a:lvl1pPr>
            <a:lvl2pPr marL="742950" indent="-285750" defTabSz="4389438">
              <a:defRPr sz="3600">
                <a:solidFill>
                  <a:schemeClr val="tx1"/>
                </a:solidFill>
                <a:latin typeface="Arial" panose="020B0604020202020204" pitchFamily="34" charset="0"/>
              </a:defRPr>
            </a:lvl2pPr>
            <a:lvl3pPr marL="1143000" indent="-228600" defTabSz="4389438">
              <a:defRPr sz="3600">
                <a:solidFill>
                  <a:schemeClr val="tx1"/>
                </a:solidFill>
                <a:latin typeface="Arial" panose="020B0604020202020204" pitchFamily="34" charset="0"/>
              </a:defRPr>
            </a:lvl3pPr>
            <a:lvl4pPr marL="1600200" indent="-228600" defTabSz="4389438">
              <a:defRPr sz="3600">
                <a:solidFill>
                  <a:schemeClr val="tx1"/>
                </a:solidFill>
                <a:latin typeface="Arial" panose="020B0604020202020204" pitchFamily="34" charset="0"/>
              </a:defRPr>
            </a:lvl4pPr>
            <a:lvl5pPr marL="2057400" indent="-228600" defTabSz="4389438">
              <a:defRPr sz="36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en-US" altLang="en-US" sz="2800" b="1" dirty="0">
                <a:solidFill>
                  <a:schemeClr val="bg1"/>
                </a:solidFill>
              </a:rPr>
              <a:t>Figure 2:</a:t>
            </a:r>
            <a:r>
              <a:rPr lang="en-US" altLang="en-US" sz="2800" dirty="0">
                <a:solidFill>
                  <a:schemeClr val="bg1"/>
                </a:solidFill>
              </a:rPr>
              <a:t> Comparison of DL Models</a:t>
            </a:r>
          </a:p>
        </p:txBody>
      </p:sp>
      <p:pic>
        <p:nvPicPr>
          <p:cNvPr id="26" name="Picture 25" descr="A diagram of a computer&#10;&#10;Description automatically generated">
            <a:extLst>
              <a:ext uri="{FF2B5EF4-FFF2-40B4-BE49-F238E27FC236}">
                <a16:creationId xmlns:a16="http://schemas.microsoft.com/office/drawing/2014/main" id="{5FAF5329-63CE-53C6-7838-D277C2155427}"/>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890214" y="32515877"/>
            <a:ext cx="9607644" cy="9096468"/>
          </a:xfrm>
          <a:prstGeom prst="rect">
            <a:avLst/>
          </a:prstGeom>
          <a:noFill/>
          <a:ln>
            <a:noFill/>
          </a:ln>
        </p:spPr>
      </p:pic>
      <p:sp>
        <p:nvSpPr>
          <p:cNvPr id="27" name="Text Box 270">
            <a:extLst>
              <a:ext uri="{FF2B5EF4-FFF2-40B4-BE49-F238E27FC236}">
                <a16:creationId xmlns:a16="http://schemas.microsoft.com/office/drawing/2014/main" id="{F87A7A55-C212-0F50-DB38-C9C7DA4AC47B}"/>
              </a:ext>
            </a:extLst>
          </p:cNvPr>
          <p:cNvSpPr txBox="1">
            <a:spLocks noChangeArrowheads="1"/>
          </p:cNvSpPr>
          <p:nvPr/>
        </p:nvSpPr>
        <p:spPr bwMode="auto">
          <a:xfrm>
            <a:off x="32852396" y="28379692"/>
            <a:ext cx="10067924" cy="8684419"/>
          </a:xfrm>
          <a:prstGeom prst="rect">
            <a:avLst/>
          </a:prstGeom>
          <a:solidFill>
            <a:schemeClr val="bg1">
              <a:lumMod val="85000"/>
            </a:schemeClr>
          </a:solidFill>
          <a:ln>
            <a:noFill/>
          </a:ln>
          <a:effectLst/>
        </p:spPr>
        <p:txBody>
          <a:bodyPr lIns="228600" tIns="228600" rIns="228600" bIns="228600"/>
          <a:lstStyle/>
          <a:p>
            <a:pPr eaLnBrk="1" hangingPunct="1">
              <a:defRPr/>
            </a:pPr>
            <a:endParaRPr lang="en-US" altLang="en-US"/>
          </a:p>
        </p:txBody>
      </p:sp>
      <p:pic>
        <p:nvPicPr>
          <p:cNvPr id="28" name="Picture 2" descr="Create QR-Codes with Logo or Image fast ...">
            <a:extLst>
              <a:ext uri="{FF2B5EF4-FFF2-40B4-BE49-F238E27FC236}">
                <a16:creationId xmlns:a16="http://schemas.microsoft.com/office/drawing/2014/main" id="{EF6979E8-7613-44FE-248E-AB62E4ADCF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91537" y="28673775"/>
            <a:ext cx="8086725" cy="809625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8437681D-A4CD-A1E3-CF2E-10C22B4058FB}"/>
              </a:ext>
            </a:extLst>
          </p:cNvPr>
          <p:cNvSpPr/>
          <p:nvPr/>
        </p:nvSpPr>
        <p:spPr bwMode="auto">
          <a:xfrm>
            <a:off x="0" y="27744236"/>
            <a:ext cx="9172772" cy="16146964"/>
          </a:xfrm>
          <a:prstGeom prst="rect">
            <a:avLst/>
          </a:prstGeom>
          <a:solidFill>
            <a:srgbClr val="003A7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F1A74CE-7E2E-66E1-635B-2ACB8AFEA7ED}"/>
              </a:ext>
            </a:extLst>
          </p:cNvPr>
          <p:cNvSpPr txBox="1"/>
          <p:nvPr/>
        </p:nvSpPr>
        <p:spPr>
          <a:xfrm>
            <a:off x="-59680" y="27693462"/>
            <a:ext cx="9139237" cy="15327273"/>
          </a:xfrm>
          <a:prstGeom prst="rect">
            <a:avLst/>
          </a:prstGeom>
          <a:noFill/>
        </p:spPr>
        <p:txBody>
          <a:bodyPr wrap="square">
            <a:spAutoFit/>
          </a:bodyPr>
          <a:lstStyle/>
          <a:p>
            <a:pPr algn="just">
              <a:buFont typeface="Arial" panose="020B0604020202020204" pitchFamily="34" charset="0"/>
              <a:buChar char="•"/>
            </a:pPr>
            <a:r>
              <a:rPr lang="en-GB" sz="4500" dirty="0">
                <a:solidFill>
                  <a:srgbClr val="FFFF00"/>
                </a:solidFill>
                <a:latin typeface="Calibri" panose="020F0502020204030204" pitchFamily="34" charset="0"/>
                <a:ea typeface="Calibri" panose="020F0502020204030204" pitchFamily="34" charset="0"/>
                <a:cs typeface="Calibri" panose="020F0502020204030204" pitchFamily="34" charset="0"/>
              </a:rPr>
              <a:t>Impact and Significance: </a:t>
            </a:r>
          </a:p>
          <a:p>
            <a:pPr marL="857250" indent="-857250" algn="just">
              <a:buFont typeface="Wingdings" panose="05000000000000000000" pitchFamily="2" charset="2"/>
              <a:buChar char="ü"/>
            </a:pPr>
            <a:r>
              <a:rPr lang="en-US" sz="4500" dirty="0">
                <a:solidFill>
                  <a:schemeClr val="bg1"/>
                </a:solidFill>
                <a:latin typeface="Calibri" panose="020F0502020204030204" pitchFamily="34" charset="0"/>
                <a:ea typeface="Calibri" panose="020F0502020204030204" pitchFamily="34" charset="0"/>
                <a:cs typeface="Calibri" panose="020F0502020204030204" pitchFamily="34" charset="0"/>
              </a:rPr>
              <a:t>This project advances lung cancer diagnosis by enabling early, automated detection using deep learning. It reduces reliance on radiologists, enhances accuracy, and supports faster, personalized treatment. </a:t>
            </a:r>
          </a:p>
          <a:p>
            <a:pPr marL="857250" indent="-857250" algn="just">
              <a:buFont typeface="Wingdings" panose="05000000000000000000" pitchFamily="2" charset="2"/>
              <a:buChar char="ü"/>
            </a:pPr>
            <a:r>
              <a:rPr lang="en-US" sz="4500" dirty="0">
                <a:solidFill>
                  <a:schemeClr val="bg1"/>
                </a:solidFill>
                <a:latin typeface="Calibri" panose="020F0502020204030204" pitchFamily="34" charset="0"/>
                <a:ea typeface="Calibri" panose="020F0502020204030204" pitchFamily="34" charset="0"/>
                <a:cs typeface="Calibri" panose="020F0502020204030204" pitchFamily="34" charset="0"/>
              </a:rPr>
              <a:t>The integration of Inception-Residual Network and HUVA-Net++ ensures precise segmentation and classification, making cancer care more efficient, accessible, and scalable</a:t>
            </a:r>
            <a:r>
              <a:rPr lang="en-GB" sz="45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endParaRPr lang="en-GB" sz="4500" dirty="0">
              <a:solidFill>
                <a:srgbClr val="FFFF00"/>
              </a:solidFill>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GB" sz="4500" dirty="0">
                <a:solidFill>
                  <a:srgbClr val="FFFF00"/>
                </a:solidFill>
                <a:latin typeface="Calibri" panose="020F0502020204030204" pitchFamily="34" charset="0"/>
                <a:ea typeface="Calibri" panose="020F0502020204030204" pitchFamily="34" charset="0"/>
                <a:cs typeface="Calibri" panose="020F0502020204030204" pitchFamily="34" charset="0"/>
              </a:rPr>
              <a:t>Alignment with Goals:</a:t>
            </a:r>
          </a:p>
          <a:p>
            <a:pPr marL="857250" indent="-857250" algn="just">
              <a:buFont typeface="Wingdings" panose="05000000000000000000" pitchFamily="2" charset="2"/>
              <a:buChar char="ü"/>
            </a:pPr>
            <a:r>
              <a:rPr lang="en-US" sz="4500" dirty="0">
                <a:solidFill>
                  <a:schemeClr val="bg1"/>
                </a:solidFill>
                <a:latin typeface="Calibri" panose="020F0502020204030204" pitchFamily="34" charset="0"/>
                <a:ea typeface="Calibri" panose="020F0502020204030204" pitchFamily="34" charset="0"/>
                <a:cs typeface="Calibri" panose="020F0502020204030204" pitchFamily="34" charset="0"/>
              </a:rPr>
              <a:t>Broader Objectives: Supports national health initiatives for improved cancer detection.</a:t>
            </a:r>
          </a:p>
          <a:p>
            <a:pPr marL="857250" indent="-857250" algn="just">
              <a:buFont typeface="Wingdings" panose="05000000000000000000" pitchFamily="2" charset="2"/>
              <a:buChar char="ü"/>
            </a:pPr>
            <a:r>
              <a:rPr lang="en-US" sz="4500" dirty="0">
                <a:solidFill>
                  <a:schemeClr val="bg1"/>
                </a:solidFill>
                <a:latin typeface="Calibri" panose="020F0502020204030204" pitchFamily="34" charset="0"/>
                <a:ea typeface="Calibri" panose="020F0502020204030204" pitchFamily="34" charset="0"/>
                <a:cs typeface="Calibri" panose="020F0502020204030204" pitchFamily="34" charset="0"/>
              </a:rPr>
              <a:t>Specific Goals: Enhances diagnostic accuracy and increases access to lung cancer screening</a:t>
            </a:r>
            <a:r>
              <a:rPr lang="en-GB" sz="45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987726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3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6D058CAD07A47BDA1BF188B40DBE5" ma:contentTypeVersion="13" ma:contentTypeDescription="Create a new document." ma:contentTypeScope="" ma:versionID="318bc093a367f1ba20ba741b9af300fc">
  <xsd:schema xmlns:xsd="http://www.w3.org/2001/XMLSchema" xmlns:xs="http://www.w3.org/2001/XMLSchema" xmlns:p="http://schemas.microsoft.com/office/2006/metadata/properties" xmlns:ns2="dcc832f9-7b7b-40bf-b4c2-6880dca7b8f9" xmlns:ns3="1d4e2b6d-541a-416e-ab56-9c393005bac3" targetNamespace="http://schemas.microsoft.com/office/2006/metadata/properties" ma:root="true" ma:fieldsID="bc606b2ec851358506e4c95a8c1732f0" ns2:_="" ns3:_="">
    <xsd:import namespace="dcc832f9-7b7b-40bf-b4c2-6880dca7b8f9"/>
    <xsd:import namespace="1d4e2b6d-541a-416e-ab56-9c393005bac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2:MediaServiceObjectDetectorVersions"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c832f9-7b7b-40bf-b4c2-6880dca7b8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6ea1b0d9-6ead-405e-a20d-02fb1ff6912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d4e2b6d-541a-416e-ab56-9c393005bac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cc832f9-7b7b-40bf-b4c2-6880dca7b8f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AA06AE-BD63-4ADD-8801-68C8D72D7B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c832f9-7b7b-40bf-b4c2-6880dca7b8f9"/>
    <ds:schemaRef ds:uri="1d4e2b6d-541a-416e-ab56-9c393005ba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27392D-D9D7-43B7-9638-8BF008300D6D}">
  <ds:schemaRefs>
    <ds:schemaRef ds:uri="http://schemas.microsoft.com/office/2006/metadata/properties"/>
    <ds:schemaRef ds:uri="http://schemas.microsoft.com/office/infopath/2007/PartnerControls"/>
    <ds:schemaRef ds:uri="dcc832f9-7b7b-40bf-b4c2-6880dca7b8f9"/>
  </ds:schemaRefs>
</ds:datastoreItem>
</file>

<file path=customXml/itemProps3.xml><?xml version="1.0" encoding="utf-8"?>
<ds:datastoreItem xmlns:ds="http://schemas.openxmlformats.org/officeDocument/2006/customXml" ds:itemID="{DAAAE460-BD6E-47E6-A592-D78125462D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602</TotalTime>
  <Words>753</Words>
  <Application>Microsoft Office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Arial</vt:lpstr>
      <vt:lpstr>Calibri</vt:lpstr>
      <vt:lpstr>Impact</vt:lpstr>
      <vt:lpstr>Söhne</vt:lpstr>
      <vt:lpstr>Times New Roman</vt:lpstr>
      <vt:lpstr>Wingdings</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48 x 48 - D</dc:title>
  <dc:creator>Genigraphics 800.790.4001</dc:creator>
  <dc:description>To order poster prints visit us at www.genigraphics.com</dc:description>
  <cp:lastModifiedBy>Shakeel S 21BIS207</cp:lastModifiedBy>
  <cp:revision>41</cp:revision>
  <dcterms:created xsi:type="dcterms:W3CDTF">2008-05-03T03:01:56Z</dcterms:created>
  <dcterms:modified xsi:type="dcterms:W3CDTF">2025-04-22T18:58:13Z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0x0101007C16D058CAD07A47BDA1BF188B40DBE5</vt:lpwstr>
  </property>
</Properties>
</file>