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59000" indent="-1701800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319588" indent="-3405188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480175" indent="-5108575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640763" indent="-6811963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3993" autoAdjust="0"/>
  </p:normalViewPr>
  <p:slideViewPr>
    <p:cSldViewPr>
      <p:cViewPr>
        <p:scale>
          <a:sx n="33" d="100"/>
          <a:sy n="33" d="100"/>
        </p:scale>
        <p:origin x="1476" y="3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76FFE8-0872-46ED-B508-DF2666DF2539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18C859-372D-49E3-8A80-B70FD6D6E5F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090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6CD24D-66C6-491C-BDA9-72C033E8BE25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1F5BAB-182F-4052-A80D-C27D201FAC0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6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143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4319588" eaLnBrk="1" fontAlgn="base" hangingPunct="1">
              <a:spcBef>
                <a:spcPct val="0"/>
              </a:spcBef>
              <a:spcAft>
                <a:spcPct val="0"/>
              </a:spcAft>
            </a:pPr>
            <a:fld id="{FF2852EE-4A5F-4BC9-925B-CAB801A6B275}" type="slidenum">
              <a:rPr lang="he-IL" sz="1200" smtClean="0">
                <a:latin typeface="Calibri" pitchFamily="34" charset="0"/>
              </a:rPr>
              <a:pPr defTabSz="4319588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3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C90B1-8F41-4B17-B25D-A01D6521BF57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3A3041-9AA5-4DCC-87DB-03C4ECFB07D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2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32E137-6C43-4784-915D-D6413E1220F1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4C5412-4362-492E-A8F6-54826C0DFB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9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DBCA46-4825-4F4A-A158-E243A8117FAB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7640E2-F6CB-425F-AC46-E72C8A5628F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2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BA0395-DB79-40D1-AAE7-7294A94B573C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B2FEF-46F5-4542-9CFF-53391F56CE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5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1BF2C8-4D12-499B-BEE8-D2F1E6D5E649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ED6E5C-BEF5-4DC5-A73A-9CF82C371D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8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A80BA-C9F3-4A8A-AF94-86A26EF0A512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9B35DE-0099-4176-9274-9E700E77E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7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193E0E-37D8-4F1F-9BCE-4DB7DACC128D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C71013-23EF-4BFB-B4F1-67C3DEE1A7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4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0BB425-E2B9-46C6-B526-28A0A80DF399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4EA4D7-3BB5-497D-A012-A78C8ECEC0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71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1158F9-C711-4495-80F1-9BD3BF1ED2C0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B3E9E7-6365-4BE9-94EF-3201192859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3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846918-13CB-4C5B-B266-133BEE066C82}" type="datetimeFigureOut">
              <a:rPr lang="he-IL"/>
              <a:pPr>
                <a:defRPr/>
              </a:pPr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E5E3F5-9EDF-407D-8C1F-0739F77A82A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34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5FB781-6425-442D-BBC5-54D858EA6E61}"/>
              </a:ext>
            </a:extLst>
          </p:cNvPr>
          <p:cNvSpPr/>
          <p:nvPr/>
        </p:nvSpPr>
        <p:spPr>
          <a:xfrm>
            <a:off x="576289" y="41086021"/>
            <a:ext cx="15304717" cy="147100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51" name="Picture 27" descr="×ª××¦××ª ×ª××× × ×¢×××¨ âªpythonâ¬â">
            <a:extLst>
              <a:ext uri="{FF2B5EF4-FFF2-40B4-BE49-F238E27FC236}">
                <a16:creationId xmlns:a16="http://schemas.microsoft.com/office/drawing/2014/main" id="{93449153-C0C5-444C-98F0-E82CEC42C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86"/>
          <a:stretch/>
        </p:blipFill>
        <p:spPr bwMode="auto">
          <a:xfrm>
            <a:off x="8012141" y="41212518"/>
            <a:ext cx="4199308" cy="11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119D5B23-3A9D-4479-9FB0-EFCAA2608688}"/>
              </a:ext>
            </a:extLst>
          </p:cNvPr>
          <p:cNvSpPr/>
          <p:nvPr/>
        </p:nvSpPr>
        <p:spPr>
          <a:xfrm>
            <a:off x="576289" y="27435349"/>
            <a:ext cx="15304717" cy="7781788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DB240EC4-BD19-4277-A19C-ACA4BE476F57}"/>
              </a:ext>
            </a:extLst>
          </p:cNvPr>
          <p:cNvSpPr/>
          <p:nvPr/>
        </p:nvSpPr>
        <p:spPr>
          <a:xfrm>
            <a:off x="16523045" y="21890732"/>
            <a:ext cx="15481720" cy="1501485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E8DDD129-877E-46F9-8E28-5A0EC12DC6E8}"/>
              </a:ext>
            </a:extLst>
          </p:cNvPr>
          <p:cNvSpPr/>
          <p:nvPr/>
        </p:nvSpPr>
        <p:spPr>
          <a:xfrm>
            <a:off x="576290" y="14667624"/>
            <a:ext cx="15409713" cy="12263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ABDF9F3E-2462-452B-B1FE-7FB7A471F967}"/>
              </a:ext>
            </a:extLst>
          </p:cNvPr>
          <p:cNvSpPr/>
          <p:nvPr/>
        </p:nvSpPr>
        <p:spPr>
          <a:xfrm>
            <a:off x="16562065" y="14660124"/>
            <a:ext cx="15481720" cy="691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0FCFD6F5-EE80-4C2B-B81E-D6719EA75C69}"/>
              </a:ext>
            </a:extLst>
          </p:cNvPr>
          <p:cNvSpPr/>
          <p:nvPr/>
        </p:nvSpPr>
        <p:spPr>
          <a:xfrm>
            <a:off x="16523045" y="7142788"/>
            <a:ext cx="15376723" cy="7089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90" name="TextBox 6"/>
          <p:cNvSpPr txBox="1">
            <a:spLocks noChangeArrowheads="1"/>
          </p:cNvSpPr>
          <p:nvPr/>
        </p:nvSpPr>
        <p:spPr bwMode="auto">
          <a:xfrm>
            <a:off x="0" y="3122613"/>
            <a:ext cx="32404050" cy="13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ts val="10000"/>
              </a:lnSpc>
            </a:pPr>
            <a:r>
              <a:rPr lang="en-US" sz="9000" b="1" dirty="0">
                <a:latin typeface="Calibri" pitchFamily="34" charset="0"/>
                <a:cs typeface="David" pitchFamily="2" charset="-79"/>
              </a:rPr>
              <a:t>EEG-based Cognitive Workload Estimation using Deep </a:t>
            </a:r>
            <a:r>
              <a:rPr lang="en-US" sz="9000" b="1" dirty="0" err="1">
                <a:latin typeface="Calibri" pitchFamily="34" charset="0"/>
                <a:cs typeface="David" pitchFamily="2" charset="-79"/>
              </a:rPr>
              <a:t>ConvNets</a:t>
            </a:r>
            <a:endParaRPr lang="he-IL" sz="9000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1" y="4205288"/>
            <a:ext cx="32404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Shaked Aharon</a:t>
            </a:r>
            <a:endParaRPr lang="he-IL" sz="8000" b="1" dirty="0">
              <a:solidFill>
                <a:srgbClr val="000099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2" name="TextBox 10"/>
          <p:cNvSpPr txBox="1">
            <a:spLocks noChangeArrowheads="1"/>
          </p:cNvSpPr>
          <p:nvPr/>
        </p:nvSpPr>
        <p:spPr bwMode="auto">
          <a:xfrm>
            <a:off x="1" y="5205413"/>
            <a:ext cx="324040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Advisor: Dr. Oren </a:t>
            </a:r>
            <a:r>
              <a:rPr lang="en-US" sz="8000" b="1" dirty="0" err="1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Shriki</a:t>
            </a:r>
            <a:endParaRPr lang="en-US" sz="8000" b="1" dirty="0">
              <a:solidFill>
                <a:srgbClr val="FFCB97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33" y="720668"/>
            <a:ext cx="20738304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4320540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Faculty of Natural Sciences</a:t>
            </a:r>
            <a:endParaRPr lang="he-IL" sz="8800" b="1" dirty="0">
              <a:solidFill>
                <a:srgbClr val="000099"/>
              </a:solidFill>
              <a:latin typeface="+mn-lt"/>
              <a:cs typeface="David" pitchFamily="2" charset="-79"/>
            </a:endParaRPr>
          </a:p>
          <a:p>
            <a:pPr marL="1371600" indent="-1371600" algn="ctr" defTabSz="4320540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The Department of Computer Science</a:t>
            </a:r>
            <a:endParaRPr lang="he-IL" dirty="0">
              <a:latin typeface="+mn-l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C4065-3399-4100-837F-0C50F4F45B68}"/>
              </a:ext>
            </a:extLst>
          </p:cNvPr>
          <p:cNvSpPr txBox="1"/>
          <p:nvPr/>
        </p:nvSpPr>
        <p:spPr>
          <a:xfrm>
            <a:off x="576289" y="7142788"/>
            <a:ext cx="15409712" cy="708960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Motivation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Cognitive workload refers to the relative load on our limited cognitive resources.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High workload affects decision making and may lead to fatal errors even in routine procedures.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Monitoring workload has many applications from e-learning to monitoring drivers and pilots.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C67D-220C-47A0-9F47-2C036FABF3C7}"/>
              </a:ext>
            </a:extLst>
          </p:cNvPr>
          <p:cNvSpPr txBox="1"/>
          <p:nvPr/>
        </p:nvSpPr>
        <p:spPr>
          <a:xfrm>
            <a:off x="16562065" y="7208148"/>
            <a:ext cx="8208912" cy="6905720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Raven’s Test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Subjects were requested to answer the Raven’s Matrices test.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36 Questions in increasing level of difficulty.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FB086751-9394-46CC-902D-4A846AF43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566" y="7993188"/>
            <a:ext cx="5787083" cy="55785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C4B77F1-3FA2-4F9B-8B70-552DB9AF05DF}"/>
              </a:ext>
            </a:extLst>
          </p:cNvPr>
          <p:cNvSpPr txBox="1"/>
          <p:nvPr/>
        </p:nvSpPr>
        <p:spPr>
          <a:xfrm>
            <a:off x="690539" y="14770721"/>
            <a:ext cx="8986414" cy="12165235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EEG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EEG is a monitoring method to record electrical activity of the brain.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EEG signal is a dynamic time series signal across multiple electrodes on the scalp.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Subjects were monitored while taking an intelligence test (the Raven’s matrices test).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768881-3F25-4CA8-B48C-A0EE0CEEED7A}"/>
              </a:ext>
            </a:extLst>
          </p:cNvPr>
          <p:cNvSpPr txBox="1"/>
          <p:nvPr/>
        </p:nvSpPr>
        <p:spPr>
          <a:xfrm>
            <a:off x="659854" y="27416211"/>
            <a:ext cx="14257586" cy="8009001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Preparing The Dataset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Questions were divided to 3 levels of difficulty.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EEG signal was bandpass filtered, cut into trials and labeled by question difficulty.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Minimal preprocessing was made, to determine whether the network can learn to extract features from raw EEG signal.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62974-FD03-49C3-BDB8-82FD8A650FA3}"/>
              </a:ext>
            </a:extLst>
          </p:cNvPr>
          <p:cNvSpPr txBox="1"/>
          <p:nvPr/>
        </p:nvSpPr>
        <p:spPr>
          <a:xfrm>
            <a:off x="16634072" y="14667624"/>
            <a:ext cx="15409713" cy="6905720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Convolutional Neural Networks (CNN)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CNN can exploit the hierarchical structure found in natural signals.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Recent publications [1] showed that advancements in deep learning can help decoding motor imagery EEG signal, and proposed follow-up research on different EEG decoding tasks.</a:t>
            </a:r>
          </a:p>
        </p:txBody>
      </p:sp>
      <p:pic>
        <p:nvPicPr>
          <p:cNvPr id="48" name="תמונה 47">
            <a:extLst>
              <a:ext uri="{FF2B5EF4-FFF2-40B4-BE49-F238E27FC236}">
                <a16:creationId xmlns:a16="http://schemas.microsoft.com/office/drawing/2014/main" id="{063A5BCC-C657-4564-B636-662D31DF07D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637082" y="30834380"/>
            <a:ext cx="5614615" cy="538594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AA7534CC-8EE7-445A-877B-197381AB027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5637082" y="22589474"/>
            <a:ext cx="5614615" cy="824490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4AF0AF2-079A-4803-8350-A40CBB8E25E0}"/>
              </a:ext>
            </a:extLst>
          </p:cNvPr>
          <p:cNvSpPr txBox="1"/>
          <p:nvPr/>
        </p:nvSpPr>
        <p:spPr>
          <a:xfrm>
            <a:off x="16490057" y="22322780"/>
            <a:ext cx="9721080" cy="9663922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We evaluated: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>
                  <a:extLst/>
                </a:blip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Different architectures: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shallow / deep CNN.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>
                  <a:extLst/>
                </a:blip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Different trial lengths.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>
                  <a:extLst/>
                </a:blip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Single subject / cross subjects.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>
                  <a:extLst/>
                </a:blip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Different training strategies: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trial-wise / crops.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</a:pP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DACB4-B3FA-4222-AFE0-08F3E155E4E3}"/>
              </a:ext>
            </a:extLst>
          </p:cNvPr>
          <p:cNvSpPr txBox="1"/>
          <p:nvPr/>
        </p:nvSpPr>
        <p:spPr>
          <a:xfrm>
            <a:off x="725571" y="41319448"/>
            <a:ext cx="4334242" cy="1021556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Technologies</a:t>
            </a:r>
          </a:p>
        </p:txBody>
      </p:sp>
      <p:pic>
        <p:nvPicPr>
          <p:cNvPr id="1030" name="Picture 6" descr="×ª××¦××ª ×ª××× × ×¢×××¨ âªpytorchâ¬â">
            <a:extLst>
              <a:ext uri="{FF2B5EF4-FFF2-40B4-BE49-F238E27FC236}">
                <a16:creationId xmlns:a16="http://schemas.microsoft.com/office/drawing/2014/main" id="{4C9F2FEF-0D8C-4641-8FF7-264BFCA7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8" b="28646"/>
          <a:stretch/>
        </p:blipFill>
        <p:spPr bwMode="auto">
          <a:xfrm>
            <a:off x="4627765" y="41212518"/>
            <a:ext cx="363326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numpyâ¬â">
            <a:extLst>
              <a:ext uri="{FF2B5EF4-FFF2-40B4-BE49-F238E27FC236}">
                <a16:creationId xmlns:a16="http://schemas.microsoft.com/office/drawing/2014/main" id="{3748B338-638B-4221-948C-6E204815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621" y="41212518"/>
            <a:ext cx="3214742" cy="127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1A4A3835-B849-47F0-8DDF-74214C204F47}"/>
              </a:ext>
            </a:extLst>
          </p:cNvPr>
          <p:cNvSpPr/>
          <p:nvPr/>
        </p:nvSpPr>
        <p:spPr>
          <a:xfrm>
            <a:off x="576289" y="35716268"/>
            <a:ext cx="15304717" cy="479367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60317-4848-4BA1-91C8-E7E02A534261}"/>
              </a:ext>
            </a:extLst>
          </p:cNvPr>
          <p:cNvSpPr txBox="1"/>
          <p:nvPr/>
        </p:nvSpPr>
        <p:spPr>
          <a:xfrm>
            <a:off x="648297" y="35787832"/>
            <a:ext cx="14545618" cy="4290536"/>
          </a:xfrm>
          <a:prstGeom prst="roundRect">
            <a:avLst/>
          </a:prstGeom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Bibliography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Schirrmeister</a:t>
            </a:r>
            <a:r>
              <a:rPr lang="en-US" sz="3200" dirty="0"/>
              <a:t> RT, </a:t>
            </a:r>
            <a:r>
              <a:rPr lang="en-US" sz="3200" dirty="0" err="1"/>
              <a:t>Springenberg</a:t>
            </a:r>
            <a:r>
              <a:rPr lang="en-US" sz="3200" dirty="0"/>
              <a:t> JT, </a:t>
            </a:r>
            <a:r>
              <a:rPr lang="en-US" sz="3200" dirty="0" err="1"/>
              <a:t>Fiederer</a:t>
            </a:r>
            <a:r>
              <a:rPr lang="en-US" sz="3200" dirty="0"/>
              <a:t> LD, </a:t>
            </a:r>
            <a:r>
              <a:rPr lang="en-US" sz="3200" dirty="0" err="1"/>
              <a:t>Glasstetter</a:t>
            </a:r>
            <a:r>
              <a:rPr lang="en-US" sz="3200" dirty="0"/>
              <a:t> M, </a:t>
            </a:r>
            <a:r>
              <a:rPr lang="en-US" sz="3200" dirty="0" err="1"/>
              <a:t>Eggensperger</a:t>
            </a:r>
            <a:r>
              <a:rPr lang="en-US" sz="3200" dirty="0"/>
              <a:t> K, </a:t>
            </a:r>
            <a:r>
              <a:rPr lang="en-US" sz="3200" dirty="0" err="1"/>
              <a:t>Tangermann</a:t>
            </a:r>
            <a:r>
              <a:rPr lang="en-US" sz="3200" dirty="0"/>
              <a:t> M, </a:t>
            </a:r>
            <a:r>
              <a:rPr lang="en-US" sz="3200" dirty="0" err="1"/>
              <a:t>Hutter</a:t>
            </a:r>
            <a:r>
              <a:rPr lang="en-US" sz="3200" dirty="0"/>
              <a:t> F, </a:t>
            </a:r>
            <a:r>
              <a:rPr lang="en-US" sz="3200" dirty="0" err="1"/>
              <a:t>Burgard</a:t>
            </a:r>
            <a:r>
              <a:rPr lang="en-US" sz="3200" dirty="0"/>
              <a:t> W, Ball T. Deep learning with convolutional neural networks for EEG decoding and visualization. </a:t>
            </a:r>
            <a:r>
              <a:rPr lang="en-US" sz="3200" i="1" dirty="0"/>
              <a:t>Human brain mapping</a:t>
            </a:r>
            <a:r>
              <a:rPr lang="en-US" sz="3200" dirty="0"/>
              <a:t>. 2017 Nov;38(11):5391-420.</a:t>
            </a:r>
          </a:p>
          <a:p>
            <a:pPr marL="514350" indent="-514350">
              <a:buAutoNum type="arabicPeriod"/>
            </a:pPr>
            <a:r>
              <a:rPr lang="en-US" sz="3200" dirty="0"/>
              <a:t>Friedman N, Fekete T, Gal K, Shriki O. EEG-based Prediction of Cognitive Load in Intelligence Tests. </a:t>
            </a:r>
            <a:r>
              <a:rPr lang="en-US" sz="3200" i="1" dirty="0"/>
              <a:t>Front. Hum. Neurosci. </a:t>
            </a:r>
            <a:r>
              <a:rPr lang="en-US" sz="3200" dirty="0"/>
              <a:t>13:191.</a:t>
            </a:r>
            <a:endParaRPr lang="en-US" altLang="ja-JP" sz="3000" dirty="0"/>
          </a:p>
        </p:txBody>
      </p:sp>
      <p:pic>
        <p:nvPicPr>
          <p:cNvPr id="1025" name="תמונה 1024">
            <a:extLst>
              <a:ext uri="{FF2B5EF4-FFF2-40B4-BE49-F238E27FC236}">
                <a16:creationId xmlns:a16="http://schemas.microsoft.com/office/drawing/2014/main" id="{6C0E1846-986F-488B-8B76-12A21A65D6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4806" t="16216" r="2312" b="7569"/>
          <a:stretch/>
        </p:blipFill>
        <p:spPr>
          <a:xfrm>
            <a:off x="21012923" y="30615312"/>
            <a:ext cx="4380878" cy="4380876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BA36E667-6C1A-4D1F-8892-F2A23E079E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99" t="10451" r="50372" b="1832"/>
          <a:stretch/>
        </p:blipFill>
        <p:spPr>
          <a:xfrm>
            <a:off x="16764451" y="30603700"/>
            <a:ext cx="4248472" cy="4392488"/>
          </a:xfrm>
          <a:prstGeom prst="rect">
            <a:avLst/>
          </a:prstGeom>
        </p:spPr>
      </p:pic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4E344D33-BB2F-4EBA-B497-66A6E703CD74}"/>
              </a:ext>
            </a:extLst>
          </p:cNvPr>
          <p:cNvSpPr/>
          <p:nvPr/>
        </p:nvSpPr>
        <p:spPr>
          <a:xfrm>
            <a:off x="16523045" y="37247572"/>
            <a:ext cx="15481720" cy="5309455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C9925-D9F3-4BDD-B0CC-9F8900A877AE}"/>
              </a:ext>
            </a:extLst>
          </p:cNvPr>
          <p:cNvSpPr txBox="1"/>
          <p:nvPr/>
        </p:nvSpPr>
        <p:spPr>
          <a:xfrm>
            <a:off x="16490057" y="37313949"/>
            <a:ext cx="10297144" cy="4883039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altLang="ja-JP" sz="5400" b="1" dirty="0"/>
              <a:t>Preliminary Results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4"/>
              </a:buBlip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Preliminary results demonstrate the applicability of using CNN for quantifying cognitive workload, with 37% misclass.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84E08E-3E1B-4341-9E34-14960F5A34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21" y="15839606"/>
            <a:ext cx="7043938" cy="52829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C2BD36C-CFBA-44BE-9FA0-B55BE9D28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73" y="21376416"/>
            <a:ext cx="5254484" cy="519483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6309B7-9811-4B38-B076-0F8FA88E46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43185" y="37804500"/>
            <a:ext cx="5165783" cy="41439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333</Words>
  <Application>Microsoft Office PowerPoint</Application>
  <PresentationFormat>מותאם אישית</PresentationFormat>
  <Paragraphs>37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David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Shaked</cp:lastModifiedBy>
  <cp:revision>58</cp:revision>
  <dcterms:created xsi:type="dcterms:W3CDTF">2010-03-24T06:07:16Z</dcterms:created>
  <dcterms:modified xsi:type="dcterms:W3CDTF">2019-06-01T12:28:13Z</dcterms:modified>
</cp:coreProperties>
</file>