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mith%E2%80%93Waterman_algorithm" TargetMode="Externa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Inexact Quotations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9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identify pairs of nearly identical </a:t>
            </a:r>
            <a:r>
              <a:rPr lang="en-US" b="1" dirty="0" smtClean="0"/>
              <a:t>strings</a:t>
            </a:r>
          </a:p>
          <a:p>
            <a:pPr algn="l" rtl="0"/>
            <a:r>
              <a:rPr lang="en-US" b="1" dirty="0" smtClean="0"/>
              <a:t>Help Find bigger segments like paragraphs?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80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All Against All approximate matching</a:t>
            </a:r>
          </a:p>
          <a:p>
            <a:pPr lvl="1" algn="l" rtl="0"/>
            <a:r>
              <a:rPr lang="en-US" dirty="0" smtClean="0"/>
              <a:t>More precise.</a:t>
            </a:r>
          </a:p>
          <a:p>
            <a:pPr lvl="1" algn="l" rtl="0"/>
            <a:r>
              <a:rPr lang="en-US" dirty="0" smtClean="0"/>
              <a:t>CPU intensive – SLOW</a:t>
            </a:r>
          </a:p>
          <a:p>
            <a:pPr lvl="1" algn="l" rtl="0"/>
            <a:r>
              <a:rPr lang="en-US" dirty="0" smtClean="0"/>
              <a:t>Better for ad-hoc comparison</a:t>
            </a:r>
          </a:p>
          <a:p>
            <a:pPr algn="l" rtl="0"/>
            <a:r>
              <a:rPr lang="en-US" dirty="0" smtClean="0"/>
              <a:t>Inverted Index (Not implemented yet)</a:t>
            </a:r>
          </a:p>
          <a:p>
            <a:pPr lvl="1" algn="l" rtl="0"/>
            <a:r>
              <a:rPr lang="en-US" dirty="0" smtClean="0"/>
              <a:t>Fast</a:t>
            </a:r>
          </a:p>
          <a:p>
            <a:pPr lvl="1" algn="l" rtl="0"/>
            <a:r>
              <a:rPr lang="en-US" dirty="0" smtClean="0"/>
              <a:t>Better for Document Query against a </a:t>
            </a:r>
            <a:r>
              <a:rPr lang="en-US" dirty="0" err="1" smtClean="0"/>
              <a:t>Curpus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84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Against All approximate </a:t>
            </a:r>
            <a:r>
              <a:rPr lang="en-US" dirty="0" smtClean="0"/>
              <a:t>matching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1" u="sng" dirty="0" smtClean="0"/>
              <a:t>Main Steps:</a:t>
            </a:r>
          </a:p>
          <a:p>
            <a:pPr algn="l" rtl="0"/>
            <a:r>
              <a:rPr lang="en-US" dirty="0"/>
              <a:t>T</a:t>
            </a:r>
            <a:r>
              <a:rPr lang="en-US" dirty="0" smtClean="0"/>
              <a:t>hreshold all-against-all </a:t>
            </a:r>
            <a:r>
              <a:rPr lang="en-US" dirty="0"/>
              <a:t>substring </a:t>
            </a:r>
            <a:r>
              <a:rPr lang="en-US" dirty="0" smtClean="0"/>
              <a:t>matching</a:t>
            </a:r>
          </a:p>
          <a:p>
            <a:pPr algn="l" rtl="0"/>
            <a:r>
              <a:rPr lang="en-US" dirty="0" smtClean="0"/>
              <a:t>Union</a:t>
            </a:r>
          </a:p>
          <a:p>
            <a:pPr algn="l" rtl="0"/>
            <a:r>
              <a:rPr lang="en-US" dirty="0"/>
              <a:t>Local Align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lvl="1" algn="l" rtl="0"/>
            <a:endParaRPr lang="en-US" dirty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11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Threshold all-against-all substring </a:t>
            </a:r>
            <a:r>
              <a:rPr lang="en-US" dirty="0" smtClean="0"/>
              <a:t>matching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3252866"/>
            <a:ext cx="12011696" cy="2777550"/>
          </a:xfrm>
        </p:spPr>
        <p:txBody>
          <a:bodyPr>
            <a:normAutofit/>
          </a:bodyPr>
          <a:lstStyle/>
          <a:p>
            <a:pPr algn="l" rtl="0"/>
            <a:endParaRPr lang="en-US" sz="1100" dirty="0" smtClean="0"/>
          </a:p>
          <a:p>
            <a:pPr algn="l" rtl="0"/>
            <a:endParaRPr lang="en-US" sz="1100" dirty="0"/>
          </a:p>
          <a:p>
            <a:pPr algn="l" rtl="0"/>
            <a:endParaRPr lang="en-US" sz="1100" dirty="0" smtClean="0"/>
          </a:p>
          <a:p>
            <a:pPr algn="l" rtl="0"/>
            <a:endParaRPr lang="en-US" sz="1100" dirty="0"/>
          </a:p>
          <a:p>
            <a:pPr algn="l" rtl="0"/>
            <a:endParaRPr lang="en-US" sz="1100" dirty="0" smtClean="0"/>
          </a:p>
          <a:p>
            <a:pPr algn="l" rtl="0"/>
            <a:endParaRPr lang="en-US" sz="1100" dirty="0"/>
          </a:p>
          <a:p>
            <a:pPr algn="l" rtl="0"/>
            <a:endParaRPr lang="en-US" sz="1100" dirty="0" smtClean="0"/>
          </a:p>
          <a:p>
            <a:pPr algn="l" rtl="0"/>
            <a:r>
              <a:rPr lang="en-US" sz="1600" dirty="0" err="1">
                <a:solidFill>
                  <a:srgbClr val="FF0000"/>
                </a:solidFill>
              </a:rPr>
              <a:t>ston</a:t>
            </a:r>
            <a:r>
              <a:rPr lang="en-US" sz="1600" dirty="0">
                <a:solidFill>
                  <a:srgbClr val="FF0000"/>
                </a:solidFill>
              </a:rPr>
              <a:t> pa 'jig </a:t>
            </a:r>
            <a:r>
              <a:rPr lang="en-US" sz="1600" dirty="0" err="1">
                <a:solidFill>
                  <a:srgbClr val="FF0000"/>
                </a:solidFill>
              </a:rPr>
              <a:t>rten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sgron</a:t>
            </a:r>
            <a:r>
              <a:rPr lang="en-US" sz="1600" dirty="0">
                <a:solidFill>
                  <a:srgbClr val="FF0000"/>
                </a:solidFill>
              </a:rPr>
              <a:t> mar </a:t>
            </a:r>
            <a:r>
              <a:rPr lang="en-US" sz="1600" dirty="0" err="1">
                <a:solidFill>
                  <a:srgbClr val="FF0000"/>
                </a:solidFill>
              </a:rPr>
              <a:t>gyur</a:t>
            </a:r>
            <a:r>
              <a:rPr lang="en-US" sz="1600" dirty="0">
                <a:solidFill>
                  <a:srgbClr val="FF0000"/>
                </a:solidFill>
              </a:rPr>
              <a:t> pa</a:t>
            </a:r>
            <a:r>
              <a:rPr lang="en-US" sz="1600" dirty="0"/>
              <a:t> kun </a:t>
            </a:r>
            <a:r>
              <a:rPr lang="en-US" sz="1600" dirty="0" err="1"/>
              <a:t>gyis</a:t>
            </a:r>
            <a:r>
              <a:rPr lang="en-US" sz="1600" dirty="0"/>
              <a:t> </a:t>
            </a:r>
            <a:r>
              <a:rPr lang="en-US" sz="1600" dirty="0" err="1"/>
              <a:t>mtshungs</a:t>
            </a:r>
            <a:r>
              <a:rPr lang="en-US" sz="1600" dirty="0"/>
              <a:t> par </a:t>
            </a:r>
            <a:r>
              <a:rPr lang="en-US" sz="1600" dirty="0" err="1">
                <a:solidFill>
                  <a:srgbClr val="0070C0"/>
                </a:solidFill>
              </a:rPr>
              <a:t>rab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bsngags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pa  </a:t>
            </a:r>
            <a:r>
              <a:rPr lang="en-US" sz="1600" dirty="0" err="1"/>
              <a:t>chos</a:t>
            </a:r>
            <a:r>
              <a:rPr lang="en-US" sz="1600" dirty="0"/>
              <a:t> la </a:t>
            </a:r>
            <a:r>
              <a:rPr lang="en-US" sz="1600" dirty="0" err="1"/>
              <a:t>chos</a:t>
            </a:r>
            <a:r>
              <a:rPr lang="en-US" sz="1600" dirty="0"/>
              <a:t> </a:t>
            </a:r>
            <a:r>
              <a:rPr lang="en-US" sz="1600" dirty="0" err="1"/>
              <a:t>kyi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5"/>
                </a:solidFill>
              </a:rPr>
              <a:t>snying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por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gyur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/>
              <a:t>pa </a:t>
            </a:r>
            <a:r>
              <a:rPr lang="en-US" sz="1600" dirty="0">
                <a:solidFill>
                  <a:srgbClr val="00B050"/>
                </a:solidFill>
              </a:rPr>
              <a:t>'jam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B050"/>
                </a:solidFill>
              </a:rPr>
              <a:t>dpal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gzhon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nu </a:t>
            </a:r>
            <a:r>
              <a:rPr lang="en-US" sz="1600" dirty="0" err="1">
                <a:solidFill>
                  <a:schemeClr val="tx1"/>
                </a:solidFill>
              </a:rPr>
              <a:t>snying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nyid</a:t>
            </a:r>
            <a:endParaRPr lang="en-US" sz="1600" dirty="0">
              <a:solidFill>
                <a:schemeClr val="tx1"/>
              </a:solidFill>
            </a:endParaRPr>
          </a:p>
          <a:p>
            <a:pPr algn="l" rtl="0"/>
            <a:r>
              <a:rPr lang="en-US" sz="1600" dirty="0" err="1">
                <a:solidFill>
                  <a:srgbClr val="FF0000"/>
                </a:solidFill>
              </a:rPr>
              <a:t>ston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pa'i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sgron</a:t>
            </a:r>
            <a:r>
              <a:rPr lang="en-US" sz="1600" dirty="0">
                <a:solidFill>
                  <a:srgbClr val="FF0000"/>
                </a:solidFill>
              </a:rPr>
              <a:t> mar </a:t>
            </a:r>
            <a:r>
              <a:rPr lang="en-US" sz="1600" dirty="0" err="1">
                <a:solidFill>
                  <a:srgbClr val="FF0000"/>
                </a:solidFill>
              </a:rPr>
              <a:t>gyur</a:t>
            </a:r>
            <a:r>
              <a:rPr lang="en-US" sz="1600" dirty="0">
                <a:solidFill>
                  <a:srgbClr val="FF0000"/>
                </a:solidFill>
              </a:rPr>
              <a:t> pa</a:t>
            </a:r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yon tan </a:t>
            </a:r>
            <a:r>
              <a:rPr lang="en-US" sz="1600" dirty="0" err="1">
                <a:solidFill>
                  <a:srgbClr val="0070C0"/>
                </a:solidFill>
              </a:rPr>
              <a:t>rab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bsngags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pa  </a:t>
            </a:r>
            <a:r>
              <a:rPr lang="en-US" sz="1600" dirty="0" err="1"/>
              <a:t>chos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5"/>
                </a:solidFill>
              </a:rPr>
              <a:t>kyi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snying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por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err="1">
                <a:solidFill>
                  <a:schemeClr val="accent5"/>
                </a:solidFill>
              </a:rPr>
              <a:t>gyur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/>
              <a:t>pas </a:t>
            </a:r>
            <a:r>
              <a:rPr lang="en-US" sz="1600" dirty="0">
                <a:solidFill>
                  <a:srgbClr val="00B050"/>
                </a:solidFill>
              </a:rPr>
              <a:t>'jam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B050"/>
                </a:solidFill>
              </a:rPr>
              <a:t>dpal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gzhon</a:t>
            </a:r>
            <a:r>
              <a:rPr lang="en-US" sz="1600" dirty="0"/>
              <a:t> nu </a:t>
            </a:r>
            <a:r>
              <a:rPr lang="en-US" sz="1600" dirty="0" err="1" smtClean="0"/>
              <a:t>nyid</a:t>
            </a:r>
            <a:endParaRPr lang="he-IL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34321" y="2803160"/>
            <a:ext cx="9862277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Params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FileA</a:t>
            </a:r>
            <a:r>
              <a:rPr lang="en-US" sz="2400" dirty="0"/>
              <a:t>, </a:t>
            </a:r>
            <a:r>
              <a:rPr lang="en-US" sz="2400" dirty="0" err="1"/>
              <a:t>FileB</a:t>
            </a:r>
            <a:r>
              <a:rPr lang="en-US" sz="2400" dirty="0"/>
              <a:t>, </a:t>
            </a:r>
            <a:r>
              <a:rPr lang="en-US" sz="2400" dirty="0" err="1"/>
              <a:t>minDistanceMatch</a:t>
            </a:r>
            <a:r>
              <a:rPr lang="en-US" sz="2400" dirty="0"/>
              <a:t>, </a:t>
            </a:r>
            <a:r>
              <a:rPr lang="en-US" sz="2400" dirty="0" err="1" smtClean="0"/>
              <a:t>maxErrorMatch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CPU and RAM intensive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Returns matches segments with </a:t>
            </a:r>
            <a:r>
              <a:rPr lang="en-US" sz="2400" dirty="0" err="1" smtClean="0"/>
              <a:t>minDistanceMatch</a:t>
            </a:r>
            <a:r>
              <a:rPr lang="en-US" sz="2400" dirty="0" smtClean="0"/>
              <a:t> size and </a:t>
            </a:r>
            <a:r>
              <a:rPr lang="en-US" sz="2400" dirty="0" err="1" smtClean="0"/>
              <a:t>maxErrorMatch</a:t>
            </a:r>
            <a:r>
              <a:rPr lang="en-US" sz="2400" dirty="0" smtClean="0"/>
              <a:t> errors: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384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Main Parameter: </a:t>
            </a:r>
            <a:r>
              <a:rPr lang="en-US" dirty="0" err="1"/>
              <a:t>maxDistanceForUnion</a:t>
            </a:r>
            <a:r>
              <a:rPr lang="en-US" dirty="0"/>
              <a:t> </a:t>
            </a:r>
            <a:endParaRPr lang="en-US" dirty="0" smtClean="0"/>
          </a:p>
          <a:p>
            <a:pPr algn="l" rtl="0"/>
            <a:r>
              <a:rPr lang="en-US" dirty="0" smtClean="0"/>
              <a:t>Recursively joins the segments from previous step if they are within the </a:t>
            </a:r>
            <a:r>
              <a:rPr lang="en-US" dirty="0" err="1" smtClean="0"/>
              <a:t>maxDistanceForUnion</a:t>
            </a:r>
            <a:r>
              <a:rPr lang="en-US" dirty="0" smtClean="0"/>
              <a:t>:</a:t>
            </a:r>
          </a:p>
          <a:p>
            <a:pPr algn="l" rtl="0"/>
            <a:r>
              <a:rPr lang="en-US" dirty="0" smtClean="0"/>
              <a:t>Can be decided if the distance is in words or letters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0304" y="3252866"/>
            <a:ext cx="12011696" cy="2777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1100" dirty="0" smtClean="0"/>
          </a:p>
          <a:p>
            <a:pPr algn="l" rtl="0"/>
            <a:endParaRPr lang="en-US" sz="1100" dirty="0" smtClean="0"/>
          </a:p>
          <a:p>
            <a:pPr algn="l" rtl="0"/>
            <a:endParaRPr lang="en-US" sz="1100" dirty="0" smtClean="0"/>
          </a:p>
          <a:p>
            <a:pPr algn="l" rtl="0"/>
            <a:endParaRPr lang="en-US" sz="1100" dirty="0" smtClean="0"/>
          </a:p>
          <a:p>
            <a:pPr algn="l" rtl="0"/>
            <a:endParaRPr lang="en-US" sz="1100" dirty="0" smtClean="0"/>
          </a:p>
          <a:p>
            <a:pPr algn="l" rtl="0"/>
            <a:endParaRPr lang="en-US" sz="1100" dirty="0" smtClean="0"/>
          </a:p>
          <a:p>
            <a:pPr algn="l" rtl="0"/>
            <a:endParaRPr lang="en-US" sz="1100" dirty="0" smtClean="0"/>
          </a:p>
          <a:p>
            <a:pPr algn="l" rtl="0"/>
            <a:r>
              <a:rPr lang="en-US" sz="1600" dirty="0" err="1" smtClean="0">
                <a:solidFill>
                  <a:srgbClr val="00B0F0"/>
                </a:solidFill>
              </a:rPr>
              <a:t>ston</a:t>
            </a:r>
            <a:r>
              <a:rPr lang="en-US" sz="1600" dirty="0" smtClean="0">
                <a:solidFill>
                  <a:srgbClr val="00B0F0"/>
                </a:solidFill>
              </a:rPr>
              <a:t> pa 'jig </a:t>
            </a:r>
            <a:r>
              <a:rPr lang="en-US" sz="1600" dirty="0" err="1" smtClean="0">
                <a:solidFill>
                  <a:srgbClr val="00B0F0"/>
                </a:solidFill>
              </a:rPr>
              <a:t>rten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sgron</a:t>
            </a:r>
            <a:r>
              <a:rPr lang="en-US" sz="1600" dirty="0" smtClean="0">
                <a:solidFill>
                  <a:srgbClr val="00B0F0"/>
                </a:solidFill>
              </a:rPr>
              <a:t> mar </a:t>
            </a:r>
            <a:r>
              <a:rPr lang="en-US" sz="1600" dirty="0" err="1" smtClean="0">
                <a:solidFill>
                  <a:srgbClr val="00B0F0"/>
                </a:solidFill>
              </a:rPr>
              <a:t>gyur</a:t>
            </a:r>
            <a:r>
              <a:rPr lang="en-US" sz="1600" dirty="0" smtClean="0">
                <a:solidFill>
                  <a:srgbClr val="00B0F0"/>
                </a:solidFill>
              </a:rPr>
              <a:t> pa kun </a:t>
            </a:r>
            <a:r>
              <a:rPr lang="en-US" sz="1600" dirty="0" err="1" smtClean="0">
                <a:solidFill>
                  <a:srgbClr val="00B0F0"/>
                </a:solidFill>
              </a:rPr>
              <a:t>gyis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mtshungs</a:t>
            </a:r>
            <a:r>
              <a:rPr lang="en-US" sz="1600" dirty="0" smtClean="0">
                <a:solidFill>
                  <a:srgbClr val="00B0F0"/>
                </a:solidFill>
              </a:rPr>
              <a:t> par </a:t>
            </a:r>
            <a:r>
              <a:rPr lang="en-US" sz="1600" dirty="0" err="1" smtClean="0">
                <a:solidFill>
                  <a:srgbClr val="00B0F0"/>
                </a:solidFill>
              </a:rPr>
              <a:t>rab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bsngags</a:t>
            </a:r>
            <a:r>
              <a:rPr lang="en-US" sz="1600" dirty="0" smtClean="0">
                <a:solidFill>
                  <a:srgbClr val="00B0F0"/>
                </a:solidFill>
              </a:rPr>
              <a:t> pa  </a:t>
            </a:r>
            <a:r>
              <a:rPr lang="en-US" sz="1600" dirty="0" err="1" smtClean="0">
                <a:solidFill>
                  <a:srgbClr val="00B0F0"/>
                </a:solidFill>
              </a:rPr>
              <a:t>chos</a:t>
            </a:r>
            <a:r>
              <a:rPr lang="en-US" sz="1600" dirty="0" smtClean="0">
                <a:solidFill>
                  <a:srgbClr val="00B0F0"/>
                </a:solidFill>
              </a:rPr>
              <a:t> la </a:t>
            </a:r>
            <a:r>
              <a:rPr lang="en-US" sz="1600" dirty="0" err="1" smtClean="0">
                <a:solidFill>
                  <a:srgbClr val="00B0F0"/>
                </a:solidFill>
              </a:rPr>
              <a:t>chos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kyi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snying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por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gyur</a:t>
            </a:r>
            <a:r>
              <a:rPr lang="en-US" sz="1600" dirty="0" smtClean="0">
                <a:solidFill>
                  <a:srgbClr val="00B0F0"/>
                </a:solidFill>
              </a:rPr>
              <a:t> pa 'jam </a:t>
            </a:r>
            <a:r>
              <a:rPr lang="en-US" sz="1600" dirty="0" err="1" smtClean="0">
                <a:solidFill>
                  <a:srgbClr val="00B0F0"/>
                </a:solidFill>
              </a:rPr>
              <a:t>dpal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gzhon</a:t>
            </a:r>
            <a:r>
              <a:rPr lang="en-US" sz="1600" dirty="0" smtClean="0">
                <a:solidFill>
                  <a:srgbClr val="00B0F0"/>
                </a:solidFill>
              </a:rPr>
              <a:t> nu </a:t>
            </a:r>
            <a:r>
              <a:rPr lang="en-US" sz="1600" dirty="0" err="1" smtClean="0">
                <a:solidFill>
                  <a:srgbClr val="00B0F0"/>
                </a:solidFill>
              </a:rPr>
              <a:t>snying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po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nyid</a:t>
            </a:r>
            <a:endParaRPr lang="en-US" sz="1600" dirty="0" smtClean="0">
              <a:solidFill>
                <a:srgbClr val="00B0F0"/>
              </a:solidFill>
            </a:endParaRPr>
          </a:p>
          <a:p>
            <a:pPr algn="l" rtl="0"/>
            <a:r>
              <a:rPr lang="en-US" sz="1600" dirty="0" err="1" smtClean="0">
                <a:solidFill>
                  <a:srgbClr val="00B0F0"/>
                </a:solidFill>
              </a:rPr>
              <a:t>ston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pa'i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sgron</a:t>
            </a:r>
            <a:r>
              <a:rPr lang="en-US" sz="1600" dirty="0" smtClean="0">
                <a:solidFill>
                  <a:srgbClr val="00B0F0"/>
                </a:solidFill>
              </a:rPr>
              <a:t> mar </a:t>
            </a:r>
            <a:r>
              <a:rPr lang="en-US" sz="1600" dirty="0" err="1" smtClean="0">
                <a:solidFill>
                  <a:srgbClr val="00B0F0"/>
                </a:solidFill>
              </a:rPr>
              <a:t>gyur</a:t>
            </a:r>
            <a:r>
              <a:rPr lang="en-US" sz="1600" dirty="0" smtClean="0">
                <a:solidFill>
                  <a:srgbClr val="00B0F0"/>
                </a:solidFill>
              </a:rPr>
              <a:t> pas yon tan </a:t>
            </a:r>
            <a:r>
              <a:rPr lang="en-US" sz="1600" dirty="0" err="1" smtClean="0">
                <a:solidFill>
                  <a:srgbClr val="00B0F0"/>
                </a:solidFill>
              </a:rPr>
              <a:t>rab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bsngags</a:t>
            </a:r>
            <a:r>
              <a:rPr lang="en-US" sz="1600" dirty="0" smtClean="0">
                <a:solidFill>
                  <a:srgbClr val="00B0F0"/>
                </a:solidFill>
              </a:rPr>
              <a:t> pa  </a:t>
            </a:r>
            <a:r>
              <a:rPr lang="en-US" sz="1600" dirty="0" err="1" smtClean="0">
                <a:solidFill>
                  <a:srgbClr val="00B0F0"/>
                </a:solidFill>
              </a:rPr>
              <a:t>chos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kyi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snying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por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gyur</a:t>
            </a:r>
            <a:r>
              <a:rPr lang="en-US" sz="1600" dirty="0" smtClean="0">
                <a:solidFill>
                  <a:srgbClr val="00B0F0"/>
                </a:solidFill>
              </a:rPr>
              <a:t> pas 'jam </a:t>
            </a:r>
            <a:r>
              <a:rPr lang="en-US" sz="1600" dirty="0" err="1" smtClean="0">
                <a:solidFill>
                  <a:srgbClr val="00B0F0"/>
                </a:solidFill>
              </a:rPr>
              <a:t>dpal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gzhon</a:t>
            </a:r>
            <a:r>
              <a:rPr lang="en-US" sz="1600" dirty="0" smtClean="0">
                <a:solidFill>
                  <a:srgbClr val="00B0F0"/>
                </a:solidFill>
              </a:rPr>
              <a:t> nu </a:t>
            </a:r>
            <a:r>
              <a:rPr lang="en-US" sz="1600" dirty="0" err="1" smtClean="0">
                <a:solidFill>
                  <a:srgbClr val="00B0F0"/>
                </a:solidFill>
              </a:rPr>
              <a:t>nyid</a:t>
            </a:r>
            <a:endParaRPr lang="he-IL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Align</a:t>
            </a:r>
            <a:endParaRPr lang="he-IL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6" y="5711254"/>
            <a:ext cx="10960807" cy="514170"/>
          </a:xfrm>
        </p:spPr>
      </p:pic>
      <p:sp>
        <p:nvSpPr>
          <p:cNvPr id="7" name="Rectangle 6"/>
          <p:cNvSpPr/>
          <p:nvPr/>
        </p:nvSpPr>
        <p:spPr>
          <a:xfrm>
            <a:off x="1295402" y="2683239"/>
            <a:ext cx="67120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dynamic programing Alg.,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Based </a:t>
            </a:r>
            <a:r>
              <a:rPr lang="en-US" sz="2400" dirty="0"/>
              <a:t>on </a:t>
            </a:r>
            <a:r>
              <a:rPr lang="en-US" sz="2400" i="1" dirty="0">
                <a:hlinkClick r:id="rId3"/>
              </a:rPr>
              <a:t>Smith</a:t>
            </a:r>
            <a:r>
              <a:rPr lang="en-US" sz="2400" b="1" u="sng" dirty="0">
                <a:hlinkClick r:id="rId3"/>
              </a:rPr>
              <a:t>–</a:t>
            </a:r>
            <a:r>
              <a:rPr lang="en-US" sz="2400" i="1" dirty="0">
                <a:hlinkClick r:id="rId3"/>
              </a:rPr>
              <a:t>Waterman</a:t>
            </a:r>
            <a:r>
              <a:rPr lang="en-US" sz="2400" dirty="0"/>
              <a:t> local alignment alg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run it on the united </a:t>
            </a:r>
            <a:r>
              <a:rPr lang="en-US" sz="2400" dirty="0" err="1" smtClean="0"/>
              <a:t>segemnts</a:t>
            </a:r>
            <a:r>
              <a:rPr lang="en-US" sz="2400" dirty="0" smtClean="0"/>
              <a:t> from prev.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Main </a:t>
            </a:r>
            <a:r>
              <a:rPr lang="en-US" sz="2400" dirty="0" smtClean="0"/>
              <a:t>Parameters: </a:t>
            </a:r>
            <a:r>
              <a:rPr lang="en-US" sz="2400" dirty="0" err="1"/>
              <a:t>match_award</a:t>
            </a:r>
            <a:r>
              <a:rPr lang="he-IL" sz="2400" dirty="0"/>
              <a:t>, </a:t>
            </a:r>
            <a:r>
              <a:rPr lang="en-US" sz="2400" dirty="0" err="1"/>
              <a:t>mismatch_penalty</a:t>
            </a:r>
            <a:r>
              <a:rPr lang="he-IL" sz="2400" dirty="0"/>
              <a:t>,</a:t>
            </a:r>
            <a:r>
              <a:rPr lang="en-US" sz="2400" dirty="0"/>
              <a:t> </a:t>
            </a:r>
            <a:r>
              <a:rPr lang="en-US" sz="2400" dirty="0" err="1" smtClean="0"/>
              <a:t>gap_penalty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 be in word level or letter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word level: we can considerate the word freq.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Returns the optimal match aligned: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46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266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Organic</vt:lpstr>
      <vt:lpstr>Finding Inexact Quotations</vt:lpstr>
      <vt:lpstr>Our Goal</vt:lpstr>
      <vt:lpstr>Our Approaches</vt:lpstr>
      <vt:lpstr>All Against All approximate matching</vt:lpstr>
      <vt:lpstr>Threshold all-against-all substring matching</vt:lpstr>
      <vt:lpstr>Union</vt:lpstr>
      <vt:lpstr>Local Align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Matching</dc:title>
  <dc:creator>Daniel</dc:creator>
  <cp:lastModifiedBy>Daniel</cp:lastModifiedBy>
  <cp:revision>20</cp:revision>
  <dcterms:created xsi:type="dcterms:W3CDTF">2014-05-31T19:25:07Z</dcterms:created>
  <dcterms:modified xsi:type="dcterms:W3CDTF">2014-05-31T20:41:53Z</dcterms:modified>
</cp:coreProperties>
</file>