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7" r:id="rId4"/>
    <p:sldId id="268" r:id="rId5"/>
    <p:sldId id="264" r:id="rId6"/>
    <p:sldId id="269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0" autoAdjust="0"/>
    <p:restoredTop sz="65889" autoAdjust="0"/>
  </p:normalViewPr>
  <p:slideViewPr>
    <p:cSldViewPr snapToGrid="0">
      <p:cViewPr varScale="1">
        <p:scale>
          <a:sx n="49" d="100"/>
          <a:sy n="49" d="100"/>
        </p:scale>
        <p:origin x="1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457086C-64FE-49B2-8783-7169D281795E}" type="datetimeFigureOut">
              <a:rPr lang="he-IL" smtClean="0"/>
              <a:t>ב'/אדר ב/תשע"ד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B30CC21-A45D-4C49-A8BD-B7FC7CA31C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14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Fig. 1. Histogram depicting the count (y-axis) of matching texts of a certain length</a:t>
            </a:r>
          </a:p>
          <a:p>
            <a:pPr algn="l"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(x-axis) [the length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Sutrasamuccaya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 As can be seen, while most of the matches</a:t>
            </a:r>
          </a:p>
          <a:p>
            <a:pPr algn="l"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for texts of up to 200 characters (median=61), there are also matches for texts of</a:t>
            </a:r>
          </a:p>
          <a:p>
            <a:pPr algn="l"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few thousand characters. Note that some texts (including long ones) have multiple</a:t>
            </a:r>
          </a:p>
          <a:p>
            <a:pPr algn="l"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matches.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0CC21-A45D-4C49-A8BD-B7FC7CA31CAE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580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Fig. 2. Examples of quotations found. (a) The quotations with the 90th highest score,</a:t>
            </a:r>
          </a:p>
          <a:p>
            <a:pPr algn="l"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its context, before and after. Line breaks have no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signicance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(Vertical bars</a:t>
            </a:r>
          </a:p>
          <a:p>
            <a:pPr algn="l"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 as commas.) Two hues depict the two texts, red/pink for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Sutrasamuccaya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</a:t>
            </a:r>
          </a:p>
          <a:p>
            <a:pPr algn="l"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blue/magenta for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Siks.amuccaya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0CC21-A45D-4C49-A8BD-B7FC7CA31CAE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489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the quotation with the fourth highest</a:t>
            </a:r>
          </a:p>
          <a:p>
            <a:pPr algn="l"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score, which is relatively clean except for some omissions.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0CC21-A45D-4C49-A8BD-B7FC7CA31CAE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0203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Fig. 3. A screenshot of the user interface, with the two matching texts are displayed side by side. The text regions for which matching</a:t>
            </a:r>
          </a:p>
          <a:p>
            <a:pPr algn="l"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texts exist are emboldened.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out of two texts that match the blue text are shown in red. This match has a score of 343 and is</a:t>
            </a:r>
          </a:p>
          <a:p>
            <a:pPr algn="l"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ranked 19th out of all matches. The panel at the bottom of the screen displays the two texts aligned character by character.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0CC21-A45D-4C49-A8BD-B7FC7CA31CAE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5038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 match from the example you sent me…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0CC21-A45D-4C49-A8BD-B7FC7CA31CAE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986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527-1275-4D03-8E75-2A264C45D083}" type="datetimeFigureOut">
              <a:rPr lang="he-IL" smtClean="0"/>
              <a:t>ל'/אדר א/תשע"ד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1316-6210-4879-BC7B-8C7BA012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344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527-1275-4D03-8E75-2A264C45D083}" type="datetimeFigureOut">
              <a:rPr lang="he-IL" smtClean="0"/>
              <a:t>ל'/אדר א/תשע"ד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1316-6210-4879-BC7B-8C7BA012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476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527-1275-4D03-8E75-2A264C45D083}" type="datetimeFigureOut">
              <a:rPr lang="he-IL" smtClean="0"/>
              <a:t>ל'/אדר א/תשע"ד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1316-6210-4879-BC7B-8C7BA012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618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527-1275-4D03-8E75-2A264C45D083}" type="datetimeFigureOut">
              <a:rPr lang="he-IL" smtClean="0"/>
              <a:t>ל'/אדר א/תשע"ד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1316-6210-4879-BC7B-8C7BA012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508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527-1275-4D03-8E75-2A264C45D083}" type="datetimeFigureOut">
              <a:rPr lang="he-IL" smtClean="0"/>
              <a:t>ל'/אדר א/תשע"ד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1316-6210-4879-BC7B-8C7BA012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692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527-1275-4D03-8E75-2A264C45D083}" type="datetimeFigureOut">
              <a:rPr lang="he-IL" smtClean="0"/>
              <a:t>ל'/אדר א/תשע"ד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1316-6210-4879-BC7B-8C7BA012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604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527-1275-4D03-8E75-2A264C45D083}" type="datetimeFigureOut">
              <a:rPr lang="he-IL" smtClean="0"/>
              <a:t>ל'/אדר א/תשע"ד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1316-6210-4879-BC7B-8C7BA012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405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527-1275-4D03-8E75-2A264C45D083}" type="datetimeFigureOut">
              <a:rPr lang="he-IL" smtClean="0"/>
              <a:t>ל'/אדר א/תשע"ד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1316-6210-4879-BC7B-8C7BA012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239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527-1275-4D03-8E75-2A264C45D083}" type="datetimeFigureOut">
              <a:rPr lang="he-IL" smtClean="0"/>
              <a:t>ל'/אדר א/תשע"ד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1316-6210-4879-BC7B-8C7BA012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201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527-1275-4D03-8E75-2A264C45D083}" type="datetimeFigureOut">
              <a:rPr lang="he-IL" smtClean="0"/>
              <a:t>ל'/אדר א/תשע"ד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1316-6210-4879-BC7B-8C7BA012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20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527-1275-4D03-8E75-2A264C45D083}" type="datetimeFigureOut">
              <a:rPr lang="he-IL" smtClean="0"/>
              <a:t>ל'/אדר א/תשע"ד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1316-6210-4879-BC7B-8C7BA012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8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16527-1275-4D03-8E75-2A264C45D083}" type="datetimeFigureOut">
              <a:rPr lang="he-IL" smtClean="0"/>
              <a:t>ל'/אדר א/תשע"ד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F1316-6210-4879-BC7B-8C7BA012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764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Inexact Quotations</a:t>
            </a:r>
            <a:br>
              <a:rPr lang="en-US" dirty="0"/>
            </a:br>
            <a:r>
              <a:rPr lang="en-US" dirty="0"/>
              <a:t>Within a Tibetan Buddhist Corpus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Benjamin Eliot </a:t>
            </a:r>
            <a:r>
              <a:rPr lang="en-US" dirty="0" smtClean="0"/>
              <a:t>Klein, </a:t>
            </a:r>
            <a:r>
              <a:rPr lang="en-US" dirty="0" err="1"/>
              <a:t>Nachum</a:t>
            </a:r>
            <a:r>
              <a:rPr lang="en-US" dirty="0"/>
              <a:t> </a:t>
            </a:r>
            <a:r>
              <a:rPr lang="en-US" dirty="0" err="1" smtClean="0"/>
              <a:t>Dershowitz</a:t>
            </a:r>
            <a:r>
              <a:rPr lang="en-US" dirty="0" smtClean="0"/>
              <a:t>, </a:t>
            </a:r>
            <a:r>
              <a:rPr lang="en-US" dirty="0" err="1"/>
              <a:t>Lior</a:t>
            </a:r>
            <a:r>
              <a:rPr lang="en-US" dirty="0"/>
              <a:t> </a:t>
            </a:r>
            <a:r>
              <a:rPr lang="en-US" dirty="0" smtClean="0"/>
              <a:t>Wolf,</a:t>
            </a:r>
            <a:endParaRPr lang="en-US" dirty="0"/>
          </a:p>
          <a:p>
            <a:r>
              <a:rPr lang="en-US" dirty="0" err="1"/>
              <a:t>Orna</a:t>
            </a:r>
            <a:r>
              <a:rPr lang="en-US" dirty="0"/>
              <a:t> </a:t>
            </a:r>
            <a:r>
              <a:rPr lang="en-US" dirty="0" err="1" smtClean="0"/>
              <a:t>Almogi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err="1"/>
              <a:t>Dorji</a:t>
            </a:r>
            <a:r>
              <a:rPr lang="en-US" dirty="0"/>
              <a:t> </a:t>
            </a:r>
            <a:r>
              <a:rPr lang="en-US" dirty="0" err="1" smtClean="0"/>
              <a:t>Wangchuk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5019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 screenshot of the user interface</a:t>
            </a:r>
            <a:endParaRPr lang="he-IL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586" y="1825625"/>
            <a:ext cx="6892827" cy="4351338"/>
          </a:xfrm>
        </p:spPr>
      </p:pic>
    </p:spTree>
    <p:extLst>
      <p:ext uri="{BB962C8B-B14F-4D97-AF65-F5344CB8AC3E}">
        <p14:creationId xmlns:p14="http://schemas.microsoft.com/office/powerpoint/2010/main" val="323294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Another screenshot</a:t>
            </a:r>
            <a:endParaRPr lang="he-IL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80" y="1825625"/>
            <a:ext cx="9363639" cy="4351338"/>
          </a:xfrm>
        </p:spPr>
      </p:pic>
    </p:spTree>
    <p:extLst>
      <p:ext uri="{BB962C8B-B14F-4D97-AF65-F5344CB8AC3E}">
        <p14:creationId xmlns:p14="http://schemas.microsoft.com/office/powerpoint/2010/main" val="24051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smtClean="0"/>
              <a:t>What’s </a:t>
            </a:r>
            <a:r>
              <a:rPr lang="en-US" dirty="0" smtClean="0"/>
              <a:t>Next?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Allow more errors as the match grows </a:t>
            </a:r>
          </a:p>
          <a:p>
            <a:pPr algn="l" rtl="0"/>
            <a:r>
              <a:rPr lang="en-US" dirty="0" smtClean="0"/>
              <a:t>Adding </a:t>
            </a:r>
            <a:r>
              <a:rPr lang="en-US" dirty="0"/>
              <a:t>some </a:t>
            </a:r>
            <a:r>
              <a:rPr lang="en-US" dirty="0" err="1"/>
              <a:t>nlp</a:t>
            </a:r>
            <a:r>
              <a:rPr lang="en-US" dirty="0"/>
              <a:t> tools like stemming (</a:t>
            </a:r>
            <a:r>
              <a:rPr lang="en-US" dirty="0" err="1"/>
              <a:t>soundex,etc</a:t>
            </a:r>
            <a:r>
              <a:rPr lang="en-US" dirty="0" smtClean="0"/>
              <a:t>.)</a:t>
            </a:r>
          </a:p>
          <a:p>
            <a:pPr algn="l" rtl="0"/>
            <a:r>
              <a:rPr lang="en-US" dirty="0" smtClean="0"/>
              <a:t>Adding semantics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776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Introduction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6084"/>
            <a:ext cx="10515600" cy="4351338"/>
          </a:xfrm>
        </p:spPr>
        <p:txBody>
          <a:bodyPr/>
          <a:lstStyle/>
          <a:p>
            <a:pPr algn="l" rtl="0"/>
            <a:r>
              <a:rPr lang="en-US" dirty="0" smtClean="0"/>
              <a:t>literary scholars look for </a:t>
            </a:r>
            <a:r>
              <a:rPr lang="en-US" dirty="0"/>
              <a:t>textual </a:t>
            </a:r>
            <a:r>
              <a:rPr lang="en-US" dirty="0" smtClean="0"/>
              <a:t>citations</a:t>
            </a:r>
          </a:p>
          <a:p>
            <a:pPr algn="l" rtl="0"/>
            <a:r>
              <a:rPr lang="en-US" dirty="0"/>
              <a:t>In historical works, even quotations are frequently quite </a:t>
            </a:r>
            <a:r>
              <a:rPr lang="en-US" dirty="0" smtClean="0"/>
              <a:t>inexact</a:t>
            </a:r>
          </a:p>
          <a:p>
            <a:pPr algn="l" rtl="0"/>
            <a:r>
              <a:rPr lang="en-US" dirty="0"/>
              <a:t>no </a:t>
            </a:r>
            <a:r>
              <a:rPr lang="en-US" dirty="0" smtClean="0"/>
              <a:t>indication </a:t>
            </a:r>
            <a:r>
              <a:rPr lang="en-US" dirty="0"/>
              <a:t>that a passage is being </a:t>
            </a:r>
            <a:r>
              <a:rPr lang="en-US" dirty="0" smtClean="0"/>
              <a:t>quoted or </a:t>
            </a:r>
            <a:r>
              <a:rPr lang="en-US" dirty="0"/>
              <a:t>work is being </a:t>
            </a:r>
            <a:r>
              <a:rPr lang="en-US" dirty="0" smtClean="0"/>
              <a:t>cited.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b="1" dirty="0" smtClean="0"/>
              <a:t>Our Goal: </a:t>
            </a:r>
            <a:r>
              <a:rPr lang="en-US" b="1" dirty="0" smtClean="0"/>
              <a:t>identify pairs of nearly identical strings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10" b="34873"/>
          <a:stretch/>
        </p:blipFill>
        <p:spPr>
          <a:xfrm>
            <a:off x="7204656" y="230188"/>
            <a:ext cx="3810000" cy="13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0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Tibetan Buddhist canon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75630"/>
            <a:ext cx="10515600" cy="4266082"/>
          </a:xfrm>
        </p:spPr>
        <p:txBody>
          <a:bodyPr/>
          <a:lstStyle/>
          <a:p>
            <a:pPr algn="l" rtl="0"/>
            <a:r>
              <a:rPr lang="en-US" dirty="0" smtClean="0"/>
              <a:t>currently </a:t>
            </a:r>
            <a:r>
              <a:rPr lang="en-US" dirty="0"/>
              <a:t>being </a:t>
            </a:r>
            <a:r>
              <a:rPr lang="en-US" dirty="0" smtClean="0"/>
              <a:t>digitized</a:t>
            </a:r>
          </a:p>
          <a:p>
            <a:pPr algn="l" rtl="0"/>
            <a:r>
              <a:rPr lang="en-US" dirty="0"/>
              <a:t>300 </a:t>
            </a:r>
            <a:r>
              <a:rPr lang="en-US" dirty="0" smtClean="0"/>
              <a:t>volumes</a:t>
            </a:r>
          </a:p>
          <a:p>
            <a:pPr algn="l" rtl="0"/>
            <a:r>
              <a:rPr lang="en-US" dirty="0"/>
              <a:t>800 </a:t>
            </a:r>
            <a:r>
              <a:rPr lang="en-US" dirty="0" smtClean="0"/>
              <a:t>pages per volume</a:t>
            </a:r>
          </a:p>
          <a:p>
            <a:pPr algn="l" rtl="0"/>
            <a:r>
              <a:rPr lang="en-US" dirty="0"/>
              <a:t>200 </a:t>
            </a:r>
            <a:r>
              <a:rPr lang="en-US" dirty="0" smtClean="0"/>
              <a:t>words in a page</a:t>
            </a:r>
          </a:p>
          <a:p>
            <a:pPr algn="l" rtl="0"/>
            <a:r>
              <a:rPr lang="en-US" dirty="0"/>
              <a:t>Words in Tibetan are predominantly monosyllabic</a:t>
            </a:r>
            <a:endParaRPr lang="en-US" dirty="0" smtClean="0"/>
          </a:p>
          <a:p>
            <a:pPr algn="l" rtl="0"/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316" y="478235"/>
            <a:ext cx="5576552" cy="311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0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 Corpus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𝑇h𝑒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𝑡𝑟𝑎𝑠𝑎𝑚𝑢𝑐𝑐𝑎𝑦𝑎</m:t>
                    </m:r>
                  </m:oMath>
                </a14:m>
                <a:r>
                  <a:rPr lang="en-US" dirty="0" smtClean="0"/>
                  <a:t>: “The Compendium </a:t>
                </a:r>
                <a:r>
                  <a:rPr lang="en-US" dirty="0"/>
                  <a:t>of </a:t>
                </a:r>
                <a:r>
                  <a:rPr lang="en-US" dirty="0" smtClean="0"/>
                  <a:t>Sutras”</a:t>
                </a:r>
              </a:p>
              <a:p>
                <a:pPr lvl="1" algn="l" rtl="0"/>
                <a:r>
                  <a:rPr lang="en-US" dirty="0" smtClean="0"/>
                  <a:t>A </a:t>
                </a:r>
                <a:r>
                  <a:rPr lang="en-US" dirty="0"/>
                  <a:t>compilation ascribed to the famous </a:t>
                </a:r>
                <a:r>
                  <a:rPr lang="en-US" dirty="0" err="1" smtClean="0"/>
                  <a:t>Nagarjuna</a:t>
                </a:r>
                <a:endParaRPr lang="en-US" dirty="0" smtClean="0"/>
              </a:p>
              <a:p>
                <a:pPr lvl="1" algn="l" rtl="0"/>
                <a:r>
                  <a:rPr lang="en-US" dirty="0"/>
                  <a:t>The Sanskrit original </a:t>
                </a:r>
                <a:r>
                  <a:rPr lang="en-US" dirty="0" smtClean="0"/>
                  <a:t>is not available</a:t>
                </a:r>
              </a:p>
              <a:p>
                <a:pPr lvl="1" algn="l" rtl="0"/>
                <a:r>
                  <a:rPr lang="en-US" dirty="0" smtClean="0"/>
                  <a:t>The </a:t>
                </a:r>
                <a:r>
                  <a:rPr lang="en-US" dirty="0"/>
                  <a:t>text has survived only in its </a:t>
                </a:r>
                <a:r>
                  <a:rPr lang="en-US" dirty="0" smtClean="0"/>
                  <a:t>Tibetan and Chinese</a:t>
                </a:r>
              </a:p>
              <a:p>
                <a:pPr lvl="1" algn="l" rtl="0"/>
                <a:r>
                  <a:rPr lang="en-US" dirty="0" smtClean="0"/>
                  <a:t>Invaluable </a:t>
                </a:r>
                <a:r>
                  <a:rPr lang="en-US" dirty="0"/>
                  <a:t>for the study of the early phase of </a:t>
                </a:r>
                <a:r>
                  <a:rPr lang="en-US" dirty="0" smtClean="0"/>
                  <a:t>Mahayana</a:t>
                </a:r>
              </a:p>
              <a:p>
                <a:pPr lvl="1" algn="l" rtl="0"/>
                <a:endParaRPr lang="en-US" dirty="0" smtClean="0"/>
              </a:p>
              <a:p>
                <a:pPr algn="l" rtl="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́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𝑚𝑢𝑐𝑐𝑎𝑦𝑎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“The Compendium </a:t>
                </a:r>
                <a:r>
                  <a:rPr lang="en-US" dirty="0"/>
                  <a:t>of </a:t>
                </a:r>
                <a:r>
                  <a:rPr lang="en-US" dirty="0" smtClean="0"/>
                  <a:t>Teachings”</a:t>
                </a:r>
              </a:p>
              <a:p>
                <a:pPr lvl="1" algn="l" rtl="0"/>
                <a:r>
                  <a:rPr lang="en-US" dirty="0" smtClean="0"/>
                  <a:t>Was </a:t>
                </a:r>
                <a:r>
                  <a:rPr lang="en-US" dirty="0"/>
                  <a:t>compiled by the famed Indian scholar </a:t>
                </a:r>
                <a:r>
                  <a:rPr lang="en-US" dirty="0" err="1" smtClean="0"/>
                  <a:t>Santideva</a:t>
                </a:r>
                <a:endParaRPr lang="en-US" dirty="0" smtClean="0"/>
              </a:p>
              <a:p>
                <a:pPr lvl="1" algn="l" rtl="0"/>
                <a:r>
                  <a:rPr lang="en-US" dirty="0" smtClean="0"/>
                  <a:t>Sanskrit original </a:t>
                </a:r>
                <a:r>
                  <a:rPr lang="en-US" dirty="0"/>
                  <a:t>has </a:t>
                </a:r>
                <a:r>
                  <a:rPr lang="en-US" dirty="0" smtClean="0"/>
                  <a:t>survived</a:t>
                </a:r>
              </a:p>
              <a:p>
                <a:pPr lvl="1" algn="l" rtl="0"/>
                <a:r>
                  <a:rPr lang="en-US" dirty="0" smtClean="0"/>
                  <a:t>Was </a:t>
                </a:r>
                <a:r>
                  <a:rPr lang="en-US" dirty="0"/>
                  <a:t>critically edited and </a:t>
                </a:r>
                <a:r>
                  <a:rPr lang="en-US" dirty="0" smtClean="0"/>
                  <a:t>translated by few translators</a:t>
                </a:r>
                <a:endParaRPr lang="he-I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92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Method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We worked with transliterations of the Tibetan </a:t>
            </a:r>
            <a:r>
              <a:rPr lang="en-US" dirty="0" smtClean="0"/>
              <a:t>texts</a:t>
            </a:r>
          </a:p>
          <a:p>
            <a:pPr algn="l" rtl="0"/>
            <a:r>
              <a:rPr lang="en-US" dirty="0" smtClean="0"/>
              <a:t>Used a parallelized version of a “</a:t>
            </a:r>
            <a:r>
              <a:rPr lang="en-US" dirty="0"/>
              <a:t>threshold </a:t>
            </a:r>
            <a:r>
              <a:rPr lang="en-US" dirty="0" smtClean="0"/>
              <a:t>all against-all </a:t>
            </a:r>
            <a:r>
              <a:rPr lang="en-US" dirty="0"/>
              <a:t>substring </a:t>
            </a:r>
            <a:r>
              <a:rPr lang="en-US" dirty="0" smtClean="0"/>
              <a:t>matching” algorithm</a:t>
            </a:r>
          </a:p>
          <a:p>
            <a:pPr algn="l" rtl="0"/>
            <a:r>
              <a:rPr lang="en-US" dirty="0" smtClean="0"/>
              <a:t>Union near and overlapping matches</a:t>
            </a:r>
          </a:p>
          <a:p>
            <a:pPr algn="l" rtl="0"/>
            <a:r>
              <a:rPr lang="en-US" dirty="0" smtClean="0"/>
              <a:t>Built an interface </a:t>
            </a:r>
            <a:r>
              <a:rPr lang="en-US" dirty="0"/>
              <a:t>for investigating the matches</a:t>
            </a:r>
            <a:endParaRPr lang="en-US" dirty="0" smtClean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Results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US" dirty="0" smtClean="0"/>
                  <a:t>using the following parameters:</a:t>
                </a:r>
              </a:p>
              <a:p>
                <a:pPr lvl="1" algn="l" rtl="0"/>
                <a:r>
                  <a:rPr lang="en-US" dirty="0" smtClean="0"/>
                  <a:t>minimum length of match = 60</a:t>
                </a:r>
              </a:p>
              <a:p>
                <a:pPr lvl="1" algn="l" rtl="0"/>
                <a:r>
                  <a:rPr lang="en-US" dirty="0" smtClean="0"/>
                  <a:t>maximum number of errors in a match = 10</a:t>
                </a:r>
                <a:endParaRPr lang="en-US" dirty="0" smtClean="0"/>
              </a:p>
              <a:p>
                <a:pPr algn="l" rtl="0"/>
                <a:r>
                  <a:rPr lang="he-IL" dirty="0" smtClean="0"/>
                  <a:t>2514</a:t>
                </a:r>
                <a:r>
                  <a:rPr lang="en-US" dirty="0" smtClean="0"/>
                  <a:t> matches </a:t>
                </a:r>
                <a:r>
                  <a:rPr lang="en-US" dirty="0"/>
                  <a:t>were found between the </a:t>
                </a:r>
                <a:r>
                  <a:rPr lang="en-US" dirty="0" smtClean="0"/>
                  <a:t>texts</a:t>
                </a:r>
              </a:p>
              <a:p>
                <a:pPr algn="l" rtl="0"/>
                <a:r>
                  <a:rPr lang="en-US" dirty="0" smtClean="0"/>
                  <a:t>The </a:t>
                </a:r>
                <a:r>
                  <a:rPr lang="en-US" dirty="0"/>
                  <a:t>matches </a:t>
                </a:r>
                <a:r>
                  <a:rPr lang="en-US" dirty="0" smtClean="0"/>
                  <a:t>cover </a:t>
                </a:r>
                <a:r>
                  <a:rPr lang="en-US" dirty="0"/>
                  <a:t>9.15% of </a:t>
                </a: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𝑡𝑟𝑎𝑠𝑎𝑚𝑢𝑐𝑐𝑎𝑦𝑎</m:t>
                    </m:r>
                  </m:oMath>
                </a14:m>
                <a:r>
                  <a:rPr lang="en-US" dirty="0" smtClean="0"/>
                  <a:t> and </a:t>
                </a:r>
                <a:r>
                  <a:rPr lang="en-US" dirty="0"/>
                  <a:t>10.85% of </a:t>
                </a: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𝑚𝑢𝑐𝑐𝑎𝑦𝑎</m:t>
                    </m:r>
                  </m:oMath>
                </a14:m>
                <a:endParaRPr lang="en-US" dirty="0" smtClean="0"/>
              </a:p>
              <a:p>
                <a:pPr algn="l" rtl="0"/>
                <a:endParaRPr lang="he-I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9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Match Length Histogram</a:t>
            </a:r>
            <a:endParaRPr lang="he-IL" dirty="0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58" y="1825625"/>
            <a:ext cx="8167484" cy="4351338"/>
          </a:xfrm>
        </p:spPr>
      </p:pic>
    </p:spTree>
    <p:extLst>
      <p:ext uri="{BB962C8B-B14F-4D97-AF65-F5344CB8AC3E}">
        <p14:creationId xmlns:p14="http://schemas.microsoft.com/office/powerpoint/2010/main" val="40253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Examples </a:t>
            </a:r>
            <a:r>
              <a:rPr lang="en-US" dirty="0"/>
              <a:t>of quotations </a:t>
            </a:r>
            <a:r>
              <a:rPr lang="en-US" dirty="0" smtClean="0"/>
              <a:t>found</a:t>
            </a:r>
            <a:endParaRPr lang="he-IL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247" y="1825625"/>
            <a:ext cx="4901506" cy="4351338"/>
          </a:xfrm>
        </p:spPr>
      </p:pic>
    </p:spTree>
    <p:extLst>
      <p:ext uri="{BB962C8B-B14F-4D97-AF65-F5344CB8AC3E}">
        <p14:creationId xmlns:p14="http://schemas.microsoft.com/office/powerpoint/2010/main" val="137128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Another example </a:t>
            </a:r>
            <a:endParaRPr lang="he-IL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84" y="2572344"/>
            <a:ext cx="7754432" cy="2857899"/>
          </a:xfrm>
        </p:spPr>
      </p:pic>
    </p:spTree>
    <p:extLst>
      <p:ext uri="{BB962C8B-B14F-4D97-AF65-F5344CB8AC3E}">
        <p14:creationId xmlns:p14="http://schemas.microsoft.com/office/powerpoint/2010/main" val="836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443</Words>
  <Application>Microsoft Office PowerPoint</Application>
  <PresentationFormat>Widescreen</PresentationFormat>
  <Paragraphs>66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Finding Inexact Quotations Within a Tibetan Buddhist Corpus</vt:lpstr>
      <vt:lpstr>Introduction</vt:lpstr>
      <vt:lpstr>Tibetan Buddhist canon</vt:lpstr>
      <vt:lpstr>The Corpus</vt:lpstr>
      <vt:lpstr>Method</vt:lpstr>
      <vt:lpstr>Results</vt:lpstr>
      <vt:lpstr>Match Length Histogram</vt:lpstr>
      <vt:lpstr>Examples of quotations found</vt:lpstr>
      <vt:lpstr>Another example </vt:lpstr>
      <vt:lpstr>A screenshot of the user interface</vt:lpstr>
      <vt:lpstr>Another screenshot</vt:lpstr>
      <vt:lpstr>What’s Next?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41</cp:revision>
  <dcterms:created xsi:type="dcterms:W3CDTF">2014-03-02T20:15:27Z</dcterms:created>
  <dcterms:modified xsi:type="dcterms:W3CDTF">2014-03-03T22:24:27Z</dcterms:modified>
</cp:coreProperties>
</file>