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1.svg" ContentType="image/svg"/>
  <Override PartName="/ppt/media/image2.svg" ContentType="image/svg"/>
  <Override PartName="/ppt/media/image9.svg" ContentType="image/svg"/>
  <Override PartName="/ppt/media/image12.png" ContentType="image/png"/>
  <Override PartName="/ppt/media/image3.png" ContentType="image/png"/>
  <Override PartName="/ppt/media/image17.svg" ContentType="image/svg"/>
  <Override PartName="/ppt/media/image16.png" ContentType="image/png"/>
  <Override PartName="/ppt/media/image15.svg" ContentType="image/svg"/>
  <Override PartName="/ppt/media/image14.png" ContentType="image/png"/>
  <Override PartName="/ppt/media/image5.png" ContentType="image/png"/>
  <Override PartName="/ppt/media/image4.svg" ContentType="image/svg"/>
  <Override PartName="/ppt/media/image18.png" ContentType="image/png"/>
  <Override PartName="/ppt/media/image7.jpeg" ContentType="image/jpeg"/>
  <Override PartName="/ppt/media/image6.png" ContentType="image/png"/>
  <Override PartName="/ppt/media/image1.png" ContentType="image/png"/>
  <Override PartName="/ppt/media/image19.svg" ContentType="image/svg"/>
  <Override PartName="/ppt/media/image10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5854700" cy="32766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92680" y="9144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92680" y="766440"/>
            <a:ext cx="5268600" cy="190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E894FD-FA37-4372-9F4E-6249FC7A4B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C14DA5E-D945-413D-B41E-1E22921AD5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DD8B5FFD-0A6F-44C7-AD2A-D98F6CBEBD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6639E3-BE44-4078-9653-B425685B51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EB1C72-F95D-4C3D-9FEF-76FFD1AAF5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92680" y="9144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292680" y="766440"/>
            <a:ext cx="5268600" cy="190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E5C18AB-00C6-4A80-AB1D-F27127CFB6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F01563B-9EC0-4447-B113-A919B4DAE9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92680" y="9144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292680" y="766440"/>
            <a:ext cx="2570760" cy="190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2992320" y="766440"/>
            <a:ext cx="2570760" cy="190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C87E19C-E063-402C-AE77-FFD2C7E54A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D1485BE-2403-45EE-8F16-386700C209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92680" y="9144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A2303CC-13E2-4873-938E-9FC4AF7B69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171E410-ABA4-4F5C-A79D-250F7133C4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92680" y="130680"/>
            <a:ext cx="5268240" cy="54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5653926-DC0B-4C1B-8694-4F31534B061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B838125-3834-4A49-B88B-2B87FE459D7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AFD4C12-CCD4-47C2-A520-4ED502085D4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145F7C0-1492-44CE-BCC2-DC7856151F6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C467271-1F5C-48DA-A761-4B13C9168DF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92680" y="130680"/>
            <a:ext cx="5268240" cy="54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92680" y="766440"/>
            <a:ext cx="5268240" cy="18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229991-2286-4503-BBF8-0BFB326435F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84862FD-D2A3-4BC1-AB49-3F3A3D00CD3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92680" y="130680"/>
            <a:ext cx="5268240" cy="54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92680" y="766440"/>
            <a:ext cx="2570400" cy="18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992320" y="766440"/>
            <a:ext cx="2570400" cy="18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63B9C5E-C9BA-4A7D-8F5D-1F8CE5CD30B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E94463E-C3CE-414D-9E47-70067653A82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92680" y="130680"/>
            <a:ext cx="5268240" cy="54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FFF4660-C587-4854-B091-0CF1C8B13A6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53AB93A-FBBD-49DB-BC85-969163B5530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292680" y="130680"/>
            <a:ext cx="5268600" cy="54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292680" y="766440"/>
            <a:ext cx="5268600" cy="190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svg"/><Relationship Id="rId3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svg"/><Relationship Id="rId3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svg"/><Relationship Id="rId3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svg"/><Relationship Id="rId3" Type="http://schemas.openxmlformats.org/officeDocument/2006/relationships/slideLayout" Target="../slideLayouts/slideLayout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svg"/><Relationship Id="rId3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2"/>
          <p:cNvGrpSpPr/>
          <p:nvPr/>
        </p:nvGrpSpPr>
        <p:grpSpPr>
          <a:xfrm>
            <a:off x="1440" y="0"/>
            <a:ext cx="5844600" cy="3287520"/>
            <a:chOff x="1440" y="0"/>
            <a:chExt cx="5844600" cy="3287520"/>
          </a:xfrm>
        </p:grpSpPr>
        <p:sp>
          <p:nvSpPr>
            <p:cNvPr id="51" name="Freeform 3"/>
            <p:cNvSpPr/>
            <p:nvPr/>
          </p:nvSpPr>
          <p:spPr>
            <a:xfrm>
              <a:off x="1440" y="0"/>
              <a:ext cx="5844600" cy="3287160"/>
            </a:xfrm>
            <a:custGeom>
              <a:avLst/>
              <a:gdLst>
                <a:gd name="textAreaLeft" fmla="*/ 0 w 5844600"/>
                <a:gd name="textAreaRight" fmla="*/ 5845320 w 5844600"/>
                <a:gd name="textAreaTop" fmla="*/ 0 h 3287160"/>
                <a:gd name="textAreaBottom" fmla="*/ 3287880 h 3287160"/>
              </a:gdLst>
              <a:ahLst/>
              <a:rect l="textAreaLeft" t="textAreaTop" r="textAreaRight" b="textAreaBottom"/>
              <a:pathLst>
                <a:path w="5845302" h="3287903">
                  <a:moveTo>
                    <a:pt x="0" y="0"/>
                  </a:moveTo>
                  <a:lnTo>
                    <a:pt x="0" y="3287903"/>
                  </a:lnTo>
                  <a:lnTo>
                    <a:pt x="5845302" y="3287903"/>
                  </a:lnTo>
                  <a:lnTo>
                    <a:pt x="5845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Freeform 4"/>
            <p:cNvSpPr/>
            <p:nvPr/>
          </p:nvSpPr>
          <p:spPr>
            <a:xfrm>
              <a:off x="1440" y="460800"/>
              <a:ext cx="1867320" cy="1753920"/>
            </a:xfrm>
            <a:custGeom>
              <a:avLst/>
              <a:gdLst>
                <a:gd name="textAreaLeft" fmla="*/ 0 w 1867320"/>
                <a:gd name="textAreaRight" fmla="*/ 1868040 w 1867320"/>
                <a:gd name="textAreaTop" fmla="*/ 0 h 1753920"/>
                <a:gd name="textAreaBottom" fmla="*/ 1754640 h 1753920"/>
              </a:gdLst>
              <a:ahLst/>
              <a:rect l="textAreaLeft" t="textAreaTop" r="textAreaRight" b="textAreaBottom"/>
              <a:pathLst>
                <a:path w="1867916" h="1754632">
                  <a:moveTo>
                    <a:pt x="0" y="0"/>
                  </a:moveTo>
                  <a:lnTo>
                    <a:pt x="0" y="12573"/>
                  </a:lnTo>
                  <a:lnTo>
                    <a:pt x="1861693" y="1754632"/>
                  </a:lnTo>
                  <a:lnTo>
                    <a:pt x="1867916" y="1747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38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Freeform 5"/>
            <p:cNvSpPr/>
            <p:nvPr/>
          </p:nvSpPr>
          <p:spPr>
            <a:xfrm>
              <a:off x="1440" y="460800"/>
              <a:ext cx="1867320" cy="1753920"/>
            </a:xfrm>
            <a:custGeom>
              <a:avLst/>
              <a:gdLst>
                <a:gd name="textAreaLeft" fmla="*/ 0 w 1867320"/>
                <a:gd name="textAreaRight" fmla="*/ 1868040 w 1867320"/>
                <a:gd name="textAreaTop" fmla="*/ 0 h 1753920"/>
                <a:gd name="textAreaBottom" fmla="*/ 1754640 h 1753920"/>
              </a:gdLst>
              <a:ahLst/>
              <a:rect l="textAreaLeft" t="textAreaTop" r="textAreaRight" b="textAreaBottom"/>
              <a:pathLst>
                <a:path w="1867916" h="1754632">
                  <a:moveTo>
                    <a:pt x="0" y="0"/>
                  </a:moveTo>
                  <a:lnTo>
                    <a:pt x="0" y="12573"/>
                  </a:lnTo>
                  <a:lnTo>
                    <a:pt x="1861693" y="1754632"/>
                  </a:lnTo>
                  <a:lnTo>
                    <a:pt x="1867916" y="1747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38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" name="Freeform 6"/>
            <p:cNvSpPr/>
            <p:nvPr/>
          </p:nvSpPr>
          <p:spPr>
            <a:xfrm>
              <a:off x="1440" y="802440"/>
              <a:ext cx="2761920" cy="2485080"/>
            </a:xfrm>
            <a:custGeom>
              <a:avLst/>
              <a:gdLst>
                <a:gd name="textAreaLeft" fmla="*/ 0 w 2761920"/>
                <a:gd name="textAreaRight" fmla="*/ 2762640 w 2761920"/>
                <a:gd name="textAreaTop" fmla="*/ 0 h 2485080"/>
                <a:gd name="textAreaBottom" fmla="*/ 2485800 h 2485080"/>
              </a:gdLst>
              <a:ahLst/>
              <a:rect l="textAreaLeft" t="textAreaTop" r="textAreaRight" b="textAreaBottom"/>
              <a:pathLst>
                <a:path w="2762504" h="2485644">
                  <a:moveTo>
                    <a:pt x="0" y="0"/>
                  </a:moveTo>
                  <a:lnTo>
                    <a:pt x="0" y="2485644"/>
                  </a:lnTo>
                  <a:lnTo>
                    <a:pt x="2762504" y="2485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Freeform 7"/>
            <p:cNvSpPr/>
            <p:nvPr/>
          </p:nvSpPr>
          <p:spPr>
            <a:xfrm>
              <a:off x="655200" y="0"/>
              <a:ext cx="5190840" cy="3287160"/>
            </a:xfrm>
            <a:custGeom>
              <a:avLst/>
              <a:gdLst>
                <a:gd name="textAreaLeft" fmla="*/ 0 w 5190840"/>
                <a:gd name="textAreaRight" fmla="*/ 5191560 w 5190840"/>
                <a:gd name="textAreaTop" fmla="*/ 0 h 3287160"/>
                <a:gd name="textAreaBottom" fmla="*/ 3287880 h 3287160"/>
              </a:gdLst>
              <a:ahLst/>
              <a:rect l="textAreaLeft" t="textAreaTop" r="textAreaRight" b="textAreaBottom"/>
              <a:pathLst>
                <a:path w="5191506" h="3287903">
                  <a:moveTo>
                    <a:pt x="3483991" y="0"/>
                  </a:moveTo>
                  <a:lnTo>
                    <a:pt x="0" y="3287903"/>
                  </a:lnTo>
                  <a:lnTo>
                    <a:pt x="5191506" y="3287903"/>
                  </a:lnTo>
                  <a:lnTo>
                    <a:pt x="5191506" y="1621028"/>
                  </a:lnTo>
                  <a:lnTo>
                    <a:pt x="3483991" y="0"/>
                  </a:lnTo>
                  <a:close/>
                </a:path>
              </a:pathLst>
            </a:custGeom>
            <a:solidFill>
              <a:srgbClr val="3838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" name="Freeform 8"/>
            <p:cNvSpPr/>
            <p:nvPr/>
          </p:nvSpPr>
          <p:spPr>
            <a:xfrm>
              <a:off x="2921400" y="1579320"/>
              <a:ext cx="525960" cy="8280"/>
            </a:xfrm>
            <a:custGeom>
              <a:avLst/>
              <a:gdLst>
                <a:gd name="textAreaLeft" fmla="*/ 0 w 525960"/>
                <a:gd name="textAreaRight" fmla="*/ 526680 w 525960"/>
                <a:gd name="textAreaTop" fmla="*/ 0 h 8280"/>
                <a:gd name="textAreaBottom" fmla="*/ 9000 h 8280"/>
              </a:gdLst>
              <a:ahLst/>
              <a:rect l="textAreaLeft" t="textAreaTop" r="textAreaRight" b="textAreaBottom"/>
              <a:pathLst>
                <a:path w="526669" h="9144">
                  <a:moveTo>
                    <a:pt x="0" y="9144"/>
                  </a:moveTo>
                  <a:lnTo>
                    <a:pt x="526669" y="9144"/>
                  </a:lnTo>
                  <a:lnTo>
                    <a:pt x="5266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Freeform 9"/>
            <p:cNvSpPr/>
            <p:nvPr/>
          </p:nvSpPr>
          <p:spPr>
            <a:xfrm>
              <a:off x="2921400" y="1579320"/>
              <a:ext cx="525960" cy="8280"/>
            </a:xfrm>
            <a:custGeom>
              <a:avLst/>
              <a:gdLst>
                <a:gd name="textAreaLeft" fmla="*/ 0 w 525960"/>
                <a:gd name="textAreaRight" fmla="*/ 526680 w 525960"/>
                <a:gd name="textAreaTop" fmla="*/ 0 h 8280"/>
                <a:gd name="textAreaBottom" fmla="*/ 9000 h 8280"/>
              </a:gdLst>
              <a:ahLst/>
              <a:rect l="textAreaLeft" t="textAreaTop" r="textAreaRight" b="textAreaBottom"/>
              <a:pathLst>
                <a:path w="526669" h="9144">
                  <a:moveTo>
                    <a:pt x="0" y="9144"/>
                  </a:moveTo>
                  <a:lnTo>
                    <a:pt x="526669" y="9144"/>
                  </a:lnTo>
                  <a:lnTo>
                    <a:pt x="5266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8" name="TextBox 10"/>
          <p:cNvSpPr/>
          <p:nvPr/>
        </p:nvSpPr>
        <p:spPr>
          <a:xfrm>
            <a:off x="2899800" y="1274400"/>
            <a:ext cx="982800" cy="24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947"/>
              </a:lnSpc>
            </a:pPr>
            <a:r>
              <a:rPr b="0" lang="en-US" sz="1390" spc="-1" strike="noStrike">
                <a:solidFill>
                  <a:srgbClr val="ffffff"/>
                </a:solidFill>
                <a:latin typeface="Times New Roman"/>
              </a:rPr>
              <a:t>Presenters</a:t>
            </a:r>
            <a:endParaRPr b="0" lang="en-US" sz="13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11"/>
          <p:cNvSpPr/>
          <p:nvPr/>
        </p:nvSpPr>
        <p:spPr>
          <a:xfrm>
            <a:off x="3346200" y="1974240"/>
            <a:ext cx="182052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781"/>
              </a:lnSpc>
            </a:pPr>
            <a:r>
              <a:rPr b="0" lang="en-US" sz="2320" spc="-1" strike="noStrike">
                <a:solidFill>
                  <a:srgbClr val="ffffff"/>
                </a:solidFill>
                <a:latin typeface="Times New Roman"/>
              </a:rPr>
              <a:t>Shakeel Khan </a:t>
            </a:r>
            <a:endParaRPr b="0" lang="en-US" sz="2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12"/>
          <p:cNvSpPr/>
          <p:nvPr/>
        </p:nvSpPr>
        <p:spPr>
          <a:xfrm>
            <a:off x="4826160" y="2893320"/>
            <a:ext cx="911520" cy="15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208"/>
              </a:lnSpc>
            </a:pPr>
            <a:r>
              <a:rPr b="0" lang="en-US" sz="860" spc="-1" strike="noStrike">
                <a:solidFill>
                  <a:srgbClr val="ffffff"/>
                </a:solidFill>
                <a:latin typeface="Times New Roman"/>
              </a:rPr>
              <a:t>date: 7 Jan, 2024</a:t>
            </a:r>
            <a:endParaRPr b="0" lang="en-US" sz="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1"/>
          <p:cNvSpPr/>
          <p:nvPr/>
        </p:nvSpPr>
        <p:spPr>
          <a:xfrm>
            <a:off x="3346200" y="1974240"/>
            <a:ext cx="182052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781"/>
              </a:lnSpc>
            </a:pPr>
            <a:r>
              <a:rPr b="0" lang="en-US" sz="2320" spc="-1" strike="noStrike">
                <a:solidFill>
                  <a:srgbClr val="ffffff"/>
                </a:solidFill>
                <a:latin typeface="Times New Roman"/>
              </a:rPr>
              <a:t>Shakeel Khan </a:t>
            </a:r>
            <a:endParaRPr b="0" lang="en-US" sz="2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2"/>
          <p:cNvSpPr/>
          <p:nvPr/>
        </p:nvSpPr>
        <p:spPr>
          <a:xfrm>
            <a:off x="3357000" y="2390040"/>
            <a:ext cx="182052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781"/>
              </a:lnSpc>
            </a:pPr>
            <a:r>
              <a:rPr b="0" lang="en-US" sz="2320" spc="-1" strike="noStrike">
                <a:solidFill>
                  <a:srgbClr val="ffffff"/>
                </a:solidFill>
                <a:latin typeface="Times New Roman"/>
              </a:rPr>
              <a:t>Nimra Sajid</a:t>
            </a:r>
            <a:endParaRPr b="0" lang="en-US" sz="23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 2"/>
          <p:cNvSpPr/>
          <p:nvPr/>
        </p:nvSpPr>
        <p:spPr>
          <a:xfrm>
            <a:off x="-61920" y="-63360"/>
            <a:ext cx="5971680" cy="3414240"/>
          </a:xfrm>
          <a:custGeom>
            <a:avLst/>
            <a:gdLst>
              <a:gd name="textAreaLeft" fmla="*/ 0 w 5971680"/>
              <a:gd name="textAreaRight" fmla="*/ 5972400 w 5971680"/>
              <a:gd name="textAreaTop" fmla="*/ 0 h 3414240"/>
              <a:gd name="textAreaBottom" fmla="*/ 3414960 h 3414240"/>
            </a:gdLst>
            <a:ahLst/>
            <a:rect l="textAreaLeft" t="textAreaTop" r="textAreaRight" b="textAreaBottom"/>
            <a:pathLst>
              <a:path w="5972242" h="3414941">
                <a:moveTo>
                  <a:pt x="0" y="0"/>
                </a:moveTo>
                <a:lnTo>
                  <a:pt x="5972242" y="0"/>
                </a:lnTo>
                <a:lnTo>
                  <a:pt x="5972242" y="3414941"/>
                </a:lnTo>
                <a:lnTo>
                  <a:pt x="0" y="341494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0" name="Group 3"/>
          <p:cNvGrpSpPr/>
          <p:nvPr/>
        </p:nvGrpSpPr>
        <p:grpSpPr>
          <a:xfrm>
            <a:off x="-61920" y="1139040"/>
            <a:ext cx="986040" cy="997560"/>
            <a:chOff x="-61920" y="1139040"/>
            <a:chExt cx="986040" cy="997560"/>
          </a:xfrm>
        </p:grpSpPr>
        <p:sp>
          <p:nvSpPr>
            <p:cNvPr id="141" name="Freeform 4"/>
            <p:cNvSpPr/>
            <p:nvPr/>
          </p:nvSpPr>
          <p:spPr>
            <a:xfrm>
              <a:off x="-61920" y="1150560"/>
              <a:ext cx="986040" cy="986040"/>
            </a:xfrm>
            <a:custGeom>
              <a:avLst/>
              <a:gdLst>
                <a:gd name="textAreaLeft" fmla="*/ 0 w 986040"/>
                <a:gd name="textAreaRight" fmla="*/ 986760 w 986040"/>
                <a:gd name="textAreaTop" fmla="*/ 0 h 986040"/>
                <a:gd name="textAreaBottom" fmla="*/ 986760 h 98604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125537" y="0"/>
                  </a:moveTo>
                  <a:lnTo>
                    <a:pt x="687263" y="0"/>
                  </a:lnTo>
                  <a:cubicBezTo>
                    <a:pt x="756595" y="0"/>
                    <a:pt x="812800" y="56205"/>
                    <a:pt x="812800" y="125537"/>
                  </a:cubicBezTo>
                  <a:lnTo>
                    <a:pt x="812800" y="687263"/>
                  </a:lnTo>
                  <a:cubicBezTo>
                    <a:pt x="812800" y="756595"/>
                    <a:pt x="756595" y="812800"/>
                    <a:pt x="687263" y="812800"/>
                  </a:cubicBezTo>
                  <a:lnTo>
                    <a:pt x="125537" y="812800"/>
                  </a:lnTo>
                  <a:cubicBezTo>
                    <a:pt x="56205" y="812800"/>
                    <a:pt x="0" y="756595"/>
                    <a:pt x="0" y="687263"/>
                  </a:cubicBezTo>
                  <a:lnTo>
                    <a:pt x="0" y="125537"/>
                  </a:lnTo>
                  <a:cubicBezTo>
                    <a:pt x="0" y="56205"/>
                    <a:pt x="56205" y="0"/>
                    <a:pt x="12553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TextBox 5"/>
            <p:cNvSpPr/>
            <p:nvPr/>
          </p:nvSpPr>
          <p:spPr>
            <a:xfrm>
              <a:off x="-61920" y="1139040"/>
              <a:ext cx="986040" cy="997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83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43" name="Group 6"/>
          <p:cNvGrpSpPr/>
          <p:nvPr/>
        </p:nvGrpSpPr>
        <p:grpSpPr>
          <a:xfrm>
            <a:off x="3175200" y="905400"/>
            <a:ext cx="226440" cy="1649880"/>
            <a:chOff x="3175200" y="905400"/>
            <a:chExt cx="226440" cy="1649880"/>
          </a:xfrm>
        </p:grpSpPr>
        <p:sp>
          <p:nvSpPr>
            <p:cNvPr id="144" name="Freeform 7"/>
            <p:cNvSpPr/>
            <p:nvPr/>
          </p:nvSpPr>
          <p:spPr>
            <a:xfrm>
              <a:off x="3175200" y="916920"/>
              <a:ext cx="226440" cy="1638360"/>
            </a:xfrm>
            <a:custGeom>
              <a:avLst/>
              <a:gdLst>
                <a:gd name="textAreaLeft" fmla="*/ 0 w 226440"/>
                <a:gd name="textAreaRight" fmla="*/ 227160 w 226440"/>
                <a:gd name="textAreaTop" fmla="*/ 0 h 1638360"/>
                <a:gd name="textAreaBottom" fmla="*/ 1639080 h 1638360"/>
              </a:gdLst>
              <a:ahLst/>
              <a:rect l="textAreaLeft" t="textAreaTop" r="textAreaRight" b="textAreaBottom"/>
              <a:pathLst>
                <a:path w="187174" h="1350197">
                  <a:moveTo>
                    <a:pt x="93587" y="0"/>
                  </a:moveTo>
                  <a:lnTo>
                    <a:pt x="93587" y="0"/>
                  </a:lnTo>
                  <a:cubicBezTo>
                    <a:pt x="145274" y="0"/>
                    <a:pt x="187174" y="41900"/>
                    <a:pt x="187174" y="93587"/>
                  </a:cubicBezTo>
                  <a:lnTo>
                    <a:pt x="187174" y="1256610"/>
                  </a:lnTo>
                  <a:cubicBezTo>
                    <a:pt x="187174" y="1308297"/>
                    <a:pt x="145274" y="1350197"/>
                    <a:pt x="93587" y="1350197"/>
                  </a:cubicBezTo>
                  <a:lnTo>
                    <a:pt x="93587" y="1350197"/>
                  </a:lnTo>
                  <a:cubicBezTo>
                    <a:pt x="41900" y="1350197"/>
                    <a:pt x="0" y="1308297"/>
                    <a:pt x="0" y="1256610"/>
                  </a:cubicBezTo>
                  <a:lnTo>
                    <a:pt x="0" y="93587"/>
                  </a:lnTo>
                  <a:cubicBezTo>
                    <a:pt x="0" y="41900"/>
                    <a:pt x="41900" y="0"/>
                    <a:pt x="9358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5" name="TextBox 8"/>
            <p:cNvSpPr/>
            <p:nvPr/>
          </p:nvSpPr>
          <p:spPr>
            <a:xfrm>
              <a:off x="3175200" y="905400"/>
              <a:ext cx="226440" cy="1649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83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46" name="Group 9"/>
          <p:cNvGrpSpPr/>
          <p:nvPr/>
        </p:nvGrpSpPr>
        <p:grpSpPr>
          <a:xfrm>
            <a:off x="4425120" y="990360"/>
            <a:ext cx="284760" cy="1718280"/>
            <a:chOff x="4425120" y="990360"/>
            <a:chExt cx="284760" cy="1718280"/>
          </a:xfrm>
        </p:grpSpPr>
        <p:sp>
          <p:nvSpPr>
            <p:cNvPr id="147" name="Freeform 10"/>
            <p:cNvSpPr/>
            <p:nvPr/>
          </p:nvSpPr>
          <p:spPr>
            <a:xfrm>
              <a:off x="4425120" y="1001880"/>
              <a:ext cx="284760" cy="1706400"/>
            </a:xfrm>
            <a:custGeom>
              <a:avLst/>
              <a:gdLst>
                <a:gd name="textAreaLeft" fmla="*/ 0 w 284760"/>
                <a:gd name="textAreaRight" fmla="*/ 285480 w 284760"/>
                <a:gd name="textAreaTop" fmla="*/ 0 h 1706400"/>
                <a:gd name="textAreaBottom" fmla="*/ 1707120 h 1706400"/>
              </a:gdLst>
              <a:ahLst/>
              <a:rect l="textAreaLeft" t="textAreaTop" r="textAreaRight" b="textAreaBottom"/>
              <a:pathLst>
                <a:path w="235299" h="1406343">
                  <a:moveTo>
                    <a:pt x="117649" y="0"/>
                  </a:moveTo>
                  <a:lnTo>
                    <a:pt x="117649" y="0"/>
                  </a:lnTo>
                  <a:cubicBezTo>
                    <a:pt x="148852" y="0"/>
                    <a:pt x="178777" y="12395"/>
                    <a:pt x="200840" y="34459"/>
                  </a:cubicBezTo>
                  <a:cubicBezTo>
                    <a:pt x="222904" y="56522"/>
                    <a:pt x="235299" y="86447"/>
                    <a:pt x="235299" y="117649"/>
                  </a:cubicBezTo>
                  <a:lnTo>
                    <a:pt x="235299" y="1288693"/>
                  </a:lnTo>
                  <a:cubicBezTo>
                    <a:pt x="235299" y="1319896"/>
                    <a:pt x="222904" y="1349820"/>
                    <a:pt x="200840" y="1371884"/>
                  </a:cubicBezTo>
                  <a:cubicBezTo>
                    <a:pt x="178777" y="1393948"/>
                    <a:pt x="148852" y="1406343"/>
                    <a:pt x="117649" y="1406343"/>
                  </a:cubicBezTo>
                  <a:lnTo>
                    <a:pt x="117649" y="1406343"/>
                  </a:lnTo>
                  <a:cubicBezTo>
                    <a:pt x="86447" y="1406343"/>
                    <a:pt x="56522" y="1393948"/>
                    <a:pt x="34459" y="1371884"/>
                  </a:cubicBezTo>
                  <a:cubicBezTo>
                    <a:pt x="12395" y="1349820"/>
                    <a:pt x="0" y="1319896"/>
                    <a:pt x="0" y="1288693"/>
                  </a:cubicBezTo>
                  <a:lnTo>
                    <a:pt x="0" y="117649"/>
                  </a:lnTo>
                  <a:cubicBezTo>
                    <a:pt x="0" y="86447"/>
                    <a:pt x="12395" y="56522"/>
                    <a:pt x="34459" y="34459"/>
                  </a:cubicBezTo>
                  <a:cubicBezTo>
                    <a:pt x="56522" y="12395"/>
                    <a:pt x="86447" y="0"/>
                    <a:pt x="11764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8" name="TextBox 11"/>
            <p:cNvSpPr/>
            <p:nvPr/>
          </p:nvSpPr>
          <p:spPr>
            <a:xfrm>
              <a:off x="4425120" y="990360"/>
              <a:ext cx="284760" cy="171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83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49" name="TextBox 12"/>
          <p:cNvSpPr/>
          <p:nvPr/>
        </p:nvSpPr>
        <p:spPr>
          <a:xfrm>
            <a:off x="250200" y="1112400"/>
            <a:ext cx="2486520" cy="82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291600" indent="-145800" algn="ctr" defTabSz="914400">
              <a:lnSpc>
                <a:spcPts val="163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</a:rPr>
              <a:t>Fast process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lvl="1" marL="291600" indent="-145800" algn="ctr" defTabSz="914400">
              <a:lnSpc>
                <a:spcPts val="163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</a:rPr>
              <a:t>Searching the data is easy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lvl="1" marL="291600" indent="-145800" algn="ctr" defTabSz="914400">
              <a:lnSpc>
                <a:spcPts val="163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</a:rPr>
              <a:t>Information is accurate 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lvl="1" marL="291600" indent="-145800" algn="ctr" defTabSz="914400">
              <a:lnSpc>
                <a:spcPts val="163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</a:rPr>
              <a:t>Data is more efficient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3"/>
          <p:cNvSpPr/>
          <p:nvPr/>
        </p:nvSpPr>
        <p:spPr>
          <a:xfrm>
            <a:off x="3199320" y="1112400"/>
            <a:ext cx="1368000" cy="16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291600" indent="-145800" algn="ctr" defTabSz="914400">
              <a:lnSpc>
                <a:spcPts val="1616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</a:rPr>
              <a:t>Login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lvl="1" marL="291600" indent="-145800" algn="ctr" defTabSz="914400">
              <a:lnSpc>
                <a:spcPts val="1616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</a:rPr>
              <a:t>Passenger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lvl="1" marL="291600" indent="-145800" algn="ctr" defTabSz="914400">
              <a:lnSpc>
                <a:spcPts val="1616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</a:rPr>
              <a:t>Admin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lvl="1" marL="291600" indent="-145800" algn="ctr" defTabSz="914400">
              <a:lnSpc>
                <a:spcPts val="1616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</a:rPr>
              <a:t>Train 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lvl="1" marL="291600" indent="-145800" algn="ctr" defTabSz="914400">
              <a:lnSpc>
                <a:spcPts val="1616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</a:rPr>
              <a:t>Tickets                   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lvl="1" marL="291600" indent="-145800" algn="ctr" defTabSz="914400">
              <a:lnSpc>
                <a:spcPts val="1616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</a:rPr>
              <a:t>Schedule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lvl="1" marL="291600" indent="-145800" algn="ctr" defTabSz="914400">
              <a:lnSpc>
                <a:spcPts val="1616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</a:rPr>
              <a:t>Class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4"/>
          <p:cNvSpPr/>
          <p:nvPr/>
        </p:nvSpPr>
        <p:spPr>
          <a:xfrm>
            <a:off x="4568040" y="1112400"/>
            <a:ext cx="1198800" cy="14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291600" indent="-145800" algn="ctr" defTabSz="914400">
              <a:lnSpc>
                <a:spcPts val="1616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</a:rPr>
              <a:t>Stations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lvl="1" marL="291600" indent="-145800" algn="ctr" defTabSz="914400">
              <a:lnSpc>
                <a:spcPts val="1616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</a:rPr>
              <a:t>Payment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lvl="1" marL="291600" indent="-145800" algn="ctr" defTabSz="914400">
              <a:lnSpc>
                <a:spcPts val="1616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</a:rPr>
              <a:t>Business 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lvl="1" marL="291600" indent="-145800" algn="ctr" defTabSz="914400">
              <a:lnSpc>
                <a:spcPts val="1616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</a:rPr>
              <a:t>First Class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lvl="1" marL="291600" indent="-145800" algn="ctr" defTabSz="914400">
              <a:lnSpc>
                <a:spcPts val="1616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</a:rPr>
              <a:t>Economy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lvl="1" marL="291600" indent="-145800" algn="ctr" defTabSz="914400">
              <a:lnSpc>
                <a:spcPts val="1616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</a:rPr>
              <a:t>Card Pay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lvl="1" marL="291600" indent="-145800" algn="ctr" defTabSz="914400">
              <a:lnSpc>
                <a:spcPts val="1616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</a:rPr>
              <a:t>EasyPaisa  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Box 15"/>
          <p:cNvSpPr/>
          <p:nvPr/>
        </p:nvSpPr>
        <p:spPr>
          <a:xfrm>
            <a:off x="844560" y="470160"/>
            <a:ext cx="16293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342"/>
              </a:lnSpc>
            </a:pPr>
            <a:r>
              <a:rPr b="0" lang="en-US" sz="2380" spc="-1" strike="noStrike">
                <a:solidFill>
                  <a:srgbClr val="000000"/>
                </a:solidFill>
                <a:latin typeface="Times New Roman"/>
              </a:rPr>
              <a:t>Key feautres</a:t>
            </a:r>
            <a:endParaRPr b="0" lang="en-US" sz="2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Box 16"/>
          <p:cNvSpPr/>
          <p:nvPr/>
        </p:nvSpPr>
        <p:spPr>
          <a:xfrm>
            <a:off x="3840480" y="470160"/>
            <a:ext cx="90972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342"/>
              </a:lnSpc>
            </a:pPr>
            <a:r>
              <a:rPr b="0" lang="en-US" sz="2380" spc="-1" strike="noStrike">
                <a:solidFill>
                  <a:srgbClr val="000000"/>
                </a:solidFill>
                <a:latin typeface="Times New Roman"/>
              </a:rPr>
              <a:t>Tables</a:t>
            </a:r>
            <a:endParaRPr b="0" lang="en-US" sz="238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2"/>
          <p:cNvSpPr/>
          <p:nvPr/>
        </p:nvSpPr>
        <p:spPr>
          <a:xfrm>
            <a:off x="-63000" y="-63360"/>
            <a:ext cx="5973480" cy="3414240"/>
          </a:xfrm>
          <a:custGeom>
            <a:avLst/>
            <a:gdLst>
              <a:gd name="textAreaLeft" fmla="*/ 0 w 5973480"/>
              <a:gd name="textAreaRight" fmla="*/ 5974200 w 5973480"/>
              <a:gd name="textAreaTop" fmla="*/ 0 h 3414240"/>
              <a:gd name="textAreaBottom" fmla="*/ 3414960 h 3414240"/>
            </a:gdLst>
            <a:ahLst/>
            <a:rect l="textAreaLeft" t="textAreaTop" r="textAreaRight" b="textAreaBottom"/>
            <a:pathLst>
              <a:path w="5974185" h="3414941">
                <a:moveTo>
                  <a:pt x="0" y="0"/>
                </a:moveTo>
                <a:lnTo>
                  <a:pt x="5974185" y="0"/>
                </a:lnTo>
                <a:lnTo>
                  <a:pt x="5974185" y="3414941"/>
                </a:lnTo>
                <a:lnTo>
                  <a:pt x="0" y="341494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3"/>
          <p:cNvGrpSpPr/>
          <p:nvPr/>
        </p:nvGrpSpPr>
        <p:grpSpPr>
          <a:xfrm>
            <a:off x="3996000" y="1805760"/>
            <a:ext cx="986040" cy="227520"/>
            <a:chOff x="3996000" y="1805760"/>
            <a:chExt cx="986040" cy="227520"/>
          </a:xfrm>
        </p:grpSpPr>
        <p:sp>
          <p:nvSpPr>
            <p:cNvPr id="156" name="Freeform 4"/>
            <p:cNvSpPr/>
            <p:nvPr/>
          </p:nvSpPr>
          <p:spPr>
            <a:xfrm>
              <a:off x="3996000" y="1817280"/>
              <a:ext cx="986040" cy="216000"/>
            </a:xfrm>
            <a:custGeom>
              <a:avLst/>
              <a:gdLst>
                <a:gd name="textAreaLeft" fmla="*/ 0 w 986040"/>
                <a:gd name="textAreaRight" fmla="*/ 986760 w 986040"/>
                <a:gd name="textAreaTop" fmla="*/ 0 h 216000"/>
                <a:gd name="textAreaBottom" fmla="*/ 216720 h 216000"/>
              </a:gdLst>
              <a:ahLst/>
              <a:rect l="textAreaLeft" t="textAreaTop" r="textAreaRight" b="textAreaBottom"/>
              <a:pathLst>
                <a:path w="812800" h="178373">
                  <a:moveTo>
                    <a:pt x="89186" y="0"/>
                  </a:moveTo>
                  <a:lnTo>
                    <a:pt x="723614" y="0"/>
                  </a:lnTo>
                  <a:cubicBezTo>
                    <a:pt x="772870" y="0"/>
                    <a:pt x="812800" y="39930"/>
                    <a:pt x="812800" y="89186"/>
                  </a:cubicBezTo>
                  <a:lnTo>
                    <a:pt x="812800" y="89186"/>
                  </a:lnTo>
                  <a:cubicBezTo>
                    <a:pt x="812800" y="112840"/>
                    <a:pt x="803404" y="135525"/>
                    <a:pt x="786678" y="152251"/>
                  </a:cubicBezTo>
                  <a:cubicBezTo>
                    <a:pt x="769952" y="168976"/>
                    <a:pt x="747267" y="178373"/>
                    <a:pt x="723614" y="178373"/>
                  </a:cubicBezTo>
                  <a:lnTo>
                    <a:pt x="89186" y="178373"/>
                  </a:lnTo>
                  <a:cubicBezTo>
                    <a:pt x="39930" y="178373"/>
                    <a:pt x="0" y="138443"/>
                    <a:pt x="0" y="89186"/>
                  </a:cubicBezTo>
                  <a:lnTo>
                    <a:pt x="0" y="89186"/>
                  </a:lnTo>
                  <a:cubicBezTo>
                    <a:pt x="0" y="39930"/>
                    <a:pt x="39930" y="0"/>
                    <a:pt x="8918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5"/>
            <p:cNvSpPr/>
            <p:nvPr/>
          </p:nvSpPr>
          <p:spPr>
            <a:xfrm>
              <a:off x="3996000" y="1805760"/>
              <a:ext cx="986040" cy="22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83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58" name="Group 6"/>
          <p:cNvGrpSpPr/>
          <p:nvPr/>
        </p:nvGrpSpPr>
        <p:grpSpPr>
          <a:xfrm>
            <a:off x="940320" y="1805760"/>
            <a:ext cx="947160" cy="270000"/>
            <a:chOff x="940320" y="1805760"/>
            <a:chExt cx="947160" cy="270000"/>
          </a:xfrm>
        </p:grpSpPr>
        <p:sp>
          <p:nvSpPr>
            <p:cNvPr id="159" name="Freeform 7"/>
            <p:cNvSpPr/>
            <p:nvPr/>
          </p:nvSpPr>
          <p:spPr>
            <a:xfrm>
              <a:off x="940320" y="1817280"/>
              <a:ext cx="947160" cy="258480"/>
            </a:xfrm>
            <a:custGeom>
              <a:avLst/>
              <a:gdLst>
                <a:gd name="textAreaLeft" fmla="*/ 0 w 947160"/>
                <a:gd name="textAreaRight" fmla="*/ 947880 w 947160"/>
                <a:gd name="textAreaTop" fmla="*/ 0 h 258480"/>
                <a:gd name="textAreaBottom" fmla="*/ 259200 h 258480"/>
              </a:gdLst>
              <a:ahLst/>
              <a:rect l="textAreaLeft" t="textAreaTop" r="textAreaRight" b="textAreaBottom"/>
              <a:pathLst>
                <a:path w="780717" h="213429">
                  <a:moveTo>
                    <a:pt x="106715" y="0"/>
                  </a:moveTo>
                  <a:lnTo>
                    <a:pt x="674002" y="0"/>
                  </a:lnTo>
                  <a:cubicBezTo>
                    <a:pt x="732939" y="0"/>
                    <a:pt x="780717" y="47778"/>
                    <a:pt x="780717" y="106715"/>
                  </a:cubicBezTo>
                  <a:lnTo>
                    <a:pt x="780717" y="106715"/>
                  </a:lnTo>
                  <a:cubicBezTo>
                    <a:pt x="780717" y="165651"/>
                    <a:pt x="732939" y="213429"/>
                    <a:pt x="674002" y="213429"/>
                  </a:cubicBezTo>
                  <a:lnTo>
                    <a:pt x="106715" y="213429"/>
                  </a:lnTo>
                  <a:cubicBezTo>
                    <a:pt x="47778" y="213429"/>
                    <a:pt x="0" y="165651"/>
                    <a:pt x="0" y="106715"/>
                  </a:cubicBezTo>
                  <a:lnTo>
                    <a:pt x="0" y="106715"/>
                  </a:lnTo>
                  <a:cubicBezTo>
                    <a:pt x="0" y="47778"/>
                    <a:pt x="47778" y="0"/>
                    <a:pt x="10671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" name="TextBox 8"/>
            <p:cNvSpPr/>
            <p:nvPr/>
          </p:nvSpPr>
          <p:spPr>
            <a:xfrm>
              <a:off x="940320" y="1805760"/>
              <a:ext cx="947160" cy="270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83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61" name="Group 9"/>
          <p:cNvGrpSpPr/>
          <p:nvPr/>
        </p:nvGrpSpPr>
        <p:grpSpPr>
          <a:xfrm>
            <a:off x="4171320" y="159840"/>
            <a:ext cx="810720" cy="325800"/>
            <a:chOff x="4171320" y="159840"/>
            <a:chExt cx="810720" cy="325800"/>
          </a:xfrm>
        </p:grpSpPr>
        <p:sp>
          <p:nvSpPr>
            <p:cNvPr id="162" name="Freeform 10"/>
            <p:cNvSpPr/>
            <p:nvPr/>
          </p:nvSpPr>
          <p:spPr>
            <a:xfrm>
              <a:off x="4171320" y="171360"/>
              <a:ext cx="810720" cy="314280"/>
            </a:xfrm>
            <a:custGeom>
              <a:avLst/>
              <a:gdLst>
                <a:gd name="textAreaLeft" fmla="*/ 0 w 810720"/>
                <a:gd name="textAreaRight" fmla="*/ 811440 w 810720"/>
                <a:gd name="textAreaTop" fmla="*/ 0 h 314280"/>
                <a:gd name="textAreaBottom" fmla="*/ 315000 h 314280"/>
              </a:gdLst>
              <a:ahLst/>
              <a:rect l="textAreaLeft" t="textAreaTop" r="textAreaRight" b="textAreaBottom"/>
              <a:pathLst>
                <a:path w="668425" h="259361">
                  <a:moveTo>
                    <a:pt x="129681" y="0"/>
                  </a:moveTo>
                  <a:lnTo>
                    <a:pt x="538744" y="0"/>
                  </a:lnTo>
                  <a:cubicBezTo>
                    <a:pt x="573137" y="0"/>
                    <a:pt x="606122" y="13663"/>
                    <a:pt x="630442" y="37983"/>
                  </a:cubicBezTo>
                  <a:cubicBezTo>
                    <a:pt x="654762" y="62302"/>
                    <a:pt x="668425" y="95287"/>
                    <a:pt x="668425" y="129681"/>
                  </a:cubicBezTo>
                  <a:lnTo>
                    <a:pt x="668425" y="129681"/>
                  </a:lnTo>
                  <a:cubicBezTo>
                    <a:pt x="668425" y="164074"/>
                    <a:pt x="654762" y="197059"/>
                    <a:pt x="630442" y="221379"/>
                  </a:cubicBezTo>
                  <a:cubicBezTo>
                    <a:pt x="606122" y="245699"/>
                    <a:pt x="573137" y="259361"/>
                    <a:pt x="538744" y="259361"/>
                  </a:cubicBezTo>
                  <a:lnTo>
                    <a:pt x="129681" y="259361"/>
                  </a:lnTo>
                  <a:cubicBezTo>
                    <a:pt x="95287" y="259361"/>
                    <a:pt x="62302" y="245699"/>
                    <a:pt x="37983" y="221379"/>
                  </a:cubicBezTo>
                  <a:cubicBezTo>
                    <a:pt x="13663" y="197059"/>
                    <a:pt x="0" y="164074"/>
                    <a:pt x="0" y="129681"/>
                  </a:cubicBezTo>
                  <a:lnTo>
                    <a:pt x="0" y="129681"/>
                  </a:lnTo>
                  <a:cubicBezTo>
                    <a:pt x="0" y="95287"/>
                    <a:pt x="13663" y="62302"/>
                    <a:pt x="37983" y="37983"/>
                  </a:cubicBezTo>
                  <a:cubicBezTo>
                    <a:pt x="62302" y="13663"/>
                    <a:pt x="95287" y="0"/>
                    <a:pt x="12968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TextBox 11"/>
            <p:cNvSpPr/>
            <p:nvPr/>
          </p:nvSpPr>
          <p:spPr>
            <a:xfrm>
              <a:off x="4171320" y="159840"/>
              <a:ext cx="810720" cy="32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83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64" name="Group 12"/>
          <p:cNvGrpSpPr/>
          <p:nvPr/>
        </p:nvGrpSpPr>
        <p:grpSpPr>
          <a:xfrm>
            <a:off x="940320" y="101520"/>
            <a:ext cx="947160" cy="442440"/>
            <a:chOff x="940320" y="101520"/>
            <a:chExt cx="947160" cy="442440"/>
          </a:xfrm>
        </p:grpSpPr>
        <p:sp>
          <p:nvSpPr>
            <p:cNvPr id="165" name="Freeform 13"/>
            <p:cNvSpPr/>
            <p:nvPr/>
          </p:nvSpPr>
          <p:spPr>
            <a:xfrm>
              <a:off x="940320" y="113040"/>
              <a:ext cx="947160" cy="430920"/>
            </a:xfrm>
            <a:custGeom>
              <a:avLst/>
              <a:gdLst>
                <a:gd name="textAreaLeft" fmla="*/ 0 w 947160"/>
                <a:gd name="textAreaRight" fmla="*/ 947880 w 947160"/>
                <a:gd name="textAreaTop" fmla="*/ 0 h 430920"/>
                <a:gd name="textAreaBottom" fmla="*/ 431640 h 430920"/>
              </a:gdLst>
              <a:ahLst/>
              <a:rect l="textAreaLeft" t="textAreaTop" r="textAreaRight" b="textAreaBottom"/>
              <a:pathLst>
                <a:path w="780717" h="355612">
                  <a:moveTo>
                    <a:pt x="130696" y="0"/>
                  </a:moveTo>
                  <a:lnTo>
                    <a:pt x="650021" y="0"/>
                  </a:lnTo>
                  <a:cubicBezTo>
                    <a:pt x="722202" y="0"/>
                    <a:pt x="780717" y="58514"/>
                    <a:pt x="780717" y="130696"/>
                  </a:cubicBezTo>
                  <a:lnTo>
                    <a:pt x="780717" y="224916"/>
                  </a:lnTo>
                  <a:cubicBezTo>
                    <a:pt x="780717" y="259579"/>
                    <a:pt x="766947" y="292822"/>
                    <a:pt x="742437" y="317332"/>
                  </a:cubicBezTo>
                  <a:cubicBezTo>
                    <a:pt x="717927" y="341842"/>
                    <a:pt x="684684" y="355612"/>
                    <a:pt x="650021" y="355612"/>
                  </a:cubicBezTo>
                  <a:lnTo>
                    <a:pt x="130696" y="355612"/>
                  </a:lnTo>
                  <a:cubicBezTo>
                    <a:pt x="96033" y="355612"/>
                    <a:pt x="62790" y="341842"/>
                    <a:pt x="38280" y="317332"/>
                  </a:cubicBezTo>
                  <a:cubicBezTo>
                    <a:pt x="13770" y="292822"/>
                    <a:pt x="0" y="259579"/>
                    <a:pt x="0" y="224916"/>
                  </a:cubicBezTo>
                  <a:lnTo>
                    <a:pt x="0" y="130696"/>
                  </a:lnTo>
                  <a:cubicBezTo>
                    <a:pt x="0" y="96033"/>
                    <a:pt x="13770" y="62790"/>
                    <a:pt x="38280" y="38280"/>
                  </a:cubicBezTo>
                  <a:cubicBezTo>
                    <a:pt x="62790" y="13770"/>
                    <a:pt x="96033" y="0"/>
                    <a:pt x="13069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TextBox 14"/>
            <p:cNvSpPr/>
            <p:nvPr/>
          </p:nvSpPr>
          <p:spPr>
            <a:xfrm>
              <a:off x="940320" y="101520"/>
              <a:ext cx="947160" cy="442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83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67" name="TextBox 15"/>
          <p:cNvSpPr/>
          <p:nvPr/>
        </p:nvSpPr>
        <p:spPr>
          <a:xfrm>
            <a:off x="189000" y="1829160"/>
            <a:ext cx="225900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332"/>
              </a:lnSpc>
            </a:pPr>
            <a:r>
              <a:rPr b="0" lang="en-US" sz="1320" spc="-1" strike="noStrike">
                <a:solidFill>
                  <a:srgbClr val="383838"/>
                </a:solidFill>
                <a:latin typeface="Times New Roman Bold"/>
              </a:rPr>
              <a:t>Retrieve the payment details for a specific passenger</a:t>
            </a:r>
            <a:endParaRPr b="0" lang="en-US" sz="1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16"/>
          <p:cNvSpPr/>
          <p:nvPr/>
        </p:nvSpPr>
        <p:spPr>
          <a:xfrm>
            <a:off x="116280" y="103680"/>
            <a:ext cx="252828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344"/>
              </a:lnSpc>
            </a:pPr>
            <a:r>
              <a:rPr b="0" lang="en-US" sz="1330" spc="-1" strike="noStrike">
                <a:solidFill>
                  <a:srgbClr val="383838"/>
                </a:solidFill>
                <a:latin typeface="Times New Roman Bold"/>
              </a:rPr>
              <a:t>query to fetch schedule details with source and destination</a:t>
            </a:r>
            <a:endParaRPr b="0" lang="en-US" sz="13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17"/>
          <p:cNvSpPr/>
          <p:nvPr/>
        </p:nvSpPr>
        <p:spPr>
          <a:xfrm>
            <a:off x="3413880" y="101160"/>
            <a:ext cx="195552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324"/>
              </a:lnSpc>
            </a:pPr>
            <a:r>
              <a:rPr b="0" lang="en-US" sz="1330" spc="-1" strike="noStrike">
                <a:solidFill>
                  <a:srgbClr val="383838"/>
                </a:solidFill>
                <a:latin typeface="Times New Roman Bold"/>
              </a:rPr>
              <a:t>Retrieve all trains and their available seats</a:t>
            </a:r>
            <a:endParaRPr b="0" lang="en-US" sz="13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Box 18"/>
          <p:cNvSpPr/>
          <p:nvPr/>
        </p:nvSpPr>
        <p:spPr>
          <a:xfrm>
            <a:off x="3288600" y="1829160"/>
            <a:ext cx="242604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332"/>
              </a:lnSpc>
            </a:pPr>
            <a:r>
              <a:rPr b="0" lang="en-US" sz="1320" spc="-1" strike="noStrike">
                <a:solidFill>
                  <a:srgbClr val="383838"/>
                </a:solidFill>
                <a:latin typeface="Times New Roman Bold"/>
              </a:rPr>
              <a:t>Retrieve the classes available for a specific tr</a:t>
            </a:r>
            <a:r>
              <a:rPr b="0" lang="en-US" sz="1320" spc="-1" strike="noStrike">
                <a:solidFill>
                  <a:srgbClr val="000000"/>
                </a:solidFill>
                <a:latin typeface="Times New Roman Bold"/>
              </a:rPr>
              <a:t> </a:t>
            </a:r>
            <a:r>
              <a:rPr b="0" lang="en-US" sz="1320" spc="-1" strike="noStrike">
                <a:solidFill>
                  <a:srgbClr val="383838"/>
                </a:solidFill>
                <a:latin typeface="Times New Roman Bold"/>
              </a:rPr>
              <a:t>ain</a:t>
            </a:r>
            <a:endParaRPr b="0" lang="en-US" sz="1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Box 19"/>
          <p:cNvSpPr/>
          <p:nvPr/>
        </p:nvSpPr>
        <p:spPr>
          <a:xfrm>
            <a:off x="9360" y="2242080"/>
            <a:ext cx="2808360" cy="80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585"/>
              </a:lnSpc>
            </a:pPr>
            <a:r>
              <a:rPr b="0" lang="en-US" sz="1320" spc="-1" strike="noStrike">
                <a:solidFill>
                  <a:srgbClr val="383838"/>
                </a:solidFill>
                <a:latin typeface="Times New Roman"/>
              </a:rPr>
              <a:t>SELECT Payment.payid, Payment.amount, Payment.pmethod .FROM Payment</a:t>
            </a:r>
            <a:endParaRPr b="0" lang="en-US" sz="132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1585"/>
              </a:lnSpc>
            </a:pPr>
            <a:r>
              <a:rPr b="0" lang="en-US" sz="1320" spc="-1" strike="noStrike">
                <a:solidFill>
                  <a:srgbClr val="383838"/>
                </a:solidFill>
                <a:latin typeface="Times New Roman"/>
              </a:rPr>
              <a:t>WHERE Payment.pid = {passenger_id};</a:t>
            </a:r>
            <a:endParaRPr b="0" lang="en-US" sz="1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Box 20"/>
          <p:cNvSpPr/>
          <p:nvPr/>
        </p:nvSpPr>
        <p:spPr>
          <a:xfrm>
            <a:off x="0" y="506520"/>
            <a:ext cx="2761200" cy="82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630"/>
              </a:lnSpc>
            </a:pPr>
            <a:r>
              <a:rPr b="0" lang="en-US" sz="1360" spc="-1" strike="noStrike">
                <a:solidFill>
                  <a:srgbClr val="383838"/>
                </a:solidFill>
                <a:latin typeface="Times New Roman"/>
              </a:rPr>
              <a:t>SELECT s.schedule_id, s.departure_time, s.arrival_time, s.date, t.source, t.destination FROM Schedule s JOIN Train t ON s.tno = t.tno;</a:t>
            </a:r>
            <a:endParaRPr b="0" lang="en-US" sz="1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21"/>
          <p:cNvSpPr/>
          <p:nvPr/>
        </p:nvSpPr>
        <p:spPr>
          <a:xfrm>
            <a:off x="3143520" y="2242080"/>
            <a:ext cx="2716560" cy="80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585"/>
              </a:lnSpc>
            </a:pPr>
            <a:r>
              <a:rPr b="0" lang="en-US" sz="1320" spc="-1" strike="noStrike">
                <a:solidFill>
                  <a:srgbClr val="383838"/>
                </a:solidFill>
                <a:latin typeface="Times New Roman"/>
              </a:rPr>
              <a:t>SELECT Class.ctype, Class.class_description FROM Class WHERE Class.tno = {train_number};</a:t>
            </a:r>
            <a:endParaRPr b="0" lang="en-US" sz="1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22"/>
          <p:cNvSpPr/>
          <p:nvPr/>
        </p:nvSpPr>
        <p:spPr>
          <a:xfrm>
            <a:off x="2998080" y="506520"/>
            <a:ext cx="2837160" cy="82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630"/>
              </a:lnSpc>
            </a:pPr>
            <a:r>
              <a:rPr b="0" lang="en-US" sz="1360" spc="-1" strike="noStrike">
                <a:solidFill>
                  <a:srgbClr val="383838"/>
                </a:solidFill>
                <a:latin typeface="Times New Roman"/>
              </a:rPr>
              <a:t>SELECT Train.tno, Train.tticket, Train.tname, Train.tdes, Train.departure_time, Train.arrival_time, Train.available_seats FROM Train;</a:t>
            </a:r>
            <a:endParaRPr b="0" lang="en-US" sz="13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2"/>
          <p:cNvGrpSpPr/>
          <p:nvPr/>
        </p:nvGrpSpPr>
        <p:grpSpPr>
          <a:xfrm>
            <a:off x="1440" y="0"/>
            <a:ext cx="5844600" cy="3287160"/>
            <a:chOff x="1440" y="0"/>
            <a:chExt cx="5844600" cy="3287160"/>
          </a:xfrm>
        </p:grpSpPr>
        <p:sp>
          <p:nvSpPr>
            <p:cNvPr id="176" name="Freeform 3"/>
            <p:cNvSpPr/>
            <p:nvPr/>
          </p:nvSpPr>
          <p:spPr>
            <a:xfrm>
              <a:off x="1440" y="0"/>
              <a:ext cx="5844600" cy="3287160"/>
            </a:xfrm>
            <a:custGeom>
              <a:avLst/>
              <a:gdLst>
                <a:gd name="textAreaLeft" fmla="*/ 0 w 5844600"/>
                <a:gd name="textAreaRight" fmla="*/ 5845320 w 5844600"/>
                <a:gd name="textAreaTop" fmla="*/ 0 h 3287160"/>
                <a:gd name="textAreaBottom" fmla="*/ 3287880 h 3287160"/>
              </a:gdLst>
              <a:ahLst/>
              <a:rect l="textAreaLeft" t="textAreaTop" r="textAreaRight" b="textAreaBottom"/>
              <a:pathLst>
                <a:path w="5845302" h="3287903">
                  <a:moveTo>
                    <a:pt x="0" y="0"/>
                  </a:moveTo>
                  <a:lnTo>
                    <a:pt x="0" y="3287903"/>
                  </a:lnTo>
                  <a:lnTo>
                    <a:pt x="5845302" y="3287903"/>
                  </a:lnTo>
                  <a:lnTo>
                    <a:pt x="5845302" y="0"/>
                  </a:lnTo>
                  <a:close/>
                </a:path>
              </a:pathLst>
            </a:custGeom>
            <a:solidFill>
              <a:srgbClr val="dbdb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7" name="TextBox 5"/>
          <p:cNvSpPr/>
          <p:nvPr/>
        </p:nvSpPr>
        <p:spPr>
          <a:xfrm>
            <a:off x="1545120" y="233640"/>
            <a:ext cx="291888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231"/>
              </a:lnSpc>
            </a:pPr>
            <a:r>
              <a:rPr b="0" lang="en-US" sz="2310" spc="-1" strike="noStrike">
                <a:solidFill>
                  <a:srgbClr val="000000"/>
                </a:solidFill>
                <a:latin typeface="Times New Roman Bold"/>
              </a:rPr>
              <a:t>Relations With Data</a:t>
            </a:r>
            <a:endParaRPr b="0" lang="en-US" sz="231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Picture 6" descr=""/>
          <p:cNvPicPr/>
          <p:nvPr/>
        </p:nvPicPr>
        <p:blipFill>
          <a:blip r:embed="rId1"/>
          <a:stretch/>
        </p:blipFill>
        <p:spPr>
          <a:xfrm>
            <a:off x="0" y="949320"/>
            <a:ext cx="5853960" cy="172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2"/>
          <p:cNvGrpSpPr/>
          <p:nvPr/>
        </p:nvGrpSpPr>
        <p:grpSpPr>
          <a:xfrm>
            <a:off x="39600" y="0"/>
            <a:ext cx="5844600" cy="3287160"/>
            <a:chOff x="39600" y="0"/>
            <a:chExt cx="5844600" cy="3287160"/>
          </a:xfrm>
        </p:grpSpPr>
        <p:sp>
          <p:nvSpPr>
            <p:cNvPr id="180" name="Freeform 3"/>
            <p:cNvSpPr/>
            <p:nvPr/>
          </p:nvSpPr>
          <p:spPr>
            <a:xfrm>
              <a:off x="39600" y="0"/>
              <a:ext cx="5844600" cy="3287160"/>
            </a:xfrm>
            <a:custGeom>
              <a:avLst/>
              <a:gdLst>
                <a:gd name="textAreaLeft" fmla="*/ 0 w 5844600"/>
                <a:gd name="textAreaRight" fmla="*/ 5845320 w 5844600"/>
                <a:gd name="textAreaTop" fmla="*/ 0 h 3287160"/>
                <a:gd name="textAreaBottom" fmla="*/ 3287880 h 3287160"/>
              </a:gdLst>
              <a:ahLst/>
              <a:rect l="textAreaLeft" t="textAreaTop" r="textAreaRight" b="textAreaBottom"/>
              <a:pathLst>
                <a:path w="5845302" h="3287903">
                  <a:moveTo>
                    <a:pt x="0" y="0"/>
                  </a:moveTo>
                  <a:lnTo>
                    <a:pt x="0" y="3287903"/>
                  </a:lnTo>
                  <a:lnTo>
                    <a:pt x="5845302" y="3287903"/>
                  </a:lnTo>
                  <a:lnTo>
                    <a:pt x="5845302" y="0"/>
                  </a:lnTo>
                  <a:close/>
                </a:path>
              </a:pathLst>
            </a:custGeom>
            <a:solidFill>
              <a:srgbClr val="dbdb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1" name="TextBox 5"/>
          <p:cNvSpPr/>
          <p:nvPr/>
        </p:nvSpPr>
        <p:spPr>
          <a:xfrm>
            <a:off x="1602720" y="1440"/>
            <a:ext cx="293328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231"/>
              </a:lnSpc>
            </a:pPr>
            <a:r>
              <a:rPr b="0" lang="en-US" sz="2310" spc="-1" strike="noStrike">
                <a:solidFill>
                  <a:srgbClr val="000000"/>
                </a:solidFill>
                <a:latin typeface="Times New Roman Bold"/>
              </a:rPr>
              <a:t>Relations With Data</a:t>
            </a:r>
            <a:endParaRPr b="0" lang="en-US" sz="231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Picture 6" descr=""/>
          <p:cNvPicPr/>
          <p:nvPr/>
        </p:nvPicPr>
        <p:blipFill>
          <a:blip r:embed="rId1"/>
          <a:stretch/>
        </p:blipFill>
        <p:spPr>
          <a:xfrm>
            <a:off x="0" y="595800"/>
            <a:ext cx="5853960" cy="269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2"/>
          <p:cNvSpPr/>
          <p:nvPr/>
        </p:nvSpPr>
        <p:spPr>
          <a:xfrm>
            <a:off x="-61920" y="-63360"/>
            <a:ext cx="5971680" cy="3414240"/>
          </a:xfrm>
          <a:custGeom>
            <a:avLst/>
            <a:gdLst>
              <a:gd name="textAreaLeft" fmla="*/ 0 w 5971680"/>
              <a:gd name="textAreaRight" fmla="*/ 5972400 w 5971680"/>
              <a:gd name="textAreaTop" fmla="*/ 0 h 3414240"/>
              <a:gd name="textAreaBottom" fmla="*/ 3414960 h 3414240"/>
            </a:gdLst>
            <a:ahLst/>
            <a:rect l="textAreaLeft" t="textAreaTop" r="textAreaRight" b="textAreaBottom"/>
            <a:pathLst>
              <a:path w="5972242" h="3414951">
                <a:moveTo>
                  <a:pt x="0" y="0"/>
                </a:moveTo>
                <a:lnTo>
                  <a:pt x="5972242" y="0"/>
                </a:lnTo>
                <a:lnTo>
                  <a:pt x="5972242" y="3414950"/>
                </a:lnTo>
                <a:lnTo>
                  <a:pt x="0" y="341495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4" name="Group 3"/>
          <p:cNvGrpSpPr/>
          <p:nvPr/>
        </p:nvGrpSpPr>
        <p:grpSpPr>
          <a:xfrm>
            <a:off x="518040" y="1121760"/>
            <a:ext cx="440640" cy="997920"/>
            <a:chOff x="518040" y="1121760"/>
            <a:chExt cx="440640" cy="997920"/>
          </a:xfrm>
        </p:grpSpPr>
        <p:sp>
          <p:nvSpPr>
            <p:cNvPr id="185" name="Freeform 4"/>
            <p:cNvSpPr/>
            <p:nvPr/>
          </p:nvSpPr>
          <p:spPr>
            <a:xfrm>
              <a:off x="518040" y="1133640"/>
              <a:ext cx="440640" cy="986040"/>
            </a:xfrm>
            <a:custGeom>
              <a:avLst/>
              <a:gdLst>
                <a:gd name="textAreaLeft" fmla="*/ 0 w 440640"/>
                <a:gd name="textAreaRight" fmla="*/ 441360 w 440640"/>
                <a:gd name="textAreaTop" fmla="*/ 0 h 986040"/>
                <a:gd name="textAreaBottom" fmla="*/ 986760 h 986040"/>
              </a:gdLst>
              <a:ahLst/>
              <a:rect l="textAreaLeft" t="textAreaTop" r="textAreaRight" b="textAreaBottom"/>
              <a:pathLst>
                <a:path w="363633" h="812800">
                  <a:moveTo>
                    <a:pt x="181816" y="0"/>
                  </a:moveTo>
                  <a:lnTo>
                    <a:pt x="181816" y="0"/>
                  </a:lnTo>
                  <a:cubicBezTo>
                    <a:pt x="282231" y="0"/>
                    <a:pt x="363633" y="81402"/>
                    <a:pt x="363633" y="181816"/>
                  </a:cubicBezTo>
                  <a:lnTo>
                    <a:pt x="363633" y="630984"/>
                  </a:lnTo>
                  <a:cubicBezTo>
                    <a:pt x="363633" y="679204"/>
                    <a:pt x="344477" y="725450"/>
                    <a:pt x="310380" y="759547"/>
                  </a:cubicBezTo>
                  <a:cubicBezTo>
                    <a:pt x="276283" y="793644"/>
                    <a:pt x="230037" y="812800"/>
                    <a:pt x="181816" y="812800"/>
                  </a:cubicBezTo>
                  <a:lnTo>
                    <a:pt x="181816" y="812800"/>
                  </a:lnTo>
                  <a:cubicBezTo>
                    <a:pt x="133596" y="812800"/>
                    <a:pt x="87350" y="793644"/>
                    <a:pt x="53253" y="759547"/>
                  </a:cubicBezTo>
                  <a:cubicBezTo>
                    <a:pt x="19156" y="725450"/>
                    <a:pt x="0" y="679204"/>
                    <a:pt x="0" y="630984"/>
                  </a:cubicBezTo>
                  <a:lnTo>
                    <a:pt x="0" y="181816"/>
                  </a:lnTo>
                  <a:cubicBezTo>
                    <a:pt x="0" y="133596"/>
                    <a:pt x="19156" y="87350"/>
                    <a:pt x="53253" y="53253"/>
                  </a:cubicBezTo>
                  <a:cubicBezTo>
                    <a:pt x="87350" y="19156"/>
                    <a:pt x="133596" y="0"/>
                    <a:pt x="18181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6" name="TextBox 5"/>
            <p:cNvSpPr/>
            <p:nvPr/>
          </p:nvSpPr>
          <p:spPr>
            <a:xfrm>
              <a:off x="518040" y="1121760"/>
              <a:ext cx="440640" cy="997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83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87" name="TextBox 6"/>
          <p:cNvSpPr/>
          <p:nvPr/>
        </p:nvSpPr>
        <p:spPr>
          <a:xfrm>
            <a:off x="518040" y="1041840"/>
            <a:ext cx="316080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280440" indent="-140040" defTabSz="914400">
              <a:lnSpc>
                <a:spcPts val="15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Feedback Mechanism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280440" indent="-140040" defTabSz="914400">
              <a:lnSpc>
                <a:spcPts val="15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Real-time train tracking integration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280440" indent="-140040" algn="just" defTabSz="914400">
              <a:lnSpc>
                <a:spcPts val="15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Develop a mobile app for greater accessibility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280440" indent="-140040" algn="just" defTabSz="914400">
              <a:lnSpc>
                <a:spcPts val="15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Regularly optimize system performance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Box 7"/>
          <p:cNvSpPr/>
          <p:nvPr/>
        </p:nvSpPr>
        <p:spPr>
          <a:xfrm>
            <a:off x="518040" y="297720"/>
            <a:ext cx="187128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342"/>
              </a:lnSpc>
            </a:pPr>
            <a:r>
              <a:rPr b="0" lang="en-US" sz="2380" spc="-1" strike="noStrike">
                <a:solidFill>
                  <a:srgbClr val="383838"/>
                </a:solidFill>
                <a:latin typeface="Times New Roman"/>
              </a:rPr>
              <a:t>Future Work</a:t>
            </a:r>
            <a:endParaRPr b="0" lang="en-US" sz="238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reeform 2"/>
          <p:cNvSpPr/>
          <p:nvPr/>
        </p:nvSpPr>
        <p:spPr>
          <a:xfrm>
            <a:off x="-61920" y="-63360"/>
            <a:ext cx="5971680" cy="3414240"/>
          </a:xfrm>
          <a:custGeom>
            <a:avLst/>
            <a:gdLst>
              <a:gd name="textAreaLeft" fmla="*/ 0 w 5971680"/>
              <a:gd name="textAreaRight" fmla="*/ 5972400 w 5971680"/>
              <a:gd name="textAreaTop" fmla="*/ 0 h 3414240"/>
              <a:gd name="textAreaBottom" fmla="*/ 3414960 h 3414240"/>
            </a:gdLst>
            <a:ahLst/>
            <a:rect l="textAreaLeft" t="textAreaTop" r="textAreaRight" b="textAreaBottom"/>
            <a:pathLst>
              <a:path w="5972242" h="3414951">
                <a:moveTo>
                  <a:pt x="0" y="0"/>
                </a:moveTo>
                <a:lnTo>
                  <a:pt x="5972242" y="0"/>
                </a:lnTo>
                <a:lnTo>
                  <a:pt x="5972242" y="3414950"/>
                </a:lnTo>
                <a:lnTo>
                  <a:pt x="0" y="341495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Box 3"/>
          <p:cNvSpPr/>
          <p:nvPr/>
        </p:nvSpPr>
        <p:spPr>
          <a:xfrm>
            <a:off x="2217960" y="553320"/>
            <a:ext cx="185148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300"/>
              </a:lnSpc>
            </a:pPr>
            <a:r>
              <a:rPr b="0" lang="en-US" sz="2360" spc="-1" strike="noStrike">
                <a:solidFill>
                  <a:srgbClr val="383838"/>
                </a:solidFill>
                <a:latin typeface="Times New Roman Bold"/>
              </a:rPr>
              <a:t>Conclusion</a:t>
            </a:r>
            <a:endParaRPr b="0" lang="en-US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Box 4"/>
          <p:cNvSpPr/>
          <p:nvPr/>
        </p:nvSpPr>
        <p:spPr>
          <a:xfrm>
            <a:off x="848160" y="1310040"/>
            <a:ext cx="4455000" cy="10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604"/>
              </a:lnSpc>
            </a:pPr>
            <a:r>
              <a:rPr b="0" lang="en-US" sz="1340" spc="-1" strike="noStrike">
                <a:solidFill>
                  <a:srgbClr val="000000"/>
                </a:solidFill>
                <a:latin typeface="Times New Roman"/>
              </a:rPr>
              <a:t>The railway management system modernizes traditional rail services By streamlining the reservation process, we aim to enhance the overall user experience, o ering passengers a modern and e cient platform for booking and managing their train journeys. </a:t>
            </a:r>
            <a:endParaRPr b="0" lang="en-US" sz="13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2"/>
          <p:cNvGrpSpPr/>
          <p:nvPr/>
        </p:nvGrpSpPr>
        <p:grpSpPr>
          <a:xfrm>
            <a:off x="1440" y="0"/>
            <a:ext cx="5844600" cy="3287160"/>
            <a:chOff x="1440" y="0"/>
            <a:chExt cx="5844600" cy="3287160"/>
          </a:xfrm>
        </p:grpSpPr>
        <p:sp>
          <p:nvSpPr>
            <p:cNvPr id="193" name="Freeform 3"/>
            <p:cNvSpPr/>
            <p:nvPr/>
          </p:nvSpPr>
          <p:spPr>
            <a:xfrm>
              <a:off x="1440" y="0"/>
              <a:ext cx="5844600" cy="3287160"/>
            </a:xfrm>
            <a:custGeom>
              <a:avLst/>
              <a:gdLst>
                <a:gd name="textAreaLeft" fmla="*/ 0 w 5844600"/>
                <a:gd name="textAreaRight" fmla="*/ 5845320 w 5844600"/>
                <a:gd name="textAreaTop" fmla="*/ 0 h 3287160"/>
                <a:gd name="textAreaBottom" fmla="*/ 3287880 h 3287160"/>
              </a:gdLst>
              <a:ahLst/>
              <a:rect l="textAreaLeft" t="textAreaTop" r="textAreaRight" b="textAreaBottom"/>
              <a:pathLst>
                <a:path w="5845302" h="3287903">
                  <a:moveTo>
                    <a:pt x="0" y="0"/>
                  </a:moveTo>
                  <a:lnTo>
                    <a:pt x="0" y="3287903"/>
                  </a:lnTo>
                  <a:lnTo>
                    <a:pt x="5845302" y="3287903"/>
                  </a:lnTo>
                  <a:lnTo>
                    <a:pt x="5845302" y="0"/>
                  </a:lnTo>
                  <a:close/>
                </a:path>
              </a:pathLst>
            </a:custGeom>
            <a:solidFill>
              <a:srgbClr val="3838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4" name="Freeform 4"/>
            <p:cNvSpPr/>
            <p:nvPr/>
          </p:nvSpPr>
          <p:spPr>
            <a:xfrm>
              <a:off x="2068200" y="2406600"/>
              <a:ext cx="1699920" cy="880560"/>
            </a:xfrm>
            <a:custGeom>
              <a:avLst/>
              <a:gdLst>
                <a:gd name="textAreaLeft" fmla="*/ 0 w 1699920"/>
                <a:gd name="textAreaRight" fmla="*/ 1700640 w 1699920"/>
                <a:gd name="textAreaTop" fmla="*/ 0 h 880560"/>
                <a:gd name="textAreaBottom" fmla="*/ 881280 h 880560"/>
              </a:gdLst>
              <a:ahLst/>
              <a:rect l="textAreaLeft" t="textAreaTop" r="textAreaRight" b="textAreaBottom"/>
              <a:pathLst>
                <a:path w="1700530" h="881380">
                  <a:moveTo>
                    <a:pt x="850265" y="0"/>
                  </a:moveTo>
                  <a:lnTo>
                    <a:pt x="0" y="881380"/>
                  </a:lnTo>
                  <a:lnTo>
                    <a:pt x="1700530" y="881380"/>
                  </a:lnTo>
                  <a:lnTo>
                    <a:pt x="850265" y="0"/>
                  </a:lnTo>
                  <a:close/>
                </a:path>
              </a:pathLst>
            </a:custGeom>
            <a:solidFill>
              <a:srgbClr val="dbdb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5" name="Freeform 5"/>
            <p:cNvSpPr/>
            <p:nvPr/>
          </p:nvSpPr>
          <p:spPr>
            <a:xfrm>
              <a:off x="2055600" y="0"/>
              <a:ext cx="1730880" cy="896760"/>
            </a:xfrm>
            <a:custGeom>
              <a:avLst/>
              <a:gdLst>
                <a:gd name="textAreaLeft" fmla="*/ 0 w 1730880"/>
                <a:gd name="textAreaRight" fmla="*/ 1731600 w 1730880"/>
                <a:gd name="textAreaTop" fmla="*/ 0 h 896760"/>
                <a:gd name="textAreaBottom" fmla="*/ 897480 h 896760"/>
              </a:gdLst>
              <a:ahLst/>
              <a:rect l="textAreaLeft" t="textAreaTop" r="textAreaRight" b="textAreaBottom"/>
              <a:pathLst>
                <a:path w="1731645" h="897509">
                  <a:moveTo>
                    <a:pt x="0" y="0"/>
                  </a:moveTo>
                  <a:lnTo>
                    <a:pt x="865886" y="897509"/>
                  </a:lnTo>
                  <a:lnTo>
                    <a:pt x="1731645" y="0"/>
                  </a:lnTo>
                  <a:close/>
                </a:path>
              </a:pathLst>
            </a:custGeom>
            <a:solidFill>
              <a:srgbClr val="dbdb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6" name="TextBox 6"/>
          <p:cNvSpPr/>
          <p:nvPr/>
        </p:nvSpPr>
        <p:spPr>
          <a:xfrm>
            <a:off x="2399040" y="1350720"/>
            <a:ext cx="969840" cy="4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98"/>
              </a:lnSpc>
            </a:pPr>
            <a:r>
              <a:rPr b="0" lang="en-US" sz="2710" spc="-1" strike="noStrike">
                <a:solidFill>
                  <a:srgbClr val="ffffff"/>
                </a:solidFill>
                <a:latin typeface="Times New Roman"/>
              </a:rPr>
              <a:t>Q &amp; A</a:t>
            </a:r>
            <a:endParaRPr b="0" lang="en-US" sz="2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eeform 2"/>
          <p:cNvSpPr/>
          <p:nvPr/>
        </p:nvSpPr>
        <p:spPr>
          <a:xfrm>
            <a:off x="-61920" y="-63360"/>
            <a:ext cx="5971680" cy="3414240"/>
          </a:xfrm>
          <a:custGeom>
            <a:avLst/>
            <a:gdLst>
              <a:gd name="textAreaLeft" fmla="*/ 0 w 5971680"/>
              <a:gd name="textAreaRight" fmla="*/ 5972400 w 5971680"/>
              <a:gd name="textAreaTop" fmla="*/ 0 h 3414240"/>
              <a:gd name="textAreaBottom" fmla="*/ 3414960 h 3414240"/>
            </a:gdLst>
            <a:ahLst/>
            <a:rect l="textAreaLeft" t="textAreaTop" r="textAreaRight" b="textAreaBottom"/>
            <a:pathLst>
              <a:path w="5972242" h="3414951">
                <a:moveTo>
                  <a:pt x="0" y="0"/>
                </a:moveTo>
                <a:lnTo>
                  <a:pt x="5972242" y="0"/>
                </a:lnTo>
                <a:lnTo>
                  <a:pt x="5972242" y="3414950"/>
                </a:lnTo>
                <a:lnTo>
                  <a:pt x="0" y="341495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Box 3"/>
          <p:cNvSpPr/>
          <p:nvPr/>
        </p:nvSpPr>
        <p:spPr>
          <a:xfrm>
            <a:off x="2009880" y="1016640"/>
            <a:ext cx="1839600" cy="97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835"/>
              </a:lnSpc>
            </a:pPr>
            <a:r>
              <a:rPr b="0" lang="en-US" sz="3840" spc="-1" strike="noStrike">
                <a:solidFill>
                  <a:srgbClr val="ffffff"/>
                </a:solidFill>
                <a:latin typeface="Times New Roman"/>
              </a:rPr>
              <a:t>Thanks you</a:t>
            </a:r>
            <a:endParaRPr b="0" lang="en-US" sz="38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2"/>
          <p:cNvGrpSpPr/>
          <p:nvPr/>
        </p:nvGrpSpPr>
        <p:grpSpPr>
          <a:xfrm>
            <a:off x="1440" y="0"/>
            <a:ext cx="5844600" cy="3287160"/>
            <a:chOff x="1440" y="0"/>
            <a:chExt cx="5844600" cy="3287160"/>
          </a:xfrm>
        </p:grpSpPr>
        <p:sp>
          <p:nvSpPr>
            <p:cNvPr id="64" name="Freeform 3"/>
            <p:cNvSpPr/>
            <p:nvPr/>
          </p:nvSpPr>
          <p:spPr>
            <a:xfrm>
              <a:off x="1440" y="0"/>
              <a:ext cx="5844600" cy="3287160"/>
            </a:xfrm>
            <a:custGeom>
              <a:avLst/>
              <a:gdLst>
                <a:gd name="textAreaLeft" fmla="*/ 0 w 5844600"/>
                <a:gd name="textAreaRight" fmla="*/ 5845320 w 5844600"/>
                <a:gd name="textAreaTop" fmla="*/ 0 h 3287160"/>
                <a:gd name="textAreaBottom" fmla="*/ 3287880 h 3287160"/>
              </a:gdLst>
              <a:ahLst/>
              <a:rect l="textAreaLeft" t="textAreaTop" r="textAreaRight" b="textAreaBottom"/>
              <a:pathLst>
                <a:path w="5845302" h="3287903">
                  <a:moveTo>
                    <a:pt x="0" y="0"/>
                  </a:moveTo>
                  <a:lnTo>
                    <a:pt x="0" y="3287903"/>
                  </a:lnTo>
                  <a:lnTo>
                    <a:pt x="5845302" y="3287903"/>
                  </a:lnTo>
                  <a:lnTo>
                    <a:pt x="5845302" y="0"/>
                  </a:lnTo>
                  <a:close/>
                </a:path>
              </a:pathLst>
            </a:custGeom>
            <a:solidFill>
              <a:srgbClr val="3838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" name="Freeform 4"/>
            <p:cNvSpPr/>
            <p:nvPr/>
          </p:nvSpPr>
          <p:spPr>
            <a:xfrm>
              <a:off x="1765440" y="1907280"/>
              <a:ext cx="2316240" cy="8280"/>
            </a:xfrm>
            <a:custGeom>
              <a:avLst/>
              <a:gdLst>
                <a:gd name="textAreaLeft" fmla="*/ 0 w 2316240"/>
                <a:gd name="textAreaRight" fmla="*/ 2316960 w 2316240"/>
                <a:gd name="textAreaTop" fmla="*/ 0 h 8280"/>
                <a:gd name="textAreaBottom" fmla="*/ 9000 h 8280"/>
              </a:gdLst>
              <a:ahLst/>
              <a:rect l="textAreaLeft" t="textAreaTop" r="textAreaRight" b="textAreaBottom"/>
              <a:pathLst>
                <a:path w="2316861" h="9144">
                  <a:moveTo>
                    <a:pt x="0" y="9144"/>
                  </a:moveTo>
                  <a:lnTo>
                    <a:pt x="2316861" y="9144"/>
                  </a:lnTo>
                  <a:lnTo>
                    <a:pt x="23168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Freeform 5"/>
            <p:cNvSpPr/>
            <p:nvPr/>
          </p:nvSpPr>
          <p:spPr>
            <a:xfrm>
              <a:off x="1765440" y="1907280"/>
              <a:ext cx="2316240" cy="8280"/>
            </a:xfrm>
            <a:custGeom>
              <a:avLst/>
              <a:gdLst>
                <a:gd name="textAreaLeft" fmla="*/ 0 w 2316240"/>
                <a:gd name="textAreaRight" fmla="*/ 2316960 w 2316240"/>
                <a:gd name="textAreaTop" fmla="*/ 0 h 8280"/>
                <a:gd name="textAreaBottom" fmla="*/ 9000 h 8280"/>
              </a:gdLst>
              <a:ahLst/>
              <a:rect l="textAreaLeft" t="textAreaTop" r="textAreaRight" b="textAreaBottom"/>
              <a:pathLst>
                <a:path w="2316861" h="9144">
                  <a:moveTo>
                    <a:pt x="0" y="9144"/>
                  </a:moveTo>
                  <a:lnTo>
                    <a:pt x="2316861" y="9144"/>
                  </a:lnTo>
                  <a:lnTo>
                    <a:pt x="23168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7" name="TextBox 6"/>
          <p:cNvSpPr/>
          <p:nvPr/>
        </p:nvSpPr>
        <p:spPr>
          <a:xfrm>
            <a:off x="682200" y="971280"/>
            <a:ext cx="4473360" cy="77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067"/>
              </a:lnSpc>
            </a:pPr>
            <a:r>
              <a:rPr b="0" lang="en-US" sz="3070" spc="-1" strike="noStrike">
                <a:solidFill>
                  <a:srgbClr val="ffffff"/>
                </a:solidFill>
                <a:latin typeface="Times New Roman"/>
              </a:rPr>
              <a:t>Raillway management system</a:t>
            </a:r>
            <a:endParaRPr b="0" lang="en-US" sz="30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AutoShape 2"/>
          <p:cNvSpPr/>
          <p:nvPr/>
        </p:nvSpPr>
        <p:spPr>
          <a:xfrm flipV="1">
            <a:off x="1656720" y="1644480"/>
            <a:ext cx="2310120" cy="266400"/>
          </a:xfrm>
          <a:prstGeom prst="line">
            <a:avLst/>
          </a:prstGeom>
          <a:ln w="38100">
            <a:solidFill>
              <a:srgbClr val="000000">
                <a:alpha val="0"/>
              </a:srgbClr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9" name="Group 3"/>
          <p:cNvGrpSpPr/>
          <p:nvPr/>
        </p:nvGrpSpPr>
        <p:grpSpPr>
          <a:xfrm>
            <a:off x="329040" y="317520"/>
            <a:ext cx="5196240" cy="2642040"/>
            <a:chOff x="329040" y="317520"/>
            <a:chExt cx="5196240" cy="2642040"/>
          </a:xfrm>
        </p:grpSpPr>
        <p:sp>
          <p:nvSpPr>
            <p:cNvPr id="70" name="Freeform 4"/>
            <p:cNvSpPr/>
            <p:nvPr/>
          </p:nvSpPr>
          <p:spPr>
            <a:xfrm>
              <a:off x="329040" y="329040"/>
              <a:ext cx="5196240" cy="2630520"/>
            </a:xfrm>
            <a:custGeom>
              <a:avLst/>
              <a:gdLst>
                <a:gd name="textAreaLeft" fmla="*/ 0 w 5196240"/>
                <a:gd name="textAreaRight" fmla="*/ 5196960 w 5196240"/>
                <a:gd name="textAreaTop" fmla="*/ 0 h 2630520"/>
                <a:gd name="textAreaBottom" fmla="*/ 2631240 h 2630520"/>
              </a:gdLst>
              <a:ahLst/>
              <a:rect l="textAreaLeft" t="textAreaTop" r="textAreaRight" b="textAreaBottom"/>
              <a:pathLst>
                <a:path w="4281003" h="2167467">
                  <a:moveTo>
                    <a:pt x="0" y="0"/>
                  </a:moveTo>
                  <a:lnTo>
                    <a:pt x="4281003" y="0"/>
                  </a:lnTo>
                  <a:lnTo>
                    <a:pt x="4281003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dbdb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TextBox 5"/>
            <p:cNvSpPr/>
            <p:nvPr/>
          </p:nvSpPr>
          <p:spPr>
            <a:xfrm>
              <a:off x="329040" y="317520"/>
              <a:ext cx="5196240" cy="264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83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72" name="TextBox 6"/>
          <p:cNvSpPr/>
          <p:nvPr/>
        </p:nvSpPr>
        <p:spPr>
          <a:xfrm>
            <a:off x="1656720" y="1627200"/>
            <a:ext cx="269820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342"/>
              </a:lnSpc>
            </a:pPr>
            <a:r>
              <a:rPr b="0" lang="en-US" sz="2380" spc="-1" strike="noStrike">
                <a:solidFill>
                  <a:srgbClr val="383838"/>
                </a:solidFill>
                <a:latin typeface="Times New Roman"/>
              </a:rPr>
              <a:t>Purpose/significance</a:t>
            </a:r>
            <a:endParaRPr b="0" lang="en-US" sz="2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Box 7"/>
          <p:cNvSpPr/>
          <p:nvPr/>
        </p:nvSpPr>
        <p:spPr>
          <a:xfrm>
            <a:off x="519480" y="798480"/>
            <a:ext cx="4754160" cy="6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1630"/>
              </a:lnSpc>
            </a:pPr>
            <a:r>
              <a:rPr b="0" lang="en-US" sz="1360" spc="-1" strike="noStrike">
                <a:solidFill>
                  <a:srgbClr val="383838"/>
                </a:solidFill>
                <a:latin typeface="Times New Roman"/>
              </a:rPr>
              <a:t>″</a:t>
            </a:r>
            <a:r>
              <a:rPr b="0" lang="en-US" sz="1360" spc="-1" strike="noStrike">
                <a:solidFill>
                  <a:srgbClr val="383838"/>
                </a:solidFill>
                <a:latin typeface="Times New Roman"/>
              </a:rPr>
              <a:t>The Railway Management System marks a signiﬁcant leap in enhancing passenger experience by introducing a modernized and computerized platform for streamlined train-relation activities. </a:t>
            </a:r>
            <a:endParaRPr b="0" lang="en-US" sz="1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Box 8"/>
          <p:cNvSpPr/>
          <p:nvPr/>
        </p:nvSpPr>
        <p:spPr>
          <a:xfrm>
            <a:off x="1588680" y="2121840"/>
            <a:ext cx="2766240" cy="6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293400" indent="-146520" defTabSz="914400">
              <a:lnSpc>
                <a:spcPts val="1630"/>
              </a:lnSpc>
              <a:buClr>
                <a:srgbClr val="383838"/>
              </a:buClr>
              <a:buFont typeface="Arial"/>
              <a:buChar char="•"/>
            </a:pPr>
            <a:r>
              <a:rPr b="0" lang="en-US" sz="1360" spc="-1" strike="noStrike">
                <a:solidFill>
                  <a:srgbClr val="383838"/>
                </a:solidFill>
                <a:latin typeface="Times New Roman"/>
              </a:rPr>
              <a:t>Effortless Train Enquiry  </a:t>
            </a:r>
            <a:endParaRPr b="0" lang="en-US" sz="1360" spc="-1" strike="noStrike">
              <a:solidFill>
                <a:srgbClr val="000000"/>
              </a:solidFill>
              <a:latin typeface="Arial"/>
            </a:endParaRPr>
          </a:p>
          <a:p>
            <a:pPr lvl="1" marL="293400" indent="-146520" defTabSz="914400">
              <a:lnSpc>
                <a:spcPts val="1630"/>
              </a:lnSpc>
              <a:buClr>
                <a:srgbClr val="383838"/>
              </a:buClr>
              <a:buFont typeface="Arial"/>
              <a:buChar char="•"/>
            </a:pPr>
            <a:r>
              <a:rPr b="0" lang="en-US" sz="1360" spc="-1" strike="noStrike">
                <a:solidFill>
                  <a:srgbClr val="383838"/>
                </a:solidFill>
                <a:latin typeface="Times New Roman"/>
              </a:rPr>
              <a:t>Personalized User Experience  </a:t>
            </a:r>
            <a:endParaRPr b="0" lang="en-US" sz="1360" spc="-1" strike="noStrike">
              <a:solidFill>
                <a:srgbClr val="000000"/>
              </a:solidFill>
              <a:latin typeface="Arial"/>
            </a:endParaRPr>
          </a:p>
          <a:p>
            <a:pPr lvl="1" marL="293400" indent="-146520" defTabSz="914400">
              <a:lnSpc>
                <a:spcPts val="1630"/>
              </a:lnSpc>
              <a:buClr>
                <a:srgbClr val="383838"/>
              </a:buClr>
              <a:buFont typeface="Arial"/>
              <a:buChar char="•"/>
            </a:pPr>
            <a:r>
              <a:rPr b="0" lang="en-US" sz="1360" spc="-1" strike="noStrike">
                <a:solidFill>
                  <a:srgbClr val="383838"/>
                </a:solidFill>
                <a:latin typeface="Times New Roman"/>
              </a:rPr>
              <a:t> </a:t>
            </a:r>
            <a:r>
              <a:rPr b="0" lang="en-US" sz="1360" spc="-1" strike="noStrike">
                <a:solidFill>
                  <a:srgbClr val="383838"/>
                </a:solidFill>
                <a:latin typeface="Times New Roman"/>
              </a:rPr>
              <a:t>Streamlined Ticket Management </a:t>
            </a:r>
            <a:endParaRPr b="0" lang="en-US" sz="1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Box 9"/>
          <p:cNvSpPr/>
          <p:nvPr/>
        </p:nvSpPr>
        <p:spPr>
          <a:xfrm>
            <a:off x="2016000" y="355680"/>
            <a:ext cx="1821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342"/>
              </a:lnSpc>
            </a:pPr>
            <a:r>
              <a:rPr b="0" lang="en-US" sz="2380" spc="-1" strike="noStrike">
                <a:solidFill>
                  <a:srgbClr val="383838"/>
                </a:solidFill>
                <a:latin typeface="Times New Roman"/>
              </a:rPr>
              <a:t>Introduction</a:t>
            </a:r>
            <a:endParaRPr b="0" lang="en-US" sz="238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2"/>
          <p:cNvGrpSpPr/>
          <p:nvPr/>
        </p:nvGrpSpPr>
        <p:grpSpPr>
          <a:xfrm>
            <a:off x="1440" y="0"/>
            <a:ext cx="5844600" cy="3287160"/>
            <a:chOff x="1440" y="0"/>
            <a:chExt cx="5844600" cy="3287160"/>
          </a:xfrm>
        </p:grpSpPr>
        <p:sp>
          <p:nvSpPr>
            <p:cNvPr id="77" name="Freeform 3"/>
            <p:cNvSpPr/>
            <p:nvPr/>
          </p:nvSpPr>
          <p:spPr>
            <a:xfrm>
              <a:off x="1440" y="0"/>
              <a:ext cx="5844600" cy="3287160"/>
            </a:xfrm>
            <a:custGeom>
              <a:avLst/>
              <a:gdLst>
                <a:gd name="textAreaLeft" fmla="*/ 0 w 5844600"/>
                <a:gd name="textAreaRight" fmla="*/ 5845320 w 5844600"/>
                <a:gd name="textAreaTop" fmla="*/ 0 h 3287160"/>
                <a:gd name="textAreaBottom" fmla="*/ 3287880 h 3287160"/>
              </a:gdLst>
              <a:ahLst/>
              <a:rect l="textAreaLeft" t="textAreaTop" r="textAreaRight" b="textAreaBottom"/>
              <a:pathLst>
                <a:path w="5845302" h="3287903">
                  <a:moveTo>
                    <a:pt x="0" y="0"/>
                  </a:moveTo>
                  <a:lnTo>
                    <a:pt x="0" y="3287903"/>
                  </a:lnTo>
                  <a:lnTo>
                    <a:pt x="5845302" y="3287903"/>
                  </a:lnTo>
                  <a:lnTo>
                    <a:pt x="5845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Freeform 4"/>
            <p:cNvSpPr/>
            <p:nvPr/>
          </p:nvSpPr>
          <p:spPr>
            <a:xfrm>
              <a:off x="1440" y="292320"/>
              <a:ext cx="5836320" cy="2994840"/>
            </a:xfrm>
            <a:custGeom>
              <a:avLst/>
              <a:gdLst>
                <a:gd name="textAreaLeft" fmla="*/ 0 w 5836320"/>
                <a:gd name="textAreaRight" fmla="*/ 5837040 w 5836320"/>
                <a:gd name="textAreaTop" fmla="*/ 0 h 2994840"/>
                <a:gd name="textAreaBottom" fmla="*/ 2995560 h 2994840"/>
              </a:gdLst>
              <a:ahLst/>
              <a:rect l="textAreaLeft" t="textAreaTop" r="textAreaRight" b="textAreaBottom"/>
              <a:pathLst>
                <a:path w="5837047" h="2995676">
                  <a:moveTo>
                    <a:pt x="2914396" y="0"/>
                  </a:moveTo>
                  <a:lnTo>
                    <a:pt x="0" y="2987294"/>
                  </a:lnTo>
                  <a:lnTo>
                    <a:pt x="0" y="2995676"/>
                  </a:lnTo>
                  <a:lnTo>
                    <a:pt x="5837047" y="2995676"/>
                  </a:lnTo>
                  <a:lnTo>
                    <a:pt x="2914396" y="0"/>
                  </a:lnTo>
                  <a:close/>
                </a:path>
              </a:pathLst>
            </a:custGeom>
            <a:solidFill>
              <a:srgbClr val="3838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" name="Freeform 5"/>
            <p:cNvSpPr/>
            <p:nvPr/>
          </p:nvSpPr>
          <p:spPr>
            <a:xfrm>
              <a:off x="1440" y="0"/>
              <a:ext cx="2629440" cy="2711880"/>
            </a:xfrm>
            <a:custGeom>
              <a:avLst/>
              <a:gdLst>
                <a:gd name="textAreaLeft" fmla="*/ 0 w 2629440"/>
                <a:gd name="textAreaRight" fmla="*/ 2630160 w 2629440"/>
                <a:gd name="textAreaTop" fmla="*/ 0 h 2711880"/>
                <a:gd name="textAreaBottom" fmla="*/ 2712600 h 2711880"/>
              </a:gdLst>
              <a:ahLst/>
              <a:rect l="textAreaLeft" t="textAreaTop" r="textAreaRight" b="textAreaBottom"/>
              <a:pathLst>
                <a:path w="2630297" h="2712466">
                  <a:moveTo>
                    <a:pt x="0" y="0"/>
                  </a:moveTo>
                  <a:lnTo>
                    <a:pt x="0" y="2712466"/>
                  </a:lnTo>
                  <a:lnTo>
                    <a:pt x="263029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Freeform 6"/>
            <p:cNvSpPr/>
            <p:nvPr/>
          </p:nvSpPr>
          <p:spPr>
            <a:xfrm>
              <a:off x="3201480" y="0"/>
              <a:ext cx="2644560" cy="2691000"/>
            </a:xfrm>
            <a:custGeom>
              <a:avLst/>
              <a:gdLst>
                <a:gd name="textAreaLeft" fmla="*/ 0 w 2644560"/>
                <a:gd name="textAreaRight" fmla="*/ 2645280 w 2644560"/>
                <a:gd name="textAreaTop" fmla="*/ 0 h 2691000"/>
                <a:gd name="textAreaBottom" fmla="*/ 2691720 h 2691000"/>
              </a:gdLst>
              <a:ahLst/>
              <a:rect l="textAreaLeft" t="textAreaTop" r="textAreaRight" b="textAreaBottom"/>
              <a:pathLst>
                <a:path w="2645156" h="2691765">
                  <a:moveTo>
                    <a:pt x="0" y="0"/>
                  </a:moveTo>
                  <a:lnTo>
                    <a:pt x="2645156" y="2691765"/>
                  </a:lnTo>
                  <a:lnTo>
                    <a:pt x="2645156" y="2678811"/>
                  </a:lnTo>
                  <a:lnTo>
                    <a:pt x="12827" y="0"/>
                  </a:lnTo>
                  <a:close/>
                </a:path>
              </a:pathLst>
            </a:custGeom>
            <a:solidFill>
              <a:srgbClr val="3838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" name="Freeform 7"/>
            <p:cNvSpPr/>
            <p:nvPr/>
          </p:nvSpPr>
          <p:spPr>
            <a:xfrm>
              <a:off x="3201480" y="0"/>
              <a:ext cx="2644560" cy="2691000"/>
            </a:xfrm>
            <a:custGeom>
              <a:avLst/>
              <a:gdLst>
                <a:gd name="textAreaLeft" fmla="*/ 0 w 2644560"/>
                <a:gd name="textAreaRight" fmla="*/ 2645280 w 2644560"/>
                <a:gd name="textAreaTop" fmla="*/ 0 h 2691000"/>
                <a:gd name="textAreaBottom" fmla="*/ 2691720 h 2691000"/>
              </a:gdLst>
              <a:ahLst/>
              <a:rect l="textAreaLeft" t="textAreaTop" r="textAreaRight" b="textAreaBottom"/>
              <a:pathLst>
                <a:path w="2645156" h="2691765">
                  <a:moveTo>
                    <a:pt x="0" y="0"/>
                  </a:moveTo>
                  <a:lnTo>
                    <a:pt x="2645156" y="2691765"/>
                  </a:lnTo>
                  <a:lnTo>
                    <a:pt x="2645156" y="2678811"/>
                  </a:lnTo>
                  <a:lnTo>
                    <a:pt x="12827" y="0"/>
                  </a:lnTo>
                  <a:close/>
                </a:path>
              </a:pathLst>
            </a:custGeom>
            <a:solidFill>
              <a:srgbClr val="3838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" name="Freeform 8"/>
            <p:cNvSpPr/>
            <p:nvPr/>
          </p:nvSpPr>
          <p:spPr>
            <a:xfrm>
              <a:off x="2662560" y="2035440"/>
              <a:ext cx="525960" cy="8280"/>
            </a:xfrm>
            <a:custGeom>
              <a:avLst/>
              <a:gdLst>
                <a:gd name="textAreaLeft" fmla="*/ 0 w 525960"/>
                <a:gd name="textAreaRight" fmla="*/ 526680 w 525960"/>
                <a:gd name="textAreaTop" fmla="*/ 0 h 8280"/>
                <a:gd name="textAreaBottom" fmla="*/ 9000 h 8280"/>
              </a:gdLst>
              <a:ahLst/>
              <a:rect l="textAreaLeft" t="textAreaTop" r="textAreaRight" b="textAreaBottom"/>
              <a:pathLst>
                <a:path w="526796" h="9144">
                  <a:moveTo>
                    <a:pt x="0" y="9144"/>
                  </a:moveTo>
                  <a:lnTo>
                    <a:pt x="526796" y="9144"/>
                  </a:lnTo>
                  <a:lnTo>
                    <a:pt x="5267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Freeform 9"/>
            <p:cNvSpPr/>
            <p:nvPr/>
          </p:nvSpPr>
          <p:spPr>
            <a:xfrm>
              <a:off x="2662560" y="2035440"/>
              <a:ext cx="525960" cy="8280"/>
            </a:xfrm>
            <a:custGeom>
              <a:avLst/>
              <a:gdLst>
                <a:gd name="textAreaLeft" fmla="*/ 0 w 525960"/>
                <a:gd name="textAreaRight" fmla="*/ 526680 w 525960"/>
                <a:gd name="textAreaTop" fmla="*/ 0 h 8280"/>
                <a:gd name="textAreaBottom" fmla="*/ 9000 h 8280"/>
              </a:gdLst>
              <a:ahLst/>
              <a:rect l="textAreaLeft" t="textAreaTop" r="textAreaRight" b="textAreaBottom"/>
              <a:pathLst>
                <a:path w="526796" h="9144">
                  <a:moveTo>
                    <a:pt x="0" y="9144"/>
                  </a:moveTo>
                  <a:lnTo>
                    <a:pt x="526796" y="9144"/>
                  </a:lnTo>
                  <a:lnTo>
                    <a:pt x="5267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4" name="TextBox 10"/>
          <p:cNvSpPr/>
          <p:nvPr/>
        </p:nvSpPr>
        <p:spPr>
          <a:xfrm>
            <a:off x="2361240" y="1539720"/>
            <a:ext cx="113184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342"/>
              </a:lnSpc>
            </a:pPr>
            <a:r>
              <a:rPr b="0" lang="en-US" sz="2380" spc="-1" strike="noStrike">
                <a:solidFill>
                  <a:srgbClr val="ffffff"/>
                </a:solidFill>
                <a:latin typeface="Times New Roman"/>
              </a:rPr>
              <a:t>Problem</a:t>
            </a:r>
            <a:endParaRPr b="0" lang="en-US" sz="2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11"/>
          <p:cNvSpPr/>
          <p:nvPr/>
        </p:nvSpPr>
        <p:spPr>
          <a:xfrm>
            <a:off x="938520" y="2003040"/>
            <a:ext cx="3962160" cy="12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630"/>
              </a:lnSpc>
            </a:pPr>
            <a:r>
              <a:rPr b="0" lang="en-US" sz="1360" spc="-1" strike="noStrike">
                <a:solidFill>
                  <a:srgbClr val="ffffff"/>
                </a:solidFill>
                <a:latin typeface="Times New Roman"/>
              </a:rPr>
              <a:t>″</a:t>
            </a:r>
            <a:r>
              <a:rPr b="0" lang="en-US" sz="1360" spc="-1" strike="noStrike">
                <a:solidFill>
                  <a:srgbClr val="ffffff"/>
                </a:solidFill>
                <a:latin typeface="Times New Roman"/>
              </a:rPr>
              <a:t>Traditional Railway System face challenges in efficiently managing train schedules, ticket</a:t>
            </a:r>
            <a:endParaRPr b="0" lang="en-US" sz="136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1630"/>
              </a:lnSpc>
            </a:pPr>
            <a:r>
              <a:rPr b="0" lang="en-US" sz="1360" spc="-1" strike="noStrike">
                <a:solidFill>
                  <a:srgbClr val="ffffff"/>
                </a:solidFill>
                <a:latin typeface="Times New Roman"/>
              </a:rPr>
              <a:t>reservations and passenger information. Manual processes often lead to inefficiencies and a lack of real-time information for both Railway authorities and passengers. </a:t>
            </a:r>
            <a:endParaRPr b="0" lang="en-US" sz="1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AutoShape 12"/>
          <p:cNvSpPr/>
          <p:nvPr/>
        </p:nvSpPr>
        <p:spPr>
          <a:xfrm>
            <a:off x="1884600" y="2021760"/>
            <a:ext cx="2078640" cy="360"/>
          </a:xfrm>
          <a:prstGeom prst="line">
            <a:avLst/>
          </a:prstGeom>
          <a:ln w="66675">
            <a:solidFill>
              <a:srgbClr val="3838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 2"/>
          <p:cNvSpPr/>
          <p:nvPr/>
        </p:nvSpPr>
        <p:spPr>
          <a:xfrm>
            <a:off x="-61920" y="-63360"/>
            <a:ext cx="5971680" cy="3414240"/>
          </a:xfrm>
          <a:custGeom>
            <a:avLst/>
            <a:gdLst>
              <a:gd name="textAreaLeft" fmla="*/ 0 w 5971680"/>
              <a:gd name="textAreaRight" fmla="*/ 5972400 w 5971680"/>
              <a:gd name="textAreaTop" fmla="*/ 0 h 3414240"/>
              <a:gd name="textAreaBottom" fmla="*/ 3414960 h 3414240"/>
            </a:gdLst>
            <a:ahLst/>
            <a:rect l="textAreaLeft" t="textAreaTop" r="textAreaRight" b="textAreaBottom"/>
            <a:pathLst>
              <a:path w="5972242" h="3414951">
                <a:moveTo>
                  <a:pt x="0" y="0"/>
                </a:moveTo>
                <a:lnTo>
                  <a:pt x="5972242" y="0"/>
                </a:lnTo>
                <a:lnTo>
                  <a:pt x="5972242" y="3414950"/>
                </a:lnTo>
                <a:lnTo>
                  <a:pt x="0" y="341495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Box 3"/>
          <p:cNvSpPr/>
          <p:nvPr/>
        </p:nvSpPr>
        <p:spPr>
          <a:xfrm>
            <a:off x="2326680" y="45000"/>
            <a:ext cx="119412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342"/>
              </a:lnSpc>
            </a:pPr>
            <a:r>
              <a:rPr b="0" lang="en-US" sz="2380" spc="-1" strike="noStrike">
                <a:solidFill>
                  <a:srgbClr val="383838"/>
                </a:solidFill>
                <a:latin typeface="Times New Roman"/>
              </a:rPr>
              <a:t>Solution</a:t>
            </a:r>
            <a:endParaRPr b="0" lang="en-US" sz="2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AutoShape 4"/>
          <p:cNvSpPr/>
          <p:nvPr/>
        </p:nvSpPr>
        <p:spPr>
          <a:xfrm>
            <a:off x="1887840" y="1065960"/>
            <a:ext cx="2079000" cy="360"/>
          </a:xfrm>
          <a:prstGeom prst="line">
            <a:avLst/>
          </a:prstGeom>
          <a:ln w="2000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AutoShape 5"/>
          <p:cNvSpPr/>
          <p:nvPr/>
        </p:nvSpPr>
        <p:spPr>
          <a:xfrm flipH="1">
            <a:off x="2033640" y="1065960"/>
            <a:ext cx="38520" cy="799920"/>
          </a:xfrm>
          <a:prstGeom prst="line">
            <a:avLst/>
          </a:prstGeom>
          <a:ln w="952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Box 6"/>
          <p:cNvSpPr/>
          <p:nvPr/>
        </p:nvSpPr>
        <p:spPr>
          <a:xfrm>
            <a:off x="1640520" y="649440"/>
            <a:ext cx="2566440" cy="82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293400" indent="-146520" defTabSz="914400">
              <a:lnSpc>
                <a:spcPts val="1630"/>
              </a:lnSpc>
              <a:buClr>
                <a:srgbClr val="383838"/>
              </a:buClr>
              <a:buFont typeface="Arial"/>
              <a:buChar char="•"/>
            </a:pPr>
            <a:r>
              <a:rPr b="0" lang="en-US" sz="1360" spc="-1" strike="noStrike">
                <a:solidFill>
                  <a:srgbClr val="383838"/>
                </a:solidFill>
                <a:latin typeface="Times New Roman"/>
              </a:rPr>
              <a:t>Time Savings</a:t>
            </a:r>
            <a:endParaRPr b="0" lang="en-US" sz="1360" spc="-1" strike="noStrike">
              <a:solidFill>
                <a:srgbClr val="000000"/>
              </a:solidFill>
              <a:latin typeface="Arial"/>
            </a:endParaRPr>
          </a:p>
          <a:p>
            <a:pPr lvl="1" marL="293400" indent="-146520" defTabSz="914400">
              <a:lnSpc>
                <a:spcPts val="1630"/>
              </a:lnSpc>
              <a:buClr>
                <a:srgbClr val="383838"/>
              </a:buClr>
              <a:buFont typeface="Arial"/>
              <a:buChar char="•"/>
            </a:pPr>
            <a:r>
              <a:rPr b="0" lang="en-US" sz="1360" spc="-1" strike="noStrike">
                <a:solidFill>
                  <a:srgbClr val="383838"/>
                </a:solidFill>
                <a:latin typeface="Times New Roman"/>
              </a:rPr>
              <a:t>Customer Convenience</a:t>
            </a:r>
            <a:endParaRPr b="0" lang="en-US" sz="1360" spc="-1" strike="noStrike">
              <a:solidFill>
                <a:srgbClr val="000000"/>
              </a:solidFill>
              <a:latin typeface="Arial"/>
            </a:endParaRPr>
          </a:p>
          <a:p>
            <a:pPr lvl="1" marL="293400" indent="-146520" defTabSz="914400">
              <a:lnSpc>
                <a:spcPts val="1630"/>
              </a:lnSpc>
              <a:buClr>
                <a:srgbClr val="383838"/>
              </a:buClr>
              <a:buFont typeface="Arial"/>
              <a:buChar char="•"/>
            </a:pPr>
            <a:r>
              <a:rPr b="0" lang="en-US" sz="1360" spc="-1" strike="noStrike">
                <a:solidFill>
                  <a:srgbClr val="383838"/>
                </a:solidFill>
                <a:latin typeface="Times New Roman"/>
              </a:rPr>
              <a:t>Automation and Digitization</a:t>
            </a:r>
            <a:endParaRPr b="0" lang="en-US" sz="1360" spc="-1" strike="noStrike">
              <a:solidFill>
                <a:srgbClr val="000000"/>
              </a:solidFill>
              <a:latin typeface="Arial"/>
            </a:endParaRPr>
          </a:p>
          <a:p>
            <a:pPr lvl="1" marL="293400" indent="-146520" defTabSz="914400">
              <a:lnSpc>
                <a:spcPts val="1630"/>
              </a:lnSpc>
              <a:buClr>
                <a:srgbClr val="383838"/>
              </a:buClr>
              <a:buFont typeface="Arial"/>
              <a:buChar char="•"/>
            </a:pPr>
            <a:r>
              <a:rPr b="0" lang="en-US" sz="1360" spc="-1" strike="noStrike">
                <a:solidFill>
                  <a:srgbClr val="383838"/>
                </a:solidFill>
                <a:latin typeface="Times New Roman"/>
              </a:rPr>
              <a:t>Real-time Information System</a:t>
            </a:r>
            <a:endParaRPr b="0" lang="en-US" sz="13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2"/>
          <p:cNvSpPr/>
          <p:nvPr/>
        </p:nvSpPr>
        <p:spPr>
          <a:xfrm>
            <a:off x="-61920" y="-63360"/>
            <a:ext cx="5971680" cy="3414240"/>
          </a:xfrm>
          <a:custGeom>
            <a:avLst/>
            <a:gdLst>
              <a:gd name="textAreaLeft" fmla="*/ 0 w 5971680"/>
              <a:gd name="textAreaRight" fmla="*/ 5972400 w 5971680"/>
              <a:gd name="textAreaTop" fmla="*/ 0 h 3414240"/>
              <a:gd name="textAreaBottom" fmla="*/ 3414960 h 3414240"/>
            </a:gdLst>
            <a:ahLst/>
            <a:rect l="textAreaLeft" t="textAreaTop" r="textAreaRight" b="textAreaBottom"/>
            <a:pathLst>
              <a:path w="5972242" h="3414951">
                <a:moveTo>
                  <a:pt x="0" y="0"/>
                </a:moveTo>
                <a:lnTo>
                  <a:pt x="5972242" y="0"/>
                </a:lnTo>
                <a:lnTo>
                  <a:pt x="5972242" y="3414950"/>
                </a:lnTo>
                <a:lnTo>
                  <a:pt x="0" y="341495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AutoShape 3"/>
          <p:cNvSpPr/>
          <p:nvPr/>
        </p:nvSpPr>
        <p:spPr>
          <a:xfrm>
            <a:off x="1887840" y="956520"/>
            <a:ext cx="2079000" cy="360"/>
          </a:xfrm>
          <a:prstGeom prst="line">
            <a:avLst/>
          </a:prstGeom>
          <a:ln w="76200">
            <a:solidFill>
              <a:srgbClr val="dbdbd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4" name="Group 4"/>
          <p:cNvGrpSpPr/>
          <p:nvPr/>
        </p:nvGrpSpPr>
        <p:grpSpPr>
          <a:xfrm>
            <a:off x="1888200" y="1041120"/>
            <a:ext cx="382320" cy="504360"/>
            <a:chOff x="1888200" y="1041120"/>
            <a:chExt cx="382320" cy="504360"/>
          </a:xfrm>
        </p:grpSpPr>
        <p:sp>
          <p:nvSpPr>
            <p:cNvPr id="95" name="Freeform 5"/>
            <p:cNvSpPr/>
            <p:nvPr/>
          </p:nvSpPr>
          <p:spPr>
            <a:xfrm>
              <a:off x="1888200" y="1052640"/>
              <a:ext cx="382320" cy="492480"/>
            </a:xfrm>
            <a:custGeom>
              <a:avLst/>
              <a:gdLst>
                <a:gd name="textAreaLeft" fmla="*/ 0 w 382320"/>
                <a:gd name="textAreaRight" fmla="*/ 383040 w 382320"/>
                <a:gd name="textAreaTop" fmla="*/ 0 h 492480"/>
                <a:gd name="textAreaBottom" fmla="*/ 493200 h 492480"/>
              </a:gdLst>
              <a:ahLst/>
              <a:rect l="textAreaLeft" t="textAreaTop" r="textAreaRight" b="textAreaBottom"/>
              <a:pathLst>
                <a:path w="315449" h="406400">
                  <a:moveTo>
                    <a:pt x="157724" y="0"/>
                  </a:moveTo>
                  <a:lnTo>
                    <a:pt x="157724" y="0"/>
                  </a:lnTo>
                  <a:cubicBezTo>
                    <a:pt x="244833" y="0"/>
                    <a:pt x="315449" y="70616"/>
                    <a:pt x="315449" y="157724"/>
                  </a:cubicBezTo>
                  <a:lnTo>
                    <a:pt x="315449" y="248676"/>
                  </a:lnTo>
                  <a:cubicBezTo>
                    <a:pt x="315449" y="290507"/>
                    <a:pt x="298831" y="330625"/>
                    <a:pt x="269252" y="360204"/>
                  </a:cubicBezTo>
                  <a:cubicBezTo>
                    <a:pt x="239673" y="389783"/>
                    <a:pt x="199555" y="406400"/>
                    <a:pt x="157724" y="406400"/>
                  </a:cubicBezTo>
                  <a:lnTo>
                    <a:pt x="157724" y="406400"/>
                  </a:lnTo>
                  <a:cubicBezTo>
                    <a:pt x="115893" y="406400"/>
                    <a:pt x="75775" y="389783"/>
                    <a:pt x="46196" y="360204"/>
                  </a:cubicBezTo>
                  <a:cubicBezTo>
                    <a:pt x="16617" y="330625"/>
                    <a:pt x="0" y="290507"/>
                    <a:pt x="0" y="248676"/>
                  </a:cubicBezTo>
                  <a:lnTo>
                    <a:pt x="0" y="157724"/>
                  </a:lnTo>
                  <a:cubicBezTo>
                    <a:pt x="0" y="115893"/>
                    <a:pt x="16617" y="75775"/>
                    <a:pt x="46196" y="46196"/>
                  </a:cubicBezTo>
                  <a:cubicBezTo>
                    <a:pt x="75775" y="16617"/>
                    <a:pt x="115893" y="0"/>
                    <a:pt x="157724" y="0"/>
                  </a:cubicBezTo>
                  <a:close/>
                </a:path>
              </a:pathLst>
            </a:custGeom>
            <a:solidFill>
              <a:srgbClr val="dbdb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TextBox 6"/>
            <p:cNvSpPr/>
            <p:nvPr/>
          </p:nvSpPr>
          <p:spPr>
            <a:xfrm>
              <a:off x="1888200" y="1041120"/>
              <a:ext cx="382320" cy="504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83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97" name="Group 7"/>
          <p:cNvGrpSpPr/>
          <p:nvPr/>
        </p:nvGrpSpPr>
        <p:grpSpPr>
          <a:xfrm>
            <a:off x="1639800" y="2084760"/>
            <a:ext cx="191880" cy="603720"/>
            <a:chOff x="1639800" y="2084760"/>
            <a:chExt cx="191880" cy="603720"/>
          </a:xfrm>
        </p:grpSpPr>
        <p:sp>
          <p:nvSpPr>
            <p:cNvPr id="98" name="Freeform 8"/>
            <p:cNvSpPr/>
            <p:nvPr/>
          </p:nvSpPr>
          <p:spPr>
            <a:xfrm>
              <a:off x="1639800" y="2096640"/>
              <a:ext cx="191880" cy="591840"/>
            </a:xfrm>
            <a:custGeom>
              <a:avLst/>
              <a:gdLst>
                <a:gd name="textAreaLeft" fmla="*/ 0 w 191880"/>
                <a:gd name="textAreaRight" fmla="*/ 192600 w 191880"/>
                <a:gd name="textAreaTop" fmla="*/ 0 h 591840"/>
                <a:gd name="textAreaBottom" fmla="*/ 592560 h 591840"/>
              </a:gdLst>
              <a:ahLst/>
              <a:rect l="textAreaLeft" t="textAreaTop" r="textAreaRight" b="textAreaBottom"/>
              <a:pathLst>
                <a:path w="158598" h="488196">
                  <a:moveTo>
                    <a:pt x="79299" y="0"/>
                  </a:moveTo>
                  <a:lnTo>
                    <a:pt x="79299" y="0"/>
                  </a:lnTo>
                  <a:cubicBezTo>
                    <a:pt x="100330" y="0"/>
                    <a:pt x="120500" y="8355"/>
                    <a:pt x="135372" y="23226"/>
                  </a:cubicBezTo>
                  <a:cubicBezTo>
                    <a:pt x="150243" y="38098"/>
                    <a:pt x="158598" y="58267"/>
                    <a:pt x="158598" y="79299"/>
                  </a:cubicBezTo>
                  <a:lnTo>
                    <a:pt x="158598" y="408897"/>
                  </a:lnTo>
                  <a:cubicBezTo>
                    <a:pt x="158598" y="452692"/>
                    <a:pt x="123094" y="488196"/>
                    <a:pt x="79299" y="488196"/>
                  </a:cubicBezTo>
                  <a:lnTo>
                    <a:pt x="79299" y="488196"/>
                  </a:lnTo>
                  <a:cubicBezTo>
                    <a:pt x="58267" y="488196"/>
                    <a:pt x="38098" y="479841"/>
                    <a:pt x="23226" y="464970"/>
                  </a:cubicBezTo>
                  <a:cubicBezTo>
                    <a:pt x="8355" y="450098"/>
                    <a:pt x="0" y="429928"/>
                    <a:pt x="0" y="408897"/>
                  </a:cubicBezTo>
                  <a:lnTo>
                    <a:pt x="0" y="79299"/>
                  </a:lnTo>
                  <a:cubicBezTo>
                    <a:pt x="0" y="35503"/>
                    <a:pt x="35503" y="0"/>
                    <a:pt x="79299" y="0"/>
                  </a:cubicBezTo>
                  <a:close/>
                </a:path>
              </a:pathLst>
            </a:custGeom>
            <a:solidFill>
              <a:srgbClr val="dbdb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9" name="TextBox 9"/>
            <p:cNvSpPr/>
            <p:nvPr/>
          </p:nvSpPr>
          <p:spPr>
            <a:xfrm>
              <a:off x="1639800" y="2084760"/>
              <a:ext cx="191880" cy="60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83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00" name="TextBox 10"/>
          <p:cNvSpPr/>
          <p:nvPr/>
        </p:nvSpPr>
        <p:spPr>
          <a:xfrm>
            <a:off x="1464120" y="2189880"/>
            <a:ext cx="2926440" cy="41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291960" indent="-146160" algn="just" defTabSz="914400">
              <a:lnSpc>
                <a:spcPts val="1633"/>
              </a:lnSpc>
              <a:buClr>
                <a:srgbClr val="383838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383838"/>
                </a:solidFill>
                <a:latin typeface="Times New Roman"/>
              </a:rPr>
              <a:t>We have used Microsoft SQL Server to create our Database 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Box 11"/>
          <p:cNvSpPr/>
          <p:nvPr/>
        </p:nvSpPr>
        <p:spPr>
          <a:xfrm>
            <a:off x="1296000" y="541800"/>
            <a:ext cx="326232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342"/>
              </a:lnSpc>
            </a:pPr>
            <a:r>
              <a:rPr b="0" lang="en-US" sz="2380" spc="-1" strike="noStrike">
                <a:solidFill>
                  <a:srgbClr val="383838"/>
                </a:solidFill>
                <a:latin typeface="Times New Roman"/>
              </a:rPr>
              <a:t>Hardware Requirements</a:t>
            </a:r>
            <a:endParaRPr b="0" lang="en-US" sz="2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Box 12"/>
          <p:cNvSpPr/>
          <p:nvPr/>
        </p:nvSpPr>
        <p:spPr>
          <a:xfrm>
            <a:off x="1485720" y="1005840"/>
            <a:ext cx="2991960" cy="6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293400" indent="-146520" algn="just" defTabSz="914400">
              <a:lnSpc>
                <a:spcPts val="1630"/>
              </a:lnSpc>
              <a:buClr>
                <a:srgbClr val="383838"/>
              </a:buClr>
              <a:buFont typeface="Arial"/>
              <a:buChar char="•"/>
            </a:pPr>
            <a:r>
              <a:rPr b="0" lang="en-US" sz="1360" spc="-1" strike="noStrike">
                <a:solidFill>
                  <a:srgbClr val="383838"/>
                </a:solidFill>
                <a:latin typeface="Times New Roman"/>
              </a:rPr>
              <a:t>Dedicated server for hosting </a:t>
            </a:r>
            <a:endParaRPr b="0" lang="en-US" sz="1360" spc="-1" strike="noStrike">
              <a:solidFill>
                <a:srgbClr val="000000"/>
              </a:solidFill>
              <a:latin typeface="Arial"/>
            </a:endParaRPr>
          </a:p>
          <a:p>
            <a:pPr lvl="1" marL="293400" indent="-146520" algn="just" defTabSz="914400">
              <a:lnSpc>
                <a:spcPts val="1630"/>
              </a:lnSpc>
              <a:buClr>
                <a:srgbClr val="383838"/>
              </a:buClr>
              <a:buFont typeface="Arial"/>
              <a:buChar char="•"/>
            </a:pPr>
            <a:r>
              <a:rPr b="0" lang="en-US" sz="1360" spc="-1" strike="noStrike">
                <a:solidFill>
                  <a:srgbClr val="383838"/>
                </a:solidFill>
                <a:latin typeface="Times New Roman"/>
              </a:rPr>
              <a:t>Database Storage</a:t>
            </a:r>
            <a:endParaRPr b="0" lang="en-US" sz="1360" spc="-1" strike="noStrike">
              <a:solidFill>
                <a:srgbClr val="000000"/>
              </a:solidFill>
              <a:latin typeface="Arial"/>
            </a:endParaRPr>
          </a:p>
          <a:p>
            <a:pPr lvl="1" marL="293400" indent="-146520" defTabSz="914400">
              <a:lnSpc>
                <a:spcPts val="1630"/>
              </a:lnSpc>
              <a:buClr>
                <a:srgbClr val="383838"/>
              </a:buClr>
              <a:buFont typeface="Arial"/>
              <a:buChar char="•"/>
            </a:pPr>
            <a:r>
              <a:rPr b="0" lang="en-US" sz="1360" spc="-1" strike="noStrike">
                <a:solidFill>
                  <a:srgbClr val="383838"/>
                </a:solidFill>
                <a:latin typeface="Times New Roman"/>
              </a:rPr>
              <a:t>Reliable network connectivity</a:t>
            </a:r>
            <a:endParaRPr b="0" lang="en-US" sz="1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AutoShape 13"/>
          <p:cNvSpPr/>
          <p:nvPr/>
        </p:nvSpPr>
        <p:spPr>
          <a:xfrm>
            <a:off x="1884600" y="2077200"/>
            <a:ext cx="2078640" cy="360"/>
          </a:xfrm>
          <a:prstGeom prst="line">
            <a:avLst/>
          </a:prstGeom>
          <a:ln w="38100">
            <a:solidFill>
              <a:srgbClr val="dbdbd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14"/>
          <p:cNvSpPr/>
          <p:nvPr/>
        </p:nvSpPr>
        <p:spPr>
          <a:xfrm>
            <a:off x="1410840" y="1650600"/>
            <a:ext cx="306684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342"/>
              </a:lnSpc>
            </a:pPr>
            <a:r>
              <a:rPr b="0" lang="en-US" sz="2380" spc="-1" strike="noStrike">
                <a:solidFill>
                  <a:srgbClr val="383838"/>
                </a:solidFill>
                <a:latin typeface="Times New Roman"/>
              </a:rPr>
              <a:t>Software Requirements</a:t>
            </a:r>
            <a:endParaRPr b="0" lang="en-US" sz="238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6" descr=""/>
          <p:cNvPicPr/>
          <p:nvPr/>
        </p:nvPicPr>
        <p:blipFill>
          <a:blip r:embed="rId1"/>
          <a:stretch/>
        </p:blipFill>
        <p:spPr>
          <a:xfrm>
            <a:off x="184320" y="0"/>
            <a:ext cx="5528520" cy="3276000"/>
          </a:xfrm>
          <a:prstGeom prst="rect">
            <a:avLst/>
          </a:prstGeom>
          <a:ln w="0">
            <a:noFill/>
          </a:ln>
        </p:spPr>
      </p:pic>
      <p:sp>
        <p:nvSpPr>
          <p:cNvPr id="106" name="TextBox 7"/>
          <p:cNvSpPr/>
          <p:nvPr/>
        </p:nvSpPr>
        <p:spPr>
          <a:xfrm>
            <a:off x="-36720" y="2325600"/>
            <a:ext cx="14122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Times New Roman"/>
              </a:rPr>
              <a:t>Entity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Times New Roman"/>
              </a:rPr>
              <a:t>Relationship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Times New Roman"/>
              </a:rPr>
              <a:t>Diagram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2"/>
          <p:cNvGrpSpPr/>
          <p:nvPr/>
        </p:nvGrpSpPr>
        <p:grpSpPr>
          <a:xfrm>
            <a:off x="1440" y="0"/>
            <a:ext cx="5844600" cy="3287160"/>
            <a:chOff x="1440" y="0"/>
            <a:chExt cx="5844600" cy="3287160"/>
          </a:xfrm>
        </p:grpSpPr>
        <p:sp>
          <p:nvSpPr>
            <p:cNvPr id="108" name="Freeform 3"/>
            <p:cNvSpPr/>
            <p:nvPr/>
          </p:nvSpPr>
          <p:spPr>
            <a:xfrm>
              <a:off x="1440" y="0"/>
              <a:ext cx="5844600" cy="3287160"/>
            </a:xfrm>
            <a:custGeom>
              <a:avLst/>
              <a:gdLst>
                <a:gd name="textAreaLeft" fmla="*/ 0 w 5844600"/>
                <a:gd name="textAreaRight" fmla="*/ 5845320 w 5844600"/>
                <a:gd name="textAreaTop" fmla="*/ 0 h 3287160"/>
                <a:gd name="textAreaBottom" fmla="*/ 3287880 h 3287160"/>
              </a:gdLst>
              <a:ahLst/>
              <a:rect l="textAreaLeft" t="textAreaTop" r="textAreaRight" b="textAreaBottom"/>
              <a:pathLst>
                <a:path w="5845302" h="3287903">
                  <a:moveTo>
                    <a:pt x="0" y="0"/>
                  </a:moveTo>
                  <a:lnTo>
                    <a:pt x="0" y="3287903"/>
                  </a:lnTo>
                  <a:lnTo>
                    <a:pt x="5845302" y="3287903"/>
                  </a:lnTo>
                  <a:lnTo>
                    <a:pt x="5845302" y="0"/>
                  </a:lnTo>
                  <a:close/>
                </a:path>
              </a:pathLst>
            </a:custGeom>
            <a:solidFill>
              <a:srgbClr val="b8b8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9" name="Freeform 4"/>
          <p:cNvSpPr/>
          <p:nvPr/>
        </p:nvSpPr>
        <p:spPr>
          <a:xfrm>
            <a:off x="385560" y="720"/>
            <a:ext cx="5460480" cy="3238560"/>
          </a:xfrm>
          <a:custGeom>
            <a:avLst/>
            <a:gdLst>
              <a:gd name="textAreaLeft" fmla="*/ 0 w 5460480"/>
              <a:gd name="textAreaRight" fmla="*/ 5461200 w 5460480"/>
              <a:gd name="textAreaTop" fmla="*/ 0 h 3238560"/>
              <a:gd name="textAreaBottom" fmla="*/ 3239280 h 3238560"/>
            </a:gdLst>
            <a:ahLst/>
            <a:rect l="textAreaLeft" t="textAreaTop" r="textAreaRight" b="textAreaBottom"/>
            <a:pathLst>
              <a:path w="5461159" h="3239233">
                <a:moveTo>
                  <a:pt x="0" y="0"/>
                </a:moveTo>
                <a:lnTo>
                  <a:pt x="5461158" y="0"/>
                </a:lnTo>
                <a:lnTo>
                  <a:pt x="5461158" y="3239233"/>
                </a:lnTo>
                <a:lnTo>
                  <a:pt x="0" y="323923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0" name="Group 5"/>
          <p:cNvGrpSpPr/>
          <p:nvPr/>
        </p:nvGrpSpPr>
        <p:grpSpPr>
          <a:xfrm>
            <a:off x="884160" y="1564920"/>
            <a:ext cx="42120" cy="42120"/>
            <a:chOff x="884160" y="1564920"/>
            <a:chExt cx="42120" cy="42120"/>
          </a:xfrm>
        </p:grpSpPr>
        <p:sp>
          <p:nvSpPr>
            <p:cNvPr id="111" name="Freeform 6"/>
            <p:cNvSpPr/>
            <p:nvPr/>
          </p:nvSpPr>
          <p:spPr>
            <a:xfrm>
              <a:off x="884160" y="1564920"/>
              <a:ext cx="42120" cy="42120"/>
            </a:xfrm>
            <a:custGeom>
              <a:avLst/>
              <a:gdLst>
                <a:gd name="textAreaLeft" fmla="*/ 0 w 42120"/>
                <a:gd name="textAreaRight" fmla="*/ 42840 w 42120"/>
                <a:gd name="textAreaTop" fmla="*/ 0 h 42120"/>
                <a:gd name="textAreaBottom" fmla="*/ 42840 h 42120"/>
              </a:gdLst>
              <a:ahLst/>
              <a:rect l="textAreaLeft" t="textAreaTop" r="textAreaRight" b="textAreaBottom"/>
              <a:pathLst>
                <a:path w="42672" h="42672">
                  <a:moveTo>
                    <a:pt x="42672" y="21336"/>
                  </a:moveTo>
                  <a:lnTo>
                    <a:pt x="42545" y="24130"/>
                  </a:lnTo>
                  <a:lnTo>
                    <a:pt x="41529" y="28194"/>
                  </a:lnTo>
                  <a:lnTo>
                    <a:pt x="39751" y="32004"/>
                  </a:lnTo>
                  <a:lnTo>
                    <a:pt x="37338" y="35433"/>
                  </a:lnTo>
                  <a:lnTo>
                    <a:pt x="34290" y="38354"/>
                  </a:lnTo>
                  <a:lnTo>
                    <a:pt x="30734" y="40513"/>
                  </a:lnTo>
                  <a:lnTo>
                    <a:pt x="26797" y="42037"/>
                  </a:lnTo>
                  <a:lnTo>
                    <a:pt x="22606" y="42672"/>
                  </a:lnTo>
                  <a:lnTo>
                    <a:pt x="18415" y="42545"/>
                  </a:lnTo>
                  <a:lnTo>
                    <a:pt x="14351" y="41656"/>
                  </a:lnTo>
                  <a:lnTo>
                    <a:pt x="10541" y="39878"/>
                  </a:lnTo>
                  <a:lnTo>
                    <a:pt x="7112" y="37465"/>
                  </a:lnTo>
                  <a:lnTo>
                    <a:pt x="4318" y="34417"/>
                  </a:lnTo>
                  <a:lnTo>
                    <a:pt x="2159" y="30861"/>
                  </a:lnTo>
                  <a:lnTo>
                    <a:pt x="635" y="26924"/>
                  </a:lnTo>
                  <a:lnTo>
                    <a:pt x="0" y="22733"/>
                  </a:lnTo>
                  <a:lnTo>
                    <a:pt x="127" y="18542"/>
                  </a:lnTo>
                  <a:lnTo>
                    <a:pt x="1143" y="14478"/>
                  </a:lnTo>
                  <a:lnTo>
                    <a:pt x="2921" y="10668"/>
                  </a:lnTo>
                  <a:lnTo>
                    <a:pt x="5334" y="7239"/>
                  </a:lnTo>
                  <a:lnTo>
                    <a:pt x="8382" y="4318"/>
                  </a:lnTo>
                  <a:lnTo>
                    <a:pt x="11938" y="2159"/>
                  </a:lnTo>
                  <a:lnTo>
                    <a:pt x="15875" y="635"/>
                  </a:lnTo>
                  <a:lnTo>
                    <a:pt x="19939" y="0"/>
                  </a:lnTo>
                  <a:lnTo>
                    <a:pt x="24130" y="127"/>
                  </a:lnTo>
                  <a:lnTo>
                    <a:pt x="28194" y="1016"/>
                  </a:lnTo>
                  <a:lnTo>
                    <a:pt x="32004" y="2794"/>
                  </a:lnTo>
                  <a:lnTo>
                    <a:pt x="35433" y="5207"/>
                  </a:lnTo>
                  <a:lnTo>
                    <a:pt x="38227" y="8255"/>
                  </a:lnTo>
                  <a:lnTo>
                    <a:pt x="40386" y="11811"/>
                  </a:lnTo>
                  <a:lnTo>
                    <a:pt x="41910" y="15748"/>
                  </a:lnTo>
                  <a:lnTo>
                    <a:pt x="42545" y="19939"/>
                  </a:lnTo>
                </a:path>
              </a:pathLst>
            </a:custGeom>
            <a:solidFill>
              <a:srgbClr val="3838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" bIns="-21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" name="Freeform 7"/>
            <p:cNvSpPr/>
            <p:nvPr/>
          </p:nvSpPr>
          <p:spPr>
            <a:xfrm>
              <a:off x="884160" y="1564920"/>
              <a:ext cx="42120" cy="42120"/>
            </a:xfrm>
            <a:custGeom>
              <a:avLst/>
              <a:gdLst>
                <a:gd name="textAreaLeft" fmla="*/ 0 w 42120"/>
                <a:gd name="textAreaRight" fmla="*/ 42840 w 42120"/>
                <a:gd name="textAreaTop" fmla="*/ 0 h 42120"/>
                <a:gd name="textAreaBottom" fmla="*/ 42840 h 42120"/>
              </a:gdLst>
              <a:ahLst/>
              <a:rect l="textAreaLeft" t="textAreaTop" r="textAreaRight" b="textAreaBottom"/>
              <a:pathLst>
                <a:path w="42672" h="42672">
                  <a:moveTo>
                    <a:pt x="42672" y="21336"/>
                  </a:moveTo>
                  <a:lnTo>
                    <a:pt x="42545" y="24130"/>
                  </a:lnTo>
                  <a:lnTo>
                    <a:pt x="41529" y="28194"/>
                  </a:lnTo>
                  <a:lnTo>
                    <a:pt x="39751" y="32004"/>
                  </a:lnTo>
                  <a:lnTo>
                    <a:pt x="37338" y="35433"/>
                  </a:lnTo>
                  <a:lnTo>
                    <a:pt x="34290" y="38354"/>
                  </a:lnTo>
                  <a:lnTo>
                    <a:pt x="30734" y="40513"/>
                  </a:lnTo>
                  <a:lnTo>
                    <a:pt x="26797" y="42037"/>
                  </a:lnTo>
                  <a:lnTo>
                    <a:pt x="22606" y="42672"/>
                  </a:lnTo>
                  <a:lnTo>
                    <a:pt x="18415" y="42545"/>
                  </a:lnTo>
                  <a:lnTo>
                    <a:pt x="14351" y="41656"/>
                  </a:lnTo>
                  <a:lnTo>
                    <a:pt x="10541" y="39878"/>
                  </a:lnTo>
                  <a:lnTo>
                    <a:pt x="7112" y="37465"/>
                  </a:lnTo>
                  <a:lnTo>
                    <a:pt x="4318" y="34417"/>
                  </a:lnTo>
                  <a:lnTo>
                    <a:pt x="2159" y="30861"/>
                  </a:lnTo>
                  <a:lnTo>
                    <a:pt x="635" y="26924"/>
                  </a:lnTo>
                  <a:lnTo>
                    <a:pt x="0" y="22733"/>
                  </a:lnTo>
                  <a:lnTo>
                    <a:pt x="127" y="18542"/>
                  </a:lnTo>
                  <a:lnTo>
                    <a:pt x="1143" y="14478"/>
                  </a:lnTo>
                  <a:lnTo>
                    <a:pt x="2921" y="10668"/>
                  </a:lnTo>
                  <a:lnTo>
                    <a:pt x="5334" y="7239"/>
                  </a:lnTo>
                  <a:lnTo>
                    <a:pt x="8382" y="4318"/>
                  </a:lnTo>
                  <a:lnTo>
                    <a:pt x="11938" y="2159"/>
                  </a:lnTo>
                  <a:lnTo>
                    <a:pt x="15875" y="635"/>
                  </a:lnTo>
                  <a:lnTo>
                    <a:pt x="19939" y="0"/>
                  </a:lnTo>
                  <a:lnTo>
                    <a:pt x="24130" y="127"/>
                  </a:lnTo>
                  <a:lnTo>
                    <a:pt x="28194" y="1016"/>
                  </a:lnTo>
                  <a:lnTo>
                    <a:pt x="32004" y="2794"/>
                  </a:lnTo>
                  <a:lnTo>
                    <a:pt x="35433" y="5207"/>
                  </a:lnTo>
                  <a:lnTo>
                    <a:pt x="38227" y="8255"/>
                  </a:lnTo>
                  <a:lnTo>
                    <a:pt x="40386" y="11811"/>
                  </a:lnTo>
                  <a:lnTo>
                    <a:pt x="41910" y="15748"/>
                  </a:lnTo>
                  <a:lnTo>
                    <a:pt x="42545" y="19939"/>
                  </a:lnTo>
                </a:path>
              </a:pathLst>
            </a:custGeom>
            <a:solidFill>
              <a:srgbClr val="3838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" bIns="-21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13" name="Group 8"/>
          <p:cNvGrpSpPr/>
          <p:nvPr/>
        </p:nvGrpSpPr>
        <p:grpSpPr>
          <a:xfrm>
            <a:off x="884160" y="1856880"/>
            <a:ext cx="42120" cy="42120"/>
            <a:chOff x="884160" y="1856880"/>
            <a:chExt cx="42120" cy="42120"/>
          </a:xfrm>
        </p:grpSpPr>
        <p:sp>
          <p:nvSpPr>
            <p:cNvPr id="114" name="Freeform 9"/>
            <p:cNvSpPr/>
            <p:nvPr/>
          </p:nvSpPr>
          <p:spPr>
            <a:xfrm>
              <a:off x="884160" y="1856880"/>
              <a:ext cx="42120" cy="42120"/>
            </a:xfrm>
            <a:custGeom>
              <a:avLst/>
              <a:gdLst>
                <a:gd name="textAreaLeft" fmla="*/ 0 w 42120"/>
                <a:gd name="textAreaRight" fmla="*/ 42840 w 42120"/>
                <a:gd name="textAreaTop" fmla="*/ 0 h 42120"/>
                <a:gd name="textAreaBottom" fmla="*/ 42840 h 42120"/>
              </a:gdLst>
              <a:ahLst/>
              <a:rect l="textAreaLeft" t="textAreaTop" r="textAreaRight" b="textAreaBottom"/>
              <a:pathLst>
                <a:path w="42672" h="42672">
                  <a:moveTo>
                    <a:pt x="42672" y="21336"/>
                  </a:moveTo>
                  <a:lnTo>
                    <a:pt x="42545" y="24130"/>
                  </a:lnTo>
                  <a:lnTo>
                    <a:pt x="41529" y="28194"/>
                  </a:lnTo>
                  <a:lnTo>
                    <a:pt x="39751" y="32004"/>
                  </a:lnTo>
                  <a:lnTo>
                    <a:pt x="37338" y="35433"/>
                  </a:lnTo>
                  <a:lnTo>
                    <a:pt x="34290" y="38354"/>
                  </a:lnTo>
                  <a:lnTo>
                    <a:pt x="30734" y="40513"/>
                  </a:lnTo>
                  <a:lnTo>
                    <a:pt x="26797" y="42037"/>
                  </a:lnTo>
                  <a:lnTo>
                    <a:pt x="22606" y="42672"/>
                  </a:lnTo>
                  <a:lnTo>
                    <a:pt x="18415" y="42545"/>
                  </a:lnTo>
                  <a:lnTo>
                    <a:pt x="14351" y="41656"/>
                  </a:lnTo>
                  <a:lnTo>
                    <a:pt x="10541" y="39878"/>
                  </a:lnTo>
                  <a:lnTo>
                    <a:pt x="7112" y="37465"/>
                  </a:lnTo>
                  <a:lnTo>
                    <a:pt x="4318" y="34417"/>
                  </a:lnTo>
                  <a:lnTo>
                    <a:pt x="2159" y="30861"/>
                  </a:lnTo>
                  <a:lnTo>
                    <a:pt x="635" y="26924"/>
                  </a:lnTo>
                  <a:lnTo>
                    <a:pt x="0" y="22733"/>
                  </a:lnTo>
                  <a:lnTo>
                    <a:pt x="127" y="18542"/>
                  </a:lnTo>
                  <a:lnTo>
                    <a:pt x="1143" y="14478"/>
                  </a:lnTo>
                  <a:lnTo>
                    <a:pt x="2921" y="10668"/>
                  </a:lnTo>
                  <a:lnTo>
                    <a:pt x="5334" y="7239"/>
                  </a:lnTo>
                  <a:lnTo>
                    <a:pt x="8382" y="4318"/>
                  </a:lnTo>
                  <a:lnTo>
                    <a:pt x="11938" y="2159"/>
                  </a:lnTo>
                  <a:lnTo>
                    <a:pt x="15875" y="635"/>
                  </a:lnTo>
                  <a:lnTo>
                    <a:pt x="19939" y="0"/>
                  </a:lnTo>
                  <a:lnTo>
                    <a:pt x="24130" y="127"/>
                  </a:lnTo>
                  <a:lnTo>
                    <a:pt x="28194" y="1143"/>
                  </a:lnTo>
                  <a:lnTo>
                    <a:pt x="32004" y="2921"/>
                  </a:lnTo>
                  <a:lnTo>
                    <a:pt x="35433" y="5334"/>
                  </a:lnTo>
                  <a:lnTo>
                    <a:pt x="38227" y="8382"/>
                  </a:lnTo>
                  <a:lnTo>
                    <a:pt x="40386" y="11938"/>
                  </a:lnTo>
                  <a:lnTo>
                    <a:pt x="41910" y="15875"/>
                  </a:lnTo>
                  <a:lnTo>
                    <a:pt x="42545" y="20066"/>
                  </a:lnTo>
                </a:path>
              </a:pathLst>
            </a:custGeom>
            <a:solidFill>
              <a:srgbClr val="3838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" bIns="-21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5" name="Freeform 10"/>
            <p:cNvSpPr/>
            <p:nvPr/>
          </p:nvSpPr>
          <p:spPr>
            <a:xfrm>
              <a:off x="884160" y="1856880"/>
              <a:ext cx="42120" cy="42120"/>
            </a:xfrm>
            <a:custGeom>
              <a:avLst/>
              <a:gdLst>
                <a:gd name="textAreaLeft" fmla="*/ 0 w 42120"/>
                <a:gd name="textAreaRight" fmla="*/ 42840 w 42120"/>
                <a:gd name="textAreaTop" fmla="*/ 0 h 42120"/>
                <a:gd name="textAreaBottom" fmla="*/ 42840 h 42120"/>
              </a:gdLst>
              <a:ahLst/>
              <a:rect l="textAreaLeft" t="textAreaTop" r="textAreaRight" b="textAreaBottom"/>
              <a:pathLst>
                <a:path w="42672" h="42672">
                  <a:moveTo>
                    <a:pt x="42672" y="21336"/>
                  </a:moveTo>
                  <a:lnTo>
                    <a:pt x="42545" y="24130"/>
                  </a:lnTo>
                  <a:lnTo>
                    <a:pt x="41529" y="28194"/>
                  </a:lnTo>
                  <a:lnTo>
                    <a:pt x="39751" y="32004"/>
                  </a:lnTo>
                  <a:lnTo>
                    <a:pt x="37338" y="35433"/>
                  </a:lnTo>
                  <a:lnTo>
                    <a:pt x="34290" y="38354"/>
                  </a:lnTo>
                  <a:lnTo>
                    <a:pt x="30734" y="40513"/>
                  </a:lnTo>
                  <a:lnTo>
                    <a:pt x="26797" y="42037"/>
                  </a:lnTo>
                  <a:lnTo>
                    <a:pt x="22606" y="42672"/>
                  </a:lnTo>
                  <a:lnTo>
                    <a:pt x="18415" y="42545"/>
                  </a:lnTo>
                  <a:lnTo>
                    <a:pt x="14351" y="41656"/>
                  </a:lnTo>
                  <a:lnTo>
                    <a:pt x="10541" y="39878"/>
                  </a:lnTo>
                  <a:lnTo>
                    <a:pt x="7112" y="37465"/>
                  </a:lnTo>
                  <a:lnTo>
                    <a:pt x="4318" y="34417"/>
                  </a:lnTo>
                  <a:lnTo>
                    <a:pt x="2159" y="30861"/>
                  </a:lnTo>
                  <a:lnTo>
                    <a:pt x="635" y="26924"/>
                  </a:lnTo>
                  <a:lnTo>
                    <a:pt x="0" y="22733"/>
                  </a:lnTo>
                  <a:lnTo>
                    <a:pt x="127" y="18542"/>
                  </a:lnTo>
                  <a:lnTo>
                    <a:pt x="1143" y="14478"/>
                  </a:lnTo>
                  <a:lnTo>
                    <a:pt x="2921" y="10668"/>
                  </a:lnTo>
                  <a:lnTo>
                    <a:pt x="5334" y="7239"/>
                  </a:lnTo>
                  <a:lnTo>
                    <a:pt x="8382" y="4318"/>
                  </a:lnTo>
                  <a:lnTo>
                    <a:pt x="11938" y="2159"/>
                  </a:lnTo>
                  <a:lnTo>
                    <a:pt x="15875" y="635"/>
                  </a:lnTo>
                  <a:lnTo>
                    <a:pt x="19939" y="0"/>
                  </a:lnTo>
                  <a:lnTo>
                    <a:pt x="24130" y="127"/>
                  </a:lnTo>
                  <a:lnTo>
                    <a:pt x="28194" y="1143"/>
                  </a:lnTo>
                  <a:lnTo>
                    <a:pt x="32004" y="2921"/>
                  </a:lnTo>
                  <a:lnTo>
                    <a:pt x="35433" y="5334"/>
                  </a:lnTo>
                  <a:lnTo>
                    <a:pt x="38227" y="8382"/>
                  </a:lnTo>
                  <a:lnTo>
                    <a:pt x="40386" y="11938"/>
                  </a:lnTo>
                  <a:lnTo>
                    <a:pt x="41910" y="15875"/>
                  </a:lnTo>
                  <a:lnTo>
                    <a:pt x="42545" y="20066"/>
                  </a:lnTo>
                </a:path>
              </a:pathLst>
            </a:custGeom>
            <a:solidFill>
              <a:srgbClr val="3838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" bIns="-21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16" name="Group 11"/>
          <p:cNvGrpSpPr/>
          <p:nvPr/>
        </p:nvGrpSpPr>
        <p:grpSpPr>
          <a:xfrm>
            <a:off x="2415960" y="469080"/>
            <a:ext cx="42120" cy="42120"/>
            <a:chOff x="2415960" y="469080"/>
            <a:chExt cx="42120" cy="42120"/>
          </a:xfrm>
        </p:grpSpPr>
        <p:sp>
          <p:nvSpPr>
            <p:cNvPr id="117" name="Freeform 12"/>
            <p:cNvSpPr/>
            <p:nvPr/>
          </p:nvSpPr>
          <p:spPr>
            <a:xfrm>
              <a:off x="2415960" y="469080"/>
              <a:ext cx="42120" cy="42120"/>
            </a:xfrm>
            <a:custGeom>
              <a:avLst/>
              <a:gdLst>
                <a:gd name="textAreaLeft" fmla="*/ 0 w 42120"/>
                <a:gd name="textAreaRight" fmla="*/ 42840 w 42120"/>
                <a:gd name="textAreaTop" fmla="*/ 0 h 42120"/>
                <a:gd name="textAreaBottom" fmla="*/ 42840 h 42120"/>
              </a:gdLst>
              <a:ahLst/>
              <a:rect l="textAreaLeft" t="textAreaTop" r="textAreaRight" b="textAreaBottom"/>
              <a:pathLst>
                <a:path w="42672" h="42672">
                  <a:moveTo>
                    <a:pt x="42672" y="21336"/>
                  </a:moveTo>
                  <a:lnTo>
                    <a:pt x="42545" y="24130"/>
                  </a:lnTo>
                  <a:lnTo>
                    <a:pt x="41656" y="28194"/>
                  </a:lnTo>
                  <a:lnTo>
                    <a:pt x="39878" y="32004"/>
                  </a:lnTo>
                  <a:lnTo>
                    <a:pt x="37465" y="35433"/>
                  </a:lnTo>
                  <a:lnTo>
                    <a:pt x="34417" y="38354"/>
                  </a:lnTo>
                  <a:lnTo>
                    <a:pt x="30861" y="40513"/>
                  </a:lnTo>
                  <a:lnTo>
                    <a:pt x="26924" y="42037"/>
                  </a:lnTo>
                  <a:lnTo>
                    <a:pt x="22733" y="42672"/>
                  </a:lnTo>
                  <a:lnTo>
                    <a:pt x="18542" y="42545"/>
                  </a:lnTo>
                  <a:lnTo>
                    <a:pt x="14478" y="41529"/>
                  </a:lnTo>
                  <a:lnTo>
                    <a:pt x="10668" y="39751"/>
                  </a:lnTo>
                  <a:lnTo>
                    <a:pt x="7239" y="37338"/>
                  </a:lnTo>
                  <a:lnTo>
                    <a:pt x="4318" y="34290"/>
                  </a:lnTo>
                  <a:lnTo>
                    <a:pt x="2159" y="30734"/>
                  </a:lnTo>
                  <a:lnTo>
                    <a:pt x="635" y="26797"/>
                  </a:lnTo>
                  <a:lnTo>
                    <a:pt x="0" y="22733"/>
                  </a:lnTo>
                  <a:lnTo>
                    <a:pt x="127" y="18542"/>
                  </a:lnTo>
                  <a:lnTo>
                    <a:pt x="1016" y="14478"/>
                  </a:lnTo>
                  <a:lnTo>
                    <a:pt x="2794" y="10668"/>
                  </a:lnTo>
                  <a:lnTo>
                    <a:pt x="5207" y="7239"/>
                  </a:lnTo>
                  <a:lnTo>
                    <a:pt x="8255" y="4318"/>
                  </a:lnTo>
                  <a:lnTo>
                    <a:pt x="11811" y="2159"/>
                  </a:lnTo>
                  <a:lnTo>
                    <a:pt x="15748" y="635"/>
                  </a:lnTo>
                  <a:lnTo>
                    <a:pt x="19939" y="0"/>
                  </a:lnTo>
                  <a:lnTo>
                    <a:pt x="24130" y="127"/>
                  </a:lnTo>
                  <a:lnTo>
                    <a:pt x="28194" y="1143"/>
                  </a:lnTo>
                  <a:lnTo>
                    <a:pt x="32004" y="2921"/>
                  </a:lnTo>
                  <a:lnTo>
                    <a:pt x="35433" y="5334"/>
                  </a:lnTo>
                  <a:lnTo>
                    <a:pt x="38354" y="8382"/>
                  </a:lnTo>
                  <a:lnTo>
                    <a:pt x="40513" y="11938"/>
                  </a:lnTo>
                  <a:lnTo>
                    <a:pt x="42037" y="15875"/>
                  </a:lnTo>
                  <a:lnTo>
                    <a:pt x="42672" y="20066"/>
                  </a:lnTo>
                </a:path>
              </a:pathLst>
            </a:custGeom>
            <a:solidFill>
              <a:srgbClr val="3838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" bIns="-21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8" name="Freeform 13"/>
            <p:cNvSpPr/>
            <p:nvPr/>
          </p:nvSpPr>
          <p:spPr>
            <a:xfrm>
              <a:off x="2415960" y="469080"/>
              <a:ext cx="42120" cy="42120"/>
            </a:xfrm>
            <a:custGeom>
              <a:avLst/>
              <a:gdLst>
                <a:gd name="textAreaLeft" fmla="*/ 0 w 42120"/>
                <a:gd name="textAreaRight" fmla="*/ 42840 w 42120"/>
                <a:gd name="textAreaTop" fmla="*/ 0 h 42120"/>
                <a:gd name="textAreaBottom" fmla="*/ 42840 h 42120"/>
              </a:gdLst>
              <a:ahLst/>
              <a:rect l="textAreaLeft" t="textAreaTop" r="textAreaRight" b="textAreaBottom"/>
              <a:pathLst>
                <a:path w="42672" h="42672">
                  <a:moveTo>
                    <a:pt x="42672" y="21336"/>
                  </a:moveTo>
                  <a:lnTo>
                    <a:pt x="42545" y="24130"/>
                  </a:lnTo>
                  <a:lnTo>
                    <a:pt x="41656" y="28194"/>
                  </a:lnTo>
                  <a:lnTo>
                    <a:pt x="39878" y="32004"/>
                  </a:lnTo>
                  <a:lnTo>
                    <a:pt x="37465" y="35433"/>
                  </a:lnTo>
                  <a:lnTo>
                    <a:pt x="34417" y="38354"/>
                  </a:lnTo>
                  <a:lnTo>
                    <a:pt x="30861" y="40513"/>
                  </a:lnTo>
                  <a:lnTo>
                    <a:pt x="26924" y="42037"/>
                  </a:lnTo>
                  <a:lnTo>
                    <a:pt x="22733" y="42672"/>
                  </a:lnTo>
                  <a:lnTo>
                    <a:pt x="18542" y="42545"/>
                  </a:lnTo>
                  <a:lnTo>
                    <a:pt x="14478" y="41529"/>
                  </a:lnTo>
                  <a:lnTo>
                    <a:pt x="10668" y="39751"/>
                  </a:lnTo>
                  <a:lnTo>
                    <a:pt x="7239" y="37338"/>
                  </a:lnTo>
                  <a:lnTo>
                    <a:pt x="4318" y="34290"/>
                  </a:lnTo>
                  <a:lnTo>
                    <a:pt x="2159" y="30734"/>
                  </a:lnTo>
                  <a:lnTo>
                    <a:pt x="635" y="26797"/>
                  </a:lnTo>
                  <a:lnTo>
                    <a:pt x="0" y="22733"/>
                  </a:lnTo>
                  <a:lnTo>
                    <a:pt x="127" y="18542"/>
                  </a:lnTo>
                  <a:lnTo>
                    <a:pt x="1016" y="14478"/>
                  </a:lnTo>
                  <a:lnTo>
                    <a:pt x="2794" y="10668"/>
                  </a:lnTo>
                  <a:lnTo>
                    <a:pt x="5207" y="7239"/>
                  </a:lnTo>
                  <a:lnTo>
                    <a:pt x="8255" y="4318"/>
                  </a:lnTo>
                  <a:lnTo>
                    <a:pt x="11811" y="2159"/>
                  </a:lnTo>
                  <a:lnTo>
                    <a:pt x="15748" y="635"/>
                  </a:lnTo>
                  <a:lnTo>
                    <a:pt x="19939" y="0"/>
                  </a:lnTo>
                  <a:lnTo>
                    <a:pt x="24130" y="127"/>
                  </a:lnTo>
                  <a:lnTo>
                    <a:pt x="28194" y="1143"/>
                  </a:lnTo>
                  <a:lnTo>
                    <a:pt x="32004" y="2921"/>
                  </a:lnTo>
                  <a:lnTo>
                    <a:pt x="35433" y="5334"/>
                  </a:lnTo>
                  <a:lnTo>
                    <a:pt x="38354" y="8382"/>
                  </a:lnTo>
                  <a:lnTo>
                    <a:pt x="40513" y="11938"/>
                  </a:lnTo>
                  <a:lnTo>
                    <a:pt x="42037" y="15875"/>
                  </a:lnTo>
                  <a:lnTo>
                    <a:pt x="42672" y="20066"/>
                  </a:lnTo>
                </a:path>
              </a:pathLst>
            </a:custGeom>
            <a:solidFill>
              <a:srgbClr val="3838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" bIns="-21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19" name="Group 14"/>
          <p:cNvGrpSpPr/>
          <p:nvPr/>
        </p:nvGrpSpPr>
        <p:grpSpPr>
          <a:xfrm>
            <a:off x="2415960" y="761400"/>
            <a:ext cx="42120" cy="42120"/>
            <a:chOff x="2415960" y="761400"/>
            <a:chExt cx="42120" cy="42120"/>
          </a:xfrm>
        </p:grpSpPr>
        <p:sp>
          <p:nvSpPr>
            <p:cNvPr id="120" name="Freeform 15"/>
            <p:cNvSpPr/>
            <p:nvPr/>
          </p:nvSpPr>
          <p:spPr>
            <a:xfrm>
              <a:off x="2415960" y="761400"/>
              <a:ext cx="42120" cy="42120"/>
            </a:xfrm>
            <a:custGeom>
              <a:avLst/>
              <a:gdLst>
                <a:gd name="textAreaLeft" fmla="*/ 0 w 42120"/>
                <a:gd name="textAreaRight" fmla="*/ 42840 w 42120"/>
                <a:gd name="textAreaTop" fmla="*/ 0 h 42120"/>
                <a:gd name="textAreaBottom" fmla="*/ 42840 h 42120"/>
              </a:gdLst>
              <a:ahLst/>
              <a:rect l="textAreaLeft" t="textAreaTop" r="textAreaRight" b="textAreaBottom"/>
              <a:pathLst>
                <a:path w="42672" h="42672">
                  <a:moveTo>
                    <a:pt x="42672" y="21336"/>
                  </a:moveTo>
                  <a:lnTo>
                    <a:pt x="42545" y="24130"/>
                  </a:lnTo>
                  <a:lnTo>
                    <a:pt x="41656" y="28194"/>
                  </a:lnTo>
                  <a:lnTo>
                    <a:pt x="39878" y="32004"/>
                  </a:lnTo>
                  <a:lnTo>
                    <a:pt x="37465" y="35433"/>
                  </a:lnTo>
                  <a:lnTo>
                    <a:pt x="34417" y="38354"/>
                  </a:lnTo>
                  <a:lnTo>
                    <a:pt x="30861" y="40513"/>
                  </a:lnTo>
                  <a:lnTo>
                    <a:pt x="26924" y="42037"/>
                  </a:lnTo>
                  <a:lnTo>
                    <a:pt x="22733" y="42672"/>
                  </a:lnTo>
                  <a:lnTo>
                    <a:pt x="18542" y="42545"/>
                  </a:lnTo>
                  <a:lnTo>
                    <a:pt x="14478" y="41656"/>
                  </a:lnTo>
                  <a:lnTo>
                    <a:pt x="10668" y="39878"/>
                  </a:lnTo>
                  <a:lnTo>
                    <a:pt x="7239" y="37465"/>
                  </a:lnTo>
                  <a:lnTo>
                    <a:pt x="4318" y="34417"/>
                  </a:lnTo>
                  <a:lnTo>
                    <a:pt x="2159" y="30861"/>
                  </a:lnTo>
                  <a:lnTo>
                    <a:pt x="635" y="26924"/>
                  </a:lnTo>
                  <a:lnTo>
                    <a:pt x="0" y="22733"/>
                  </a:lnTo>
                  <a:lnTo>
                    <a:pt x="127" y="18542"/>
                  </a:lnTo>
                  <a:lnTo>
                    <a:pt x="1016" y="14478"/>
                  </a:lnTo>
                  <a:lnTo>
                    <a:pt x="2794" y="10668"/>
                  </a:lnTo>
                  <a:lnTo>
                    <a:pt x="5207" y="7239"/>
                  </a:lnTo>
                  <a:lnTo>
                    <a:pt x="8255" y="4318"/>
                  </a:lnTo>
                  <a:lnTo>
                    <a:pt x="11811" y="2159"/>
                  </a:lnTo>
                  <a:lnTo>
                    <a:pt x="15748" y="635"/>
                  </a:lnTo>
                  <a:lnTo>
                    <a:pt x="19939" y="0"/>
                  </a:lnTo>
                  <a:lnTo>
                    <a:pt x="24130" y="127"/>
                  </a:lnTo>
                  <a:lnTo>
                    <a:pt x="28194" y="1016"/>
                  </a:lnTo>
                  <a:lnTo>
                    <a:pt x="32004" y="2794"/>
                  </a:lnTo>
                  <a:lnTo>
                    <a:pt x="35433" y="5207"/>
                  </a:lnTo>
                  <a:lnTo>
                    <a:pt x="38354" y="8255"/>
                  </a:lnTo>
                  <a:lnTo>
                    <a:pt x="40513" y="11811"/>
                  </a:lnTo>
                  <a:lnTo>
                    <a:pt x="42037" y="15748"/>
                  </a:lnTo>
                  <a:lnTo>
                    <a:pt x="42672" y="19939"/>
                  </a:lnTo>
                </a:path>
              </a:pathLst>
            </a:custGeom>
            <a:solidFill>
              <a:srgbClr val="3838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" bIns="-21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" name="Freeform 16"/>
            <p:cNvSpPr/>
            <p:nvPr/>
          </p:nvSpPr>
          <p:spPr>
            <a:xfrm>
              <a:off x="2415960" y="761400"/>
              <a:ext cx="42120" cy="42120"/>
            </a:xfrm>
            <a:custGeom>
              <a:avLst/>
              <a:gdLst>
                <a:gd name="textAreaLeft" fmla="*/ 0 w 42120"/>
                <a:gd name="textAreaRight" fmla="*/ 42840 w 42120"/>
                <a:gd name="textAreaTop" fmla="*/ 0 h 42120"/>
                <a:gd name="textAreaBottom" fmla="*/ 42840 h 42120"/>
              </a:gdLst>
              <a:ahLst/>
              <a:rect l="textAreaLeft" t="textAreaTop" r="textAreaRight" b="textAreaBottom"/>
              <a:pathLst>
                <a:path w="42672" h="42672">
                  <a:moveTo>
                    <a:pt x="42672" y="21336"/>
                  </a:moveTo>
                  <a:lnTo>
                    <a:pt x="42545" y="24130"/>
                  </a:lnTo>
                  <a:lnTo>
                    <a:pt x="41656" y="28194"/>
                  </a:lnTo>
                  <a:lnTo>
                    <a:pt x="39878" y="32004"/>
                  </a:lnTo>
                  <a:lnTo>
                    <a:pt x="37465" y="35433"/>
                  </a:lnTo>
                  <a:lnTo>
                    <a:pt x="34417" y="38354"/>
                  </a:lnTo>
                  <a:lnTo>
                    <a:pt x="30861" y="40513"/>
                  </a:lnTo>
                  <a:lnTo>
                    <a:pt x="26924" y="42037"/>
                  </a:lnTo>
                  <a:lnTo>
                    <a:pt x="22733" y="42672"/>
                  </a:lnTo>
                  <a:lnTo>
                    <a:pt x="18542" y="42545"/>
                  </a:lnTo>
                  <a:lnTo>
                    <a:pt x="14478" y="41656"/>
                  </a:lnTo>
                  <a:lnTo>
                    <a:pt x="10668" y="39878"/>
                  </a:lnTo>
                  <a:lnTo>
                    <a:pt x="7239" y="37465"/>
                  </a:lnTo>
                  <a:lnTo>
                    <a:pt x="4318" y="34417"/>
                  </a:lnTo>
                  <a:lnTo>
                    <a:pt x="2159" y="30861"/>
                  </a:lnTo>
                  <a:lnTo>
                    <a:pt x="635" y="26924"/>
                  </a:lnTo>
                  <a:lnTo>
                    <a:pt x="0" y="22733"/>
                  </a:lnTo>
                  <a:lnTo>
                    <a:pt x="127" y="18542"/>
                  </a:lnTo>
                  <a:lnTo>
                    <a:pt x="1016" y="14478"/>
                  </a:lnTo>
                  <a:lnTo>
                    <a:pt x="2794" y="10668"/>
                  </a:lnTo>
                  <a:lnTo>
                    <a:pt x="5207" y="7239"/>
                  </a:lnTo>
                  <a:lnTo>
                    <a:pt x="8255" y="4318"/>
                  </a:lnTo>
                  <a:lnTo>
                    <a:pt x="11811" y="2159"/>
                  </a:lnTo>
                  <a:lnTo>
                    <a:pt x="15748" y="635"/>
                  </a:lnTo>
                  <a:lnTo>
                    <a:pt x="19939" y="0"/>
                  </a:lnTo>
                  <a:lnTo>
                    <a:pt x="24130" y="127"/>
                  </a:lnTo>
                  <a:lnTo>
                    <a:pt x="28194" y="1016"/>
                  </a:lnTo>
                  <a:lnTo>
                    <a:pt x="32004" y="2794"/>
                  </a:lnTo>
                  <a:lnTo>
                    <a:pt x="35433" y="5207"/>
                  </a:lnTo>
                  <a:lnTo>
                    <a:pt x="38354" y="8255"/>
                  </a:lnTo>
                  <a:lnTo>
                    <a:pt x="40513" y="11811"/>
                  </a:lnTo>
                  <a:lnTo>
                    <a:pt x="42037" y="15748"/>
                  </a:lnTo>
                  <a:lnTo>
                    <a:pt x="42672" y="19939"/>
                  </a:lnTo>
                </a:path>
              </a:pathLst>
            </a:custGeom>
            <a:solidFill>
              <a:srgbClr val="3838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" bIns="-21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22" name="Group 17"/>
          <p:cNvGrpSpPr/>
          <p:nvPr/>
        </p:nvGrpSpPr>
        <p:grpSpPr>
          <a:xfrm>
            <a:off x="2418840" y="2537280"/>
            <a:ext cx="42120" cy="42120"/>
            <a:chOff x="2418840" y="2537280"/>
            <a:chExt cx="42120" cy="42120"/>
          </a:xfrm>
        </p:grpSpPr>
        <p:sp>
          <p:nvSpPr>
            <p:cNvPr id="123" name="Freeform 18"/>
            <p:cNvSpPr/>
            <p:nvPr/>
          </p:nvSpPr>
          <p:spPr>
            <a:xfrm>
              <a:off x="2418840" y="2537280"/>
              <a:ext cx="42120" cy="42120"/>
            </a:xfrm>
            <a:custGeom>
              <a:avLst/>
              <a:gdLst>
                <a:gd name="textAreaLeft" fmla="*/ 0 w 42120"/>
                <a:gd name="textAreaRight" fmla="*/ 42840 w 42120"/>
                <a:gd name="textAreaTop" fmla="*/ 0 h 42120"/>
                <a:gd name="textAreaBottom" fmla="*/ 42840 h 42120"/>
              </a:gdLst>
              <a:ahLst/>
              <a:rect l="textAreaLeft" t="textAreaTop" r="textAreaRight" b="textAreaBottom"/>
              <a:pathLst>
                <a:path w="42672" h="42672">
                  <a:moveTo>
                    <a:pt x="42672" y="21336"/>
                  </a:moveTo>
                  <a:lnTo>
                    <a:pt x="42545" y="24130"/>
                  </a:lnTo>
                  <a:lnTo>
                    <a:pt x="41656" y="28194"/>
                  </a:lnTo>
                  <a:lnTo>
                    <a:pt x="39878" y="32004"/>
                  </a:lnTo>
                  <a:lnTo>
                    <a:pt x="37465" y="35433"/>
                  </a:lnTo>
                  <a:lnTo>
                    <a:pt x="34417" y="38354"/>
                  </a:lnTo>
                  <a:lnTo>
                    <a:pt x="30861" y="40513"/>
                  </a:lnTo>
                  <a:lnTo>
                    <a:pt x="26924" y="42037"/>
                  </a:lnTo>
                  <a:lnTo>
                    <a:pt x="22860" y="42672"/>
                  </a:lnTo>
                  <a:lnTo>
                    <a:pt x="18669" y="42545"/>
                  </a:lnTo>
                  <a:lnTo>
                    <a:pt x="14605" y="41529"/>
                  </a:lnTo>
                  <a:lnTo>
                    <a:pt x="10795" y="39751"/>
                  </a:lnTo>
                  <a:lnTo>
                    <a:pt x="7366" y="37338"/>
                  </a:lnTo>
                  <a:lnTo>
                    <a:pt x="4572" y="34290"/>
                  </a:lnTo>
                  <a:lnTo>
                    <a:pt x="2413" y="30734"/>
                  </a:lnTo>
                  <a:lnTo>
                    <a:pt x="889" y="26797"/>
                  </a:lnTo>
                  <a:lnTo>
                    <a:pt x="0" y="22733"/>
                  </a:lnTo>
                  <a:lnTo>
                    <a:pt x="127" y="18542"/>
                  </a:lnTo>
                  <a:lnTo>
                    <a:pt x="1016" y="14478"/>
                  </a:lnTo>
                  <a:lnTo>
                    <a:pt x="2794" y="10668"/>
                  </a:lnTo>
                  <a:lnTo>
                    <a:pt x="5207" y="7239"/>
                  </a:lnTo>
                  <a:lnTo>
                    <a:pt x="8255" y="4445"/>
                  </a:lnTo>
                  <a:lnTo>
                    <a:pt x="11811" y="2286"/>
                  </a:lnTo>
                  <a:lnTo>
                    <a:pt x="15748" y="762"/>
                  </a:lnTo>
                  <a:lnTo>
                    <a:pt x="19939" y="0"/>
                  </a:lnTo>
                  <a:lnTo>
                    <a:pt x="24130" y="127"/>
                  </a:lnTo>
                  <a:lnTo>
                    <a:pt x="28194" y="1143"/>
                  </a:lnTo>
                  <a:lnTo>
                    <a:pt x="32004" y="2921"/>
                  </a:lnTo>
                  <a:lnTo>
                    <a:pt x="35433" y="5334"/>
                  </a:lnTo>
                  <a:lnTo>
                    <a:pt x="38227" y="8382"/>
                  </a:lnTo>
                  <a:lnTo>
                    <a:pt x="40386" y="11938"/>
                  </a:lnTo>
                  <a:lnTo>
                    <a:pt x="41910" y="15875"/>
                  </a:lnTo>
                  <a:lnTo>
                    <a:pt x="42545" y="20066"/>
                  </a:lnTo>
                </a:path>
              </a:pathLst>
            </a:custGeom>
            <a:solidFill>
              <a:srgbClr val="3838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" bIns="-21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" name="Freeform 19"/>
            <p:cNvSpPr/>
            <p:nvPr/>
          </p:nvSpPr>
          <p:spPr>
            <a:xfrm>
              <a:off x="2418840" y="2537280"/>
              <a:ext cx="42120" cy="42120"/>
            </a:xfrm>
            <a:custGeom>
              <a:avLst/>
              <a:gdLst>
                <a:gd name="textAreaLeft" fmla="*/ 0 w 42120"/>
                <a:gd name="textAreaRight" fmla="*/ 42840 w 42120"/>
                <a:gd name="textAreaTop" fmla="*/ 0 h 42120"/>
                <a:gd name="textAreaBottom" fmla="*/ 42840 h 42120"/>
              </a:gdLst>
              <a:ahLst/>
              <a:rect l="textAreaLeft" t="textAreaTop" r="textAreaRight" b="textAreaBottom"/>
              <a:pathLst>
                <a:path w="42672" h="42672">
                  <a:moveTo>
                    <a:pt x="42672" y="21336"/>
                  </a:moveTo>
                  <a:lnTo>
                    <a:pt x="42545" y="24130"/>
                  </a:lnTo>
                  <a:lnTo>
                    <a:pt x="41656" y="28194"/>
                  </a:lnTo>
                  <a:lnTo>
                    <a:pt x="39878" y="32004"/>
                  </a:lnTo>
                  <a:lnTo>
                    <a:pt x="37465" y="35433"/>
                  </a:lnTo>
                  <a:lnTo>
                    <a:pt x="34417" y="38354"/>
                  </a:lnTo>
                  <a:lnTo>
                    <a:pt x="30861" y="40513"/>
                  </a:lnTo>
                  <a:lnTo>
                    <a:pt x="26924" y="42037"/>
                  </a:lnTo>
                  <a:lnTo>
                    <a:pt x="22860" y="42672"/>
                  </a:lnTo>
                  <a:lnTo>
                    <a:pt x="18669" y="42545"/>
                  </a:lnTo>
                  <a:lnTo>
                    <a:pt x="14605" y="41529"/>
                  </a:lnTo>
                  <a:lnTo>
                    <a:pt x="10795" y="39751"/>
                  </a:lnTo>
                  <a:lnTo>
                    <a:pt x="7366" y="37338"/>
                  </a:lnTo>
                  <a:lnTo>
                    <a:pt x="4572" y="34290"/>
                  </a:lnTo>
                  <a:lnTo>
                    <a:pt x="2413" y="30734"/>
                  </a:lnTo>
                  <a:lnTo>
                    <a:pt x="889" y="26797"/>
                  </a:lnTo>
                  <a:lnTo>
                    <a:pt x="0" y="22733"/>
                  </a:lnTo>
                  <a:lnTo>
                    <a:pt x="127" y="18542"/>
                  </a:lnTo>
                  <a:lnTo>
                    <a:pt x="1016" y="14478"/>
                  </a:lnTo>
                  <a:lnTo>
                    <a:pt x="2794" y="10668"/>
                  </a:lnTo>
                  <a:lnTo>
                    <a:pt x="5207" y="7239"/>
                  </a:lnTo>
                  <a:lnTo>
                    <a:pt x="8255" y="4445"/>
                  </a:lnTo>
                  <a:lnTo>
                    <a:pt x="11811" y="2286"/>
                  </a:lnTo>
                  <a:lnTo>
                    <a:pt x="15748" y="762"/>
                  </a:lnTo>
                  <a:lnTo>
                    <a:pt x="19939" y="0"/>
                  </a:lnTo>
                  <a:lnTo>
                    <a:pt x="24130" y="127"/>
                  </a:lnTo>
                  <a:lnTo>
                    <a:pt x="28194" y="1143"/>
                  </a:lnTo>
                  <a:lnTo>
                    <a:pt x="32004" y="2921"/>
                  </a:lnTo>
                  <a:lnTo>
                    <a:pt x="35433" y="5334"/>
                  </a:lnTo>
                  <a:lnTo>
                    <a:pt x="38227" y="8382"/>
                  </a:lnTo>
                  <a:lnTo>
                    <a:pt x="40386" y="11938"/>
                  </a:lnTo>
                  <a:lnTo>
                    <a:pt x="41910" y="15875"/>
                  </a:lnTo>
                  <a:lnTo>
                    <a:pt x="42545" y="20066"/>
                  </a:lnTo>
                </a:path>
              </a:pathLst>
            </a:custGeom>
            <a:solidFill>
              <a:srgbClr val="3838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" bIns="-21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25" name="Group 20"/>
          <p:cNvGrpSpPr/>
          <p:nvPr/>
        </p:nvGrpSpPr>
        <p:grpSpPr>
          <a:xfrm>
            <a:off x="2418840" y="2829600"/>
            <a:ext cx="42120" cy="42120"/>
            <a:chOff x="2418840" y="2829600"/>
            <a:chExt cx="42120" cy="42120"/>
          </a:xfrm>
        </p:grpSpPr>
        <p:sp>
          <p:nvSpPr>
            <p:cNvPr id="126" name="Freeform 21"/>
            <p:cNvSpPr/>
            <p:nvPr/>
          </p:nvSpPr>
          <p:spPr>
            <a:xfrm>
              <a:off x="2418840" y="2829600"/>
              <a:ext cx="42120" cy="42120"/>
            </a:xfrm>
            <a:custGeom>
              <a:avLst/>
              <a:gdLst>
                <a:gd name="textAreaLeft" fmla="*/ 0 w 42120"/>
                <a:gd name="textAreaRight" fmla="*/ 42840 w 42120"/>
                <a:gd name="textAreaTop" fmla="*/ 0 h 42120"/>
                <a:gd name="textAreaBottom" fmla="*/ 42840 h 42120"/>
              </a:gdLst>
              <a:ahLst/>
              <a:rect l="textAreaLeft" t="textAreaTop" r="textAreaRight" b="textAreaBottom"/>
              <a:pathLst>
                <a:path w="42672" h="42672">
                  <a:moveTo>
                    <a:pt x="42672" y="21336"/>
                  </a:moveTo>
                  <a:lnTo>
                    <a:pt x="42545" y="24130"/>
                  </a:lnTo>
                  <a:lnTo>
                    <a:pt x="41656" y="28194"/>
                  </a:lnTo>
                  <a:lnTo>
                    <a:pt x="39878" y="32004"/>
                  </a:lnTo>
                  <a:lnTo>
                    <a:pt x="37465" y="35433"/>
                  </a:lnTo>
                  <a:lnTo>
                    <a:pt x="34417" y="38354"/>
                  </a:lnTo>
                  <a:lnTo>
                    <a:pt x="30861" y="40513"/>
                  </a:lnTo>
                  <a:lnTo>
                    <a:pt x="26924" y="42037"/>
                  </a:lnTo>
                  <a:lnTo>
                    <a:pt x="22860" y="42672"/>
                  </a:lnTo>
                  <a:lnTo>
                    <a:pt x="18669" y="42545"/>
                  </a:lnTo>
                  <a:lnTo>
                    <a:pt x="14605" y="41656"/>
                  </a:lnTo>
                  <a:lnTo>
                    <a:pt x="10795" y="39878"/>
                  </a:lnTo>
                  <a:lnTo>
                    <a:pt x="7366" y="37465"/>
                  </a:lnTo>
                  <a:lnTo>
                    <a:pt x="4572" y="34417"/>
                  </a:lnTo>
                  <a:lnTo>
                    <a:pt x="2413" y="30861"/>
                  </a:lnTo>
                  <a:lnTo>
                    <a:pt x="889" y="26924"/>
                  </a:lnTo>
                  <a:lnTo>
                    <a:pt x="0" y="22733"/>
                  </a:lnTo>
                  <a:lnTo>
                    <a:pt x="127" y="18542"/>
                  </a:lnTo>
                  <a:lnTo>
                    <a:pt x="1016" y="14478"/>
                  </a:lnTo>
                  <a:lnTo>
                    <a:pt x="2794" y="10668"/>
                  </a:lnTo>
                  <a:lnTo>
                    <a:pt x="5207" y="7239"/>
                  </a:lnTo>
                  <a:lnTo>
                    <a:pt x="8255" y="4318"/>
                  </a:lnTo>
                  <a:lnTo>
                    <a:pt x="11811" y="2159"/>
                  </a:lnTo>
                  <a:lnTo>
                    <a:pt x="15748" y="635"/>
                  </a:lnTo>
                  <a:lnTo>
                    <a:pt x="19939" y="0"/>
                  </a:lnTo>
                  <a:lnTo>
                    <a:pt x="24130" y="127"/>
                  </a:lnTo>
                  <a:lnTo>
                    <a:pt x="28194" y="1016"/>
                  </a:lnTo>
                  <a:lnTo>
                    <a:pt x="32004" y="2794"/>
                  </a:lnTo>
                  <a:lnTo>
                    <a:pt x="35433" y="5207"/>
                  </a:lnTo>
                  <a:lnTo>
                    <a:pt x="38227" y="8255"/>
                  </a:lnTo>
                  <a:lnTo>
                    <a:pt x="40386" y="11811"/>
                  </a:lnTo>
                  <a:lnTo>
                    <a:pt x="41910" y="15748"/>
                  </a:lnTo>
                  <a:lnTo>
                    <a:pt x="42545" y="19939"/>
                  </a:lnTo>
                </a:path>
              </a:pathLst>
            </a:custGeom>
            <a:solidFill>
              <a:srgbClr val="3838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" bIns="-21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7" name="Freeform 22"/>
            <p:cNvSpPr/>
            <p:nvPr/>
          </p:nvSpPr>
          <p:spPr>
            <a:xfrm>
              <a:off x="2418840" y="2829600"/>
              <a:ext cx="42120" cy="42120"/>
            </a:xfrm>
            <a:custGeom>
              <a:avLst/>
              <a:gdLst>
                <a:gd name="textAreaLeft" fmla="*/ 0 w 42120"/>
                <a:gd name="textAreaRight" fmla="*/ 42840 w 42120"/>
                <a:gd name="textAreaTop" fmla="*/ 0 h 42120"/>
                <a:gd name="textAreaBottom" fmla="*/ 42840 h 42120"/>
              </a:gdLst>
              <a:ahLst/>
              <a:rect l="textAreaLeft" t="textAreaTop" r="textAreaRight" b="textAreaBottom"/>
              <a:pathLst>
                <a:path w="42672" h="42672">
                  <a:moveTo>
                    <a:pt x="42672" y="21336"/>
                  </a:moveTo>
                  <a:lnTo>
                    <a:pt x="42545" y="24130"/>
                  </a:lnTo>
                  <a:lnTo>
                    <a:pt x="41656" y="28194"/>
                  </a:lnTo>
                  <a:lnTo>
                    <a:pt x="39878" y="32004"/>
                  </a:lnTo>
                  <a:lnTo>
                    <a:pt x="37465" y="35433"/>
                  </a:lnTo>
                  <a:lnTo>
                    <a:pt x="34417" y="38354"/>
                  </a:lnTo>
                  <a:lnTo>
                    <a:pt x="30861" y="40513"/>
                  </a:lnTo>
                  <a:lnTo>
                    <a:pt x="26924" y="42037"/>
                  </a:lnTo>
                  <a:lnTo>
                    <a:pt x="22860" y="42672"/>
                  </a:lnTo>
                  <a:lnTo>
                    <a:pt x="18669" y="42545"/>
                  </a:lnTo>
                  <a:lnTo>
                    <a:pt x="14605" y="41656"/>
                  </a:lnTo>
                  <a:lnTo>
                    <a:pt x="10795" y="39878"/>
                  </a:lnTo>
                  <a:lnTo>
                    <a:pt x="7366" y="37465"/>
                  </a:lnTo>
                  <a:lnTo>
                    <a:pt x="4572" y="34417"/>
                  </a:lnTo>
                  <a:lnTo>
                    <a:pt x="2413" y="30861"/>
                  </a:lnTo>
                  <a:lnTo>
                    <a:pt x="889" y="26924"/>
                  </a:lnTo>
                  <a:lnTo>
                    <a:pt x="0" y="22733"/>
                  </a:lnTo>
                  <a:lnTo>
                    <a:pt x="127" y="18542"/>
                  </a:lnTo>
                  <a:lnTo>
                    <a:pt x="1016" y="14478"/>
                  </a:lnTo>
                  <a:lnTo>
                    <a:pt x="2794" y="10668"/>
                  </a:lnTo>
                  <a:lnTo>
                    <a:pt x="5207" y="7239"/>
                  </a:lnTo>
                  <a:lnTo>
                    <a:pt x="8255" y="4318"/>
                  </a:lnTo>
                  <a:lnTo>
                    <a:pt x="11811" y="2159"/>
                  </a:lnTo>
                  <a:lnTo>
                    <a:pt x="15748" y="635"/>
                  </a:lnTo>
                  <a:lnTo>
                    <a:pt x="19939" y="0"/>
                  </a:lnTo>
                  <a:lnTo>
                    <a:pt x="24130" y="127"/>
                  </a:lnTo>
                  <a:lnTo>
                    <a:pt x="28194" y="1016"/>
                  </a:lnTo>
                  <a:lnTo>
                    <a:pt x="32004" y="2794"/>
                  </a:lnTo>
                  <a:lnTo>
                    <a:pt x="35433" y="5207"/>
                  </a:lnTo>
                  <a:lnTo>
                    <a:pt x="38227" y="8255"/>
                  </a:lnTo>
                  <a:lnTo>
                    <a:pt x="40386" y="11811"/>
                  </a:lnTo>
                  <a:lnTo>
                    <a:pt x="41910" y="15748"/>
                  </a:lnTo>
                  <a:lnTo>
                    <a:pt x="42545" y="19939"/>
                  </a:lnTo>
                </a:path>
              </a:pathLst>
            </a:custGeom>
            <a:solidFill>
              <a:srgbClr val="3838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" bIns="-21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28" name="TextBox 23"/>
          <p:cNvSpPr/>
          <p:nvPr/>
        </p:nvSpPr>
        <p:spPr>
          <a:xfrm rot="16170000">
            <a:off x="-942480" y="1447200"/>
            <a:ext cx="2185200" cy="3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093"/>
              </a:lnSpc>
            </a:pPr>
            <a:r>
              <a:rPr b="0" lang="en-US" sz="2210" spc="-1" strike="noStrike">
                <a:solidFill>
                  <a:srgbClr val="000000"/>
                </a:solidFill>
                <a:latin typeface="Times New Roman"/>
              </a:rPr>
              <a:t>EERd concepts</a:t>
            </a:r>
            <a:endParaRPr b="0" lang="en-US" sz="22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Box 24"/>
          <p:cNvSpPr/>
          <p:nvPr/>
        </p:nvSpPr>
        <p:spPr>
          <a:xfrm>
            <a:off x="990720" y="1477800"/>
            <a:ext cx="305892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1151"/>
              </a:lnSpc>
            </a:pPr>
            <a:r>
              <a:rPr b="0" lang="en-US" sz="960" spc="-1" strike="noStrike">
                <a:solidFill>
                  <a:srgbClr val="383838"/>
                </a:solidFill>
                <a:latin typeface="Times New Roman"/>
              </a:rPr>
              <a:t>Payment entity has subtypes for di erent payment methods, including EasyPaisa and Card pay.</a:t>
            </a:r>
            <a:endParaRPr b="0" lang="en-US" sz="96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1151"/>
              </a:lnSpc>
            </a:pPr>
            <a:r>
              <a:rPr b="0" lang="en-US" sz="960" spc="-1" strike="noStrike">
                <a:solidFill>
                  <a:srgbClr val="383838"/>
                </a:solidFill>
                <a:latin typeface="Times New Roman"/>
              </a:rPr>
              <a:t>Captures diverse payment options available to passengers.</a:t>
            </a:r>
            <a:endParaRPr b="0" lang="en-US" sz="9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Box 25"/>
          <p:cNvSpPr/>
          <p:nvPr/>
        </p:nvSpPr>
        <p:spPr>
          <a:xfrm>
            <a:off x="2522520" y="382320"/>
            <a:ext cx="3058920" cy="5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1151"/>
              </a:lnSpc>
            </a:pPr>
            <a:r>
              <a:rPr b="0" lang="en-US" sz="960" spc="-1" strike="noStrike">
                <a:solidFill>
                  <a:srgbClr val="383838"/>
                </a:solidFill>
                <a:latin typeface="Times New Roman"/>
              </a:rPr>
              <a:t>The Login entity has subtypes, catering to both administrators and passengers.</a:t>
            </a:r>
            <a:endParaRPr b="0" lang="en-US" sz="96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ts val="1151"/>
              </a:lnSpc>
            </a:pPr>
            <a:r>
              <a:rPr b="0" lang="en-US" sz="960" spc="-1" strike="noStrike">
                <a:solidFill>
                  <a:srgbClr val="383838"/>
                </a:solidFill>
                <a:latin typeface="Times New Roman"/>
              </a:rPr>
              <a:t>Enables a clear distinction between administrator and passenger logins.</a:t>
            </a:r>
            <a:endParaRPr b="0" lang="en-US" sz="9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Box 26"/>
          <p:cNvSpPr/>
          <p:nvPr/>
        </p:nvSpPr>
        <p:spPr>
          <a:xfrm>
            <a:off x="2525400" y="2450520"/>
            <a:ext cx="3058920" cy="5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1151"/>
              </a:lnSpc>
            </a:pPr>
            <a:r>
              <a:rPr b="0" lang="en-US" sz="960" spc="-1" strike="noStrike">
                <a:solidFill>
                  <a:srgbClr val="383838"/>
                </a:solidFill>
                <a:latin typeface="Times New Roman"/>
              </a:rPr>
              <a:t>Class entity has subtypes representing di erent classes on trains.</a:t>
            </a:r>
            <a:endParaRPr b="0" lang="en-US" sz="96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ts val="1151"/>
              </a:lnSpc>
            </a:pPr>
            <a:r>
              <a:rPr b="0" lang="en-US" sz="960" spc="9" strike="noStrike">
                <a:solidFill>
                  <a:srgbClr val="383838"/>
                </a:solidFill>
                <a:latin typeface="Times New Roman"/>
              </a:rPr>
              <a:t> </a:t>
            </a:r>
            <a:r>
              <a:rPr b="0" lang="en-US" sz="960" spc="9" strike="noStrike">
                <a:solidFill>
                  <a:srgbClr val="383838"/>
                </a:solidFill>
                <a:latin typeface="Times New Roman"/>
              </a:rPr>
              <a:t>Allows passengers to choose their preferred class during booking.</a:t>
            </a:r>
            <a:endParaRPr b="0" lang="en-US" sz="9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Box 27"/>
          <p:cNvSpPr/>
          <p:nvPr/>
        </p:nvSpPr>
        <p:spPr>
          <a:xfrm>
            <a:off x="760320" y="1170720"/>
            <a:ext cx="88380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2319"/>
              </a:lnSpc>
            </a:pPr>
            <a:r>
              <a:rPr b="1" lang="en-US" sz="1660" spc="-1" strike="noStrike">
                <a:solidFill>
                  <a:srgbClr val="000000"/>
                </a:solidFill>
                <a:latin typeface="Times New Roman"/>
              </a:rPr>
              <a:t>Payment</a:t>
            </a:r>
            <a:endParaRPr b="0" lang="en-US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Box 28"/>
          <p:cNvSpPr/>
          <p:nvPr/>
        </p:nvSpPr>
        <p:spPr>
          <a:xfrm>
            <a:off x="2158560" y="74880"/>
            <a:ext cx="64584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2319"/>
              </a:lnSpc>
            </a:pPr>
            <a:r>
              <a:rPr b="1" lang="en-US" sz="1660" spc="-1" strike="noStrike">
                <a:solidFill>
                  <a:srgbClr val="000000"/>
                </a:solidFill>
                <a:latin typeface="Times New Roman"/>
              </a:rPr>
              <a:t>Login</a:t>
            </a:r>
            <a:endParaRPr b="0" lang="en-US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Box 29"/>
          <p:cNvSpPr/>
          <p:nvPr/>
        </p:nvSpPr>
        <p:spPr>
          <a:xfrm>
            <a:off x="2240640" y="2073240"/>
            <a:ext cx="57060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2319"/>
              </a:lnSpc>
            </a:pPr>
            <a:r>
              <a:rPr b="1" lang="en-US" sz="1660" spc="-1" strike="noStrike">
                <a:solidFill>
                  <a:srgbClr val="000000"/>
                </a:solidFill>
                <a:latin typeface="Times New Roman"/>
              </a:rPr>
              <a:t>Class</a:t>
            </a:r>
            <a:endParaRPr b="0" lang="en-US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2"/>
          <p:cNvGrpSpPr/>
          <p:nvPr/>
        </p:nvGrpSpPr>
        <p:grpSpPr>
          <a:xfrm>
            <a:off x="1440" y="0"/>
            <a:ext cx="5844600" cy="3287160"/>
            <a:chOff x="1440" y="0"/>
            <a:chExt cx="5844600" cy="3287160"/>
          </a:xfrm>
        </p:grpSpPr>
        <p:sp>
          <p:nvSpPr>
            <p:cNvPr id="136" name="Freeform 3"/>
            <p:cNvSpPr/>
            <p:nvPr/>
          </p:nvSpPr>
          <p:spPr>
            <a:xfrm>
              <a:off x="1440" y="0"/>
              <a:ext cx="5844600" cy="3287160"/>
            </a:xfrm>
            <a:custGeom>
              <a:avLst/>
              <a:gdLst>
                <a:gd name="textAreaLeft" fmla="*/ 0 w 5844600"/>
                <a:gd name="textAreaRight" fmla="*/ 5845320 w 5844600"/>
                <a:gd name="textAreaTop" fmla="*/ 0 h 3287160"/>
                <a:gd name="textAreaBottom" fmla="*/ 3287880 h 3287160"/>
              </a:gdLst>
              <a:ahLst/>
              <a:rect l="textAreaLeft" t="textAreaTop" r="textAreaRight" b="textAreaBottom"/>
              <a:pathLst>
                <a:path w="5845302" h="3287903">
                  <a:moveTo>
                    <a:pt x="0" y="0"/>
                  </a:moveTo>
                  <a:lnTo>
                    <a:pt x="0" y="3287903"/>
                  </a:lnTo>
                  <a:lnTo>
                    <a:pt x="5845302" y="3287903"/>
                  </a:lnTo>
                  <a:lnTo>
                    <a:pt x="5845302" y="0"/>
                  </a:lnTo>
                  <a:close/>
                </a:path>
              </a:pathLst>
            </a:custGeom>
            <a:solidFill>
              <a:srgbClr val="dbdb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7" name="TextBox 5"/>
          <p:cNvSpPr/>
          <p:nvPr/>
        </p:nvSpPr>
        <p:spPr>
          <a:xfrm rot="16198200">
            <a:off x="-1065240" y="1447200"/>
            <a:ext cx="2791800" cy="3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093"/>
              </a:lnSpc>
            </a:pPr>
            <a:r>
              <a:rPr b="0" lang="en-US" sz="2210" spc="-1" strike="noStrike">
                <a:solidFill>
                  <a:srgbClr val="000000"/>
                </a:solidFill>
                <a:latin typeface="Times New Roman"/>
              </a:rPr>
              <a:t>Relational Schema</a:t>
            </a:r>
            <a:endParaRPr b="0" lang="en-US" sz="221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Picture 6" descr=""/>
          <p:cNvPicPr/>
          <p:nvPr/>
        </p:nvPicPr>
        <p:blipFill>
          <a:blip r:embed="rId1"/>
          <a:stretch/>
        </p:blipFill>
        <p:spPr>
          <a:xfrm>
            <a:off x="686880" y="11160"/>
            <a:ext cx="4794840" cy="327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LibreOffice/24.2.5.2$Linux_X86_64 LibreOffice_project/420$Build-2</Application>
  <AppVersion>15.0000</AppVersion>
  <Words>470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DAF5PDqF8MU</dc:identifier>
  <dc:language>en-US</dc:language>
  <cp:lastModifiedBy/>
  <dcterms:modified xsi:type="dcterms:W3CDTF">2024-10-01T18:59:57Z</dcterms:modified>
  <cp:revision>4</cp:revision>
  <dc:subject/>
  <dc:title>wepik-minimalist-grayscale-pitch-deck-xl-general-presentation-20240107200548onn9.pdf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17</vt:i4>
  </property>
</Properties>
</file>