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afa7dd8e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afa7dd8e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099" lvl="1" marL="50291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-"/>
            </a:pPr>
            <a:r>
              <a:rPr i="1" lang="en" sz="1000">
                <a:latin typeface="Times New Roman"/>
                <a:ea typeface="Times New Roman"/>
                <a:cs typeface="Times New Roman"/>
                <a:sym typeface="Times New Roman"/>
              </a:rPr>
              <a:t>frameProvider-&gt;GetEmptyFrame()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afa7dd8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afa7dd8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099" lvl="1" marL="50291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-"/>
            </a:pPr>
            <a:r>
              <a:rPr i="1" lang="en" sz="1000">
                <a:latin typeface="Times New Roman"/>
                <a:ea typeface="Times New Roman"/>
                <a:cs typeface="Times New Roman"/>
                <a:sym typeface="Times New Roman"/>
              </a:rPr>
              <a:t>frameProvider-&gt;GetEmptyFrame()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afa7dd8e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afa7dd8e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099" lvl="1" marL="50291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-"/>
            </a:pPr>
            <a:r>
              <a:rPr i="1" lang="en" sz="1000">
                <a:latin typeface="Times New Roman"/>
                <a:ea typeface="Times New Roman"/>
                <a:cs typeface="Times New Roman"/>
                <a:sym typeface="Times New Roman"/>
              </a:rPr>
              <a:t>frameProvider-&gt;GetEmptyFrame()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c8ba1daf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c8ba1daf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c7f0cd3a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c7f0cd3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Char char="●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To create a Directory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285750" lvl="1" marL="7315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Char char="○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Added a new field to the </a:t>
            </a:r>
            <a:r>
              <a:rPr i="1" lang="en" sz="900">
                <a:latin typeface="Lato"/>
                <a:ea typeface="Lato"/>
                <a:cs typeface="Lato"/>
                <a:sym typeface="Lato"/>
              </a:rPr>
              <a:t>Directory Entry</a:t>
            </a:r>
            <a:r>
              <a:rPr lang="en" sz="900">
                <a:latin typeface="Lato"/>
                <a:ea typeface="Lato"/>
                <a:cs typeface="Lato"/>
                <a:sym typeface="Lato"/>
              </a:rPr>
              <a:t> to differentiate files and directories.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285750" lvl="1" marL="7315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Char char="○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Implemented function that creates a directory: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285749" lvl="2" marL="100583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Char char="■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Add a new entry in the current directory, setting the th </a:t>
            </a:r>
            <a:r>
              <a:rPr i="1" lang="en" sz="900">
                <a:latin typeface="Lato"/>
                <a:ea typeface="Lato"/>
                <a:cs typeface="Lato"/>
                <a:sym typeface="Lato"/>
              </a:rPr>
              <a:t>isDir</a:t>
            </a:r>
            <a:r>
              <a:rPr lang="en" sz="900">
                <a:latin typeface="Lato"/>
                <a:ea typeface="Lato"/>
                <a:cs typeface="Lato"/>
                <a:sym typeface="Lato"/>
              </a:rPr>
              <a:t> field to TRUE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285749" lvl="2" marL="100583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Char char="■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Write a new header with pointers to the data of the new directory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285749" lvl="2" marL="100583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Char char="■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Update the Free Map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285749" lvl="2" marL="100583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Char char="■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In the new subdirectory, two entries are added by default: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285750" lvl="3" marL="14630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Char char="●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‘ . ‘ that points to the new subdirectory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-285750" lvl="3" marL="14630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Lato"/>
              <a:buChar char="●"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‘..’  that points to the parent directory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c8711c91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c8711c91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Two different processes cannot open the same file.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	- If a thread opens a file already open in the same thread or by another thread inside the same process, Each open() of a file in the same thread or by threads in the same process creates a new open file description; thus, there may be multiple open file descriptions corresponding to the same file. It is the the programmer to ensure consistent management between a file open multiple times in a process.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	- close() frees only the corresponding file descripotor, passed as parameter. If is the last reference to the file in the current process, it also frees the corresponing entry in the system-wide open files table (so other process will be able to acces the file)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	- There is a limit in the number of files that can be open in the system (how many?)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	- There is a limit in the number of files that can be open per the proccess (how many?)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	An open file cannot be deleted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c8711c91b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c8711c91b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c8ab89b5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c8ab89b5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c8ab89b5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c8ab89b5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c8ab89b5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c8ab89b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c7e8547a3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c7e8547a3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c7f0cd3a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c7f0cd3a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c7f0cd3a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c7f0cd3a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c7f0cd3a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c7f0cd3a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c7f0cd3a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c7f0cd3a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afa7dd8e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afa7dd8e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c7f0cd3a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c7f0cd3a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 an error when executable is null</a:t>
            </a:r>
            <a:br>
              <a:rPr lang="en"/>
            </a:b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unsigned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size = noffH.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noffH.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initData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noffH.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uninitData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 sz="9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 UserStackSize;</a:t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NACHOS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571675"/>
            <a:ext cx="7688100" cy="18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Sannara 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 Vazquez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Shakeel Ahmad Sheikh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MoSIG M1 - GROUP 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7650" y="579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 Exec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644950" y="1329000"/>
            <a:ext cx="5914500" cy="29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rabicPeriod"/>
            </a:pPr>
            <a:r>
              <a:rPr lang="en" sz="1000">
                <a:solidFill>
                  <a:srgbClr val="000000"/>
                </a:solidFill>
              </a:rPr>
              <a:t>Implementations: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lphaLcPeriod"/>
            </a:pPr>
            <a:r>
              <a:rPr lang="en" sz="1000">
                <a:solidFill>
                  <a:srgbClr val="000000"/>
                </a:solidFill>
              </a:rPr>
              <a:t>Retrieves the file name passed obtained from the argument and attempts to open it with the function fileSystem-&gt;Open(Filename)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lphaLcPeriod"/>
            </a:pPr>
            <a:r>
              <a:rPr lang="en" sz="1000">
                <a:solidFill>
                  <a:srgbClr val="000000"/>
                </a:solidFill>
              </a:rPr>
              <a:t>C</a:t>
            </a:r>
            <a:r>
              <a:rPr lang="en" sz="1000">
                <a:solidFill>
                  <a:srgbClr val="000000"/>
                </a:solidFill>
              </a:rPr>
              <a:t>hecks if the the file else was executable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lphaLcPeriod"/>
            </a:pPr>
            <a:r>
              <a:rPr lang="en" sz="1000">
                <a:solidFill>
                  <a:srgbClr val="000000"/>
                </a:solidFill>
              </a:rPr>
              <a:t>Checks if there is valid free memory through a function called CheckPhysicalSpace 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lphaLcPeriod"/>
            </a:pPr>
            <a:r>
              <a:rPr lang="en" sz="1000">
                <a:solidFill>
                  <a:srgbClr val="000000"/>
                </a:solidFill>
              </a:rPr>
              <a:t>An object called </a:t>
            </a:r>
            <a:r>
              <a:rPr i="1" lang="en" sz="1000">
                <a:solidFill>
                  <a:srgbClr val="000000"/>
                </a:solidFill>
              </a:rPr>
              <a:t>space</a:t>
            </a:r>
            <a:r>
              <a:rPr lang="en" sz="1000">
                <a:solidFill>
                  <a:srgbClr val="000000"/>
                </a:solidFill>
              </a:rPr>
              <a:t>, data typed addrSpace, will be declared for the new process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lphaLcPeriod"/>
            </a:pPr>
            <a:r>
              <a:rPr lang="en" sz="1000">
                <a:solidFill>
                  <a:srgbClr val="000000"/>
                </a:solidFill>
              </a:rPr>
              <a:t>The construction of addrSpace for the new process maps frames in the physical memory to the page table and declares them as used through function</a:t>
            </a:r>
            <a:r>
              <a:rPr i="1" lang="en" sz="1000">
                <a:solidFill>
                  <a:srgbClr val="000000"/>
                </a:solidFill>
              </a:rPr>
              <a:t> </a:t>
            </a:r>
            <a:r>
              <a:rPr i="1" lang="en" sz="1000">
                <a:solidFill>
                  <a:srgbClr val="000000"/>
                </a:solidFill>
              </a:rPr>
              <a:t>GetEmptyFrame</a:t>
            </a:r>
            <a:endParaRPr i="1"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AutoNum type="alphaLcPeriod"/>
            </a:pPr>
            <a:r>
              <a:rPr lang="en" sz="1000">
                <a:solidFill>
                  <a:srgbClr val="000000"/>
                </a:solidFill>
              </a:rPr>
              <a:t>The new thread is then created with fork, given, a pointer to </a:t>
            </a:r>
            <a:r>
              <a:rPr i="1" lang="en" sz="1000">
                <a:solidFill>
                  <a:srgbClr val="000000"/>
                </a:solidFill>
              </a:rPr>
              <a:t>space </a:t>
            </a:r>
            <a:r>
              <a:rPr lang="en" sz="1000">
                <a:solidFill>
                  <a:srgbClr val="000000"/>
                </a:solidFill>
              </a:rPr>
              <a:t>and to the value of </a:t>
            </a:r>
            <a:r>
              <a:rPr i="1" lang="en" sz="1000">
                <a:solidFill>
                  <a:srgbClr val="000000"/>
                </a:solidFill>
              </a:rPr>
              <a:t>procounter as an argument.</a:t>
            </a:r>
            <a:endParaRPr i="1" sz="1000">
              <a:solidFill>
                <a:srgbClr val="000000"/>
              </a:solidFill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000" y="3114725"/>
            <a:ext cx="6598401" cy="20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92825" y="568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processes exits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7650" y="1371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Extended system call </a:t>
            </a:r>
            <a:r>
              <a:rPr i="1" lang="en" sz="1400">
                <a:solidFill>
                  <a:srgbClr val="000000"/>
                </a:solidFill>
              </a:rPr>
              <a:t>Exit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</a:rPr>
              <a:t>A counter, </a:t>
            </a:r>
            <a:r>
              <a:rPr i="1" lang="en" sz="1400">
                <a:solidFill>
                  <a:srgbClr val="000000"/>
                </a:solidFill>
              </a:rPr>
              <a:t>livepro,</a:t>
            </a:r>
            <a:r>
              <a:rPr lang="en" sz="1400">
                <a:solidFill>
                  <a:srgbClr val="000000"/>
                </a:solidFill>
              </a:rPr>
              <a:t> is incremented and decremented every time a process starts and finishes</a:t>
            </a:r>
            <a:endParaRPr i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1" lang="en" sz="1400">
                <a:solidFill>
                  <a:srgbClr val="000000"/>
                </a:solidFill>
              </a:rPr>
              <a:t>livepro </a:t>
            </a:r>
            <a:r>
              <a:rPr lang="en" sz="1400">
                <a:solidFill>
                  <a:srgbClr val="000000"/>
                </a:solidFill>
              </a:rPr>
              <a:t>is checked If its value is at 0.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If false, the ending process only releases its resources and memories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No Halt is called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92825" y="568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UserWaitpID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7650" y="1371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Mechanism user is </a:t>
            </a:r>
            <a:r>
              <a:rPr lang="en" sz="1400">
                <a:solidFill>
                  <a:srgbClr val="000000"/>
                </a:solidFill>
              </a:rPr>
              <a:t>similar</a:t>
            </a:r>
            <a:r>
              <a:rPr lang="en" sz="1400">
                <a:solidFill>
                  <a:srgbClr val="000000"/>
                </a:solidFill>
              </a:rPr>
              <a:t> to </a:t>
            </a:r>
            <a:r>
              <a:rPr i="1" lang="en" sz="1400">
                <a:solidFill>
                  <a:srgbClr val="000000"/>
                </a:solidFill>
              </a:rPr>
              <a:t>userThreadJoin </a:t>
            </a:r>
            <a:r>
              <a:rPr lang="en" sz="1400">
                <a:solidFill>
                  <a:srgbClr val="000000"/>
                </a:solidFill>
              </a:rPr>
              <a:t>which was spoken earlier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An array of semaphores is used with process ID as indexes.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1" lang="en" sz="1400">
                <a:solidFill>
                  <a:srgbClr val="000000"/>
                </a:solidFill>
              </a:rPr>
              <a:t>UserWaitPid(pid) </a:t>
            </a:r>
            <a:r>
              <a:rPr lang="en" sz="1400">
                <a:solidFill>
                  <a:srgbClr val="000000"/>
                </a:solidFill>
              </a:rPr>
              <a:t>will invoke a semaphore wait at the index of pid in the semaphore array, which causes the the calling process  to wait until the desired process has finishes its work and call a semaphore post.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670075" y="558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System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800725" y="1704525"/>
            <a:ext cx="7075200" cy="21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Directory tree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Multiple open files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Concurrent access to files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file can be opened multiple times inside a process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file can not be open in mutiple processes at the same time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Maximun supported file size: 119,75KB</a:t>
            </a:r>
            <a:br>
              <a:rPr lang="en" sz="1600"/>
            </a:b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82175" y="522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System: Directory Tree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25" y="3290825"/>
            <a:ext cx="2295525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/>
        </p:nvSpPr>
        <p:spPr>
          <a:xfrm>
            <a:off x="193775" y="3854625"/>
            <a:ext cx="14625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Root Directory Header</a:t>
            </a:r>
            <a:endParaRPr sz="1000"/>
          </a:p>
        </p:txBody>
      </p:sp>
      <p:cxnSp>
        <p:nvCxnSpPr>
          <p:cNvPr id="175" name="Google Shape;175;p26"/>
          <p:cNvCxnSpPr>
            <a:stCxn id="174" idx="0"/>
          </p:cNvCxnSpPr>
          <p:nvPr/>
        </p:nvCxnSpPr>
        <p:spPr>
          <a:xfrm rot="10800000">
            <a:off x="781325" y="3652725"/>
            <a:ext cx="143700" cy="20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6"/>
          <p:cNvCxnSpPr/>
          <p:nvPr/>
        </p:nvCxnSpPr>
        <p:spPr>
          <a:xfrm>
            <a:off x="1042625" y="2703113"/>
            <a:ext cx="43500" cy="5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6"/>
          <p:cNvCxnSpPr>
            <a:stCxn id="178" idx="2"/>
            <a:endCxn id="173" idx="0"/>
          </p:cNvCxnSpPr>
          <p:nvPr/>
        </p:nvCxnSpPr>
        <p:spPr>
          <a:xfrm>
            <a:off x="1064375" y="2907988"/>
            <a:ext cx="363900" cy="3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8" name="Google Shape;1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225" y="1555438"/>
            <a:ext cx="163830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2075" y="3283663"/>
            <a:ext cx="229552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7050" y="1555438"/>
            <a:ext cx="1657350" cy="137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6"/>
          <p:cNvCxnSpPr>
            <a:stCxn id="180" idx="2"/>
          </p:cNvCxnSpPr>
          <p:nvPr/>
        </p:nvCxnSpPr>
        <p:spPr>
          <a:xfrm>
            <a:off x="3885725" y="2927038"/>
            <a:ext cx="774000" cy="3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6"/>
          <p:cNvCxnSpPr>
            <a:stCxn id="180" idx="2"/>
            <a:endCxn id="179" idx="0"/>
          </p:cNvCxnSpPr>
          <p:nvPr/>
        </p:nvCxnSpPr>
        <p:spPr>
          <a:xfrm>
            <a:off x="3885725" y="2927038"/>
            <a:ext cx="1164000" cy="3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6"/>
          <p:cNvCxnSpPr>
            <a:stCxn id="184" idx="0"/>
          </p:cNvCxnSpPr>
          <p:nvPr/>
        </p:nvCxnSpPr>
        <p:spPr>
          <a:xfrm flipH="1" rot="10800000">
            <a:off x="4061450" y="3643975"/>
            <a:ext cx="2853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6"/>
          <p:cNvCxnSpPr>
            <a:stCxn id="186" idx="0"/>
          </p:cNvCxnSpPr>
          <p:nvPr/>
        </p:nvCxnSpPr>
        <p:spPr>
          <a:xfrm rot="10800000">
            <a:off x="5317125" y="3614875"/>
            <a:ext cx="105600" cy="2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7" name="Google Shape;18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68875" y="1565175"/>
            <a:ext cx="1638300" cy="1352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6"/>
          <p:cNvCxnSpPr>
            <a:stCxn id="187" idx="2"/>
          </p:cNvCxnSpPr>
          <p:nvPr/>
        </p:nvCxnSpPr>
        <p:spPr>
          <a:xfrm flipH="1">
            <a:off x="5650325" y="2917725"/>
            <a:ext cx="137700" cy="3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6"/>
          <p:cNvCxnSpPr>
            <a:stCxn id="187" idx="2"/>
          </p:cNvCxnSpPr>
          <p:nvPr/>
        </p:nvCxnSpPr>
        <p:spPr>
          <a:xfrm>
            <a:off x="5788025" y="2917725"/>
            <a:ext cx="100500" cy="3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6"/>
          <p:cNvSpPr txBox="1"/>
          <p:nvPr/>
        </p:nvSpPr>
        <p:spPr>
          <a:xfrm>
            <a:off x="3330200" y="3818575"/>
            <a:ext cx="14625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Root Directory Header</a:t>
            </a:r>
            <a:endParaRPr sz="1000"/>
          </a:p>
        </p:txBody>
      </p:sp>
      <p:sp>
        <p:nvSpPr>
          <p:cNvPr id="186" name="Google Shape;186;p26"/>
          <p:cNvSpPr txBox="1"/>
          <p:nvPr/>
        </p:nvSpPr>
        <p:spPr>
          <a:xfrm>
            <a:off x="4869675" y="3818575"/>
            <a:ext cx="1106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subD</a:t>
            </a:r>
            <a:r>
              <a:rPr lang="en" sz="1000"/>
              <a:t> Header</a:t>
            </a:r>
            <a:endParaRPr sz="1000"/>
          </a:p>
        </p:txBody>
      </p:sp>
      <p:sp>
        <p:nvSpPr>
          <p:cNvPr id="190" name="Google Shape;190;p26"/>
          <p:cNvSpPr txBox="1"/>
          <p:nvPr/>
        </p:nvSpPr>
        <p:spPr>
          <a:xfrm>
            <a:off x="6904774" y="1326875"/>
            <a:ext cx="2008800" cy="289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Executing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c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d subD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from root directory: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27432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global variable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currentSector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is set to 4;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27432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global variable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directoryFile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point to subD file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2083288" y="2329075"/>
            <a:ext cx="774000" cy="20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 txBox="1"/>
          <p:nvPr/>
        </p:nvSpPr>
        <p:spPr>
          <a:xfrm>
            <a:off x="1983388" y="2012300"/>
            <a:ext cx="973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mkdir subD 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727650" y="571400"/>
            <a:ext cx="8016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Files Table and Concurrent Access to Files</a:t>
            </a:r>
            <a:endParaRPr/>
          </a:p>
        </p:txBody>
      </p:sp>
      <p:sp>
        <p:nvSpPr>
          <p:cNvPr id="198" name="Google Shape;198;p27"/>
          <p:cNvSpPr txBox="1"/>
          <p:nvPr/>
        </p:nvSpPr>
        <p:spPr>
          <a:xfrm>
            <a:off x="63350" y="1610575"/>
            <a:ext cx="4467600" cy="3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Two different processes cannot open the same file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file can be opened by different threads running in the same process.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Two open files tables are implemented: one sistem-wide table, and one for each process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Each open() creates a new entry in the per-process open files table.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 may create an entry in the system-wide open files table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close() frees the corresponding entry in the per-process open files table.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It may free the corresponding entry in the system-wide open files table.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975" y="1406875"/>
            <a:ext cx="2185736" cy="158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0479" y="3167025"/>
            <a:ext cx="1817925" cy="17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729450" y="537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the Maximum File Size</a:t>
            </a:r>
            <a:endParaRPr/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800" y="1376375"/>
            <a:ext cx="6129250" cy="30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/>
          <p:nvPr/>
        </p:nvSpPr>
        <p:spPr>
          <a:xfrm>
            <a:off x="2767800" y="4435850"/>
            <a:ext cx="36120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Max Size = (28+30+30</a:t>
            </a:r>
            <a:r>
              <a:rPr baseline="30000" lang="en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 x 128 = 119,75KB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727650" y="54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727650" y="2149225"/>
            <a:ext cx="72147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Working on this project made us really understand how an OS fundamentally works.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Our project has some limitations, but we had a tight time schedule.  We also have some ideas how to fix them.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Git was a good tool to learn and explore.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Any Questions?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89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631700"/>
            <a:ext cx="7688700" cy="27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For steps 2, 3 and 4, the basic parts were done </a:t>
            </a:r>
            <a:r>
              <a:rPr lang="en" sz="1800">
                <a:solidFill>
                  <a:srgbClr val="000000"/>
                </a:solidFill>
              </a:rPr>
              <a:t>concurrently</a:t>
            </a:r>
            <a:r>
              <a:rPr lang="en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Shakeel: Additional parts of Step2, Thread Join, Process Exit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Sannara: User Semaphores, Thread Join,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Juan: Files systems, Process Join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23825" y="600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399350"/>
            <a:ext cx="7688700" cy="29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★"/>
            </a:pPr>
            <a:r>
              <a:rPr lang="en" sz="1400">
                <a:solidFill>
                  <a:srgbClr val="000000"/>
                </a:solidFill>
              </a:rPr>
              <a:t>Multithreading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Thread Creation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Stack Management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Thread Join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Thread Exit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User Semaphore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★"/>
            </a:pPr>
            <a:r>
              <a:rPr lang="en" sz="1400">
                <a:solidFill>
                  <a:srgbClr val="000000"/>
                </a:solidFill>
              </a:rPr>
              <a:t>Multiprocessing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Process  Creation (ForkExec)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Exit of process 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Waiting on Processes (UserWaitPID)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★"/>
            </a:pPr>
            <a:r>
              <a:rPr lang="en" sz="1400">
                <a:solidFill>
                  <a:srgbClr val="000000"/>
                </a:solidFill>
              </a:rPr>
              <a:t>Filesystem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Directory Tree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Open Files Table and concurrent access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Increasing the file size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603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Creation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1441200"/>
            <a:ext cx="7688700" cy="32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Thread id is unique across its address space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Thread id is not being used even after the termination of a thread.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One to One mapping between NachOS user level threads and kernel level threads.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Inside a process threads share the same address space but has its own registers and stack.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Supporting Structure: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 counter, </a:t>
            </a:r>
            <a:r>
              <a:rPr i="1" lang="en" sz="1400">
                <a:solidFill>
                  <a:srgbClr val="000000"/>
                </a:solidFill>
              </a:rPr>
              <a:t>tidcounter</a:t>
            </a:r>
            <a:r>
              <a:rPr lang="en" sz="1400">
                <a:solidFill>
                  <a:srgbClr val="000000"/>
                </a:solidFill>
              </a:rPr>
              <a:t>,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 counter, </a:t>
            </a:r>
            <a:r>
              <a:rPr i="1" lang="en" sz="1400">
                <a:solidFill>
                  <a:srgbClr val="000000"/>
                </a:solidFill>
              </a:rPr>
              <a:t>livethreads</a:t>
            </a:r>
            <a:r>
              <a:rPr lang="en" sz="1400">
                <a:solidFill>
                  <a:srgbClr val="000000"/>
                </a:solidFill>
              </a:rPr>
              <a:t>,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 bit map, </a:t>
            </a:r>
            <a:r>
              <a:rPr i="1" lang="en" sz="1400">
                <a:solidFill>
                  <a:srgbClr val="000000"/>
                </a:solidFill>
              </a:rPr>
              <a:t>stackFrames</a:t>
            </a:r>
            <a:endParaRPr i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An array of semaphores, called </a:t>
            </a:r>
            <a:r>
              <a:rPr i="1" lang="en" sz="1400">
                <a:solidFill>
                  <a:srgbClr val="000000"/>
                </a:solidFill>
              </a:rPr>
              <a:t>createdThreads       </a:t>
            </a:r>
            <a:r>
              <a:rPr lang="en" sz="1400">
                <a:solidFill>
                  <a:srgbClr val="000000"/>
                </a:solidFill>
              </a:rPr>
              <a:t>used for ThreadJoin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650" y="554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Management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600925" y="1718200"/>
            <a:ext cx="5133900" cy="24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i="1" lang="en" sz="1600">
                <a:solidFill>
                  <a:srgbClr val="000000"/>
                </a:solidFill>
              </a:rPr>
              <a:t>UserStackSize</a:t>
            </a: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User Stack is divided into frames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</a:rPr>
              <a:t>bitmap </a:t>
            </a:r>
            <a:r>
              <a:rPr i="1" lang="en" sz="1600">
                <a:solidFill>
                  <a:srgbClr val="000000"/>
                </a:solidFill>
              </a:rPr>
              <a:t>stackFrames</a:t>
            </a:r>
            <a:r>
              <a:rPr lang="en" sz="1600">
                <a:solidFill>
                  <a:srgbClr val="000000"/>
                </a:solidFill>
              </a:rPr>
              <a:t>, returns an integer value the frame number</a:t>
            </a:r>
            <a:endParaRPr sz="16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400" y="1426550"/>
            <a:ext cx="2066925" cy="33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667225" y="572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Exit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667225" y="15811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What happens to child threads if the main thread returns i.e calls syscallExit() ?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Threads won’t have a chance to complete in this case.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Synchronised handler for syscallExit()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1" lang="en" sz="1400">
                <a:solidFill>
                  <a:srgbClr val="000000"/>
                </a:solidFill>
              </a:rPr>
              <a:t>Livethreads </a:t>
            </a:r>
            <a:r>
              <a:rPr lang="en" sz="1400">
                <a:solidFill>
                  <a:srgbClr val="000000"/>
                </a:solidFill>
              </a:rPr>
              <a:t> Counter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145" y="2738220"/>
            <a:ext cx="4214824" cy="194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8"/>
          <p:cNvCxnSpPr/>
          <p:nvPr/>
        </p:nvCxnSpPr>
        <p:spPr>
          <a:xfrm flipH="1" rot="10800000">
            <a:off x="4697600" y="3106625"/>
            <a:ext cx="2312400" cy="12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8"/>
          <p:cNvCxnSpPr/>
          <p:nvPr/>
        </p:nvCxnSpPr>
        <p:spPr>
          <a:xfrm rot="10800000">
            <a:off x="6387875" y="3106650"/>
            <a:ext cx="767400" cy="3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62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Join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4625" y="1269450"/>
            <a:ext cx="38964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1" lang="en" sz="1400">
                <a:solidFill>
                  <a:srgbClr val="000000"/>
                </a:solidFill>
              </a:rPr>
              <a:t>UserThreadJoin </a:t>
            </a:r>
            <a:r>
              <a:rPr lang="en" sz="1400">
                <a:solidFill>
                  <a:srgbClr val="000000"/>
                </a:solidFill>
              </a:rPr>
              <a:t> System call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1" lang="en" sz="1400">
                <a:solidFill>
                  <a:srgbClr val="000000"/>
                </a:solidFill>
              </a:rPr>
              <a:t>createdThreads:</a:t>
            </a:r>
            <a:r>
              <a:rPr lang="en" sz="1400">
                <a:solidFill>
                  <a:srgbClr val="000000"/>
                </a:solidFill>
              </a:rPr>
              <a:t> Array of semaphores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601" y="1526075"/>
            <a:ext cx="6416125" cy="35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7650" y="583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Semaphores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775" y="2331275"/>
            <a:ext cx="2764451" cy="134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7650" y="1513575"/>
            <a:ext cx="4994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 new </a:t>
            </a:r>
            <a:r>
              <a:rPr b="1" lang="en" sz="1400">
                <a:solidFill>
                  <a:srgbClr val="000000"/>
                </a:solidFill>
              </a:rPr>
              <a:t>sem_t</a:t>
            </a:r>
            <a:r>
              <a:rPr lang="en" sz="1400">
                <a:solidFill>
                  <a:srgbClr val="000000"/>
                </a:solidFill>
              </a:rPr>
              <a:t> data type that is based on ints which are used to represent semaphoresID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These IDs are used as the index in an array.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Functionalies &amp; Implementation method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SemInit(sem_t *arg1, int arg2):  </a:t>
            </a:r>
            <a:r>
              <a:rPr i="1" lang="en" sz="1400">
                <a:solidFill>
                  <a:srgbClr val="000000"/>
                </a:solidFill>
              </a:rPr>
              <a:t>UserSemaphores[semID]</a:t>
            </a:r>
            <a:r>
              <a:rPr lang="en" sz="1400">
                <a:solidFill>
                  <a:srgbClr val="000000"/>
                </a:solidFill>
              </a:rPr>
              <a:t> with the value from arg2       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SemP(sem_t* arg):  Calls the kernels wait on </a:t>
            </a:r>
            <a:r>
              <a:rPr i="1" lang="en" sz="1400">
                <a:solidFill>
                  <a:srgbClr val="000000"/>
                </a:solidFill>
              </a:rPr>
              <a:t>UserSemaphores[semID] </a:t>
            </a:r>
            <a:r>
              <a:rPr lang="en" sz="1400">
                <a:solidFill>
                  <a:srgbClr val="000000"/>
                </a:solidFill>
              </a:rPr>
              <a:t>on the index obtained from arg.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SemV(sem_t* arg): Call the kernels post on </a:t>
            </a:r>
            <a:r>
              <a:rPr i="1" lang="en" sz="1400">
                <a:solidFill>
                  <a:srgbClr val="000000"/>
                </a:solidFill>
              </a:rPr>
              <a:t>UserSemaphores[semID] </a:t>
            </a:r>
            <a:r>
              <a:rPr lang="en" sz="1400">
                <a:solidFill>
                  <a:srgbClr val="000000"/>
                </a:solidFill>
              </a:rPr>
              <a:t>on the index obtained from arg.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 Exec (Multiprocessing)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Process are created through the system call ForkExec()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Supporting Structure: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A counter, </a:t>
            </a:r>
            <a:r>
              <a:rPr i="1" lang="en" sz="1400">
                <a:solidFill>
                  <a:srgbClr val="000000"/>
                </a:solidFill>
              </a:rPr>
              <a:t>procounter</a:t>
            </a:r>
            <a:r>
              <a:rPr lang="en" sz="1400">
                <a:solidFill>
                  <a:srgbClr val="000000"/>
                </a:solidFill>
              </a:rPr>
              <a:t>,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A counter, </a:t>
            </a:r>
            <a:r>
              <a:rPr i="1" lang="en" sz="1400">
                <a:solidFill>
                  <a:srgbClr val="000000"/>
                </a:solidFill>
              </a:rPr>
              <a:t>livepro</a:t>
            </a:r>
            <a:r>
              <a:rPr lang="en" sz="1400">
                <a:solidFill>
                  <a:srgbClr val="000000"/>
                </a:solidFill>
              </a:rPr>
              <a:t>,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A bit map, </a:t>
            </a:r>
            <a:r>
              <a:rPr i="1" lang="en" sz="1400">
                <a:solidFill>
                  <a:srgbClr val="000000"/>
                </a:solidFill>
              </a:rPr>
              <a:t>frameProvider</a:t>
            </a:r>
            <a:endParaRPr i="1"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A identifier,  </a:t>
            </a:r>
            <a:r>
              <a:rPr i="1" lang="en" sz="1400">
                <a:solidFill>
                  <a:srgbClr val="000000"/>
                </a:solidFill>
              </a:rPr>
              <a:t>pro</a:t>
            </a:r>
            <a:endParaRPr i="1"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8551" y="504242"/>
            <a:ext cx="1347100" cy="4516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