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CEA9A-220C-4037-ABF8-92FB98ECA97E}" type="datetimeFigureOut">
              <a:rPr lang="en-IN" smtClean="0"/>
              <a:t>15-10-2019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58344-E989-4AAC-8AC1-B5841BCF5928}" type="slidenum">
              <a:rPr lang="en-IN" smtClean="0"/>
              <a:t>‹#›</a:t>
            </a:fld>
            <a:endParaRPr lang="en-IN" dirty="0"/>
          </a:p>
        </p:txBody>
      </p:sp>
    </p:spTree>
    <p:extLst>
      <p:ext uri="{BB962C8B-B14F-4D97-AF65-F5344CB8AC3E}">
        <p14:creationId xmlns:p14="http://schemas.microsoft.com/office/powerpoint/2010/main" val="265584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376985051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70039127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307591975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7411387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21552207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3769624916"/>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503850814"/>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245136863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69818612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166712032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F375C-92F4-41F9-A23F-3CAB00A61F57}" type="datetimeFigureOut">
              <a:rPr lang="en-IN" smtClean="0"/>
              <a:t>15-10-2019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26F0-7D79-4B5E-A118-5490BA036F7E}" type="slidenum">
              <a:rPr lang="en-IN" smtClean="0"/>
              <a:t>‹#›</a:t>
            </a:fld>
            <a:endParaRPr lang="en-IN" dirty="0"/>
          </a:p>
        </p:txBody>
      </p:sp>
    </p:spTree>
    <p:extLst>
      <p:ext uri="{BB962C8B-B14F-4D97-AF65-F5344CB8AC3E}">
        <p14:creationId xmlns:p14="http://schemas.microsoft.com/office/powerpoint/2010/main" val="243661439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F375C-92F4-41F9-A23F-3CAB00A61F57}" type="datetimeFigureOut">
              <a:rPr lang="en-IN" smtClean="0"/>
              <a:t>15-10-2019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026F0-7D79-4B5E-A118-5490BA036F7E}" type="slidenum">
              <a:rPr lang="en-IN" smtClean="0"/>
              <a:t>‹#›</a:t>
            </a:fld>
            <a:endParaRPr lang="en-IN" dirty="0"/>
          </a:p>
        </p:txBody>
      </p:sp>
    </p:spTree>
    <p:extLst>
      <p:ext uri="{BB962C8B-B14F-4D97-AF65-F5344CB8AC3E}">
        <p14:creationId xmlns:p14="http://schemas.microsoft.com/office/powerpoint/2010/main" val="238170764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K-nearest_neighbors_algorith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5" y="345048"/>
            <a:ext cx="2105918" cy="2088232"/>
          </a:xfrm>
          <a:prstGeom prst="rect">
            <a:avLst/>
          </a:prstGeom>
        </p:spPr>
      </p:pic>
      <p:sp>
        <p:nvSpPr>
          <p:cNvPr id="4" name="TextBox 3"/>
          <p:cNvSpPr txBox="1"/>
          <p:nvPr/>
        </p:nvSpPr>
        <p:spPr>
          <a:xfrm>
            <a:off x="3131840" y="620688"/>
            <a:ext cx="5616624" cy="1384995"/>
          </a:xfrm>
          <a:prstGeom prst="rect">
            <a:avLst/>
          </a:prstGeom>
          <a:noFill/>
        </p:spPr>
        <p:txBody>
          <a:bodyPr wrap="square" rtlCol="0">
            <a:spAutoFit/>
          </a:bodyPr>
          <a:lstStyle/>
          <a:p>
            <a:pPr algn="ctr"/>
            <a:r>
              <a:rPr lang="en-IN" sz="2800" dirty="0" smtClean="0">
                <a:solidFill>
                  <a:srgbClr val="C00000"/>
                </a:solidFill>
                <a:latin typeface="Aharoni" pitchFamily="2" charset="-79"/>
                <a:cs typeface="Aharoni" pitchFamily="2" charset="-79"/>
              </a:rPr>
              <a:t>RAJASTHAN INSTITUTE OF ENGINEERING AND TECHNOLOGY , JAIPUR</a:t>
            </a:r>
            <a:endParaRPr lang="en-IN" sz="2800" dirty="0">
              <a:solidFill>
                <a:srgbClr val="C00000"/>
              </a:solidFill>
              <a:latin typeface="Aharoni" pitchFamily="2" charset="-79"/>
              <a:cs typeface="Aharoni" pitchFamily="2" charset="-79"/>
            </a:endParaRPr>
          </a:p>
        </p:txBody>
      </p:sp>
      <p:sp>
        <p:nvSpPr>
          <p:cNvPr id="5" name="TextBox 4"/>
          <p:cNvSpPr txBox="1"/>
          <p:nvPr/>
        </p:nvSpPr>
        <p:spPr>
          <a:xfrm>
            <a:off x="1880544" y="2564904"/>
            <a:ext cx="5715792" cy="400110"/>
          </a:xfrm>
          <a:prstGeom prst="rect">
            <a:avLst/>
          </a:prstGeom>
          <a:noFill/>
        </p:spPr>
        <p:txBody>
          <a:bodyPr wrap="square" rtlCol="0">
            <a:spAutoFit/>
          </a:bodyPr>
          <a:lstStyle/>
          <a:p>
            <a:r>
              <a:rPr lang="en-IN" sz="2000" b="1" dirty="0" smtClean="0">
                <a:solidFill>
                  <a:srgbClr val="C00000"/>
                </a:solidFill>
                <a:effectLst>
                  <a:outerShdw blurRad="38100" dist="38100" dir="2700000" algn="tl">
                    <a:srgbClr val="000000">
                      <a:alpha val="43137"/>
                    </a:srgbClr>
                  </a:outerShdw>
                </a:effectLst>
                <a:latin typeface="+mj-lt"/>
              </a:rPr>
              <a:t>Department of  Computer Science Engineering</a:t>
            </a:r>
            <a:endParaRPr lang="en-IN" sz="2000" b="1" dirty="0">
              <a:solidFill>
                <a:srgbClr val="C00000"/>
              </a:solidFill>
              <a:effectLst>
                <a:outerShdw blurRad="38100" dist="38100" dir="2700000" algn="tl">
                  <a:srgbClr val="000000">
                    <a:alpha val="43137"/>
                  </a:srgbClr>
                </a:outerShdw>
              </a:effectLst>
              <a:latin typeface="+mj-lt"/>
            </a:endParaRPr>
          </a:p>
        </p:txBody>
      </p:sp>
      <p:sp>
        <p:nvSpPr>
          <p:cNvPr id="7" name="TextBox 6"/>
          <p:cNvSpPr txBox="1"/>
          <p:nvPr/>
        </p:nvSpPr>
        <p:spPr>
          <a:xfrm>
            <a:off x="827585" y="4169447"/>
            <a:ext cx="3024335" cy="1200329"/>
          </a:xfrm>
          <a:prstGeom prst="rect">
            <a:avLst/>
          </a:prstGeom>
          <a:noFill/>
        </p:spPr>
        <p:txBody>
          <a:bodyPr wrap="square" rtlCol="0">
            <a:spAutoFit/>
          </a:bodyPr>
          <a:lstStyle/>
          <a:p>
            <a:r>
              <a:rPr lang="en-IN" b="1" u="sng" dirty="0" smtClean="0">
                <a:solidFill>
                  <a:srgbClr val="002060"/>
                </a:solidFill>
              </a:rPr>
              <a:t>Present To:</a:t>
            </a:r>
          </a:p>
          <a:p>
            <a:endParaRPr lang="en-IN" dirty="0" smtClean="0">
              <a:solidFill>
                <a:srgbClr val="002060"/>
              </a:solidFill>
            </a:endParaRPr>
          </a:p>
          <a:p>
            <a:pPr algn="ctr"/>
            <a:r>
              <a:rPr lang="en-IN" dirty="0" smtClean="0">
                <a:solidFill>
                  <a:srgbClr val="002060"/>
                </a:solidFill>
              </a:rPr>
              <a:t>Mr Mukesh </a:t>
            </a:r>
            <a:r>
              <a:rPr lang="en-IN" dirty="0" err="1" smtClean="0">
                <a:solidFill>
                  <a:srgbClr val="002060"/>
                </a:solidFill>
              </a:rPr>
              <a:t>Chaudhary</a:t>
            </a:r>
            <a:r>
              <a:rPr lang="en-IN" dirty="0" smtClean="0">
                <a:solidFill>
                  <a:srgbClr val="002060"/>
                </a:solidFill>
              </a:rPr>
              <a:t> </a:t>
            </a:r>
          </a:p>
          <a:p>
            <a:pPr algn="ctr"/>
            <a:r>
              <a:rPr lang="en-IN" dirty="0">
                <a:solidFill>
                  <a:srgbClr val="002060"/>
                </a:solidFill>
              </a:rPr>
              <a:t>(</a:t>
            </a:r>
            <a:r>
              <a:rPr lang="en-IN" dirty="0" smtClean="0">
                <a:solidFill>
                  <a:srgbClr val="002060"/>
                </a:solidFill>
              </a:rPr>
              <a:t> Asst. Prof. )</a:t>
            </a:r>
            <a:endParaRPr lang="en-IN" dirty="0">
              <a:solidFill>
                <a:srgbClr val="002060"/>
              </a:solidFill>
            </a:endParaRPr>
          </a:p>
        </p:txBody>
      </p:sp>
      <p:sp>
        <p:nvSpPr>
          <p:cNvPr id="8" name="TextBox 7"/>
          <p:cNvSpPr txBox="1"/>
          <p:nvPr/>
        </p:nvSpPr>
        <p:spPr>
          <a:xfrm>
            <a:off x="5508104" y="4169447"/>
            <a:ext cx="3456384" cy="1754326"/>
          </a:xfrm>
          <a:prstGeom prst="rect">
            <a:avLst/>
          </a:prstGeom>
          <a:noFill/>
        </p:spPr>
        <p:txBody>
          <a:bodyPr wrap="square" rtlCol="0">
            <a:spAutoFit/>
          </a:bodyPr>
          <a:lstStyle/>
          <a:p>
            <a:r>
              <a:rPr lang="en-IN" b="1" u="sng" dirty="0" smtClean="0">
                <a:solidFill>
                  <a:srgbClr val="002060"/>
                </a:solidFill>
              </a:rPr>
              <a:t>Present By:</a:t>
            </a:r>
          </a:p>
          <a:p>
            <a:endParaRPr lang="en-IN" dirty="0">
              <a:solidFill>
                <a:srgbClr val="002060"/>
              </a:solidFill>
            </a:endParaRPr>
          </a:p>
          <a:p>
            <a:r>
              <a:rPr lang="en-IN" dirty="0" smtClean="0">
                <a:solidFill>
                  <a:srgbClr val="002060"/>
                </a:solidFill>
              </a:rPr>
              <a:t>Mohammad </a:t>
            </a:r>
            <a:r>
              <a:rPr lang="en-IN" dirty="0" err="1" smtClean="0">
                <a:solidFill>
                  <a:srgbClr val="002060"/>
                </a:solidFill>
              </a:rPr>
              <a:t>Shakeel</a:t>
            </a:r>
            <a:r>
              <a:rPr lang="en-IN" dirty="0" smtClean="0">
                <a:solidFill>
                  <a:srgbClr val="002060"/>
                </a:solidFill>
              </a:rPr>
              <a:t>  </a:t>
            </a:r>
            <a:r>
              <a:rPr lang="en-IN" dirty="0" err="1" smtClean="0">
                <a:solidFill>
                  <a:srgbClr val="002060"/>
                </a:solidFill>
              </a:rPr>
              <a:t>Ahamad</a:t>
            </a:r>
            <a:endParaRPr lang="en-IN" dirty="0" smtClean="0">
              <a:solidFill>
                <a:srgbClr val="002060"/>
              </a:solidFill>
            </a:endParaRPr>
          </a:p>
          <a:p>
            <a:r>
              <a:rPr lang="en-IN" smtClean="0">
                <a:solidFill>
                  <a:srgbClr val="002060"/>
                </a:solidFill>
              </a:rPr>
              <a:t>16ERECS022</a:t>
            </a:r>
            <a:endParaRPr lang="en-IN" dirty="0" smtClean="0">
              <a:solidFill>
                <a:srgbClr val="002060"/>
              </a:solidFill>
            </a:endParaRPr>
          </a:p>
          <a:p>
            <a:r>
              <a:rPr lang="en-IN" dirty="0" smtClean="0">
                <a:solidFill>
                  <a:srgbClr val="002060"/>
                </a:solidFill>
              </a:rPr>
              <a:t>VII Sem.</a:t>
            </a:r>
          </a:p>
          <a:p>
            <a:r>
              <a:rPr lang="en-IN" dirty="0" smtClean="0">
                <a:solidFill>
                  <a:srgbClr val="002060"/>
                </a:solidFill>
              </a:rPr>
              <a:t>Computer Science</a:t>
            </a:r>
            <a:endParaRPr lang="en-IN" dirty="0">
              <a:solidFill>
                <a:srgbClr val="002060"/>
              </a:solidFill>
            </a:endParaRPr>
          </a:p>
        </p:txBody>
      </p:sp>
    </p:spTree>
    <p:extLst>
      <p:ext uri="{BB962C8B-B14F-4D97-AF65-F5344CB8AC3E}">
        <p14:creationId xmlns:p14="http://schemas.microsoft.com/office/powerpoint/2010/main" val="146833142"/>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776864" cy="923330"/>
          </a:xfrm>
          <a:prstGeom prst="rect">
            <a:avLst/>
          </a:prstGeom>
          <a:noFill/>
        </p:spPr>
        <p:txBody>
          <a:bodyPr wrap="square" rtlCol="0">
            <a:spAutoFit/>
          </a:bodyPr>
          <a:lstStyle/>
          <a:p>
            <a:pPr algn="ctr"/>
            <a:r>
              <a:rPr lang="en-IN" sz="5400" dirty="0" smtClean="0">
                <a:solidFill>
                  <a:srgbClr val="C00000"/>
                </a:solidFill>
                <a:latin typeface="Algerian" pitchFamily="82" charset="0"/>
              </a:rPr>
              <a:t>DATA ANALysis</a:t>
            </a:r>
            <a:endParaRPr lang="en-IN" sz="5400" dirty="0">
              <a:solidFill>
                <a:srgbClr val="C00000"/>
              </a:solidFill>
              <a:latin typeface="Algerian" pitchFamily="82" charset="0"/>
            </a:endParaRPr>
          </a:p>
        </p:txBody>
      </p:sp>
    </p:spTree>
    <p:extLst>
      <p:ext uri="{BB962C8B-B14F-4D97-AF65-F5344CB8AC3E}">
        <p14:creationId xmlns:p14="http://schemas.microsoft.com/office/powerpoint/2010/main" val="205589846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20688"/>
            <a:ext cx="7992888" cy="646331"/>
          </a:xfrm>
          <a:prstGeom prst="rect">
            <a:avLst/>
          </a:prstGeom>
          <a:noFill/>
        </p:spPr>
        <p:txBody>
          <a:bodyPr wrap="square" rtlCol="0">
            <a:spAutoFit/>
          </a:bodyPr>
          <a:lstStyle/>
          <a:p>
            <a:pPr algn="ctr"/>
            <a:r>
              <a:rPr lang="en-IN" sz="3600" dirty="0">
                <a:solidFill>
                  <a:srgbClr val="C00000"/>
                </a:solidFill>
                <a:latin typeface="Algerian" pitchFamily="82" charset="0"/>
              </a:rPr>
              <a:t>Data visualization using </a:t>
            </a:r>
            <a:r>
              <a:rPr lang="en-IN" sz="3600" dirty="0" smtClean="0">
                <a:solidFill>
                  <a:srgbClr val="C00000"/>
                </a:solidFill>
                <a:latin typeface="Algerian" pitchFamily="82" charset="0"/>
              </a:rPr>
              <a:t>Bokeh</a:t>
            </a:r>
            <a:endParaRPr lang="en-IN" sz="3600" dirty="0">
              <a:solidFill>
                <a:srgbClr val="C00000"/>
              </a:solidFill>
              <a:latin typeface="Algerian" pitchFamily="82" charset="0"/>
            </a:endParaRPr>
          </a:p>
        </p:txBody>
      </p:sp>
      <p:sp>
        <p:nvSpPr>
          <p:cNvPr id="3" name="TextBox 2"/>
          <p:cNvSpPr txBox="1"/>
          <p:nvPr/>
        </p:nvSpPr>
        <p:spPr>
          <a:xfrm>
            <a:off x="1115616" y="1556792"/>
            <a:ext cx="7056784" cy="2308324"/>
          </a:xfrm>
          <a:prstGeom prst="rect">
            <a:avLst/>
          </a:prstGeom>
          <a:noFill/>
        </p:spPr>
        <p:txBody>
          <a:bodyPr wrap="square" rtlCol="0">
            <a:spAutoFit/>
          </a:bodyPr>
          <a:lstStyle/>
          <a:p>
            <a:r>
              <a:rPr lang="en-IN" sz="2400" b="1" i="1" dirty="0">
                <a:solidFill>
                  <a:srgbClr val="002060"/>
                </a:solidFill>
              </a:rPr>
              <a:t>Bokeh </a:t>
            </a:r>
            <a:r>
              <a:rPr lang="en-IN" sz="2400" dirty="0">
                <a:solidFill>
                  <a:srgbClr val="002060"/>
                </a:solidFill>
              </a:rPr>
              <a:t>is a data visualization library in Python that provides high-performance interactive charts and plots. Bokeh output can be obtained in various mediums like notebook, html and server. It is possible to embed bokeh plots in Django and flask apps.</a:t>
            </a:r>
          </a:p>
        </p:txBody>
      </p:sp>
      <p:sp>
        <p:nvSpPr>
          <p:cNvPr id="4" name="TextBox 3"/>
          <p:cNvSpPr txBox="1"/>
          <p:nvPr/>
        </p:nvSpPr>
        <p:spPr>
          <a:xfrm>
            <a:off x="1259632" y="4149080"/>
            <a:ext cx="6768752" cy="1569660"/>
          </a:xfrm>
          <a:prstGeom prst="rect">
            <a:avLst/>
          </a:prstGeom>
          <a:noFill/>
        </p:spPr>
        <p:txBody>
          <a:bodyPr wrap="square" rtlCol="0">
            <a:spAutoFit/>
          </a:bodyPr>
          <a:lstStyle/>
          <a:p>
            <a:r>
              <a:rPr lang="en-IN" sz="2400" b="1" i="1" dirty="0">
                <a:solidFill>
                  <a:srgbClr val="002060"/>
                </a:solidFill>
              </a:rPr>
              <a:t>bokeh.models</a:t>
            </a:r>
            <a:r>
              <a:rPr lang="en-IN" sz="2400" i="1" dirty="0">
                <a:solidFill>
                  <a:srgbClr val="002060"/>
                </a:solidFill>
              </a:rPr>
              <a:t> : A low level interface that provides high flexibility to application developers.</a:t>
            </a:r>
            <a:r>
              <a:rPr lang="en-IN" sz="2400" dirty="0" smtClean="0">
                <a:solidFill>
                  <a:srgbClr val="002060"/>
                </a:solidFill>
              </a:rPr>
              <a:t/>
            </a:r>
            <a:br>
              <a:rPr lang="en-IN" sz="2400" dirty="0" smtClean="0">
                <a:solidFill>
                  <a:srgbClr val="002060"/>
                </a:solidFill>
              </a:rPr>
            </a:br>
            <a:r>
              <a:rPr lang="en-IN" sz="2400" b="1" i="1" dirty="0">
                <a:solidFill>
                  <a:srgbClr val="002060"/>
                </a:solidFill>
              </a:rPr>
              <a:t>bokeh.plotting</a:t>
            </a:r>
            <a:r>
              <a:rPr lang="en-IN" sz="2400" i="1" dirty="0">
                <a:solidFill>
                  <a:srgbClr val="002060"/>
                </a:solidFill>
              </a:rPr>
              <a:t> : A high level interface for creating visual glyphs.</a:t>
            </a:r>
            <a:endParaRPr lang="en-IN" sz="2400" dirty="0">
              <a:solidFill>
                <a:srgbClr val="002060"/>
              </a:solidFill>
            </a:endParaRPr>
          </a:p>
        </p:txBody>
      </p:sp>
    </p:spTree>
    <p:extLst>
      <p:ext uri="{BB962C8B-B14F-4D97-AF65-F5344CB8AC3E}">
        <p14:creationId xmlns:p14="http://schemas.microsoft.com/office/powerpoint/2010/main" val="576943753"/>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3312368" cy="461665"/>
          </a:xfrm>
          <a:prstGeom prst="rect">
            <a:avLst/>
          </a:prstGeom>
          <a:noFill/>
        </p:spPr>
        <p:txBody>
          <a:bodyPr wrap="square" rtlCol="0">
            <a:spAutoFit/>
          </a:bodyPr>
          <a:lstStyle/>
          <a:p>
            <a:r>
              <a:rPr lang="en-IN" sz="2400" dirty="0" smtClean="0">
                <a:solidFill>
                  <a:srgbClr val="002060"/>
                </a:solidFill>
              </a:rPr>
              <a:t>Example.</a:t>
            </a:r>
            <a:endParaRPr lang="en-IN" sz="2400" dirty="0">
              <a:solidFill>
                <a:srgbClr val="002060"/>
              </a:solidFill>
            </a:endParaRPr>
          </a:p>
        </p:txBody>
      </p:sp>
      <p:sp>
        <p:nvSpPr>
          <p:cNvPr id="3" name="TextBox 2"/>
          <p:cNvSpPr txBox="1"/>
          <p:nvPr/>
        </p:nvSpPr>
        <p:spPr>
          <a:xfrm>
            <a:off x="971600" y="1154361"/>
            <a:ext cx="4752528" cy="5355312"/>
          </a:xfrm>
          <a:prstGeom prst="rect">
            <a:avLst/>
          </a:prstGeom>
          <a:noFill/>
        </p:spPr>
        <p:txBody>
          <a:bodyPr wrap="square" rtlCol="0">
            <a:spAutoFit/>
          </a:bodyPr>
          <a:lstStyle/>
          <a:p>
            <a:pPr fontAlgn="base"/>
            <a:r>
              <a:rPr lang="en-IN" dirty="0">
                <a:solidFill>
                  <a:srgbClr val="002060"/>
                </a:solidFill>
              </a:rPr>
              <a:t># import modules </a:t>
            </a:r>
          </a:p>
          <a:p>
            <a:pPr fontAlgn="base"/>
            <a:r>
              <a:rPr lang="en-IN" dirty="0">
                <a:solidFill>
                  <a:srgbClr val="002060"/>
                </a:solidFill>
              </a:rPr>
              <a:t>from bokeh.plotting import figure, </a:t>
            </a:r>
            <a:r>
              <a:rPr lang="en-IN" dirty="0" err="1">
                <a:solidFill>
                  <a:srgbClr val="002060"/>
                </a:solidFill>
              </a:rPr>
              <a:t>output_notebook</a:t>
            </a:r>
            <a:r>
              <a:rPr lang="en-IN" dirty="0">
                <a:solidFill>
                  <a:srgbClr val="002060"/>
                </a:solidFill>
              </a:rPr>
              <a:t>, show </a:t>
            </a:r>
          </a:p>
          <a:p>
            <a:pPr fontAlgn="base"/>
            <a:r>
              <a:rPr lang="en-IN" dirty="0">
                <a:solidFill>
                  <a:srgbClr val="002060"/>
                </a:solidFill>
              </a:rPr>
              <a:t>  </a:t>
            </a:r>
          </a:p>
          <a:p>
            <a:pPr fontAlgn="base"/>
            <a:r>
              <a:rPr lang="en-IN" dirty="0">
                <a:solidFill>
                  <a:srgbClr val="002060"/>
                </a:solidFill>
              </a:rPr>
              <a:t># output to notebook </a:t>
            </a:r>
          </a:p>
          <a:p>
            <a:pPr fontAlgn="base"/>
            <a:r>
              <a:rPr lang="en-IN" dirty="0" err="1">
                <a:solidFill>
                  <a:srgbClr val="002060"/>
                </a:solidFill>
              </a:rPr>
              <a:t>output_notebook</a:t>
            </a:r>
            <a:r>
              <a:rPr lang="en-IN" dirty="0">
                <a:solidFill>
                  <a:srgbClr val="002060"/>
                </a:solidFill>
              </a:rPr>
              <a:t>() </a:t>
            </a:r>
          </a:p>
          <a:p>
            <a:pPr fontAlgn="base"/>
            <a:r>
              <a:rPr lang="en-IN" dirty="0">
                <a:solidFill>
                  <a:srgbClr val="002060"/>
                </a:solidFill>
              </a:rPr>
              <a:t>  </a:t>
            </a:r>
          </a:p>
          <a:p>
            <a:pPr fontAlgn="base"/>
            <a:r>
              <a:rPr lang="en-IN" dirty="0">
                <a:solidFill>
                  <a:srgbClr val="002060"/>
                </a:solidFill>
              </a:rPr>
              <a:t># create figure </a:t>
            </a:r>
          </a:p>
          <a:p>
            <a:pPr fontAlgn="base"/>
            <a:r>
              <a:rPr lang="en-IN" dirty="0">
                <a:solidFill>
                  <a:srgbClr val="002060"/>
                </a:solidFill>
              </a:rPr>
              <a:t>p = figure(</a:t>
            </a:r>
            <a:r>
              <a:rPr lang="en-IN" dirty="0" err="1">
                <a:solidFill>
                  <a:srgbClr val="002060"/>
                </a:solidFill>
              </a:rPr>
              <a:t>plot_width</a:t>
            </a:r>
            <a:r>
              <a:rPr lang="en-IN" dirty="0">
                <a:solidFill>
                  <a:srgbClr val="002060"/>
                </a:solidFill>
              </a:rPr>
              <a:t> = 400, </a:t>
            </a:r>
            <a:r>
              <a:rPr lang="en-IN" dirty="0" err="1">
                <a:solidFill>
                  <a:srgbClr val="002060"/>
                </a:solidFill>
              </a:rPr>
              <a:t>plot_height</a:t>
            </a:r>
            <a:r>
              <a:rPr lang="en-IN" dirty="0">
                <a:solidFill>
                  <a:srgbClr val="002060"/>
                </a:solidFill>
              </a:rPr>
              <a:t> = 400) </a:t>
            </a:r>
          </a:p>
          <a:p>
            <a:pPr fontAlgn="base"/>
            <a:r>
              <a:rPr lang="en-IN" dirty="0">
                <a:solidFill>
                  <a:srgbClr val="002060"/>
                </a:solidFill>
              </a:rPr>
              <a:t>  </a:t>
            </a:r>
          </a:p>
          <a:p>
            <a:pPr fontAlgn="base"/>
            <a:r>
              <a:rPr lang="en-IN" dirty="0">
                <a:solidFill>
                  <a:srgbClr val="002060"/>
                </a:solidFill>
              </a:rPr>
              <a:t># add a circle renderer with </a:t>
            </a:r>
          </a:p>
          <a:p>
            <a:pPr fontAlgn="base"/>
            <a:r>
              <a:rPr lang="en-IN" dirty="0">
                <a:solidFill>
                  <a:srgbClr val="002060"/>
                </a:solidFill>
              </a:rPr>
              <a:t># size, color and alpha </a:t>
            </a:r>
          </a:p>
          <a:p>
            <a:pPr fontAlgn="base"/>
            <a:r>
              <a:rPr lang="en-IN" dirty="0" err="1">
                <a:solidFill>
                  <a:srgbClr val="002060"/>
                </a:solidFill>
              </a:rPr>
              <a:t>p.circle</a:t>
            </a:r>
            <a:r>
              <a:rPr lang="en-IN" dirty="0">
                <a:solidFill>
                  <a:srgbClr val="002060"/>
                </a:solidFill>
              </a:rPr>
              <a:t>([1, 2, 3, 4, 5], [4, 7, 1, 6, 3],  </a:t>
            </a:r>
          </a:p>
          <a:p>
            <a:pPr fontAlgn="base"/>
            <a:r>
              <a:rPr lang="en-IN" dirty="0">
                <a:solidFill>
                  <a:srgbClr val="002060"/>
                </a:solidFill>
              </a:rPr>
              <a:t>         size = 10, color = "navy", alpha = 0.5) </a:t>
            </a:r>
          </a:p>
          <a:p>
            <a:pPr fontAlgn="base"/>
            <a:r>
              <a:rPr lang="en-IN" dirty="0">
                <a:solidFill>
                  <a:srgbClr val="002060"/>
                </a:solidFill>
              </a:rPr>
              <a:t>  </a:t>
            </a:r>
          </a:p>
          <a:p>
            <a:pPr fontAlgn="base"/>
            <a:r>
              <a:rPr lang="en-IN" dirty="0">
                <a:solidFill>
                  <a:srgbClr val="002060"/>
                </a:solidFill>
              </a:rPr>
              <a:t># show the results </a:t>
            </a:r>
          </a:p>
          <a:p>
            <a:pPr fontAlgn="base"/>
            <a:r>
              <a:rPr lang="en-IN" dirty="0">
                <a:solidFill>
                  <a:srgbClr val="002060"/>
                </a:solidFill>
              </a:rPr>
              <a:t>show(p)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616" y="692696"/>
            <a:ext cx="2857143" cy="2857143"/>
          </a:xfrm>
          <a:prstGeom prst="rect">
            <a:avLst/>
          </a:prstGeom>
        </p:spPr>
      </p:pic>
    </p:spTree>
    <p:extLst>
      <p:ext uri="{BB962C8B-B14F-4D97-AF65-F5344CB8AC3E}">
        <p14:creationId xmlns:p14="http://schemas.microsoft.com/office/powerpoint/2010/main" val="403231039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96752"/>
            <a:ext cx="4536504" cy="5078313"/>
          </a:xfrm>
          <a:prstGeom prst="rect">
            <a:avLst/>
          </a:prstGeom>
          <a:noFill/>
        </p:spPr>
        <p:txBody>
          <a:bodyPr wrap="square" rtlCol="0">
            <a:spAutoFit/>
          </a:bodyPr>
          <a:lstStyle/>
          <a:p>
            <a:pPr fontAlgn="base"/>
            <a:r>
              <a:rPr lang="en-IN" dirty="0" smtClean="0">
                <a:solidFill>
                  <a:srgbClr val="002060"/>
                </a:solidFill>
              </a:rPr>
              <a:t># </a:t>
            </a:r>
            <a:r>
              <a:rPr lang="en-IN" dirty="0">
                <a:solidFill>
                  <a:srgbClr val="002060"/>
                </a:solidFill>
              </a:rPr>
              <a:t>import modules </a:t>
            </a:r>
          </a:p>
          <a:p>
            <a:pPr fontAlgn="base"/>
            <a:r>
              <a:rPr lang="en-IN" dirty="0">
                <a:solidFill>
                  <a:srgbClr val="002060"/>
                </a:solidFill>
              </a:rPr>
              <a:t>from bokeh.plotting import figure, </a:t>
            </a:r>
            <a:r>
              <a:rPr lang="en-IN" dirty="0" err="1">
                <a:solidFill>
                  <a:srgbClr val="002060"/>
                </a:solidFill>
              </a:rPr>
              <a:t>output_notebook</a:t>
            </a:r>
            <a:r>
              <a:rPr lang="en-IN" dirty="0">
                <a:solidFill>
                  <a:srgbClr val="002060"/>
                </a:solidFill>
              </a:rPr>
              <a:t>, show </a:t>
            </a:r>
          </a:p>
          <a:p>
            <a:pPr fontAlgn="base"/>
            <a:r>
              <a:rPr lang="en-IN" dirty="0">
                <a:solidFill>
                  <a:srgbClr val="002060"/>
                </a:solidFill>
              </a:rPr>
              <a:t>  </a:t>
            </a:r>
          </a:p>
          <a:p>
            <a:pPr fontAlgn="base"/>
            <a:r>
              <a:rPr lang="en-IN" dirty="0">
                <a:solidFill>
                  <a:srgbClr val="002060"/>
                </a:solidFill>
              </a:rPr>
              <a:t># output to notebook </a:t>
            </a:r>
          </a:p>
          <a:p>
            <a:pPr fontAlgn="base"/>
            <a:r>
              <a:rPr lang="en-IN" dirty="0" err="1">
                <a:solidFill>
                  <a:srgbClr val="002060"/>
                </a:solidFill>
              </a:rPr>
              <a:t>output_notebook</a:t>
            </a:r>
            <a:r>
              <a:rPr lang="en-IN" dirty="0">
                <a:solidFill>
                  <a:srgbClr val="002060"/>
                </a:solidFill>
              </a:rPr>
              <a:t>() </a:t>
            </a:r>
          </a:p>
          <a:p>
            <a:pPr fontAlgn="base"/>
            <a:r>
              <a:rPr lang="en-IN" dirty="0">
                <a:solidFill>
                  <a:srgbClr val="002060"/>
                </a:solidFill>
              </a:rPr>
              <a:t>  </a:t>
            </a:r>
          </a:p>
          <a:p>
            <a:pPr fontAlgn="base"/>
            <a:r>
              <a:rPr lang="en-IN" dirty="0">
                <a:solidFill>
                  <a:srgbClr val="002060"/>
                </a:solidFill>
              </a:rPr>
              <a:t># create figure </a:t>
            </a:r>
          </a:p>
          <a:p>
            <a:pPr fontAlgn="base"/>
            <a:r>
              <a:rPr lang="en-IN" dirty="0">
                <a:solidFill>
                  <a:srgbClr val="002060"/>
                </a:solidFill>
              </a:rPr>
              <a:t>p = figure(</a:t>
            </a:r>
            <a:r>
              <a:rPr lang="en-IN" dirty="0" err="1">
                <a:solidFill>
                  <a:srgbClr val="002060"/>
                </a:solidFill>
              </a:rPr>
              <a:t>plot_width</a:t>
            </a:r>
            <a:r>
              <a:rPr lang="en-IN" dirty="0">
                <a:solidFill>
                  <a:srgbClr val="002060"/>
                </a:solidFill>
              </a:rPr>
              <a:t> = 400, </a:t>
            </a:r>
            <a:r>
              <a:rPr lang="en-IN" dirty="0" err="1">
                <a:solidFill>
                  <a:srgbClr val="002060"/>
                </a:solidFill>
              </a:rPr>
              <a:t>plot_height</a:t>
            </a:r>
            <a:r>
              <a:rPr lang="en-IN" dirty="0">
                <a:solidFill>
                  <a:srgbClr val="002060"/>
                </a:solidFill>
              </a:rPr>
              <a:t> = 400) </a:t>
            </a:r>
          </a:p>
          <a:p>
            <a:pPr fontAlgn="base"/>
            <a:r>
              <a:rPr lang="en-IN" dirty="0">
                <a:solidFill>
                  <a:srgbClr val="002060"/>
                </a:solidFill>
              </a:rPr>
              <a:t>   </a:t>
            </a:r>
          </a:p>
          <a:p>
            <a:pPr fontAlgn="base"/>
            <a:r>
              <a:rPr lang="en-IN" dirty="0">
                <a:solidFill>
                  <a:srgbClr val="002060"/>
                </a:solidFill>
              </a:rPr>
              <a:t># add a line renderer </a:t>
            </a:r>
          </a:p>
          <a:p>
            <a:pPr fontAlgn="base"/>
            <a:r>
              <a:rPr lang="en-IN" dirty="0" err="1">
                <a:solidFill>
                  <a:srgbClr val="002060"/>
                </a:solidFill>
              </a:rPr>
              <a:t>p.line</a:t>
            </a:r>
            <a:r>
              <a:rPr lang="en-IN" dirty="0">
                <a:solidFill>
                  <a:srgbClr val="002060"/>
                </a:solidFill>
              </a:rPr>
              <a:t>([1, 2, 3, 4, 5], [3, 1, 2, 6, 5],  </a:t>
            </a:r>
          </a:p>
          <a:p>
            <a:pPr fontAlgn="base"/>
            <a:r>
              <a:rPr lang="en-IN" dirty="0">
                <a:solidFill>
                  <a:srgbClr val="002060"/>
                </a:solidFill>
              </a:rPr>
              <a:t>        </a:t>
            </a:r>
            <a:r>
              <a:rPr lang="en-IN" dirty="0" err="1">
                <a:solidFill>
                  <a:srgbClr val="002060"/>
                </a:solidFill>
              </a:rPr>
              <a:t>line_width</a:t>
            </a:r>
            <a:r>
              <a:rPr lang="en-IN" dirty="0">
                <a:solidFill>
                  <a:srgbClr val="002060"/>
                </a:solidFill>
              </a:rPr>
              <a:t> = 2, color = "green") </a:t>
            </a:r>
          </a:p>
          <a:p>
            <a:pPr fontAlgn="base"/>
            <a:r>
              <a:rPr lang="en-IN" dirty="0">
                <a:solidFill>
                  <a:srgbClr val="002060"/>
                </a:solidFill>
              </a:rPr>
              <a:t>  </a:t>
            </a:r>
          </a:p>
          <a:p>
            <a:pPr fontAlgn="base"/>
            <a:r>
              <a:rPr lang="en-IN" dirty="0">
                <a:solidFill>
                  <a:srgbClr val="002060"/>
                </a:solidFill>
              </a:rPr>
              <a:t># show the results </a:t>
            </a:r>
          </a:p>
          <a:p>
            <a:pPr fontAlgn="base"/>
            <a:r>
              <a:rPr lang="en-IN" dirty="0">
                <a:solidFill>
                  <a:srgbClr val="002060"/>
                </a:solidFill>
              </a:rPr>
              <a:t>show(p) </a:t>
            </a:r>
          </a:p>
          <a:p>
            <a:endParaRPr lang="en-IN" dirty="0">
              <a:solidFill>
                <a:srgbClr val="002060"/>
              </a:solidFill>
            </a:endParaRPr>
          </a:p>
        </p:txBody>
      </p:sp>
      <p:sp>
        <p:nvSpPr>
          <p:cNvPr id="3" name="TextBox 2"/>
          <p:cNvSpPr txBox="1"/>
          <p:nvPr/>
        </p:nvSpPr>
        <p:spPr>
          <a:xfrm>
            <a:off x="539552" y="548680"/>
            <a:ext cx="3024336" cy="461665"/>
          </a:xfrm>
          <a:prstGeom prst="rect">
            <a:avLst/>
          </a:prstGeom>
          <a:noFill/>
        </p:spPr>
        <p:txBody>
          <a:bodyPr wrap="square" rtlCol="0">
            <a:spAutoFit/>
          </a:bodyPr>
          <a:lstStyle/>
          <a:p>
            <a:r>
              <a:rPr lang="en-IN" sz="2400" dirty="0" smtClean="0">
                <a:solidFill>
                  <a:srgbClr val="002060"/>
                </a:solidFill>
              </a:rPr>
              <a:t>Example 2.</a:t>
            </a:r>
            <a:endParaRPr lang="en-IN" sz="2400"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010345"/>
            <a:ext cx="3816424" cy="3816424"/>
          </a:xfrm>
          <a:prstGeom prst="rect">
            <a:avLst/>
          </a:prstGeom>
        </p:spPr>
      </p:pic>
    </p:spTree>
    <p:extLst>
      <p:ext uri="{BB962C8B-B14F-4D97-AF65-F5344CB8AC3E}">
        <p14:creationId xmlns:p14="http://schemas.microsoft.com/office/powerpoint/2010/main" val="42887034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476672"/>
            <a:ext cx="5544616" cy="584775"/>
          </a:xfrm>
          <a:prstGeom prst="rect">
            <a:avLst/>
          </a:prstGeom>
          <a:noFill/>
        </p:spPr>
        <p:txBody>
          <a:bodyPr wrap="square" rtlCol="0">
            <a:spAutoFit/>
          </a:bodyPr>
          <a:lstStyle/>
          <a:p>
            <a:pPr algn="ctr"/>
            <a:r>
              <a:rPr lang="en-IN" sz="3200" dirty="0">
                <a:solidFill>
                  <a:srgbClr val="C00000"/>
                </a:solidFill>
                <a:latin typeface="Algerian" pitchFamily="82" charset="0"/>
              </a:rPr>
              <a:t>Data </a:t>
            </a:r>
            <a:r>
              <a:rPr lang="en-IN" sz="3200" dirty="0" smtClean="0">
                <a:solidFill>
                  <a:srgbClr val="C00000"/>
                </a:solidFill>
                <a:latin typeface="Algerian" pitchFamily="82" charset="0"/>
              </a:rPr>
              <a:t>visualization</a:t>
            </a:r>
            <a:endParaRPr lang="en-IN" sz="3200" dirty="0">
              <a:solidFill>
                <a:srgbClr val="C00000"/>
              </a:solidFill>
              <a:latin typeface="Algerian" pitchFamily="82" charset="0"/>
            </a:endParaRPr>
          </a:p>
        </p:txBody>
      </p:sp>
      <p:sp>
        <p:nvSpPr>
          <p:cNvPr id="3" name="TextBox 2"/>
          <p:cNvSpPr txBox="1"/>
          <p:nvPr/>
        </p:nvSpPr>
        <p:spPr>
          <a:xfrm>
            <a:off x="827584" y="1556792"/>
            <a:ext cx="7560840" cy="1631216"/>
          </a:xfrm>
          <a:prstGeom prst="rect">
            <a:avLst/>
          </a:prstGeom>
          <a:noFill/>
        </p:spPr>
        <p:txBody>
          <a:bodyPr wrap="square" rtlCol="0">
            <a:spAutoFit/>
          </a:bodyPr>
          <a:lstStyle/>
          <a:p>
            <a:r>
              <a:rPr lang="en-IN" sz="2000" dirty="0">
                <a:solidFill>
                  <a:srgbClr val="002060"/>
                </a:solidFill>
              </a:rPr>
              <a:t>Data Visualization is the presentation of data in graphical format. It helps people understand the significance of data by summarizing and presenting huge amount of data in a simple and easy-to-understand format and helps communicate information clearly and effectively.</a:t>
            </a:r>
          </a:p>
        </p:txBody>
      </p:sp>
      <p:sp>
        <p:nvSpPr>
          <p:cNvPr id="4" name="TextBox 3"/>
          <p:cNvSpPr txBox="1"/>
          <p:nvPr/>
        </p:nvSpPr>
        <p:spPr>
          <a:xfrm>
            <a:off x="611560" y="3501008"/>
            <a:ext cx="1723549" cy="369332"/>
          </a:xfrm>
          <a:prstGeom prst="rect">
            <a:avLst/>
          </a:prstGeom>
          <a:noFill/>
        </p:spPr>
        <p:txBody>
          <a:bodyPr wrap="none" rtlCol="0">
            <a:spAutoFit/>
          </a:bodyPr>
          <a:lstStyle/>
          <a:p>
            <a:r>
              <a:rPr lang="en-IN" b="1" dirty="0">
                <a:solidFill>
                  <a:srgbClr val="002060"/>
                </a:solidFill>
              </a:rPr>
              <a:t>1. Histogram :</a:t>
            </a:r>
            <a:endParaRPr lang="en-IN"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16" y="3901172"/>
            <a:ext cx="2857143" cy="2219048"/>
          </a:xfrm>
          <a:prstGeom prst="rect">
            <a:avLst/>
          </a:prstGeom>
        </p:spPr>
      </p:pic>
      <p:sp>
        <p:nvSpPr>
          <p:cNvPr id="6" name="TextBox 5"/>
          <p:cNvSpPr txBox="1"/>
          <p:nvPr/>
        </p:nvSpPr>
        <p:spPr>
          <a:xfrm>
            <a:off x="3553869" y="3501008"/>
            <a:ext cx="2108269" cy="369332"/>
          </a:xfrm>
          <a:prstGeom prst="rect">
            <a:avLst/>
          </a:prstGeom>
          <a:noFill/>
        </p:spPr>
        <p:txBody>
          <a:bodyPr wrap="none" rtlCol="0">
            <a:spAutoFit/>
          </a:bodyPr>
          <a:lstStyle/>
          <a:p>
            <a:r>
              <a:rPr lang="en-IN" b="1" dirty="0">
                <a:solidFill>
                  <a:srgbClr val="002060"/>
                </a:solidFill>
              </a:rPr>
              <a:t>2. Column Chart :</a:t>
            </a:r>
            <a:endParaRPr lang="en-IN"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4072601"/>
            <a:ext cx="2857143" cy="1876190"/>
          </a:xfrm>
          <a:prstGeom prst="rect">
            <a:avLst/>
          </a:prstGeom>
        </p:spPr>
      </p:pic>
      <p:sp>
        <p:nvSpPr>
          <p:cNvPr id="8" name="TextBox 7"/>
          <p:cNvSpPr txBox="1"/>
          <p:nvPr/>
        </p:nvSpPr>
        <p:spPr>
          <a:xfrm>
            <a:off x="6876256" y="3531840"/>
            <a:ext cx="1481688" cy="369332"/>
          </a:xfrm>
          <a:prstGeom prst="rect">
            <a:avLst/>
          </a:prstGeom>
          <a:noFill/>
        </p:spPr>
        <p:txBody>
          <a:bodyPr wrap="none" rtlCol="0">
            <a:spAutoFit/>
          </a:bodyPr>
          <a:lstStyle/>
          <a:p>
            <a:r>
              <a:rPr lang="en-IN" b="1" dirty="0" smtClean="0">
                <a:solidFill>
                  <a:srgbClr val="002060"/>
                </a:solidFill>
              </a:rPr>
              <a:t>3.Pie </a:t>
            </a:r>
            <a:r>
              <a:rPr lang="en-IN" b="1" dirty="0">
                <a:solidFill>
                  <a:srgbClr val="002060"/>
                </a:solidFill>
              </a:rPr>
              <a:t>Chart :</a:t>
            </a:r>
            <a:endParaRPr lang="en-IN" dirty="0">
              <a:solidFill>
                <a:srgbClr val="002060"/>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3087" y="4196680"/>
            <a:ext cx="2659393" cy="1383640"/>
          </a:xfrm>
          <a:prstGeom prst="rect">
            <a:avLst/>
          </a:prstGeom>
        </p:spPr>
      </p:pic>
    </p:spTree>
    <p:extLst>
      <p:ext uri="{BB962C8B-B14F-4D97-AF65-F5344CB8AC3E}">
        <p14:creationId xmlns:p14="http://schemas.microsoft.com/office/powerpoint/2010/main" val="4276977024"/>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20688"/>
            <a:ext cx="3168352" cy="461665"/>
          </a:xfrm>
          <a:prstGeom prst="rect">
            <a:avLst/>
          </a:prstGeom>
          <a:noFill/>
        </p:spPr>
        <p:txBody>
          <a:bodyPr wrap="square" rtlCol="0">
            <a:spAutoFit/>
          </a:bodyPr>
          <a:lstStyle/>
          <a:p>
            <a:r>
              <a:rPr lang="en-IN" sz="2400" dirty="0" smtClean="0">
                <a:solidFill>
                  <a:srgbClr val="002060"/>
                </a:solidFill>
              </a:rPr>
              <a:t>Example.</a:t>
            </a:r>
            <a:endParaRPr lang="en-IN" sz="2400" dirty="0">
              <a:solidFill>
                <a:srgbClr val="002060"/>
              </a:solidFill>
            </a:endParaRPr>
          </a:p>
        </p:txBody>
      </p:sp>
      <p:sp>
        <p:nvSpPr>
          <p:cNvPr id="3" name="TextBox 2"/>
          <p:cNvSpPr txBox="1"/>
          <p:nvPr/>
        </p:nvSpPr>
        <p:spPr>
          <a:xfrm>
            <a:off x="1043608" y="1082353"/>
            <a:ext cx="6984776" cy="5262979"/>
          </a:xfrm>
          <a:prstGeom prst="rect">
            <a:avLst/>
          </a:prstGeom>
          <a:noFill/>
        </p:spPr>
        <p:txBody>
          <a:bodyPr wrap="square" rtlCol="0">
            <a:spAutoFit/>
          </a:bodyPr>
          <a:lstStyle/>
          <a:p>
            <a:pPr fontAlgn="base"/>
            <a:r>
              <a:rPr lang="en-IN" sz="1400" dirty="0">
                <a:solidFill>
                  <a:srgbClr val="002060"/>
                </a:solidFill>
              </a:rPr>
              <a:t># import pandas and </a:t>
            </a:r>
            <a:r>
              <a:rPr lang="en-IN" sz="1400" dirty="0" err="1">
                <a:solidFill>
                  <a:srgbClr val="002060"/>
                </a:solidFill>
              </a:rPr>
              <a:t>matplotlib</a:t>
            </a:r>
            <a:r>
              <a:rPr lang="en-IN" sz="1400" dirty="0">
                <a:solidFill>
                  <a:srgbClr val="002060"/>
                </a:solidFill>
              </a:rPr>
              <a:t> </a:t>
            </a:r>
          </a:p>
          <a:p>
            <a:pPr fontAlgn="base"/>
            <a:r>
              <a:rPr lang="en-IN" sz="1400" dirty="0">
                <a:solidFill>
                  <a:srgbClr val="002060"/>
                </a:solidFill>
              </a:rPr>
              <a:t>import pandas as </a:t>
            </a:r>
            <a:r>
              <a:rPr lang="en-IN" sz="1400" dirty="0" err="1">
                <a:solidFill>
                  <a:srgbClr val="002060"/>
                </a:solidFill>
              </a:rPr>
              <a:t>pd</a:t>
            </a:r>
            <a:r>
              <a:rPr lang="en-IN" sz="1400" dirty="0">
                <a:solidFill>
                  <a:srgbClr val="002060"/>
                </a:solidFill>
              </a:rPr>
              <a:t> </a:t>
            </a:r>
          </a:p>
          <a:p>
            <a:pPr fontAlgn="base"/>
            <a:r>
              <a:rPr lang="en-IN" sz="1400" dirty="0">
                <a:solidFill>
                  <a:srgbClr val="002060"/>
                </a:solidFill>
              </a:rPr>
              <a:t>import </a:t>
            </a:r>
            <a:r>
              <a:rPr lang="en-IN" sz="1400" dirty="0" err="1">
                <a:solidFill>
                  <a:srgbClr val="002060"/>
                </a:solidFill>
              </a:rPr>
              <a:t>matplotlib.pyplot</a:t>
            </a:r>
            <a:r>
              <a:rPr lang="en-IN" sz="1400" dirty="0">
                <a:solidFill>
                  <a:srgbClr val="002060"/>
                </a:solidFill>
              </a:rPr>
              <a:t> as </a:t>
            </a:r>
            <a:r>
              <a:rPr lang="en-IN" sz="1400" dirty="0" err="1">
                <a:solidFill>
                  <a:srgbClr val="002060"/>
                </a:solidFill>
              </a:rPr>
              <a:t>plt</a:t>
            </a:r>
            <a:r>
              <a:rPr lang="en-IN" sz="1400" dirty="0">
                <a:solidFill>
                  <a:srgbClr val="002060"/>
                </a:solidFill>
              </a:rPr>
              <a:t> </a:t>
            </a:r>
          </a:p>
          <a:p>
            <a:pPr fontAlgn="base"/>
            <a:r>
              <a:rPr lang="en-IN" sz="1400" dirty="0">
                <a:solidFill>
                  <a:srgbClr val="002060"/>
                </a:solidFill>
              </a:rPr>
              <a:t>  </a:t>
            </a:r>
          </a:p>
          <a:p>
            <a:pPr fontAlgn="base"/>
            <a:r>
              <a:rPr lang="en-IN" sz="1400" dirty="0">
                <a:solidFill>
                  <a:srgbClr val="002060"/>
                </a:solidFill>
              </a:rPr>
              <a:t># create 2D array of table given above </a:t>
            </a:r>
          </a:p>
          <a:p>
            <a:pPr fontAlgn="base"/>
            <a:r>
              <a:rPr lang="en-IN" sz="1400" dirty="0">
                <a:solidFill>
                  <a:srgbClr val="002060"/>
                </a:solidFill>
              </a:rPr>
              <a:t>data = [['E001', 'M', 34, 123, 'Normal', 350], </a:t>
            </a:r>
          </a:p>
          <a:p>
            <a:pPr fontAlgn="base"/>
            <a:r>
              <a:rPr lang="en-IN" sz="1400" dirty="0">
                <a:solidFill>
                  <a:srgbClr val="002060"/>
                </a:solidFill>
              </a:rPr>
              <a:t>        ['E002', 'F', 40, 114, 'Overweight', 450], </a:t>
            </a:r>
          </a:p>
          <a:p>
            <a:pPr fontAlgn="base"/>
            <a:r>
              <a:rPr lang="en-IN" sz="1400" dirty="0">
                <a:solidFill>
                  <a:srgbClr val="002060"/>
                </a:solidFill>
              </a:rPr>
              <a:t>        ['E003', 'F', 37, 135, 'Obesity', 169], </a:t>
            </a:r>
          </a:p>
          <a:p>
            <a:pPr fontAlgn="base"/>
            <a:r>
              <a:rPr lang="en-IN" sz="1400" dirty="0">
                <a:solidFill>
                  <a:srgbClr val="002060"/>
                </a:solidFill>
              </a:rPr>
              <a:t>        ['E004', 'M', 30, 139, 'Underweight', 189], </a:t>
            </a:r>
          </a:p>
          <a:p>
            <a:pPr fontAlgn="base"/>
            <a:r>
              <a:rPr lang="en-IN" sz="1400" dirty="0">
                <a:solidFill>
                  <a:srgbClr val="002060"/>
                </a:solidFill>
              </a:rPr>
              <a:t>        ['E005', 'F', 44, 117, 'Underweight', 183], </a:t>
            </a:r>
          </a:p>
          <a:p>
            <a:pPr fontAlgn="base"/>
            <a:r>
              <a:rPr lang="en-IN" sz="1400" dirty="0">
                <a:solidFill>
                  <a:srgbClr val="002060"/>
                </a:solidFill>
              </a:rPr>
              <a:t>        ['E006', 'M', 36, 121, 'Normal', 80], </a:t>
            </a:r>
          </a:p>
          <a:p>
            <a:pPr fontAlgn="base"/>
            <a:r>
              <a:rPr lang="en-IN" sz="1400" dirty="0">
                <a:solidFill>
                  <a:srgbClr val="002060"/>
                </a:solidFill>
              </a:rPr>
              <a:t>        ['E007', 'M', 32, 133, 'Obesity', 166], </a:t>
            </a:r>
          </a:p>
          <a:p>
            <a:pPr fontAlgn="base"/>
            <a:r>
              <a:rPr lang="en-IN" sz="1400" dirty="0">
                <a:solidFill>
                  <a:srgbClr val="002060"/>
                </a:solidFill>
              </a:rPr>
              <a:t>        ['E008', 'F', 26, 140, 'Normal', 120], </a:t>
            </a:r>
          </a:p>
          <a:p>
            <a:pPr fontAlgn="base"/>
            <a:r>
              <a:rPr lang="en-IN" sz="1400" dirty="0">
                <a:solidFill>
                  <a:srgbClr val="002060"/>
                </a:solidFill>
              </a:rPr>
              <a:t>        ['E009', 'M', 32, 133, 'Normal', 75], </a:t>
            </a:r>
          </a:p>
          <a:p>
            <a:pPr fontAlgn="base"/>
            <a:r>
              <a:rPr lang="en-IN" sz="1400" dirty="0">
                <a:solidFill>
                  <a:srgbClr val="002060"/>
                </a:solidFill>
              </a:rPr>
              <a:t>        ['E010', 'M', 36, 133, 'Underweight', 40] ] </a:t>
            </a:r>
          </a:p>
          <a:p>
            <a:pPr fontAlgn="base"/>
            <a:r>
              <a:rPr lang="en-IN" sz="1400" dirty="0">
                <a:solidFill>
                  <a:srgbClr val="002060"/>
                </a:solidFill>
              </a:rPr>
              <a:t>  </a:t>
            </a:r>
            <a:r>
              <a:rPr lang="en-IN" sz="1400" dirty="0" smtClean="0">
                <a:solidFill>
                  <a:srgbClr val="002060"/>
                </a:solidFill>
              </a:rPr>
              <a:t># </a:t>
            </a:r>
            <a:r>
              <a:rPr lang="en-IN" sz="1400" dirty="0" err="1">
                <a:solidFill>
                  <a:srgbClr val="002060"/>
                </a:solidFill>
              </a:rPr>
              <a:t>dataframe</a:t>
            </a:r>
            <a:r>
              <a:rPr lang="en-IN" sz="1400" dirty="0">
                <a:solidFill>
                  <a:srgbClr val="002060"/>
                </a:solidFill>
              </a:rPr>
              <a:t> created with </a:t>
            </a:r>
          </a:p>
          <a:p>
            <a:pPr fontAlgn="base"/>
            <a:r>
              <a:rPr lang="en-IN" sz="1400" dirty="0">
                <a:solidFill>
                  <a:srgbClr val="002060"/>
                </a:solidFill>
              </a:rPr>
              <a:t># the above data array </a:t>
            </a:r>
          </a:p>
          <a:p>
            <a:pPr fontAlgn="base"/>
            <a:r>
              <a:rPr lang="en-IN" sz="1400" dirty="0" err="1">
                <a:solidFill>
                  <a:srgbClr val="002060"/>
                </a:solidFill>
              </a:rPr>
              <a:t>df</a:t>
            </a:r>
            <a:r>
              <a:rPr lang="en-IN" sz="1400" dirty="0">
                <a:solidFill>
                  <a:srgbClr val="002060"/>
                </a:solidFill>
              </a:rPr>
              <a:t> = </a:t>
            </a:r>
            <a:r>
              <a:rPr lang="en-IN" sz="1400" dirty="0" err="1">
                <a:solidFill>
                  <a:srgbClr val="002060"/>
                </a:solidFill>
              </a:rPr>
              <a:t>pd.DataFrame</a:t>
            </a:r>
            <a:r>
              <a:rPr lang="en-IN" sz="1400" dirty="0">
                <a:solidFill>
                  <a:srgbClr val="002060"/>
                </a:solidFill>
              </a:rPr>
              <a:t>(data, columns = ['EMPID', 'Gender',  </a:t>
            </a:r>
          </a:p>
          <a:p>
            <a:pPr fontAlgn="base"/>
            <a:r>
              <a:rPr lang="en-IN" sz="1400" dirty="0">
                <a:solidFill>
                  <a:srgbClr val="002060"/>
                </a:solidFill>
              </a:rPr>
              <a:t>                                    'Age', 'Sales', </a:t>
            </a:r>
          </a:p>
          <a:p>
            <a:pPr fontAlgn="base"/>
            <a:r>
              <a:rPr lang="en-IN" sz="1400" dirty="0">
                <a:solidFill>
                  <a:srgbClr val="002060"/>
                </a:solidFill>
              </a:rPr>
              <a:t>                                    'BMI', 'Income'] ) </a:t>
            </a:r>
          </a:p>
          <a:p>
            <a:pPr fontAlgn="base"/>
            <a:r>
              <a:rPr lang="en-IN" sz="1400" dirty="0">
                <a:solidFill>
                  <a:srgbClr val="002060"/>
                </a:solidFill>
              </a:rPr>
              <a:t>  </a:t>
            </a:r>
            <a:r>
              <a:rPr lang="en-IN" sz="1400" dirty="0" smtClean="0">
                <a:solidFill>
                  <a:srgbClr val="002060"/>
                </a:solidFill>
              </a:rPr>
              <a:t># </a:t>
            </a:r>
            <a:r>
              <a:rPr lang="en-IN" sz="1400" dirty="0">
                <a:solidFill>
                  <a:srgbClr val="002060"/>
                </a:solidFill>
              </a:rPr>
              <a:t>create histogram for numeric data </a:t>
            </a:r>
          </a:p>
          <a:p>
            <a:pPr fontAlgn="base"/>
            <a:r>
              <a:rPr lang="en-IN" sz="1400" dirty="0" err="1">
                <a:solidFill>
                  <a:srgbClr val="002060"/>
                </a:solidFill>
              </a:rPr>
              <a:t>df.hist</a:t>
            </a:r>
            <a:r>
              <a:rPr lang="en-IN" sz="1400" dirty="0">
                <a:solidFill>
                  <a:srgbClr val="002060"/>
                </a:solidFill>
              </a:rPr>
              <a:t>() </a:t>
            </a:r>
          </a:p>
          <a:p>
            <a:pPr fontAlgn="base"/>
            <a:r>
              <a:rPr lang="en-IN" sz="1400" dirty="0">
                <a:solidFill>
                  <a:srgbClr val="002060"/>
                </a:solidFill>
              </a:rPr>
              <a:t>  </a:t>
            </a:r>
            <a:r>
              <a:rPr lang="en-IN" sz="1400" dirty="0" smtClean="0">
                <a:solidFill>
                  <a:srgbClr val="002060"/>
                </a:solidFill>
              </a:rPr>
              <a:t># </a:t>
            </a:r>
            <a:r>
              <a:rPr lang="en-IN" sz="1400" dirty="0">
                <a:solidFill>
                  <a:srgbClr val="002060"/>
                </a:solidFill>
              </a:rPr>
              <a:t>show plot </a:t>
            </a:r>
          </a:p>
          <a:p>
            <a:pPr fontAlgn="base"/>
            <a:r>
              <a:rPr lang="en-IN" sz="1400" dirty="0" err="1">
                <a:solidFill>
                  <a:srgbClr val="002060"/>
                </a:solidFill>
              </a:rPr>
              <a:t>plt.show</a:t>
            </a:r>
            <a:r>
              <a:rPr lang="en-IN" sz="1400" dirty="0">
                <a:solidFill>
                  <a:srgbClr val="002060"/>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996" y="1340768"/>
            <a:ext cx="4079422" cy="3168352"/>
          </a:xfrm>
          <a:prstGeom prst="rect">
            <a:avLst/>
          </a:prstGeom>
        </p:spPr>
      </p:pic>
    </p:spTree>
    <p:extLst>
      <p:ext uri="{BB962C8B-B14F-4D97-AF65-F5344CB8AC3E}">
        <p14:creationId xmlns:p14="http://schemas.microsoft.com/office/powerpoint/2010/main" val="64457252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476671"/>
            <a:ext cx="5616624"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NUMPY</a:t>
            </a:r>
            <a:endParaRPr lang="en-IN" sz="3600" dirty="0">
              <a:solidFill>
                <a:srgbClr val="C00000"/>
              </a:solidFill>
              <a:latin typeface="Algerian" pitchFamily="82" charset="0"/>
            </a:endParaRPr>
          </a:p>
        </p:txBody>
      </p:sp>
      <p:sp>
        <p:nvSpPr>
          <p:cNvPr id="3" name="TextBox 2"/>
          <p:cNvSpPr txBox="1"/>
          <p:nvPr/>
        </p:nvSpPr>
        <p:spPr>
          <a:xfrm>
            <a:off x="467544" y="1556792"/>
            <a:ext cx="8280920" cy="4801314"/>
          </a:xfrm>
          <a:prstGeom prst="rect">
            <a:avLst/>
          </a:prstGeom>
          <a:noFill/>
        </p:spPr>
        <p:txBody>
          <a:bodyPr wrap="square" rtlCol="0">
            <a:spAutoFit/>
          </a:bodyPr>
          <a:lstStyle/>
          <a:p>
            <a:pPr fontAlgn="base"/>
            <a:r>
              <a:rPr lang="en-IN" b="1" dirty="0">
                <a:solidFill>
                  <a:srgbClr val="002060"/>
                </a:solidFill>
              </a:rPr>
              <a:t>Numpy </a:t>
            </a:r>
            <a:r>
              <a:rPr lang="en-IN" dirty="0">
                <a:solidFill>
                  <a:srgbClr val="002060"/>
                </a:solidFill>
              </a:rPr>
              <a:t>is a general-purpose array-processing package. It provides a high-performance multidimensional array object, and tools for working with these arrays. It is the fundamental package for scientific computing with Python.</a:t>
            </a:r>
            <a:br>
              <a:rPr lang="en-IN" dirty="0">
                <a:solidFill>
                  <a:srgbClr val="002060"/>
                </a:solidFill>
              </a:rPr>
            </a:br>
            <a:r>
              <a:rPr lang="en-IN" dirty="0">
                <a:solidFill>
                  <a:srgbClr val="002060"/>
                </a:solidFill>
              </a:rPr>
              <a:t>Besides its obvious scientific uses, Numpy can also be used as an efficient multi-dimensional container of generic data.</a:t>
            </a:r>
          </a:p>
          <a:p>
            <a:pPr fontAlgn="base"/>
            <a:r>
              <a:rPr lang="en-IN" b="1" dirty="0" smtClean="0">
                <a:solidFill>
                  <a:srgbClr val="002060"/>
                </a:solidFill>
              </a:rPr>
              <a:t>                                                        Arrays </a:t>
            </a:r>
            <a:r>
              <a:rPr lang="en-IN" b="1" dirty="0">
                <a:solidFill>
                  <a:srgbClr val="002060"/>
                </a:solidFill>
              </a:rPr>
              <a:t>in Numpy</a:t>
            </a:r>
          </a:p>
          <a:p>
            <a:pPr fontAlgn="base"/>
            <a:r>
              <a:rPr lang="en-IN" dirty="0">
                <a:solidFill>
                  <a:srgbClr val="002060"/>
                </a:solidFill>
              </a:rPr>
              <a:t>Array in Numpy is a table of elements (usually numbers), all of the same type, indexed by a tuple of positive integers. In Numpy, number of dimensions of the array is called rank of the </a:t>
            </a:r>
            <a:r>
              <a:rPr lang="en-IN" dirty="0" err="1">
                <a:solidFill>
                  <a:srgbClr val="002060"/>
                </a:solidFill>
              </a:rPr>
              <a:t>array.A</a:t>
            </a:r>
            <a:r>
              <a:rPr lang="en-IN" dirty="0">
                <a:solidFill>
                  <a:srgbClr val="002060"/>
                </a:solidFill>
              </a:rPr>
              <a:t> tuple of integers giving the size of the array along each dimension is known as shape of the array. An array class in Numpy is called as </a:t>
            </a:r>
            <a:r>
              <a:rPr lang="en-IN" b="1" dirty="0" err="1">
                <a:solidFill>
                  <a:srgbClr val="002060"/>
                </a:solidFill>
              </a:rPr>
              <a:t>ndarray</a:t>
            </a:r>
            <a:r>
              <a:rPr lang="en-IN" dirty="0">
                <a:solidFill>
                  <a:srgbClr val="002060"/>
                </a:solidFill>
              </a:rPr>
              <a:t>. Elements in Numpy arrays are accessed by using square brackets and can be initialized by using nested Python Lists.</a:t>
            </a:r>
          </a:p>
          <a:p>
            <a:pPr fontAlgn="base"/>
            <a:r>
              <a:rPr lang="en-IN" b="1" dirty="0" smtClean="0">
                <a:solidFill>
                  <a:srgbClr val="002060"/>
                </a:solidFill>
              </a:rPr>
              <a:t>                                                  Creating </a:t>
            </a:r>
            <a:r>
              <a:rPr lang="en-IN" b="1" dirty="0">
                <a:solidFill>
                  <a:srgbClr val="002060"/>
                </a:solidFill>
              </a:rPr>
              <a:t>a Numpy Array</a:t>
            </a:r>
            <a:r>
              <a:rPr lang="en-IN" dirty="0">
                <a:solidFill>
                  <a:srgbClr val="002060"/>
                </a:solidFill>
              </a:rPr>
              <a:t/>
            </a:r>
            <a:br>
              <a:rPr lang="en-IN" dirty="0">
                <a:solidFill>
                  <a:srgbClr val="002060"/>
                </a:solidFill>
              </a:rPr>
            </a:br>
            <a:r>
              <a:rPr lang="en-IN" dirty="0">
                <a:solidFill>
                  <a:srgbClr val="002060"/>
                </a:solidFill>
              </a:rPr>
              <a:t>Arrays in Numpy can be created by multiple ways, with various number of Ranks, defining the size of the Array. Arrays can also be created with the use of various data types such as lists, tuples, etc. The type of the resultant array is deduced from the type of the elements in the sequences</a:t>
            </a:r>
            <a:r>
              <a:rPr lang="en-IN" dirty="0" smtClean="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178796630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2520280" cy="461665"/>
          </a:xfrm>
          <a:prstGeom prst="rect">
            <a:avLst/>
          </a:prstGeom>
          <a:noFill/>
        </p:spPr>
        <p:txBody>
          <a:bodyPr wrap="square" rtlCol="0">
            <a:spAutoFit/>
          </a:bodyPr>
          <a:lstStyle/>
          <a:p>
            <a:r>
              <a:rPr lang="en-IN" sz="2400" dirty="0" smtClean="0">
                <a:solidFill>
                  <a:srgbClr val="002060"/>
                </a:solidFill>
              </a:rPr>
              <a:t>Example.</a:t>
            </a:r>
            <a:endParaRPr lang="en-IN" sz="2400" dirty="0">
              <a:solidFill>
                <a:srgbClr val="002060"/>
              </a:solidFill>
            </a:endParaRPr>
          </a:p>
        </p:txBody>
      </p:sp>
      <p:sp>
        <p:nvSpPr>
          <p:cNvPr id="3" name="TextBox 2"/>
          <p:cNvSpPr txBox="1"/>
          <p:nvPr/>
        </p:nvSpPr>
        <p:spPr>
          <a:xfrm>
            <a:off x="899592" y="1340768"/>
            <a:ext cx="7344816" cy="4247317"/>
          </a:xfrm>
          <a:prstGeom prst="rect">
            <a:avLst/>
          </a:prstGeom>
          <a:noFill/>
        </p:spPr>
        <p:txBody>
          <a:bodyPr wrap="square" rtlCol="0">
            <a:spAutoFit/>
          </a:bodyPr>
          <a:lstStyle/>
          <a:p>
            <a:r>
              <a:rPr lang="en-IN" dirty="0" smtClean="0">
                <a:solidFill>
                  <a:srgbClr val="002060"/>
                </a:solidFill>
              </a:rPr>
              <a:t>Import </a:t>
            </a:r>
            <a:r>
              <a:rPr lang="en-IN" dirty="0" err="1" smtClean="0">
                <a:solidFill>
                  <a:srgbClr val="002060"/>
                </a:solidFill>
              </a:rPr>
              <a:t>numpy</a:t>
            </a:r>
            <a:r>
              <a:rPr lang="en-IN" dirty="0" smtClean="0">
                <a:solidFill>
                  <a:srgbClr val="002060"/>
                </a:solidFill>
              </a:rPr>
              <a:t> as </a:t>
            </a:r>
            <a:r>
              <a:rPr lang="en-IN" dirty="0" err="1" smtClean="0">
                <a:solidFill>
                  <a:srgbClr val="002060"/>
                </a:solidFill>
              </a:rPr>
              <a:t>np</a:t>
            </a:r>
            <a:endParaRPr lang="en-IN" dirty="0" smtClean="0">
              <a:solidFill>
                <a:srgbClr val="002060"/>
              </a:solidFill>
            </a:endParaRPr>
          </a:p>
          <a:p>
            <a:r>
              <a:rPr lang="en-IN" dirty="0" err="1" smtClean="0">
                <a:solidFill>
                  <a:srgbClr val="002060"/>
                </a:solidFill>
              </a:rPr>
              <a:t>arr</a:t>
            </a:r>
            <a:r>
              <a:rPr lang="en-IN" dirty="0" smtClean="0">
                <a:solidFill>
                  <a:srgbClr val="002060"/>
                </a:solidFill>
              </a:rPr>
              <a:t>=</a:t>
            </a:r>
            <a:r>
              <a:rPr lang="en-IN" dirty="0" err="1" smtClean="0">
                <a:solidFill>
                  <a:srgbClr val="002060"/>
                </a:solidFill>
              </a:rPr>
              <a:t>np.array</a:t>
            </a:r>
            <a:r>
              <a:rPr lang="en-IN" dirty="0" smtClean="0">
                <a:solidFill>
                  <a:srgbClr val="002060"/>
                </a:solidFill>
              </a:rPr>
              <a:t>[1</a:t>
            </a:r>
            <a:r>
              <a:rPr lang="en-IN" dirty="0">
                <a:solidFill>
                  <a:srgbClr val="002060"/>
                </a:solidFill>
              </a:rPr>
              <a:t>, 2, 3, 4, 5]	</a:t>
            </a:r>
            <a:endParaRPr lang="en-IN" dirty="0" smtClean="0">
              <a:solidFill>
                <a:srgbClr val="002060"/>
              </a:solidFill>
            </a:endParaRPr>
          </a:p>
          <a:p>
            <a:r>
              <a:rPr lang="en-IN" dirty="0" smtClean="0">
                <a:solidFill>
                  <a:srgbClr val="002060"/>
                </a:solidFill>
              </a:rPr>
              <a:t>for </a:t>
            </a:r>
            <a:r>
              <a:rPr lang="en-IN" dirty="0">
                <a:solidFill>
                  <a:srgbClr val="002060"/>
                </a:solidFill>
              </a:rPr>
              <a:t>i in </a:t>
            </a:r>
            <a:r>
              <a:rPr lang="en-IN" dirty="0" err="1">
                <a:solidFill>
                  <a:srgbClr val="002060"/>
                </a:solidFill>
              </a:rPr>
              <a:t>arr</a:t>
            </a:r>
            <a:r>
              <a:rPr lang="en-IN" dirty="0">
                <a:solidFill>
                  <a:srgbClr val="002060"/>
                </a:solidFill>
              </a:rPr>
              <a:t>:	</a:t>
            </a:r>
            <a:endParaRPr lang="en-IN" dirty="0" smtClean="0">
              <a:solidFill>
                <a:srgbClr val="002060"/>
              </a:solidFill>
            </a:endParaRPr>
          </a:p>
          <a:p>
            <a:r>
              <a:rPr lang="en-IN" dirty="0" smtClean="0">
                <a:solidFill>
                  <a:srgbClr val="002060"/>
                </a:solidFill>
              </a:rPr>
              <a:t>	print(i) </a:t>
            </a:r>
          </a:p>
          <a:p>
            <a:endParaRPr lang="en-IN" dirty="0">
              <a:solidFill>
                <a:srgbClr val="002060"/>
              </a:solidFill>
            </a:endParaRPr>
          </a:p>
          <a:p>
            <a:endParaRPr lang="en-IN" dirty="0" smtClean="0">
              <a:solidFill>
                <a:srgbClr val="002060"/>
              </a:solidFill>
            </a:endParaRPr>
          </a:p>
          <a:p>
            <a:endParaRPr lang="en-IN" dirty="0">
              <a:solidFill>
                <a:srgbClr val="002060"/>
              </a:solidFill>
            </a:endParaRPr>
          </a:p>
          <a:p>
            <a:r>
              <a:rPr lang="en-IN" sz="2400" dirty="0" smtClean="0">
                <a:solidFill>
                  <a:srgbClr val="002060"/>
                </a:solidFill>
              </a:rPr>
              <a:t>Output:-</a:t>
            </a:r>
          </a:p>
          <a:p>
            <a:r>
              <a:rPr lang="en-IN" sz="2400" dirty="0">
                <a:solidFill>
                  <a:srgbClr val="002060"/>
                </a:solidFill>
              </a:rPr>
              <a:t>		</a:t>
            </a:r>
            <a:r>
              <a:rPr lang="en-IN" sz="2400" dirty="0" smtClean="0">
                <a:solidFill>
                  <a:srgbClr val="002060"/>
                </a:solidFill>
              </a:rPr>
              <a:t>1</a:t>
            </a:r>
          </a:p>
          <a:p>
            <a:r>
              <a:rPr lang="en-IN" sz="2400" dirty="0">
                <a:solidFill>
                  <a:srgbClr val="002060"/>
                </a:solidFill>
              </a:rPr>
              <a:t>	</a:t>
            </a:r>
            <a:r>
              <a:rPr lang="en-IN" sz="2400" dirty="0" smtClean="0">
                <a:solidFill>
                  <a:srgbClr val="002060"/>
                </a:solidFill>
              </a:rPr>
              <a:t>	2</a:t>
            </a:r>
          </a:p>
          <a:p>
            <a:r>
              <a:rPr lang="en-IN" sz="2400" dirty="0">
                <a:solidFill>
                  <a:srgbClr val="002060"/>
                </a:solidFill>
              </a:rPr>
              <a:t>	</a:t>
            </a:r>
            <a:r>
              <a:rPr lang="en-IN" sz="2400" dirty="0" smtClean="0">
                <a:solidFill>
                  <a:srgbClr val="002060"/>
                </a:solidFill>
              </a:rPr>
              <a:t>	3</a:t>
            </a:r>
          </a:p>
          <a:p>
            <a:r>
              <a:rPr lang="en-IN" sz="2400" dirty="0">
                <a:solidFill>
                  <a:srgbClr val="002060"/>
                </a:solidFill>
              </a:rPr>
              <a:t>	</a:t>
            </a:r>
            <a:r>
              <a:rPr lang="en-IN" sz="2400" dirty="0" smtClean="0">
                <a:solidFill>
                  <a:srgbClr val="002060"/>
                </a:solidFill>
              </a:rPr>
              <a:t>	4</a:t>
            </a:r>
          </a:p>
          <a:p>
            <a:r>
              <a:rPr lang="en-IN" sz="2400" dirty="0">
                <a:solidFill>
                  <a:srgbClr val="002060"/>
                </a:solidFill>
              </a:rPr>
              <a:t>	</a:t>
            </a:r>
            <a:r>
              <a:rPr lang="en-IN" sz="2400" dirty="0" smtClean="0">
                <a:solidFill>
                  <a:srgbClr val="002060"/>
                </a:solidFill>
              </a:rPr>
              <a:t>	5</a:t>
            </a:r>
            <a:endParaRPr lang="en-IN" sz="2400" dirty="0">
              <a:solidFill>
                <a:srgbClr val="002060"/>
              </a:solidFill>
            </a:endParaRPr>
          </a:p>
        </p:txBody>
      </p:sp>
    </p:spTree>
    <p:extLst>
      <p:ext uri="{BB962C8B-B14F-4D97-AF65-F5344CB8AC3E}">
        <p14:creationId xmlns:p14="http://schemas.microsoft.com/office/powerpoint/2010/main" val="365374047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3768" y="404664"/>
            <a:ext cx="4320480"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PANDAS</a:t>
            </a:r>
            <a:endParaRPr lang="en-IN" sz="3600" dirty="0">
              <a:solidFill>
                <a:srgbClr val="C00000"/>
              </a:solidFill>
              <a:latin typeface="Algerian" pitchFamily="82" charset="0"/>
            </a:endParaRPr>
          </a:p>
        </p:txBody>
      </p:sp>
      <p:sp>
        <p:nvSpPr>
          <p:cNvPr id="7" name="TextBox 6"/>
          <p:cNvSpPr txBox="1"/>
          <p:nvPr/>
        </p:nvSpPr>
        <p:spPr>
          <a:xfrm>
            <a:off x="683568" y="1050995"/>
            <a:ext cx="7848872" cy="4893647"/>
          </a:xfrm>
          <a:prstGeom prst="rect">
            <a:avLst/>
          </a:prstGeom>
          <a:noFill/>
        </p:spPr>
        <p:txBody>
          <a:bodyPr wrap="square" rtlCol="0">
            <a:spAutoFit/>
          </a:bodyPr>
          <a:lstStyle/>
          <a:p>
            <a:r>
              <a:rPr lang="en-IN" sz="2400" b="1" dirty="0">
                <a:solidFill>
                  <a:srgbClr val="002060"/>
                </a:solidFill>
              </a:rPr>
              <a:t>Pandas </a:t>
            </a:r>
            <a:r>
              <a:rPr lang="en-IN" sz="2400" b="1" dirty="0" err="1" smtClean="0">
                <a:solidFill>
                  <a:srgbClr val="002060"/>
                </a:solidFill>
              </a:rPr>
              <a:t>DataFrame</a:t>
            </a:r>
            <a:r>
              <a:rPr lang="en-IN" sz="2400" b="1" dirty="0" smtClean="0">
                <a:solidFill>
                  <a:srgbClr val="002060"/>
                </a:solidFill>
              </a:rPr>
              <a:t> :-</a:t>
            </a:r>
            <a:r>
              <a:rPr lang="en-IN" sz="2400" dirty="0">
                <a:solidFill>
                  <a:srgbClr val="002060"/>
                </a:solidFill>
              </a:rPr>
              <a:t> is two-dimensional size-mutable, potentially heterogeneous tabular data structure with </a:t>
            </a:r>
            <a:r>
              <a:rPr lang="en-IN" sz="2400" dirty="0" err="1">
                <a:solidFill>
                  <a:srgbClr val="002060"/>
                </a:solidFill>
              </a:rPr>
              <a:t>labeled</a:t>
            </a:r>
            <a:r>
              <a:rPr lang="en-IN" sz="2400" dirty="0">
                <a:solidFill>
                  <a:srgbClr val="002060"/>
                </a:solidFill>
              </a:rPr>
              <a:t> axes (rows and columns). A Data frame is a two-dimensional data structure, i.e., data is aligned in a tabular fashion in rows and columns. Pandas </a:t>
            </a:r>
            <a:r>
              <a:rPr lang="en-IN" sz="2400" dirty="0" err="1">
                <a:solidFill>
                  <a:srgbClr val="002060"/>
                </a:solidFill>
              </a:rPr>
              <a:t>DataFrame</a:t>
            </a:r>
            <a:r>
              <a:rPr lang="en-IN" sz="2400" dirty="0">
                <a:solidFill>
                  <a:srgbClr val="002060"/>
                </a:solidFill>
              </a:rPr>
              <a:t> consists of three principal components, the </a:t>
            </a:r>
            <a:r>
              <a:rPr lang="en-IN" sz="2400" b="1" dirty="0">
                <a:solidFill>
                  <a:srgbClr val="002060"/>
                </a:solidFill>
              </a:rPr>
              <a:t>data</a:t>
            </a:r>
            <a:r>
              <a:rPr lang="en-IN" sz="2400" dirty="0">
                <a:solidFill>
                  <a:srgbClr val="002060"/>
                </a:solidFill>
              </a:rPr>
              <a:t>, </a:t>
            </a:r>
            <a:r>
              <a:rPr lang="en-IN" sz="2400" b="1" dirty="0">
                <a:solidFill>
                  <a:srgbClr val="002060"/>
                </a:solidFill>
              </a:rPr>
              <a:t>rows</a:t>
            </a:r>
            <a:r>
              <a:rPr lang="en-IN" sz="2400" dirty="0">
                <a:solidFill>
                  <a:srgbClr val="002060"/>
                </a:solidFill>
              </a:rPr>
              <a:t>, and </a:t>
            </a:r>
            <a:r>
              <a:rPr lang="en-IN" sz="2400" b="1" dirty="0">
                <a:solidFill>
                  <a:srgbClr val="002060"/>
                </a:solidFill>
              </a:rPr>
              <a:t>columns</a:t>
            </a:r>
            <a:r>
              <a:rPr lang="en-IN" sz="2400" dirty="0" smtClean="0">
                <a:solidFill>
                  <a:srgbClr val="002060"/>
                </a:solidFill>
              </a:rPr>
              <a:t>.</a:t>
            </a:r>
          </a:p>
          <a:p>
            <a:endParaRPr lang="en-IN" sz="2400" dirty="0">
              <a:solidFill>
                <a:srgbClr val="002060"/>
              </a:solidFill>
            </a:endParaRPr>
          </a:p>
          <a:p>
            <a:pPr marL="342900" indent="-342900">
              <a:buFont typeface="Arial" pitchFamily="34" charset="0"/>
              <a:buChar char="•"/>
            </a:pPr>
            <a:r>
              <a:rPr lang="en-IN" sz="2400" dirty="0" smtClean="0">
                <a:solidFill>
                  <a:srgbClr val="002060"/>
                </a:solidFill>
              </a:rPr>
              <a:t>Creating a </a:t>
            </a:r>
            <a:r>
              <a:rPr lang="en-IN" sz="2400" dirty="0" err="1" smtClean="0">
                <a:solidFill>
                  <a:srgbClr val="002060"/>
                </a:solidFill>
              </a:rPr>
              <a:t>DataFrame</a:t>
            </a:r>
            <a:r>
              <a:rPr lang="en-IN" sz="2400" dirty="0" smtClean="0">
                <a:solidFill>
                  <a:srgbClr val="002060"/>
                </a:solidFill>
              </a:rPr>
              <a:t>.</a:t>
            </a:r>
          </a:p>
          <a:p>
            <a:pPr marL="342900" indent="-342900">
              <a:buFont typeface="Arial" pitchFamily="34" charset="0"/>
              <a:buChar char="•"/>
            </a:pPr>
            <a:r>
              <a:rPr lang="en-IN" sz="2400" dirty="0" smtClean="0">
                <a:solidFill>
                  <a:srgbClr val="002060"/>
                </a:solidFill>
              </a:rPr>
              <a:t>Dealing With Row and Column.</a:t>
            </a:r>
          </a:p>
          <a:p>
            <a:pPr marL="342900" indent="-342900">
              <a:buFont typeface="Arial" pitchFamily="34" charset="0"/>
              <a:buChar char="•"/>
            </a:pPr>
            <a:r>
              <a:rPr lang="en-IN" sz="2400" dirty="0" smtClean="0">
                <a:solidFill>
                  <a:srgbClr val="002060"/>
                </a:solidFill>
              </a:rPr>
              <a:t>Indexing and Selecting Data.</a:t>
            </a:r>
          </a:p>
          <a:p>
            <a:pPr marL="342900" indent="-342900">
              <a:buFont typeface="Arial" pitchFamily="34" charset="0"/>
              <a:buChar char="•"/>
            </a:pPr>
            <a:r>
              <a:rPr lang="en-IN" sz="2400" dirty="0" smtClean="0">
                <a:solidFill>
                  <a:srgbClr val="002060"/>
                </a:solidFill>
              </a:rPr>
              <a:t>Working With Missing Data.</a:t>
            </a:r>
          </a:p>
          <a:p>
            <a:pPr marL="342900" indent="-342900">
              <a:buFont typeface="Arial" pitchFamily="34" charset="0"/>
              <a:buChar char="•"/>
            </a:pPr>
            <a:r>
              <a:rPr lang="en-IN" sz="2400" dirty="0" err="1" smtClean="0">
                <a:solidFill>
                  <a:srgbClr val="002060"/>
                </a:solidFill>
              </a:rPr>
              <a:t>Itreating</a:t>
            </a:r>
            <a:r>
              <a:rPr lang="en-IN" sz="2400" dirty="0" smtClean="0">
                <a:solidFill>
                  <a:srgbClr val="002060"/>
                </a:solidFill>
              </a:rPr>
              <a:t> Over Rows And Column.</a:t>
            </a:r>
            <a:endParaRPr lang="en-IN" sz="2400" dirty="0">
              <a:solidFill>
                <a:srgbClr val="002060"/>
              </a:solidFill>
            </a:endParaRPr>
          </a:p>
        </p:txBody>
      </p:sp>
    </p:spTree>
    <p:extLst>
      <p:ext uri="{BB962C8B-B14F-4D97-AF65-F5344CB8AC3E}">
        <p14:creationId xmlns:p14="http://schemas.microsoft.com/office/powerpoint/2010/main" val="417167474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19" y="599898"/>
            <a:ext cx="8644925" cy="5349382"/>
          </a:xfrm>
          <a:prstGeom prst="rect">
            <a:avLst/>
          </a:prstGeom>
        </p:spPr>
      </p:pic>
    </p:spTree>
    <p:extLst>
      <p:ext uri="{BB962C8B-B14F-4D97-AF65-F5344CB8AC3E}">
        <p14:creationId xmlns:p14="http://schemas.microsoft.com/office/powerpoint/2010/main" val="26877714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404664"/>
            <a:ext cx="6912768" cy="707886"/>
          </a:xfrm>
          <a:prstGeom prst="rect">
            <a:avLst/>
          </a:prstGeom>
          <a:noFill/>
        </p:spPr>
        <p:txBody>
          <a:bodyPr wrap="square" rtlCol="0">
            <a:spAutoFit/>
          </a:bodyPr>
          <a:lstStyle/>
          <a:p>
            <a:pPr algn="ctr"/>
            <a:r>
              <a:rPr lang="en-IN" sz="4000" dirty="0" smtClean="0">
                <a:solidFill>
                  <a:srgbClr val="C00000"/>
                </a:solidFill>
                <a:latin typeface="Algerian" pitchFamily="82" charset="0"/>
              </a:rPr>
              <a:t>WHAT WE GIVE YOU ?</a:t>
            </a:r>
            <a:endParaRPr lang="en-IN" sz="4000" dirty="0">
              <a:solidFill>
                <a:srgbClr val="C00000"/>
              </a:solidFill>
              <a:latin typeface="Algerian" pitchFamily="82" charset="0"/>
            </a:endParaRPr>
          </a:p>
        </p:txBody>
      </p:sp>
      <p:sp>
        <p:nvSpPr>
          <p:cNvPr id="3" name="TextBox 2"/>
          <p:cNvSpPr txBox="1"/>
          <p:nvPr/>
        </p:nvSpPr>
        <p:spPr>
          <a:xfrm>
            <a:off x="827584" y="1556792"/>
            <a:ext cx="7704856" cy="2677656"/>
          </a:xfrm>
          <a:prstGeom prst="rect">
            <a:avLst/>
          </a:prstGeom>
          <a:noFill/>
        </p:spPr>
        <p:txBody>
          <a:bodyPr wrap="square" rtlCol="0">
            <a:spAutoFit/>
          </a:bodyPr>
          <a:lstStyle/>
          <a:p>
            <a:pPr marL="285750" indent="-285750">
              <a:buFont typeface="Arial" pitchFamily="34" charset="0"/>
              <a:buChar char="•"/>
            </a:pPr>
            <a:r>
              <a:rPr lang="en-IN" sz="2400" dirty="0" smtClean="0">
                <a:solidFill>
                  <a:srgbClr val="002060"/>
                </a:solidFill>
              </a:rPr>
              <a:t>Python Introduction.</a:t>
            </a:r>
          </a:p>
          <a:p>
            <a:pPr marL="285750" indent="-285750">
              <a:buFont typeface="Arial" pitchFamily="34" charset="0"/>
              <a:buChar char="•"/>
            </a:pPr>
            <a:r>
              <a:rPr lang="en-IN" sz="2400" dirty="0" smtClean="0">
                <a:solidFill>
                  <a:srgbClr val="002060"/>
                </a:solidFill>
              </a:rPr>
              <a:t>Why Python ?</a:t>
            </a:r>
          </a:p>
          <a:p>
            <a:pPr marL="285750" indent="-285750">
              <a:buFont typeface="Arial" pitchFamily="34" charset="0"/>
              <a:buChar char="•"/>
            </a:pPr>
            <a:r>
              <a:rPr lang="en-IN" sz="2400" dirty="0">
                <a:solidFill>
                  <a:srgbClr val="002060"/>
                </a:solidFill>
              </a:rPr>
              <a:t>Object Oriented </a:t>
            </a:r>
            <a:r>
              <a:rPr lang="en-IN" sz="2400" dirty="0" smtClean="0">
                <a:solidFill>
                  <a:srgbClr val="002060"/>
                </a:solidFill>
              </a:rPr>
              <a:t>Concepts.</a:t>
            </a:r>
          </a:p>
          <a:p>
            <a:pPr marL="285750" indent="-285750">
              <a:buFont typeface="Arial" pitchFamily="34" charset="0"/>
              <a:buChar char="•"/>
            </a:pPr>
            <a:r>
              <a:rPr lang="en-IN" sz="2400" dirty="0" smtClean="0">
                <a:solidFill>
                  <a:srgbClr val="002060"/>
                </a:solidFill>
              </a:rPr>
              <a:t>Data Analysis.</a:t>
            </a:r>
          </a:p>
          <a:p>
            <a:pPr marL="285750" indent="-285750">
              <a:buFont typeface="Arial" pitchFamily="34" charset="0"/>
              <a:buChar char="•"/>
            </a:pPr>
            <a:r>
              <a:rPr lang="en-IN" sz="2400" dirty="0" smtClean="0">
                <a:solidFill>
                  <a:srgbClr val="002060"/>
                </a:solidFill>
              </a:rPr>
              <a:t>Numpy.</a:t>
            </a:r>
          </a:p>
          <a:p>
            <a:pPr marL="285750" indent="-285750">
              <a:buFont typeface="Arial" pitchFamily="34" charset="0"/>
              <a:buChar char="•"/>
            </a:pPr>
            <a:r>
              <a:rPr lang="en-IN" sz="2400" dirty="0" smtClean="0">
                <a:solidFill>
                  <a:srgbClr val="002060"/>
                </a:solidFill>
              </a:rPr>
              <a:t>Pandas.</a:t>
            </a:r>
          </a:p>
          <a:p>
            <a:pPr marL="285750" indent="-285750">
              <a:buFont typeface="Arial" pitchFamily="34" charset="0"/>
              <a:buChar char="•"/>
            </a:pPr>
            <a:r>
              <a:rPr lang="en-IN" sz="2400" dirty="0" smtClean="0">
                <a:solidFill>
                  <a:srgbClr val="002060"/>
                </a:solidFill>
              </a:rPr>
              <a:t>Machine Learning With Python.</a:t>
            </a:r>
          </a:p>
        </p:txBody>
      </p:sp>
      <p:sp>
        <p:nvSpPr>
          <p:cNvPr id="4" name="TextBox 3"/>
          <p:cNvSpPr txBox="1"/>
          <p:nvPr/>
        </p:nvSpPr>
        <p:spPr>
          <a:xfrm>
            <a:off x="1979712" y="4232457"/>
            <a:ext cx="4752528" cy="1200329"/>
          </a:xfrm>
          <a:prstGeom prst="rect">
            <a:avLst/>
          </a:prstGeom>
          <a:noFill/>
        </p:spPr>
        <p:txBody>
          <a:bodyPr wrap="square" rtlCol="0">
            <a:spAutoFit/>
          </a:bodyPr>
          <a:lstStyle/>
          <a:p>
            <a:pPr marL="285750" indent="-285750">
              <a:buFont typeface="Arial" pitchFamily="34" charset="0"/>
              <a:buChar char="•"/>
            </a:pPr>
            <a:r>
              <a:rPr lang="en-IN" dirty="0" smtClean="0">
                <a:solidFill>
                  <a:srgbClr val="002060"/>
                </a:solidFill>
              </a:rPr>
              <a:t>Basic.</a:t>
            </a:r>
          </a:p>
          <a:p>
            <a:pPr marL="285750" indent="-285750">
              <a:buFont typeface="Arial" pitchFamily="34" charset="0"/>
              <a:buChar char="•"/>
            </a:pPr>
            <a:r>
              <a:rPr lang="en-IN" dirty="0" smtClean="0">
                <a:solidFill>
                  <a:srgbClr val="002060"/>
                </a:solidFill>
              </a:rPr>
              <a:t>Classification.</a:t>
            </a:r>
          </a:p>
          <a:p>
            <a:pPr marL="285750" indent="-285750">
              <a:buFont typeface="Arial" pitchFamily="34" charset="0"/>
              <a:buChar char="•"/>
            </a:pPr>
            <a:r>
              <a:rPr lang="en-IN" dirty="0" smtClean="0">
                <a:solidFill>
                  <a:srgbClr val="002060"/>
                </a:solidFill>
              </a:rPr>
              <a:t>Clustering.</a:t>
            </a:r>
          </a:p>
          <a:p>
            <a:pPr marL="285750" indent="-285750">
              <a:buFont typeface="Arial" pitchFamily="34" charset="0"/>
              <a:buChar char="•"/>
            </a:pPr>
            <a:r>
              <a:rPr lang="en-IN" dirty="0" smtClean="0">
                <a:solidFill>
                  <a:srgbClr val="002060"/>
                </a:solidFill>
              </a:rPr>
              <a:t>Regression.</a:t>
            </a:r>
            <a:endParaRPr lang="en-IN" dirty="0">
              <a:solidFill>
                <a:srgbClr val="002060"/>
              </a:solidFill>
            </a:endParaRPr>
          </a:p>
        </p:txBody>
      </p:sp>
      <p:sp>
        <p:nvSpPr>
          <p:cNvPr id="5" name="TextBox 4"/>
          <p:cNvSpPr txBox="1"/>
          <p:nvPr/>
        </p:nvSpPr>
        <p:spPr>
          <a:xfrm>
            <a:off x="851426" y="5404574"/>
            <a:ext cx="7272808" cy="461665"/>
          </a:xfrm>
          <a:prstGeom prst="rect">
            <a:avLst/>
          </a:prstGeom>
          <a:noFill/>
        </p:spPr>
        <p:txBody>
          <a:bodyPr wrap="square" rtlCol="0">
            <a:spAutoFit/>
          </a:bodyPr>
          <a:lstStyle/>
          <a:p>
            <a:pPr marL="285750" indent="-285750">
              <a:buFont typeface="Arial" pitchFamily="34" charset="0"/>
              <a:buChar char="•"/>
            </a:pPr>
            <a:r>
              <a:rPr lang="en-IN" sz="2400" dirty="0" smtClean="0">
                <a:solidFill>
                  <a:srgbClr val="002060"/>
                </a:solidFill>
              </a:rPr>
              <a:t>Django.</a:t>
            </a:r>
            <a:endParaRPr lang="en-IN" sz="2400" dirty="0">
              <a:solidFill>
                <a:srgbClr val="002060"/>
              </a:solidFill>
            </a:endParaRPr>
          </a:p>
        </p:txBody>
      </p:sp>
    </p:spTree>
    <p:extLst>
      <p:ext uri="{BB962C8B-B14F-4D97-AF65-F5344CB8AC3E}">
        <p14:creationId xmlns:p14="http://schemas.microsoft.com/office/powerpoint/2010/main" val="254903881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1405513" cy="830997"/>
          </a:xfrm>
          <a:prstGeom prst="rect">
            <a:avLst/>
          </a:prstGeom>
          <a:noFill/>
        </p:spPr>
        <p:txBody>
          <a:bodyPr wrap="none" rtlCol="0">
            <a:spAutoFit/>
          </a:bodyPr>
          <a:lstStyle/>
          <a:p>
            <a:r>
              <a:rPr lang="en-IN" sz="2400" dirty="0">
                <a:solidFill>
                  <a:srgbClr val="002060"/>
                </a:solidFill>
              </a:rPr>
              <a:t>Example.</a:t>
            </a:r>
          </a:p>
          <a:p>
            <a:endParaRPr lang="en-IN" sz="2400" dirty="0"/>
          </a:p>
        </p:txBody>
      </p:sp>
      <p:sp>
        <p:nvSpPr>
          <p:cNvPr id="3" name="TextBox 2"/>
          <p:cNvSpPr txBox="1"/>
          <p:nvPr/>
        </p:nvSpPr>
        <p:spPr>
          <a:xfrm>
            <a:off x="971600" y="1556792"/>
            <a:ext cx="3888432" cy="3970318"/>
          </a:xfrm>
          <a:prstGeom prst="rect">
            <a:avLst/>
          </a:prstGeom>
          <a:noFill/>
        </p:spPr>
        <p:txBody>
          <a:bodyPr wrap="square" rtlCol="0">
            <a:spAutoFit/>
          </a:bodyPr>
          <a:lstStyle/>
          <a:p>
            <a:pPr fontAlgn="base"/>
            <a:r>
              <a:rPr lang="en-IN" dirty="0">
                <a:solidFill>
                  <a:srgbClr val="002060"/>
                </a:solidFill>
              </a:rPr>
              <a:t># importing pandas as </a:t>
            </a:r>
            <a:r>
              <a:rPr lang="en-IN" dirty="0" err="1">
                <a:solidFill>
                  <a:srgbClr val="002060"/>
                </a:solidFill>
              </a:rPr>
              <a:t>pd</a:t>
            </a:r>
            <a:r>
              <a:rPr lang="en-IN" dirty="0">
                <a:solidFill>
                  <a:srgbClr val="002060"/>
                </a:solidFill>
              </a:rPr>
              <a:t> </a:t>
            </a:r>
          </a:p>
          <a:p>
            <a:pPr fontAlgn="base"/>
            <a:r>
              <a:rPr lang="en-IN" dirty="0">
                <a:solidFill>
                  <a:srgbClr val="002060"/>
                </a:solidFill>
              </a:rPr>
              <a:t>import pandas as </a:t>
            </a:r>
            <a:r>
              <a:rPr lang="en-IN" dirty="0" err="1">
                <a:solidFill>
                  <a:srgbClr val="002060"/>
                </a:solidFill>
              </a:rPr>
              <a:t>pd</a:t>
            </a:r>
            <a:r>
              <a:rPr lang="en-IN" dirty="0">
                <a:solidFill>
                  <a:srgbClr val="002060"/>
                </a:solidFill>
              </a:rPr>
              <a:t> </a:t>
            </a:r>
          </a:p>
          <a:p>
            <a:pPr fontAlgn="base"/>
            <a:r>
              <a:rPr lang="en-IN" dirty="0">
                <a:solidFill>
                  <a:srgbClr val="002060"/>
                </a:solidFill>
              </a:rPr>
              <a:t>  </a:t>
            </a:r>
          </a:p>
          <a:p>
            <a:pPr fontAlgn="base"/>
            <a:r>
              <a:rPr lang="en-IN" dirty="0">
                <a:solidFill>
                  <a:srgbClr val="002060"/>
                </a:solidFill>
              </a:rPr>
              <a:t># dictionary of lists </a:t>
            </a:r>
          </a:p>
          <a:p>
            <a:pPr fontAlgn="base"/>
            <a:r>
              <a:rPr lang="en-IN" dirty="0" err="1">
                <a:solidFill>
                  <a:srgbClr val="002060"/>
                </a:solidFill>
              </a:rPr>
              <a:t>dict</a:t>
            </a:r>
            <a:r>
              <a:rPr lang="en-IN" dirty="0">
                <a:solidFill>
                  <a:srgbClr val="002060"/>
                </a:solidFill>
              </a:rPr>
              <a:t> = {'name':["</a:t>
            </a:r>
            <a:r>
              <a:rPr lang="en-IN" dirty="0" err="1">
                <a:solidFill>
                  <a:srgbClr val="002060"/>
                </a:solidFill>
              </a:rPr>
              <a:t>aparna</a:t>
            </a:r>
            <a:r>
              <a:rPr lang="en-IN" dirty="0">
                <a:solidFill>
                  <a:srgbClr val="002060"/>
                </a:solidFill>
              </a:rPr>
              <a:t>", "</a:t>
            </a:r>
            <a:r>
              <a:rPr lang="en-IN" dirty="0" err="1">
                <a:solidFill>
                  <a:srgbClr val="002060"/>
                </a:solidFill>
              </a:rPr>
              <a:t>pankaj</a:t>
            </a:r>
            <a:r>
              <a:rPr lang="en-IN" dirty="0">
                <a:solidFill>
                  <a:srgbClr val="002060"/>
                </a:solidFill>
              </a:rPr>
              <a:t>", "</a:t>
            </a:r>
            <a:r>
              <a:rPr lang="en-IN" dirty="0" err="1">
                <a:solidFill>
                  <a:srgbClr val="002060"/>
                </a:solidFill>
              </a:rPr>
              <a:t>sudhir</a:t>
            </a:r>
            <a:r>
              <a:rPr lang="en-IN" dirty="0">
                <a:solidFill>
                  <a:srgbClr val="002060"/>
                </a:solidFill>
              </a:rPr>
              <a:t>", "</a:t>
            </a:r>
            <a:r>
              <a:rPr lang="en-IN" dirty="0" err="1">
                <a:solidFill>
                  <a:srgbClr val="002060"/>
                </a:solidFill>
              </a:rPr>
              <a:t>Geeku</a:t>
            </a:r>
            <a:r>
              <a:rPr lang="en-IN" dirty="0">
                <a:solidFill>
                  <a:srgbClr val="002060"/>
                </a:solidFill>
              </a:rPr>
              <a:t>"], </a:t>
            </a:r>
          </a:p>
          <a:p>
            <a:pPr fontAlgn="base"/>
            <a:r>
              <a:rPr lang="en-IN" dirty="0">
                <a:solidFill>
                  <a:srgbClr val="002060"/>
                </a:solidFill>
              </a:rPr>
              <a:t>        'degree': ["MBA", "BCA", "</a:t>
            </a:r>
            <a:r>
              <a:rPr lang="en-IN" dirty="0" err="1">
                <a:solidFill>
                  <a:srgbClr val="002060"/>
                </a:solidFill>
              </a:rPr>
              <a:t>M.Tech</a:t>
            </a:r>
            <a:r>
              <a:rPr lang="en-IN" dirty="0">
                <a:solidFill>
                  <a:srgbClr val="002060"/>
                </a:solidFill>
              </a:rPr>
              <a:t>", "MBA"], </a:t>
            </a:r>
          </a:p>
          <a:p>
            <a:pPr fontAlgn="base"/>
            <a:r>
              <a:rPr lang="en-IN" dirty="0">
                <a:solidFill>
                  <a:srgbClr val="002060"/>
                </a:solidFill>
              </a:rPr>
              <a:t>        'score':[90, 40, 80, 98]} </a:t>
            </a:r>
          </a:p>
          <a:p>
            <a:pPr fontAlgn="base"/>
            <a:r>
              <a:rPr lang="en-IN" dirty="0">
                <a:solidFill>
                  <a:srgbClr val="002060"/>
                </a:solidFill>
              </a:rPr>
              <a:t>  </a:t>
            </a:r>
          </a:p>
          <a:p>
            <a:pPr fontAlgn="base"/>
            <a:r>
              <a:rPr lang="en-IN" dirty="0" err="1">
                <a:solidFill>
                  <a:srgbClr val="002060"/>
                </a:solidFill>
              </a:rPr>
              <a:t>df</a:t>
            </a:r>
            <a:r>
              <a:rPr lang="en-IN" dirty="0">
                <a:solidFill>
                  <a:srgbClr val="002060"/>
                </a:solidFill>
              </a:rPr>
              <a:t> = </a:t>
            </a:r>
            <a:r>
              <a:rPr lang="en-IN" dirty="0" err="1">
                <a:solidFill>
                  <a:srgbClr val="002060"/>
                </a:solidFill>
              </a:rPr>
              <a:t>pd.DataFrame</a:t>
            </a:r>
            <a:r>
              <a:rPr lang="en-IN" dirty="0">
                <a:solidFill>
                  <a:srgbClr val="002060"/>
                </a:solidFill>
              </a:rPr>
              <a:t>(</a:t>
            </a:r>
            <a:r>
              <a:rPr lang="en-IN" dirty="0" err="1">
                <a:solidFill>
                  <a:srgbClr val="002060"/>
                </a:solidFill>
              </a:rPr>
              <a:t>dict</a:t>
            </a:r>
            <a:r>
              <a:rPr lang="en-IN" dirty="0">
                <a:solidFill>
                  <a:srgbClr val="002060"/>
                </a:solidFill>
              </a:rPr>
              <a:t>) </a:t>
            </a:r>
          </a:p>
          <a:p>
            <a:pPr fontAlgn="base"/>
            <a:r>
              <a:rPr lang="en-IN" dirty="0">
                <a:solidFill>
                  <a:srgbClr val="002060"/>
                </a:solidFill>
              </a:rPr>
              <a:t>  </a:t>
            </a:r>
          </a:p>
          <a:p>
            <a:pPr fontAlgn="base"/>
            <a:r>
              <a:rPr lang="en-IN" dirty="0">
                <a:solidFill>
                  <a:srgbClr val="002060"/>
                </a:solidFill>
              </a:rPr>
              <a:t>print(</a:t>
            </a:r>
            <a:r>
              <a:rPr lang="en-IN" dirty="0" err="1">
                <a:solidFill>
                  <a:srgbClr val="002060"/>
                </a:solidFill>
              </a:rPr>
              <a:t>df</a:t>
            </a:r>
            <a:r>
              <a:rPr lang="en-IN" dirty="0">
                <a:solidFill>
                  <a:srgbClr val="002060"/>
                </a:solidFill>
              </a:rPr>
              <a:t>) </a:t>
            </a:r>
          </a:p>
          <a:p>
            <a:endParaRPr lang="en-IN"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3" y="1379677"/>
            <a:ext cx="3816424" cy="3417475"/>
          </a:xfrm>
          <a:prstGeom prst="rect">
            <a:avLst/>
          </a:prstGeom>
        </p:spPr>
      </p:pic>
      <p:sp>
        <p:nvSpPr>
          <p:cNvPr id="5" name="TextBox 4"/>
          <p:cNvSpPr txBox="1"/>
          <p:nvPr/>
        </p:nvSpPr>
        <p:spPr>
          <a:xfrm>
            <a:off x="5364088" y="733345"/>
            <a:ext cx="1440160" cy="461665"/>
          </a:xfrm>
          <a:prstGeom prst="rect">
            <a:avLst/>
          </a:prstGeom>
          <a:noFill/>
        </p:spPr>
        <p:txBody>
          <a:bodyPr wrap="square" rtlCol="0">
            <a:spAutoFit/>
          </a:bodyPr>
          <a:lstStyle/>
          <a:p>
            <a:r>
              <a:rPr lang="en-IN" sz="2400" dirty="0" smtClean="0">
                <a:solidFill>
                  <a:srgbClr val="002060"/>
                </a:solidFill>
              </a:rPr>
              <a:t>Output.</a:t>
            </a:r>
            <a:endParaRPr lang="en-IN" sz="2400" dirty="0">
              <a:solidFill>
                <a:srgbClr val="002060"/>
              </a:solidFill>
            </a:endParaRPr>
          </a:p>
        </p:txBody>
      </p:sp>
    </p:spTree>
    <p:extLst>
      <p:ext uri="{BB962C8B-B14F-4D97-AF65-F5344CB8AC3E}">
        <p14:creationId xmlns:p14="http://schemas.microsoft.com/office/powerpoint/2010/main" val="1455062569"/>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36912"/>
            <a:ext cx="7920880" cy="923330"/>
          </a:xfrm>
          <a:prstGeom prst="rect">
            <a:avLst/>
          </a:prstGeom>
          <a:noFill/>
        </p:spPr>
        <p:txBody>
          <a:bodyPr wrap="square" rtlCol="0">
            <a:spAutoFit/>
          </a:bodyPr>
          <a:lstStyle/>
          <a:p>
            <a:pPr algn="ctr"/>
            <a:r>
              <a:rPr lang="en-IN" sz="5400" dirty="0" smtClean="0">
                <a:solidFill>
                  <a:srgbClr val="C00000"/>
                </a:solidFill>
                <a:latin typeface="Algerian" pitchFamily="82" charset="0"/>
              </a:rPr>
              <a:t>MACHINE LEARNING</a:t>
            </a:r>
            <a:endParaRPr lang="en-IN" sz="5400" dirty="0">
              <a:solidFill>
                <a:srgbClr val="C00000"/>
              </a:solidFill>
              <a:latin typeface="Algerian" pitchFamily="82" charset="0"/>
            </a:endParaRPr>
          </a:p>
        </p:txBody>
      </p:sp>
    </p:spTree>
    <p:extLst>
      <p:ext uri="{BB962C8B-B14F-4D97-AF65-F5344CB8AC3E}">
        <p14:creationId xmlns:p14="http://schemas.microsoft.com/office/powerpoint/2010/main" val="62907455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548680"/>
            <a:ext cx="3960440" cy="646331"/>
          </a:xfrm>
          <a:prstGeom prst="rect">
            <a:avLst/>
          </a:prstGeom>
          <a:noFill/>
        </p:spPr>
        <p:txBody>
          <a:bodyPr wrap="square" rtlCol="0">
            <a:spAutoFit/>
          </a:bodyPr>
          <a:lstStyle/>
          <a:p>
            <a:r>
              <a:rPr lang="en-IN" sz="3600" dirty="0" smtClean="0">
                <a:solidFill>
                  <a:srgbClr val="C00000"/>
                </a:solidFill>
                <a:latin typeface="Algerian" pitchFamily="82" charset="0"/>
              </a:rPr>
              <a:t>Introduction</a:t>
            </a:r>
            <a:endParaRPr lang="en-IN" sz="3600" dirty="0">
              <a:solidFill>
                <a:srgbClr val="C00000"/>
              </a:solidFill>
              <a:latin typeface="Algerian" pitchFamily="82" charset="0"/>
            </a:endParaRPr>
          </a:p>
        </p:txBody>
      </p:sp>
      <p:sp>
        <p:nvSpPr>
          <p:cNvPr id="3" name="TextBox 2"/>
          <p:cNvSpPr txBox="1"/>
          <p:nvPr/>
        </p:nvSpPr>
        <p:spPr>
          <a:xfrm>
            <a:off x="827584" y="1772816"/>
            <a:ext cx="7488832" cy="4093428"/>
          </a:xfrm>
          <a:prstGeom prst="rect">
            <a:avLst/>
          </a:prstGeom>
          <a:noFill/>
        </p:spPr>
        <p:txBody>
          <a:bodyPr wrap="square" rtlCol="0">
            <a:spAutoFit/>
          </a:bodyPr>
          <a:lstStyle/>
          <a:p>
            <a:r>
              <a:rPr lang="en-IN" sz="2000" dirty="0">
                <a:solidFill>
                  <a:srgbClr val="002060"/>
                </a:solidFill>
              </a:rPr>
              <a:t>Machine learning is a subfield of artificial intelligence (AI). The goal of machine learning generally is to understand the structure of data and fit that data into models that can be understood and utilized by people.</a:t>
            </a:r>
          </a:p>
          <a:p>
            <a:r>
              <a:rPr lang="en-IN" sz="2000" dirty="0">
                <a:solidFill>
                  <a:srgbClr val="002060"/>
                </a:solidFill>
              </a:rPr>
              <a:t>Although machine learning is a field within computer science, it differs from traditional computational approaches. In traditional computing, algorithms are sets of explicitly programmed instructions used by computers to calculate or problem solve. Machine learning algorithms instead allow for computers to train on data inputs and use statistical analysis in order to output values that fall within a specific range. Because of this, machine learning facilitates computers in building models from sample data in order to automate decision-making processes based on data inputs</a:t>
            </a:r>
            <a:r>
              <a:rPr lang="en-IN" sz="2000" dirty="0" smtClean="0">
                <a:solidFill>
                  <a:srgbClr val="002060"/>
                </a:solidFill>
              </a:rPr>
              <a:t>.</a:t>
            </a:r>
            <a:endParaRPr lang="en-IN" sz="2000" dirty="0">
              <a:solidFill>
                <a:srgbClr val="002060"/>
              </a:solidFill>
            </a:endParaRPr>
          </a:p>
        </p:txBody>
      </p:sp>
    </p:spTree>
    <p:extLst>
      <p:ext uri="{BB962C8B-B14F-4D97-AF65-F5344CB8AC3E}">
        <p14:creationId xmlns:p14="http://schemas.microsoft.com/office/powerpoint/2010/main" val="333628839"/>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394140"/>
            <a:ext cx="4536504" cy="707886"/>
          </a:xfrm>
          <a:prstGeom prst="rect">
            <a:avLst/>
          </a:prstGeom>
          <a:noFill/>
        </p:spPr>
        <p:txBody>
          <a:bodyPr wrap="square" rtlCol="0">
            <a:spAutoFit/>
          </a:bodyPr>
          <a:lstStyle/>
          <a:p>
            <a:pPr algn="ctr"/>
            <a:r>
              <a:rPr lang="en-IN" sz="4000" dirty="0">
                <a:solidFill>
                  <a:srgbClr val="C00000"/>
                </a:solidFill>
                <a:latin typeface="Algerian" pitchFamily="82" charset="0"/>
              </a:rPr>
              <a:t>Terminology</a:t>
            </a:r>
          </a:p>
        </p:txBody>
      </p:sp>
      <p:sp>
        <p:nvSpPr>
          <p:cNvPr id="3" name="TextBox 2"/>
          <p:cNvSpPr txBox="1"/>
          <p:nvPr/>
        </p:nvSpPr>
        <p:spPr>
          <a:xfrm>
            <a:off x="675184" y="1268760"/>
            <a:ext cx="7704856" cy="5016758"/>
          </a:xfrm>
          <a:prstGeom prst="rect">
            <a:avLst/>
          </a:prstGeom>
          <a:noFill/>
        </p:spPr>
        <p:txBody>
          <a:bodyPr wrap="square" rtlCol="0">
            <a:spAutoFit/>
          </a:bodyPr>
          <a:lstStyle/>
          <a:p>
            <a:r>
              <a:rPr lang="en-IN" sz="2000" dirty="0">
                <a:solidFill>
                  <a:srgbClr val="002060"/>
                </a:solidFill>
              </a:rPr>
              <a:t>• </a:t>
            </a:r>
            <a:r>
              <a:rPr lang="en-IN" sz="2400" dirty="0" smtClean="0">
                <a:solidFill>
                  <a:srgbClr val="002060"/>
                </a:solidFill>
              </a:rPr>
              <a:t>Features</a:t>
            </a:r>
          </a:p>
          <a:p>
            <a:r>
              <a:rPr lang="en-IN" sz="2000" dirty="0">
                <a:solidFill>
                  <a:srgbClr val="002060"/>
                </a:solidFill>
              </a:rPr>
              <a:t>	</a:t>
            </a:r>
            <a:r>
              <a:rPr lang="en-IN" sz="2000" dirty="0" smtClean="0">
                <a:solidFill>
                  <a:srgbClr val="002060"/>
                </a:solidFill>
              </a:rPr>
              <a:t> </a:t>
            </a:r>
            <a:r>
              <a:rPr lang="en-IN" sz="2000" dirty="0">
                <a:solidFill>
                  <a:srgbClr val="002060"/>
                </a:solidFill>
              </a:rPr>
              <a:t>– The number of features or distinct traits that can be used </a:t>
            </a:r>
            <a:r>
              <a:rPr lang="en-IN" sz="2000" dirty="0" smtClean="0">
                <a:solidFill>
                  <a:srgbClr val="002060"/>
                </a:solidFill>
              </a:rPr>
              <a:t>to </a:t>
            </a:r>
            <a:r>
              <a:rPr lang="en-IN" sz="2000" dirty="0">
                <a:solidFill>
                  <a:srgbClr val="002060"/>
                </a:solidFill>
              </a:rPr>
              <a:t>describe each item in a quantitative manner. </a:t>
            </a:r>
            <a:endParaRPr lang="en-IN" sz="2000" dirty="0" smtClean="0">
              <a:solidFill>
                <a:srgbClr val="002060"/>
              </a:solidFill>
            </a:endParaRPr>
          </a:p>
          <a:p>
            <a:r>
              <a:rPr lang="en-IN" sz="2000" dirty="0" smtClean="0">
                <a:solidFill>
                  <a:srgbClr val="002060"/>
                </a:solidFill>
              </a:rPr>
              <a:t>• </a:t>
            </a:r>
            <a:r>
              <a:rPr lang="en-IN" sz="2400" dirty="0">
                <a:solidFill>
                  <a:srgbClr val="002060"/>
                </a:solidFill>
              </a:rPr>
              <a:t>Samples</a:t>
            </a:r>
            <a:r>
              <a:rPr lang="en-IN" sz="2000" dirty="0">
                <a:solidFill>
                  <a:srgbClr val="002060"/>
                </a:solidFill>
              </a:rPr>
              <a:t> </a:t>
            </a:r>
            <a:endParaRPr lang="en-IN" sz="2000" dirty="0" smtClean="0">
              <a:solidFill>
                <a:srgbClr val="002060"/>
              </a:solidFill>
            </a:endParaRPr>
          </a:p>
          <a:p>
            <a:r>
              <a:rPr lang="en-IN" sz="2000" dirty="0">
                <a:solidFill>
                  <a:srgbClr val="002060"/>
                </a:solidFill>
              </a:rPr>
              <a:t>	</a:t>
            </a:r>
            <a:r>
              <a:rPr lang="en-IN" sz="2000" dirty="0" smtClean="0">
                <a:solidFill>
                  <a:srgbClr val="002060"/>
                </a:solidFill>
              </a:rPr>
              <a:t>– </a:t>
            </a:r>
            <a:r>
              <a:rPr lang="en-IN" sz="2000" dirty="0">
                <a:solidFill>
                  <a:srgbClr val="002060"/>
                </a:solidFill>
              </a:rPr>
              <a:t>A sample is an item to process (e.g. classify). It can be a </a:t>
            </a:r>
            <a:r>
              <a:rPr lang="en-IN" sz="2000" dirty="0" smtClean="0">
                <a:solidFill>
                  <a:srgbClr val="002060"/>
                </a:solidFill>
              </a:rPr>
              <a:t>document</a:t>
            </a:r>
            <a:r>
              <a:rPr lang="en-IN" sz="2000" dirty="0">
                <a:solidFill>
                  <a:srgbClr val="002060"/>
                </a:solidFill>
              </a:rPr>
              <a:t>, a picture, a sound, a video, a row in database or </a:t>
            </a:r>
            <a:r>
              <a:rPr lang="en-IN" sz="2000" dirty="0" smtClean="0">
                <a:solidFill>
                  <a:srgbClr val="002060"/>
                </a:solidFill>
              </a:rPr>
              <a:t>CSV </a:t>
            </a:r>
            <a:r>
              <a:rPr lang="en-IN" sz="2000" dirty="0">
                <a:solidFill>
                  <a:srgbClr val="002060"/>
                </a:solidFill>
              </a:rPr>
              <a:t>file, or whatever you can describe with a fixed set of </a:t>
            </a:r>
            <a:r>
              <a:rPr lang="en-IN" sz="2000" dirty="0" smtClean="0">
                <a:solidFill>
                  <a:srgbClr val="002060"/>
                </a:solidFill>
              </a:rPr>
              <a:t>quantitative </a:t>
            </a:r>
            <a:r>
              <a:rPr lang="en-IN" sz="2000" dirty="0">
                <a:solidFill>
                  <a:srgbClr val="002060"/>
                </a:solidFill>
              </a:rPr>
              <a:t>traits. </a:t>
            </a:r>
            <a:endParaRPr lang="en-IN" sz="2000" dirty="0" smtClean="0">
              <a:solidFill>
                <a:srgbClr val="002060"/>
              </a:solidFill>
            </a:endParaRPr>
          </a:p>
          <a:p>
            <a:r>
              <a:rPr lang="en-IN" sz="2400" dirty="0" smtClean="0">
                <a:solidFill>
                  <a:srgbClr val="002060"/>
                </a:solidFill>
              </a:rPr>
              <a:t>• </a:t>
            </a:r>
            <a:r>
              <a:rPr lang="en-IN" sz="2400" dirty="0">
                <a:solidFill>
                  <a:srgbClr val="002060"/>
                </a:solidFill>
              </a:rPr>
              <a:t>Feature vector</a:t>
            </a:r>
            <a:r>
              <a:rPr lang="en-IN" sz="2000" dirty="0">
                <a:solidFill>
                  <a:srgbClr val="002060"/>
                </a:solidFill>
              </a:rPr>
              <a:t> </a:t>
            </a:r>
            <a:endParaRPr lang="en-IN" sz="2000" dirty="0" smtClean="0">
              <a:solidFill>
                <a:srgbClr val="002060"/>
              </a:solidFill>
            </a:endParaRPr>
          </a:p>
          <a:p>
            <a:r>
              <a:rPr lang="en-IN" sz="2000" dirty="0">
                <a:solidFill>
                  <a:srgbClr val="002060"/>
                </a:solidFill>
              </a:rPr>
              <a:t>	</a:t>
            </a:r>
            <a:r>
              <a:rPr lang="en-IN" sz="2000" dirty="0" smtClean="0">
                <a:solidFill>
                  <a:srgbClr val="002060"/>
                </a:solidFill>
              </a:rPr>
              <a:t>– </a:t>
            </a:r>
            <a:r>
              <a:rPr lang="en-IN" sz="2000" dirty="0">
                <a:solidFill>
                  <a:srgbClr val="002060"/>
                </a:solidFill>
              </a:rPr>
              <a:t>is an n-dimensional vector of numerical features that </a:t>
            </a:r>
            <a:r>
              <a:rPr lang="en-IN" sz="2000" dirty="0" smtClean="0">
                <a:solidFill>
                  <a:srgbClr val="002060"/>
                </a:solidFill>
              </a:rPr>
              <a:t>represent </a:t>
            </a:r>
            <a:r>
              <a:rPr lang="en-IN" sz="2000" dirty="0">
                <a:solidFill>
                  <a:srgbClr val="002060"/>
                </a:solidFill>
              </a:rPr>
              <a:t>some object. </a:t>
            </a:r>
            <a:endParaRPr lang="en-IN" sz="2000" dirty="0" smtClean="0">
              <a:solidFill>
                <a:srgbClr val="002060"/>
              </a:solidFill>
            </a:endParaRPr>
          </a:p>
          <a:p>
            <a:r>
              <a:rPr lang="en-IN" sz="2000" dirty="0" smtClean="0">
                <a:solidFill>
                  <a:srgbClr val="002060"/>
                </a:solidFill>
              </a:rPr>
              <a:t>• </a:t>
            </a:r>
            <a:r>
              <a:rPr lang="en-IN" sz="2400" dirty="0">
                <a:solidFill>
                  <a:srgbClr val="002060"/>
                </a:solidFill>
              </a:rPr>
              <a:t>Feature extraction </a:t>
            </a:r>
            <a:endParaRPr lang="en-IN" sz="2400" dirty="0" smtClean="0">
              <a:solidFill>
                <a:srgbClr val="002060"/>
              </a:solidFill>
            </a:endParaRPr>
          </a:p>
          <a:p>
            <a:r>
              <a:rPr lang="en-IN" sz="2000" dirty="0">
                <a:solidFill>
                  <a:srgbClr val="002060"/>
                </a:solidFill>
              </a:rPr>
              <a:t>	</a:t>
            </a:r>
            <a:r>
              <a:rPr lang="en-IN" sz="2000" dirty="0" smtClean="0">
                <a:solidFill>
                  <a:srgbClr val="002060"/>
                </a:solidFill>
              </a:rPr>
              <a:t>– </a:t>
            </a:r>
            <a:r>
              <a:rPr lang="en-IN" sz="2000" dirty="0">
                <a:solidFill>
                  <a:srgbClr val="002060"/>
                </a:solidFill>
              </a:rPr>
              <a:t>Preparation of feature vector – transforms the data in the </a:t>
            </a:r>
            <a:r>
              <a:rPr lang="en-IN" sz="2000" dirty="0" smtClean="0">
                <a:solidFill>
                  <a:srgbClr val="002060"/>
                </a:solidFill>
              </a:rPr>
              <a:t>high-dimensional </a:t>
            </a:r>
            <a:r>
              <a:rPr lang="en-IN" sz="2000" dirty="0">
                <a:solidFill>
                  <a:srgbClr val="002060"/>
                </a:solidFill>
              </a:rPr>
              <a:t>space to a space of fewer dimensions. </a:t>
            </a:r>
            <a:endParaRPr lang="en-IN" sz="2000" dirty="0" smtClean="0">
              <a:solidFill>
                <a:srgbClr val="002060"/>
              </a:solidFill>
            </a:endParaRPr>
          </a:p>
          <a:p>
            <a:r>
              <a:rPr lang="en-IN" sz="2000" dirty="0" smtClean="0">
                <a:solidFill>
                  <a:srgbClr val="002060"/>
                </a:solidFill>
              </a:rPr>
              <a:t>• </a:t>
            </a:r>
            <a:r>
              <a:rPr lang="en-IN" sz="2400" dirty="0">
                <a:solidFill>
                  <a:srgbClr val="002060"/>
                </a:solidFill>
              </a:rPr>
              <a:t>Training/Evolution set </a:t>
            </a:r>
          </a:p>
          <a:p>
            <a:r>
              <a:rPr lang="en-IN" sz="2000" dirty="0" smtClean="0">
                <a:solidFill>
                  <a:srgbClr val="002060"/>
                </a:solidFill>
              </a:rPr>
              <a:t>	– </a:t>
            </a:r>
            <a:r>
              <a:rPr lang="en-IN" sz="2000" dirty="0">
                <a:solidFill>
                  <a:srgbClr val="002060"/>
                </a:solidFill>
              </a:rPr>
              <a:t>Set of data to discover potentially predictive relationships.</a:t>
            </a:r>
          </a:p>
        </p:txBody>
      </p:sp>
    </p:spTree>
    <p:extLst>
      <p:ext uri="{BB962C8B-B14F-4D97-AF65-F5344CB8AC3E}">
        <p14:creationId xmlns:p14="http://schemas.microsoft.com/office/powerpoint/2010/main" val="2999655186"/>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94927"/>
            <a:ext cx="8522719" cy="4947813"/>
          </a:xfrm>
          <a:prstGeom prst="rect">
            <a:avLst/>
          </a:prstGeom>
        </p:spPr>
      </p:pic>
    </p:spTree>
    <p:extLst>
      <p:ext uri="{BB962C8B-B14F-4D97-AF65-F5344CB8AC3E}">
        <p14:creationId xmlns:p14="http://schemas.microsoft.com/office/powerpoint/2010/main" val="2159967762"/>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476672"/>
            <a:ext cx="4680520"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WORK FLOW</a:t>
            </a:r>
            <a:endParaRPr lang="en-IN" sz="3600" dirty="0">
              <a:solidFill>
                <a:srgbClr val="C00000"/>
              </a:solidFill>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44" y="1580880"/>
            <a:ext cx="7830643" cy="3848637"/>
          </a:xfrm>
          <a:prstGeom prst="rect">
            <a:avLst/>
          </a:prstGeom>
        </p:spPr>
      </p:pic>
    </p:spTree>
    <p:extLst>
      <p:ext uri="{BB962C8B-B14F-4D97-AF65-F5344CB8AC3E}">
        <p14:creationId xmlns:p14="http://schemas.microsoft.com/office/powerpoint/2010/main" val="32263047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620688"/>
            <a:ext cx="4608512" cy="584775"/>
          </a:xfrm>
          <a:prstGeom prst="rect">
            <a:avLst/>
          </a:prstGeom>
          <a:noFill/>
        </p:spPr>
        <p:txBody>
          <a:bodyPr wrap="square" rtlCol="0">
            <a:spAutoFit/>
          </a:bodyPr>
          <a:lstStyle/>
          <a:p>
            <a:pPr algn="ctr"/>
            <a:r>
              <a:rPr lang="en-IN" sz="3200" dirty="0" smtClean="0">
                <a:solidFill>
                  <a:srgbClr val="C00000"/>
                </a:solidFill>
                <a:latin typeface="Algerian" pitchFamily="82" charset="0"/>
              </a:rPr>
              <a:t>CATEGORIES</a:t>
            </a:r>
            <a:endParaRPr lang="en-IN" sz="3200" dirty="0">
              <a:solidFill>
                <a:srgbClr val="C00000"/>
              </a:solidFill>
              <a:latin typeface="Algerian" pitchFamily="82" charset="0"/>
            </a:endParaRPr>
          </a:p>
        </p:txBody>
      </p:sp>
      <p:sp>
        <p:nvSpPr>
          <p:cNvPr id="3" name="TextBox 2"/>
          <p:cNvSpPr txBox="1"/>
          <p:nvPr/>
        </p:nvSpPr>
        <p:spPr>
          <a:xfrm>
            <a:off x="954057" y="1664327"/>
            <a:ext cx="7722399" cy="1200329"/>
          </a:xfrm>
          <a:prstGeom prst="rect">
            <a:avLst/>
          </a:prstGeom>
          <a:noFill/>
        </p:spPr>
        <p:txBody>
          <a:bodyPr wrap="square" rtlCol="0">
            <a:spAutoFit/>
          </a:bodyPr>
          <a:lstStyle/>
          <a:p>
            <a:pPr marL="285750" indent="-285750">
              <a:buFont typeface="Arial" pitchFamily="34" charset="0"/>
              <a:buChar char="•"/>
            </a:pPr>
            <a:r>
              <a:rPr lang="en-IN" sz="2400" dirty="0">
                <a:solidFill>
                  <a:srgbClr val="002060"/>
                </a:solidFill>
              </a:rPr>
              <a:t>Supervised </a:t>
            </a:r>
            <a:r>
              <a:rPr lang="en-IN" sz="2400" dirty="0" smtClean="0">
                <a:solidFill>
                  <a:srgbClr val="002060"/>
                </a:solidFill>
              </a:rPr>
              <a:t>Learning</a:t>
            </a:r>
          </a:p>
          <a:p>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a:t>
            </a:r>
            <a:r>
              <a:rPr lang="en-IN" sz="2400" dirty="0">
                <a:solidFill>
                  <a:srgbClr val="002060"/>
                </a:solidFill>
              </a:rPr>
              <a:t>the correct classes of the training data are </a:t>
            </a:r>
            <a:r>
              <a:rPr lang="en-IN" sz="2400" dirty="0" smtClean="0">
                <a:solidFill>
                  <a:srgbClr val="002060"/>
                </a:solidFill>
              </a:rPr>
              <a:t>known.</a:t>
            </a:r>
            <a:endParaRPr lang="en-IN" sz="2400" dirty="0">
              <a:solidFill>
                <a:srgbClr val="002060"/>
              </a:solidFill>
            </a:endParaRPr>
          </a:p>
        </p:txBody>
      </p:sp>
      <p:sp>
        <p:nvSpPr>
          <p:cNvPr id="4" name="TextBox 3"/>
          <p:cNvSpPr txBox="1"/>
          <p:nvPr/>
        </p:nvSpPr>
        <p:spPr>
          <a:xfrm>
            <a:off x="1115616" y="3861048"/>
            <a:ext cx="7290842" cy="1569660"/>
          </a:xfrm>
          <a:prstGeom prst="rect">
            <a:avLst/>
          </a:prstGeom>
          <a:noFill/>
        </p:spPr>
        <p:txBody>
          <a:bodyPr wrap="none" rtlCol="0">
            <a:spAutoFit/>
          </a:bodyPr>
          <a:lstStyle/>
          <a:p>
            <a:pPr marL="285750" indent="-285750">
              <a:buFont typeface="Arial" pitchFamily="34" charset="0"/>
              <a:buChar char="•"/>
            </a:pPr>
            <a:r>
              <a:rPr lang="en-IN" sz="2400" dirty="0">
                <a:solidFill>
                  <a:srgbClr val="002060"/>
                </a:solidFill>
              </a:rPr>
              <a:t>Unsupervised </a:t>
            </a:r>
            <a:r>
              <a:rPr lang="en-IN" sz="2400" dirty="0" smtClean="0">
                <a:solidFill>
                  <a:srgbClr val="002060"/>
                </a:solidFill>
              </a:rPr>
              <a:t>Learning</a:t>
            </a:r>
          </a:p>
          <a:p>
            <a:endParaRPr lang="en-IN" sz="2400" dirty="0">
              <a:solidFill>
                <a:srgbClr val="002060"/>
              </a:solidFill>
            </a:endParaRPr>
          </a:p>
          <a:p>
            <a:r>
              <a:rPr lang="en-IN" sz="2400" dirty="0" smtClean="0">
                <a:solidFill>
                  <a:srgbClr val="002060"/>
                </a:solidFill>
              </a:rPr>
              <a:t>	-</a:t>
            </a:r>
            <a:r>
              <a:rPr lang="en-IN" sz="2400" dirty="0">
                <a:solidFill>
                  <a:srgbClr val="002060"/>
                </a:solidFill>
              </a:rPr>
              <a:t>the correct classes of the training data are not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known.</a:t>
            </a:r>
            <a:endParaRPr lang="en-IN" sz="2400" dirty="0">
              <a:solidFill>
                <a:srgbClr val="002060"/>
              </a:solidFill>
            </a:endParaRPr>
          </a:p>
        </p:txBody>
      </p:sp>
    </p:spTree>
    <p:extLst>
      <p:ext uri="{BB962C8B-B14F-4D97-AF65-F5344CB8AC3E}">
        <p14:creationId xmlns:p14="http://schemas.microsoft.com/office/powerpoint/2010/main" val="268433181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404664"/>
            <a:ext cx="3888432"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KNN ALGORIYHM</a:t>
            </a:r>
            <a:endParaRPr lang="en-IN" sz="3600" dirty="0">
              <a:solidFill>
                <a:srgbClr val="C00000"/>
              </a:solidFill>
              <a:latin typeface="Algerian" pitchFamily="82" charset="0"/>
            </a:endParaRPr>
          </a:p>
        </p:txBody>
      </p:sp>
      <p:sp>
        <p:nvSpPr>
          <p:cNvPr id="3" name="TextBox 2"/>
          <p:cNvSpPr txBox="1"/>
          <p:nvPr/>
        </p:nvSpPr>
        <p:spPr>
          <a:xfrm>
            <a:off x="539552" y="1268760"/>
            <a:ext cx="8136904" cy="2677656"/>
          </a:xfrm>
          <a:prstGeom prst="rect">
            <a:avLst/>
          </a:prstGeom>
          <a:noFill/>
        </p:spPr>
        <p:txBody>
          <a:bodyPr wrap="square" rtlCol="0">
            <a:spAutoFit/>
          </a:bodyPr>
          <a:lstStyle/>
          <a:p>
            <a:r>
              <a:rPr lang="en-IN" sz="2400" dirty="0">
                <a:solidFill>
                  <a:srgbClr val="002060"/>
                </a:solidFill>
              </a:rPr>
              <a:t>The K-nearest </a:t>
            </a:r>
            <a:r>
              <a:rPr lang="en-IN" sz="2400" dirty="0" err="1">
                <a:solidFill>
                  <a:srgbClr val="002060"/>
                </a:solidFill>
              </a:rPr>
              <a:t>neighbors</a:t>
            </a:r>
            <a:r>
              <a:rPr lang="en-IN" sz="2400" dirty="0">
                <a:solidFill>
                  <a:srgbClr val="002060"/>
                </a:solidFill>
              </a:rPr>
              <a:t> (KNN) algorithm is a type of supervised machine learning algorithms. </a:t>
            </a:r>
            <a:r>
              <a:rPr lang="en-IN" sz="2400" dirty="0">
                <a:solidFill>
                  <a:srgbClr val="002060"/>
                </a:solidFill>
                <a:hlinkClick r:id="rId2"/>
              </a:rPr>
              <a:t>KNN</a:t>
            </a:r>
            <a:r>
              <a:rPr lang="en-IN" sz="2400" dirty="0">
                <a:solidFill>
                  <a:srgbClr val="002060"/>
                </a:solidFill>
              </a:rPr>
              <a:t> is extremely easy to implement in its most basic form, and yet performs quite complex classification tasks. It is a lazy learning algorithm since it doesn't have a specialized training phase. Rather, it uses all of the data for training while classifying a new data point or instance.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916577"/>
            <a:ext cx="4176464" cy="2758206"/>
          </a:xfrm>
          <a:prstGeom prst="rect">
            <a:avLst/>
          </a:prstGeom>
        </p:spPr>
      </p:pic>
    </p:spTree>
    <p:extLst>
      <p:ext uri="{BB962C8B-B14F-4D97-AF65-F5344CB8AC3E}">
        <p14:creationId xmlns:p14="http://schemas.microsoft.com/office/powerpoint/2010/main" val="39809748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476672"/>
            <a:ext cx="4608512"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CLASSIFICATION</a:t>
            </a:r>
            <a:endParaRPr lang="en-IN" sz="3600" dirty="0">
              <a:solidFill>
                <a:srgbClr val="C00000"/>
              </a:solidFill>
              <a:latin typeface="Algerian" pitchFamily="82" charset="0"/>
            </a:endParaRPr>
          </a:p>
        </p:txBody>
      </p:sp>
      <p:sp>
        <p:nvSpPr>
          <p:cNvPr id="3" name="TextBox 2"/>
          <p:cNvSpPr txBox="1"/>
          <p:nvPr/>
        </p:nvSpPr>
        <p:spPr>
          <a:xfrm>
            <a:off x="755576" y="1556792"/>
            <a:ext cx="7560840" cy="4893647"/>
          </a:xfrm>
          <a:prstGeom prst="rect">
            <a:avLst/>
          </a:prstGeom>
          <a:noFill/>
        </p:spPr>
        <p:txBody>
          <a:bodyPr wrap="square" rtlCol="0">
            <a:spAutoFit/>
          </a:bodyPr>
          <a:lstStyle/>
          <a:p>
            <a:r>
              <a:rPr lang="en-IN" sz="2400" dirty="0">
                <a:solidFill>
                  <a:srgbClr val="002060"/>
                </a:solidFill>
              </a:rPr>
              <a:t>• classify a document into a predefined category. </a:t>
            </a:r>
            <a:endParaRPr lang="en-IN" sz="2400" dirty="0" smtClean="0">
              <a:solidFill>
                <a:srgbClr val="002060"/>
              </a:solidFill>
            </a:endParaRPr>
          </a:p>
          <a:p>
            <a:r>
              <a:rPr lang="en-IN" sz="2400" dirty="0" smtClean="0">
                <a:solidFill>
                  <a:srgbClr val="002060"/>
                </a:solidFill>
              </a:rPr>
              <a:t>• </a:t>
            </a:r>
            <a:r>
              <a:rPr lang="en-IN" sz="2400" dirty="0">
                <a:solidFill>
                  <a:srgbClr val="002060"/>
                </a:solidFill>
              </a:rPr>
              <a:t>documents can be text, images • Popular one is Naive Bayes Classifier. </a:t>
            </a:r>
            <a:endParaRPr lang="en-IN" sz="2400" dirty="0" smtClean="0">
              <a:solidFill>
                <a:srgbClr val="002060"/>
              </a:solidFill>
            </a:endParaRPr>
          </a:p>
          <a:p>
            <a:r>
              <a:rPr lang="en-IN" sz="2400" dirty="0" smtClean="0">
                <a:solidFill>
                  <a:srgbClr val="002060"/>
                </a:solidFill>
              </a:rPr>
              <a:t>• </a:t>
            </a:r>
            <a:r>
              <a:rPr lang="en-IN" sz="2400" dirty="0">
                <a:solidFill>
                  <a:srgbClr val="002060"/>
                </a:solidFill>
              </a:rPr>
              <a:t>Steps: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Step1 : Train the program (Building a Model) </a:t>
            </a:r>
            <a:r>
              <a:rPr lang="en-IN" sz="2400" dirty="0" smtClean="0">
                <a:solidFill>
                  <a:srgbClr val="002060"/>
                </a:solidFill>
              </a:rPr>
              <a:t>	  	   using </a:t>
            </a:r>
            <a:r>
              <a:rPr lang="en-IN" sz="2400" dirty="0">
                <a:solidFill>
                  <a:srgbClr val="002060"/>
                </a:solidFill>
              </a:rPr>
              <a:t>a training set with a category for e.g. </a:t>
            </a:r>
            <a:r>
              <a:rPr lang="en-IN" sz="2400" dirty="0" smtClean="0">
                <a:solidFill>
                  <a:srgbClr val="002060"/>
                </a:solidFill>
              </a:rPr>
              <a:t>	     	   sports</a:t>
            </a:r>
            <a:r>
              <a:rPr lang="en-IN" sz="2400" dirty="0">
                <a:solidFill>
                  <a:srgbClr val="002060"/>
                </a:solidFill>
              </a:rPr>
              <a:t>, </a:t>
            </a:r>
            <a:r>
              <a:rPr lang="en-IN" sz="2400" dirty="0" smtClean="0">
                <a:solidFill>
                  <a:srgbClr val="002060"/>
                </a:solidFill>
              </a:rPr>
              <a:t>	cricket</a:t>
            </a:r>
            <a:r>
              <a:rPr lang="en-IN" sz="2400" dirty="0">
                <a:solidFill>
                  <a:srgbClr val="002060"/>
                </a:solidFill>
              </a:rPr>
              <a:t>, news</a:t>
            </a:r>
            <a:r>
              <a:rPr lang="en-IN" sz="2400" dirty="0" smtClean="0">
                <a:solidFill>
                  <a:srgbClr val="002060"/>
                </a:solidFill>
              </a:rPr>
              <a:t>,</a:t>
            </a:r>
          </a:p>
          <a:p>
            <a:r>
              <a:rPr lang="en-IN" sz="2400" dirty="0">
                <a:solidFill>
                  <a:srgbClr val="002060"/>
                </a:solidFill>
              </a:rPr>
              <a:t>	</a:t>
            </a:r>
            <a:r>
              <a:rPr lang="en-IN" sz="2400" dirty="0" smtClean="0">
                <a:solidFill>
                  <a:srgbClr val="002060"/>
                </a:solidFill>
              </a:rPr>
              <a:t> </a:t>
            </a:r>
            <a:r>
              <a:rPr lang="en-IN" sz="2400" dirty="0">
                <a:solidFill>
                  <a:srgbClr val="002060"/>
                </a:solidFill>
              </a:rPr>
              <a:t>– Classifier will compute probability for each </a:t>
            </a:r>
            <a:r>
              <a:rPr lang="en-IN" sz="2400" dirty="0" smtClean="0">
                <a:solidFill>
                  <a:srgbClr val="002060"/>
                </a:solidFill>
              </a:rPr>
              <a:t>	  	     word</a:t>
            </a:r>
            <a:r>
              <a:rPr lang="en-IN" sz="2400" dirty="0">
                <a:solidFill>
                  <a:srgbClr val="002060"/>
                </a:solidFill>
              </a:rPr>
              <a:t>, the probability that it makes a </a:t>
            </a:r>
            <a:r>
              <a:rPr lang="en-IN" sz="2400" dirty="0" smtClean="0">
                <a:solidFill>
                  <a:srgbClr val="002060"/>
                </a:solidFill>
              </a:rPr>
              <a:t>	    	  	     document 	belong </a:t>
            </a:r>
            <a:r>
              <a:rPr lang="en-IN" sz="2400" dirty="0">
                <a:solidFill>
                  <a:srgbClr val="002060"/>
                </a:solidFill>
              </a:rPr>
              <a:t>to each of considered </a:t>
            </a:r>
            <a:r>
              <a:rPr lang="en-IN" sz="2400" dirty="0" smtClean="0">
                <a:solidFill>
                  <a:srgbClr val="002060"/>
                </a:solidFill>
              </a:rPr>
              <a:t>	   	      categories </a:t>
            </a:r>
          </a:p>
          <a:p>
            <a:r>
              <a:rPr lang="en-IN" sz="2400" dirty="0">
                <a:solidFill>
                  <a:srgbClr val="002060"/>
                </a:solidFill>
              </a:rPr>
              <a:t>	</a:t>
            </a:r>
            <a:r>
              <a:rPr lang="en-IN" sz="2400" dirty="0" smtClean="0">
                <a:solidFill>
                  <a:srgbClr val="002060"/>
                </a:solidFill>
              </a:rPr>
              <a:t>– </a:t>
            </a:r>
            <a:r>
              <a:rPr lang="en-IN" sz="2400" dirty="0">
                <a:solidFill>
                  <a:srgbClr val="002060"/>
                </a:solidFill>
              </a:rPr>
              <a:t>Step2 : Test with a test data set against this </a:t>
            </a:r>
            <a:r>
              <a:rPr lang="en-IN" sz="2400" dirty="0" smtClean="0">
                <a:solidFill>
                  <a:srgbClr val="002060"/>
                </a:solidFill>
              </a:rPr>
              <a:t>	   	   Model</a:t>
            </a:r>
            <a:endParaRPr lang="en-IN" sz="2400" dirty="0">
              <a:solidFill>
                <a:srgbClr val="002060"/>
              </a:solidFill>
            </a:endParaRPr>
          </a:p>
        </p:txBody>
      </p:sp>
    </p:spTree>
    <p:extLst>
      <p:ext uri="{BB962C8B-B14F-4D97-AF65-F5344CB8AC3E}">
        <p14:creationId xmlns:p14="http://schemas.microsoft.com/office/powerpoint/2010/main" val="185916295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692696"/>
            <a:ext cx="4032448" cy="646331"/>
          </a:xfrm>
          <a:prstGeom prst="rect">
            <a:avLst/>
          </a:prstGeom>
          <a:noFill/>
        </p:spPr>
        <p:txBody>
          <a:bodyPr wrap="square" rtlCol="0">
            <a:spAutoFit/>
          </a:bodyPr>
          <a:lstStyle/>
          <a:p>
            <a:pPr algn="ctr"/>
            <a:r>
              <a:rPr lang="en-IN" sz="3600" dirty="0" smtClean="0">
                <a:solidFill>
                  <a:srgbClr val="C00000"/>
                </a:solidFill>
                <a:latin typeface="Algerian" pitchFamily="82" charset="0"/>
              </a:rPr>
              <a:t>CLUSTeRING</a:t>
            </a:r>
            <a:endParaRPr lang="en-IN" sz="3600" dirty="0">
              <a:solidFill>
                <a:srgbClr val="C00000"/>
              </a:solidFill>
              <a:latin typeface="Algerian" pitchFamily="82" charset="0"/>
            </a:endParaRPr>
          </a:p>
        </p:txBody>
      </p:sp>
      <p:sp>
        <p:nvSpPr>
          <p:cNvPr id="3" name="TextBox 2"/>
          <p:cNvSpPr txBox="1"/>
          <p:nvPr/>
        </p:nvSpPr>
        <p:spPr>
          <a:xfrm>
            <a:off x="755576" y="1772816"/>
            <a:ext cx="7488832" cy="4893647"/>
          </a:xfrm>
          <a:prstGeom prst="rect">
            <a:avLst/>
          </a:prstGeom>
          <a:noFill/>
        </p:spPr>
        <p:txBody>
          <a:bodyPr wrap="square" rtlCol="0">
            <a:spAutoFit/>
          </a:bodyPr>
          <a:lstStyle/>
          <a:p>
            <a:r>
              <a:rPr lang="en-IN" sz="2400" dirty="0">
                <a:solidFill>
                  <a:srgbClr val="002060"/>
                </a:solidFill>
              </a:rPr>
              <a:t>• clustering is the task of grouping a set of objects in such a way that objects in the same group (called a cluster) are more similar to each other </a:t>
            </a:r>
            <a:endParaRPr lang="en-IN" sz="2400" dirty="0" smtClean="0">
              <a:solidFill>
                <a:srgbClr val="002060"/>
              </a:solidFill>
            </a:endParaRPr>
          </a:p>
          <a:p>
            <a:r>
              <a:rPr lang="en-IN" sz="2400" dirty="0" smtClean="0">
                <a:solidFill>
                  <a:srgbClr val="002060"/>
                </a:solidFill>
              </a:rPr>
              <a:t>• </a:t>
            </a:r>
            <a:r>
              <a:rPr lang="en-IN" sz="2400" dirty="0">
                <a:solidFill>
                  <a:srgbClr val="002060"/>
                </a:solidFill>
              </a:rPr>
              <a:t>objects are not predefined </a:t>
            </a:r>
            <a:endParaRPr lang="en-IN" sz="2400" dirty="0" smtClean="0">
              <a:solidFill>
                <a:srgbClr val="002060"/>
              </a:solidFill>
            </a:endParaRPr>
          </a:p>
          <a:p>
            <a:r>
              <a:rPr lang="en-IN" sz="2400" dirty="0" smtClean="0">
                <a:solidFill>
                  <a:srgbClr val="002060"/>
                </a:solidFill>
              </a:rPr>
              <a:t>• </a:t>
            </a:r>
            <a:r>
              <a:rPr lang="en-IN" sz="2400" dirty="0">
                <a:solidFill>
                  <a:srgbClr val="002060"/>
                </a:solidFill>
              </a:rPr>
              <a:t>For e.g. these keywords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“man’s shoe”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“women’s shoe”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“women’s t-shirt”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“man’s t-shirt” </a:t>
            </a:r>
            <a:endParaRPr lang="en-IN" sz="2400" dirty="0" smtClean="0">
              <a:solidFill>
                <a:srgbClr val="002060"/>
              </a:solidFill>
            </a:endParaRPr>
          </a:p>
          <a:p>
            <a:r>
              <a:rPr lang="en-IN" sz="2400" dirty="0">
                <a:solidFill>
                  <a:srgbClr val="002060"/>
                </a:solidFill>
              </a:rPr>
              <a:t>	</a:t>
            </a:r>
            <a:r>
              <a:rPr lang="en-IN" sz="2400" dirty="0" smtClean="0">
                <a:solidFill>
                  <a:srgbClr val="002060"/>
                </a:solidFill>
              </a:rPr>
              <a:t>– </a:t>
            </a:r>
            <a:r>
              <a:rPr lang="en-IN" sz="2400" dirty="0">
                <a:solidFill>
                  <a:srgbClr val="002060"/>
                </a:solidFill>
              </a:rPr>
              <a:t>can be cluster into 2 categories “shoe” and “</a:t>
            </a:r>
            <a:r>
              <a:rPr lang="en-IN" sz="2400" dirty="0" smtClean="0">
                <a:solidFill>
                  <a:srgbClr val="002060"/>
                </a:solidFill>
              </a:rPr>
              <a:t>t-	   shirt</a:t>
            </a:r>
            <a:r>
              <a:rPr lang="en-IN" sz="2400" dirty="0">
                <a:solidFill>
                  <a:srgbClr val="002060"/>
                </a:solidFill>
              </a:rPr>
              <a:t>” or “man” and “women” </a:t>
            </a:r>
            <a:endParaRPr lang="en-IN" sz="2400" dirty="0" smtClean="0">
              <a:solidFill>
                <a:srgbClr val="002060"/>
              </a:solidFill>
            </a:endParaRPr>
          </a:p>
          <a:p>
            <a:r>
              <a:rPr lang="en-IN" sz="2400" dirty="0" smtClean="0">
                <a:solidFill>
                  <a:srgbClr val="002060"/>
                </a:solidFill>
              </a:rPr>
              <a:t>• </a:t>
            </a:r>
            <a:r>
              <a:rPr lang="en-IN" sz="2400" dirty="0">
                <a:solidFill>
                  <a:srgbClr val="002060"/>
                </a:solidFill>
              </a:rPr>
              <a:t>Popular ones are K-means clustering and Hierarchical clustering</a:t>
            </a:r>
          </a:p>
        </p:txBody>
      </p:sp>
    </p:spTree>
    <p:extLst>
      <p:ext uri="{BB962C8B-B14F-4D97-AF65-F5344CB8AC3E}">
        <p14:creationId xmlns:p14="http://schemas.microsoft.com/office/powerpoint/2010/main" val="3460694944"/>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564904"/>
            <a:ext cx="8496944" cy="1015663"/>
          </a:xfrm>
          <a:prstGeom prst="rect">
            <a:avLst/>
          </a:prstGeom>
          <a:noFill/>
        </p:spPr>
        <p:txBody>
          <a:bodyPr wrap="square" rtlCol="0">
            <a:spAutoFit/>
          </a:bodyPr>
          <a:lstStyle/>
          <a:p>
            <a:pPr algn="ctr"/>
            <a:r>
              <a:rPr lang="en-IN" sz="6000" dirty="0" smtClean="0">
                <a:solidFill>
                  <a:srgbClr val="AE0E0E"/>
                </a:solidFill>
                <a:latin typeface="Algerian" pitchFamily="82" charset="0"/>
              </a:rPr>
              <a:t>Python Introduction</a:t>
            </a:r>
            <a:endParaRPr lang="en-IN" sz="6000" dirty="0">
              <a:solidFill>
                <a:srgbClr val="AE0E0E"/>
              </a:solidFill>
              <a:latin typeface="Algerian" pitchFamily="82" charset="0"/>
            </a:endParaRPr>
          </a:p>
        </p:txBody>
      </p:sp>
    </p:spTree>
    <p:extLst>
      <p:ext uri="{BB962C8B-B14F-4D97-AF65-F5344CB8AC3E}">
        <p14:creationId xmlns:p14="http://schemas.microsoft.com/office/powerpoint/2010/main" val="63343476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620688"/>
            <a:ext cx="3600400" cy="584775"/>
          </a:xfrm>
          <a:prstGeom prst="rect">
            <a:avLst/>
          </a:prstGeom>
          <a:noFill/>
        </p:spPr>
        <p:txBody>
          <a:bodyPr wrap="square" rtlCol="0">
            <a:spAutoFit/>
          </a:bodyPr>
          <a:lstStyle/>
          <a:p>
            <a:pPr algn="ctr"/>
            <a:r>
              <a:rPr lang="en-IN" sz="3200" dirty="0">
                <a:solidFill>
                  <a:srgbClr val="C00000"/>
                </a:solidFill>
                <a:latin typeface="Algerian" pitchFamily="82" charset="0"/>
              </a:rPr>
              <a:t>Regression</a:t>
            </a:r>
          </a:p>
        </p:txBody>
      </p:sp>
      <p:sp>
        <p:nvSpPr>
          <p:cNvPr id="3" name="TextBox 2"/>
          <p:cNvSpPr txBox="1"/>
          <p:nvPr/>
        </p:nvSpPr>
        <p:spPr>
          <a:xfrm>
            <a:off x="395536" y="1205463"/>
            <a:ext cx="5832648" cy="5262979"/>
          </a:xfrm>
          <a:prstGeom prst="rect">
            <a:avLst/>
          </a:prstGeom>
          <a:noFill/>
        </p:spPr>
        <p:txBody>
          <a:bodyPr wrap="square" rtlCol="0">
            <a:spAutoFit/>
          </a:bodyPr>
          <a:lstStyle/>
          <a:p>
            <a:r>
              <a:rPr lang="en-IN" sz="2400" dirty="0">
                <a:solidFill>
                  <a:srgbClr val="002060"/>
                </a:solidFill>
              </a:rPr>
              <a:t>• is a measure of the relation between the mean value of one variable (e.g. output) and corresponding values of other variables (e.g. time and cost). </a:t>
            </a:r>
            <a:endParaRPr lang="en-IN" sz="2400" dirty="0" smtClean="0">
              <a:solidFill>
                <a:srgbClr val="002060"/>
              </a:solidFill>
            </a:endParaRPr>
          </a:p>
          <a:p>
            <a:endParaRPr lang="en-IN" sz="2400" dirty="0">
              <a:solidFill>
                <a:srgbClr val="002060"/>
              </a:solidFill>
            </a:endParaRPr>
          </a:p>
          <a:p>
            <a:r>
              <a:rPr lang="en-IN" sz="2400" dirty="0" smtClean="0">
                <a:solidFill>
                  <a:srgbClr val="002060"/>
                </a:solidFill>
              </a:rPr>
              <a:t>• </a:t>
            </a:r>
            <a:r>
              <a:rPr lang="en-IN" sz="2400" dirty="0">
                <a:solidFill>
                  <a:srgbClr val="002060"/>
                </a:solidFill>
              </a:rPr>
              <a:t>regression analysis is a statistical process for estimating the relationships among variables. </a:t>
            </a:r>
            <a:endParaRPr lang="en-IN" sz="2400" dirty="0" smtClean="0">
              <a:solidFill>
                <a:srgbClr val="002060"/>
              </a:solidFill>
            </a:endParaRPr>
          </a:p>
          <a:p>
            <a:endParaRPr lang="en-IN" sz="2400" dirty="0">
              <a:solidFill>
                <a:srgbClr val="002060"/>
              </a:solidFill>
            </a:endParaRPr>
          </a:p>
          <a:p>
            <a:r>
              <a:rPr lang="en-IN" sz="2400" dirty="0" smtClean="0">
                <a:solidFill>
                  <a:srgbClr val="002060"/>
                </a:solidFill>
              </a:rPr>
              <a:t>• </a:t>
            </a:r>
            <a:r>
              <a:rPr lang="en-IN" sz="2400" dirty="0">
                <a:solidFill>
                  <a:srgbClr val="002060"/>
                </a:solidFill>
              </a:rPr>
              <a:t>Regression means to predict the output value using training data. </a:t>
            </a:r>
            <a:endParaRPr lang="en-IN" sz="2400" dirty="0" smtClean="0">
              <a:solidFill>
                <a:srgbClr val="002060"/>
              </a:solidFill>
            </a:endParaRPr>
          </a:p>
          <a:p>
            <a:endParaRPr lang="en-IN" sz="2400" dirty="0">
              <a:solidFill>
                <a:srgbClr val="002060"/>
              </a:solidFill>
            </a:endParaRPr>
          </a:p>
          <a:p>
            <a:r>
              <a:rPr lang="en-IN" sz="2400" dirty="0" smtClean="0">
                <a:solidFill>
                  <a:srgbClr val="002060"/>
                </a:solidFill>
              </a:rPr>
              <a:t>• </a:t>
            </a:r>
            <a:r>
              <a:rPr lang="en-IN" sz="2400" dirty="0">
                <a:solidFill>
                  <a:srgbClr val="002060"/>
                </a:solidFill>
              </a:rPr>
              <a:t>Popular one is Logistic regression (binary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2261452"/>
            <a:ext cx="2664296" cy="1890790"/>
          </a:xfrm>
          <a:prstGeom prst="rect">
            <a:avLst/>
          </a:prstGeom>
        </p:spPr>
      </p:pic>
    </p:spTree>
    <p:extLst>
      <p:ext uri="{BB962C8B-B14F-4D97-AF65-F5344CB8AC3E}">
        <p14:creationId xmlns:p14="http://schemas.microsoft.com/office/powerpoint/2010/main" val="1991408156"/>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268760"/>
            <a:ext cx="7920880" cy="1323439"/>
          </a:xfrm>
          <a:prstGeom prst="rect">
            <a:avLst/>
          </a:prstGeom>
          <a:noFill/>
        </p:spPr>
        <p:txBody>
          <a:bodyPr wrap="square" rtlCol="0">
            <a:spAutoFit/>
          </a:bodyPr>
          <a:lstStyle/>
          <a:p>
            <a:pPr algn="ctr"/>
            <a:r>
              <a:rPr lang="en-IN" sz="8000" dirty="0" smtClean="0">
                <a:solidFill>
                  <a:srgbClr val="C00000"/>
                </a:solidFill>
                <a:latin typeface="Algerian" pitchFamily="82" charset="0"/>
              </a:rPr>
              <a:t>Thank  you.</a:t>
            </a:r>
            <a:endParaRPr lang="en-IN" sz="8000" dirty="0">
              <a:solidFill>
                <a:srgbClr val="C00000"/>
              </a:solidFill>
              <a:latin typeface="Algerian"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831" y="2708920"/>
            <a:ext cx="3351329" cy="3350468"/>
          </a:xfrm>
          <a:prstGeom prst="rect">
            <a:avLst/>
          </a:prstGeom>
        </p:spPr>
      </p:pic>
    </p:spTree>
    <p:extLst>
      <p:ext uri="{BB962C8B-B14F-4D97-AF65-F5344CB8AC3E}">
        <p14:creationId xmlns:p14="http://schemas.microsoft.com/office/powerpoint/2010/main" val="161719709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548680"/>
            <a:ext cx="6408712" cy="523220"/>
          </a:xfrm>
          <a:prstGeom prst="rect">
            <a:avLst/>
          </a:prstGeom>
          <a:noFill/>
        </p:spPr>
        <p:txBody>
          <a:bodyPr wrap="square" rtlCol="0">
            <a:spAutoFit/>
          </a:bodyPr>
          <a:lstStyle/>
          <a:p>
            <a:pPr algn="ctr"/>
            <a:r>
              <a:rPr lang="en-IN" sz="2800" dirty="0" smtClean="0">
                <a:solidFill>
                  <a:srgbClr val="AE0E0E"/>
                </a:solidFill>
                <a:latin typeface="Algerian" pitchFamily="82" charset="0"/>
              </a:rPr>
              <a:t>INTRODUCTION</a:t>
            </a:r>
            <a:endParaRPr lang="en-IN" sz="2800" dirty="0">
              <a:solidFill>
                <a:srgbClr val="AE0E0E"/>
              </a:solidFill>
              <a:latin typeface="Algerian" pitchFamily="82" charset="0"/>
            </a:endParaRPr>
          </a:p>
        </p:txBody>
      </p:sp>
      <p:sp>
        <p:nvSpPr>
          <p:cNvPr id="3" name="TextBox 2"/>
          <p:cNvSpPr txBox="1"/>
          <p:nvPr/>
        </p:nvSpPr>
        <p:spPr>
          <a:xfrm>
            <a:off x="683568" y="1628800"/>
            <a:ext cx="7992888" cy="3785652"/>
          </a:xfrm>
          <a:prstGeom prst="rect">
            <a:avLst/>
          </a:prstGeom>
          <a:noFill/>
        </p:spPr>
        <p:txBody>
          <a:bodyPr wrap="square" rtlCol="0">
            <a:spAutoFit/>
          </a:bodyPr>
          <a:lstStyle/>
          <a:p>
            <a:pPr marL="342900" indent="-342900" fontAlgn="base">
              <a:buFont typeface="Arial" pitchFamily="34" charset="0"/>
              <a:buChar char="•"/>
            </a:pPr>
            <a:r>
              <a:rPr lang="en-IN" sz="2400" dirty="0" smtClean="0">
                <a:solidFill>
                  <a:srgbClr val="002060"/>
                </a:solidFill>
              </a:rPr>
              <a:t>Python</a:t>
            </a:r>
            <a:r>
              <a:rPr lang="en-IN" sz="2400" dirty="0">
                <a:solidFill>
                  <a:srgbClr val="002060"/>
                </a:solidFill>
              </a:rPr>
              <a:t>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r>
              <a:rPr lang="en-IN" sz="2400" dirty="0" smtClean="0">
                <a:solidFill>
                  <a:srgbClr val="002060"/>
                </a:solidFill>
              </a:rPr>
              <a:t>.</a:t>
            </a:r>
          </a:p>
          <a:p>
            <a:pPr fontAlgn="base"/>
            <a:endParaRPr lang="en-IN" sz="2400" dirty="0">
              <a:solidFill>
                <a:srgbClr val="002060"/>
              </a:solidFill>
            </a:endParaRPr>
          </a:p>
          <a:p>
            <a:pPr marL="342900" indent="-342900" fontAlgn="base">
              <a:buFont typeface="Arial" pitchFamily="34" charset="0"/>
              <a:buChar char="•"/>
            </a:pPr>
            <a:r>
              <a:rPr lang="en-IN" sz="2400" dirty="0">
                <a:solidFill>
                  <a:srgbClr val="002060"/>
                </a:solidFill>
              </a:rPr>
              <a:t>Python is a programming language that lets you work quickly and integrate systems more efficiently.</a:t>
            </a:r>
          </a:p>
          <a:p>
            <a:endParaRPr lang="en-IN" sz="2400" dirty="0">
              <a:solidFill>
                <a:srgbClr val="002060"/>
              </a:solidFill>
            </a:endParaRPr>
          </a:p>
        </p:txBody>
      </p:sp>
    </p:spTree>
    <p:extLst>
      <p:ext uri="{BB962C8B-B14F-4D97-AF65-F5344CB8AC3E}">
        <p14:creationId xmlns:p14="http://schemas.microsoft.com/office/powerpoint/2010/main" val="3802800562"/>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620688"/>
            <a:ext cx="5688632" cy="523220"/>
          </a:xfrm>
          <a:prstGeom prst="rect">
            <a:avLst/>
          </a:prstGeom>
          <a:noFill/>
        </p:spPr>
        <p:txBody>
          <a:bodyPr wrap="square" rtlCol="0">
            <a:spAutoFit/>
          </a:bodyPr>
          <a:lstStyle/>
          <a:p>
            <a:pPr algn="ctr"/>
            <a:r>
              <a:rPr lang="en-IN" sz="2800" dirty="0" smtClean="0">
                <a:solidFill>
                  <a:srgbClr val="AE0E0E"/>
                </a:solidFill>
                <a:latin typeface="Algerian" pitchFamily="82" charset="0"/>
              </a:rPr>
              <a:t>WHY PYTHON ? ? ? ? ? ? ? ?</a:t>
            </a:r>
            <a:endParaRPr lang="en-IN" sz="2800" dirty="0">
              <a:solidFill>
                <a:srgbClr val="AE0E0E"/>
              </a:solidFill>
              <a:latin typeface="Algerian" pitchFamily="82" charset="0"/>
            </a:endParaRPr>
          </a:p>
        </p:txBody>
      </p:sp>
      <p:sp>
        <p:nvSpPr>
          <p:cNvPr id="3" name="TextBox 2"/>
          <p:cNvSpPr txBox="1"/>
          <p:nvPr/>
        </p:nvSpPr>
        <p:spPr>
          <a:xfrm>
            <a:off x="683568" y="1700808"/>
            <a:ext cx="7920880" cy="461665"/>
          </a:xfrm>
          <a:prstGeom prst="rect">
            <a:avLst/>
          </a:prstGeom>
          <a:noFill/>
        </p:spPr>
        <p:txBody>
          <a:bodyPr wrap="square" rtlCol="0">
            <a:spAutoFit/>
          </a:bodyPr>
          <a:lstStyle/>
          <a:p>
            <a:pPr marL="285750" indent="-285750">
              <a:buFont typeface="Arial" pitchFamily="34" charset="0"/>
              <a:buChar char="•"/>
            </a:pPr>
            <a:r>
              <a:rPr lang="en-IN" sz="2400" dirty="0" smtClean="0">
                <a:solidFill>
                  <a:srgbClr val="002060"/>
                </a:solidFill>
              </a:rPr>
              <a:t>Designed to be easy to learn  and master.</a:t>
            </a:r>
            <a:endParaRPr lang="en-IN" sz="2400" dirty="0">
              <a:solidFill>
                <a:srgbClr val="002060"/>
              </a:solidFill>
            </a:endParaRPr>
          </a:p>
        </p:txBody>
      </p:sp>
      <p:sp>
        <p:nvSpPr>
          <p:cNvPr id="4" name="TextBox 3"/>
          <p:cNvSpPr txBox="1"/>
          <p:nvPr/>
        </p:nvSpPr>
        <p:spPr>
          <a:xfrm>
            <a:off x="683568" y="2911828"/>
            <a:ext cx="7632848" cy="461665"/>
          </a:xfrm>
          <a:prstGeom prst="rect">
            <a:avLst/>
          </a:prstGeom>
          <a:noFill/>
        </p:spPr>
        <p:txBody>
          <a:bodyPr wrap="square" rtlCol="0">
            <a:spAutoFit/>
          </a:bodyPr>
          <a:lstStyle/>
          <a:p>
            <a:pPr marL="285750" indent="-285750">
              <a:buFont typeface="Arial" pitchFamily="34" charset="0"/>
              <a:buChar char="•"/>
            </a:pPr>
            <a:r>
              <a:rPr lang="en-IN" sz="2400" dirty="0" smtClean="0">
                <a:solidFill>
                  <a:srgbClr val="002060"/>
                </a:solidFill>
              </a:rPr>
              <a:t>Highly Portable.</a:t>
            </a:r>
            <a:endParaRPr lang="en-IN" sz="2400" dirty="0">
              <a:solidFill>
                <a:srgbClr val="002060"/>
              </a:solidFill>
            </a:endParaRPr>
          </a:p>
        </p:txBody>
      </p:sp>
      <p:sp>
        <p:nvSpPr>
          <p:cNvPr id="5" name="TextBox 4"/>
          <p:cNvSpPr txBox="1"/>
          <p:nvPr/>
        </p:nvSpPr>
        <p:spPr>
          <a:xfrm>
            <a:off x="683568" y="4589211"/>
            <a:ext cx="7344816" cy="461665"/>
          </a:xfrm>
          <a:prstGeom prst="rect">
            <a:avLst/>
          </a:prstGeom>
          <a:noFill/>
        </p:spPr>
        <p:txBody>
          <a:bodyPr wrap="square" rtlCol="0">
            <a:spAutoFit/>
          </a:bodyPr>
          <a:lstStyle/>
          <a:p>
            <a:pPr marL="342900" indent="-342900">
              <a:buFont typeface="Arial" pitchFamily="34" charset="0"/>
              <a:buChar char="•"/>
            </a:pPr>
            <a:r>
              <a:rPr lang="en-IN" sz="2400" dirty="0" smtClean="0">
                <a:solidFill>
                  <a:srgbClr val="002060"/>
                </a:solidFill>
              </a:rPr>
              <a:t>Extensible.</a:t>
            </a:r>
            <a:endParaRPr lang="en-IN" sz="2400" dirty="0">
              <a:solidFill>
                <a:srgbClr val="002060"/>
              </a:solidFill>
            </a:endParaRPr>
          </a:p>
        </p:txBody>
      </p:sp>
      <p:sp>
        <p:nvSpPr>
          <p:cNvPr id="6" name="TextBox 5"/>
          <p:cNvSpPr txBox="1"/>
          <p:nvPr/>
        </p:nvSpPr>
        <p:spPr>
          <a:xfrm>
            <a:off x="1476547" y="2203942"/>
            <a:ext cx="3600400" cy="707886"/>
          </a:xfrm>
          <a:prstGeom prst="rect">
            <a:avLst/>
          </a:prstGeom>
          <a:noFill/>
        </p:spPr>
        <p:txBody>
          <a:bodyPr wrap="square" rtlCol="0">
            <a:spAutoFit/>
          </a:bodyPr>
          <a:lstStyle/>
          <a:p>
            <a:pPr marL="342900" indent="-342900">
              <a:buFont typeface="Arial" pitchFamily="34" charset="0"/>
              <a:buChar char="•"/>
            </a:pPr>
            <a:r>
              <a:rPr lang="en-IN" sz="2000" dirty="0" smtClean="0">
                <a:solidFill>
                  <a:srgbClr val="002060"/>
                </a:solidFill>
              </a:rPr>
              <a:t>Clean , Clear  Syntax.</a:t>
            </a:r>
          </a:p>
          <a:p>
            <a:pPr marL="342900" indent="-342900">
              <a:buFont typeface="Arial" pitchFamily="34" charset="0"/>
              <a:buChar char="•"/>
            </a:pPr>
            <a:r>
              <a:rPr lang="en-IN" sz="2000" dirty="0" smtClean="0">
                <a:solidFill>
                  <a:srgbClr val="002060"/>
                </a:solidFill>
              </a:rPr>
              <a:t>Very Few Keywords.</a:t>
            </a:r>
            <a:endParaRPr lang="en-IN" sz="2000" dirty="0">
              <a:solidFill>
                <a:srgbClr val="002060"/>
              </a:solidFill>
            </a:endParaRPr>
          </a:p>
        </p:txBody>
      </p:sp>
      <p:sp>
        <p:nvSpPr>
          <p:cNvPr id="7" name="TextBox 6"/>
          <p:cNvSpPr txBox="1"/>
          <p:nvPr/>
        </p:nvSpPr>
        <p:spPr>
          <a:xfrm>
            <a:off x="1507882" y="3373493"/>
            <a:ext cx="6047781" cy="400110"/>
          </a:xfrm>
          <a:prstGeom prst="rect">
            <a:avLst/>
          </a:prstGeom>
          <a:noFill/>
        </p:spPr>
        <p:txBody>
          <a:bodyPr wrap="square" rtlCol="0">
            <a:spAutoFit/>
          </a:bodyPr>
          <a:lstStyle/>
          <a:p>
            <a:endParaRPr lang="en-IN" sz="2000" dirty="0">
              <a:solidFill>
                <a:srgbClr val="002060"/>
              </a:solidFill>
            </a:endParaRPr>
          </a:p>
        </p:txBody>
      </p:sp>
      <p:sp>
        <p:nvSpPr>
          <p:cNvPr id="8" name="TextBox 7"/>
          <p:cNvSpPr txBox="1"/>
          <p:nvPr/>
        </p:nvSpPr>
        <p:spPr>
          <a:xfrm>
            <a:off x="1507882" y="3573548"/>
            <a:ext cx="6047781" cy="1015663"/>
          </a:xfrm>
          <a:prstGeom prst="rect">
            <a:avLst/>
          </a:prstGeom>
          <a:noFill/>
        </p:spPr>
        <p:txBody>
          <a:bodyPr wrap="square" rtlCol="0">
            <a:spAutoFit/>
          </a:bodyPr>
          <a:lstStyle/>
          <a:p>
            <a:pPr marL="285750" indent="-285750">
              <a:buFont typeface="Arial" pitchFamily="34" charset="0"/>
              <a:buChar char="•"/>
            </a:pPr>
            <a:r>
              <a:rPr lang="en-IN" sz="2000" dirty="0" smtClean="0">
                <a:solidFill>
                  <a:srgbClr val="002060"/>
                </a:solidFill>
              </a:rPr>
              <a:t>Runs Almost Anywhere – high end servers and workstations, down to window CE.</a:t>
            </a:r>
          </a:p>
          <a:p>
            <a:pPr marL="285750" indent="-285750">
              <a:buFont typeface="Arial" pitchFamily="34" charset="0"/>
              <a:buChar char="•"/>
            </a:pPr>
            <a:r>
              <a:rPr lang="en-IN" sz="2000" dirty="0" smtClean="0">
                <a:solidFill>
                  <a:srgbClr val="002060"/>
                </a:solidFill>
              </a:rPr>
              <a:t>Uses Machine Independent Bytecode.</a:t>
            </a:r>
            <a:endParaRPr lang="en-IN" sz="2000" dirty="0">
              <a:solidFill>
                <a:srgbClr val="002060"/>
              </a:solidFill>
            </a:endParaRPr>
          </a:p>
        </p:txBody>
      </p:sp>
      <p:sp>
        <p:nvSpPr>
          <p:cNvPr id="9" name="TextBox 8"/>
          <p:cNvSpPr txBox="1"/>
          <p:nvPr/>
        </p:nvSpPr>
        <p:spPr>
          <a:xfrm>
            <a:off x="1507882" y="5229200"/>
            <a:ext cx="6016446" cy="707886"/>
          </a:xfrm>
          <a:prstGeom prst="rect">
            <a:avLst/>
          </a:prstGeom>
          <a:noFill/>
        </p:spPr>
        <p:txBody>
          <a:bodyPr wrap="square" rtlCol="0">
            <a:spAutoFit/>
          </a:bodyPr>
          <a:lstStyle/>
          <a:p>
            <a:pPr marL="285750" indent="-285750">
              <a:buFont typeface="Arial" pitchFamily="34" charset="0"/>
              <a:buChar char="•"/>
            </a:pPr>
            <a:r>
              <a:rPr lang="en-IN" sz="2000" dirty="0" smtClean="0">
                <a:solidFill>
                  <a:srgbClr val="002060"/>
                </a:solidFill>
              </a:rPr>
              <a:t>Designed to be extensible using C/C++, allowing  access to many external libraries.</a:t>
            </a:r>
            <a:endParaRPr lang="en-IN" sz="2000" dirty="0">
              <a:solidFill>
                <a:srgbClr val="002060"/>
              </a:solidFill>
            </a:endParaRPr>
          </a:p>
        </p:txBody>
      </p:sp>
    </p:spTree>
    <p:extLst>
      <p:ext uri="{BB962C8B-B14F-4D97-AF65-F5344CB8AC3E}">
        <p14:creationId xmlns:p14="http://schemas.microsoft.com/office/powerpoint/2010/main" val="342484575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548680"/>
            <a:ext cx="4824536" cy="584775"/>
          </a:xfrm>
          <a:prstGeom prst="rect">
            <a:avLst/>
          </a:prstGeom>
          <a:noFill/>
        </p:spPr>
        <p:txBody>
          <a:bodyPr wrap="square" rtlCol="0">
            <a:spAutoFit/>
          </a:bodyPr>
          <a:lstStyle/>
          <a:p>
            <a:pPr algn="ctr"/>
            <a:r>
              <a:rPr lang="en-IN" sz="3200" dirty="0" smtClean="0">
                <a:solidFill>
                  <a:srgbClr val="AE0E0E"/>
                </a:solidFill>
                <a:latin typeface="Algerian" pitchFamily="82" charset="0"/>
              </a:rPr>
              <a:t>Productivity !</a:t>
            </a:r>
          </a:p>
        </p:txBody>
      </p:sp>
      <p:sp>
        <p:nvSpPr>
          <p:cNvPr id="4" name="TextBox 3"/>
          <p:cNvSpPr txBox="1"/>
          <p:nvPr/>
        </p:nvSpPr>
        <p:spPr>
          <a:xfrm>
            <a:off x="755576" y="1628800"/>
            <a:ext cx="7776864" cy="4420890"/>
          </a:xfrm>
          <a:prstGeom prst="rect">
            <a:avLst/>
          </a:prstGeom>
          <a:noFill/>
        </p:spPr>
        <p:txBody>
          <a:bodyPr wrap="square" rtlCol="0">
            <a:spAutoFit/>
          </a:bodyPr>
          <a:lstStyle/>
          <a:p>
            <a:pPr marL="342900" indent="-342900">
              <a:lnSpc>
                <a:spcPct val="200000"/>
              </a:lnSpc>
              <a:buFont typeface="Arial" pitchFamily="34" charset="0"/>
              <a:buChar char="•"/>
            </a:pPr>
            <a:r>
              <a:rPr lang="en-IN" sz="2400" dirty="0" smtClean="0">
                <a:solidFill>
                  <a:srgbClr val="002060"/>
                </a:solidFill>
              </a:rPr>
              <a:t>Reduced Development Time.</a:t>
            </a:r>
          </a:p>
          <a:p>
            <a:pPr>
              <a:lnSpc>
                <a:spcPct val="200000"/>
              </a:lnSpc>
            </a:pPr>
            <a:r>
              <a:rPr lang="en-IN" sz="2400" dirty="0" smtClean="0">
                <a:solidFill>
                  <a:srgbClr val="002060"/>
                </a:solidFill>
              </a:rPr>
              <a:t>               &gt; </a:t>
            </a:r>
            <a:r>
              <a:rPr lang="en-IN" sz="2000" dirty="0" smtClean="0">
                <a:solidFill>
                  <a:srgbClr val="002060"/>
                </a:solidFill>
              </a:rPr>
              <a:t>code is 2-10x shorter than c, c++ , Java.</a:t>
            </a:r>
          </a:p>
          <a:p>
            <a:pPr marL="342900" indent="-342900">
              <a:lnSpc>
                <a:spcPct val="200000"/>
              </a:lnSpc>
              <a:buFont typeface="Arial" pitchFamily="34" charset="0"/>
              <a:buChar char="•"/>
            </a:pPr>
            <a:r>
              <a:rPr lang="en-IN" sz="2400" dirty="0" smtClean="0">
                <a:solidFill>
                  <a:srgbClr val="002060"/>
                </a:solidFill>
              </a:rPr>
              <a:t>Improve Program Maintenance.</a:t>
            </a:r>
          </a:p>
          <a:p>
            <a:pPr>
              <a:lnSpc>
                <a:spcPct val="200000"/>
              </a:lnSpc>
            </a:pPr>
            <a:r>
              <a:rPr lang="en-IN" sz="2400" dirty="0">
                <a:solidFill>
                  <a:srgbClr val="002060"/>
                </a:solidFill>
              </a:rPr>
              <a:t> </a:t>
            </a:r>
            <a:r>
              <a:rPr lang="en-IN" sz="2400" dirty="0" smtClean="0">
                <a:solidFill>
                  <a:srgbClr val="002060"/>
                </a:solidFill>
              </a:rPr>
              <a:t>              &gt; </a:t>
            </a:r>
            <a:r>
              <a:rPr lang="en-IN" sz="2000" dirty="0" smtClean="0">
                <a:solidFill>
                  <a:srgbClr val="002060"/>
                </a:solidFill>
              </a:rPr>
              <a:t>Code is extremely readable.</a:t>
            </a:r>
          </a:p>
          <a:p>
            <a:pPr marL="342900" indent="-342900">
              <a:lnSpc>
                <a:spcPct val="200000"/>
              </a:lnSpc>
              <a:buFont typeface="Arial" pitchFamily="34" charset="0"/>
              <a:buChar char="•"/>
            </a:pPr>
            <a:r>
              <a:rPr lang="en-IN" sz="2400" dirty="0" smtClean="0">
                <a:solidFill>
                  <a:srgbClr val="002060"/>
                </a:solidFill>
              </a:rPr>
              <a:t>Less Training.</a:t>
            </a:r>
          </a:p>
          <a:p>
            <a:pPr>
              <a:lnSpc>
                <a:spcPct val="200000"/>
              </a:lnSpc>
            </a:pPr>
            <a:r>
              <a:rPr lang="en-IN" sz="2400" dirty="0">
                <a:solidFill>
                  <a:srgbClr val="002060"/>
                </a:solidFill>
              </a:rPr>
              <a:t> </a:t>
            </a:r>
            <a:r>
              <a:rPr lang="en-IN" sz="2400" dirty="0" smtClean="0">
                <a:solidFill>
                  <a:srgbClr val="002060"/>
                </a:solidFill>
              </a:rPr>
              <a:t>              &gt; </a:t>
            </a:r>
            <a:r>
              <a:rPr lang="en-IN" sz="2000" dirty="0" smtClean="0">
                <a:solidFill>
                  <a:srgbClr val="002060"/>
                </a:solidFill>
              </a:rPr>
              <a:t>Language is very easy to learn.</a:t>
            </a:r>
            <a:endParaRPr lang="en-IN" sz="2400" dirty="0">
              <a:solidFill>
                <a:srgbClr val="002060"/>
              </a:solidFill>
            </a:endParaRPr>
          </a:p>
        </p:txBody>
      </p:sp>
    </p:spTree>
    <p:extLst>
      <p:ext uri="{BB962C8B-B14F-4D97-AF65-F5344CB8AC3E}">
        <p14:creationId xmlns:p14="http://schemas.microsoft.com/office/powerpoint/2010/main" val="25803802"/>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36912"/>
            <a:ext cx="8136904" cy="707886"/>
          </a:xfrm>
          <a:prstGeom prst="rect">
            <a:avLst/>
          </a:prstGeom>
          <a:noFill/>
        </p:spPr>
        <p:txBody>
          <a:bodyPr wrap="square" rtlCol="0">
            <a:spAutoFit/>
          </a:bodyPr>
          <a:lstStyle/>
          <a:p>
            <a:pPr algn="ctr"/>
            <a:r>
              <a:rPr lang="en-IN" sz="4000" dirty="0" smtClean="0">
                <a:solidFill>
                  <a:srgbClr val="C00000"/>
                </a:solidFill>
                <a:latin typeface="Algerian" pitchFamily="82" charset="0"/>
              </a:rPr>
              <a:t>Object oriented concepts</a:t>
            </a:r>
            <a:endParaRPr lang="en-IN" sz="4000" dirty="0">
              <a:solidFill>
                <a:srgbClr val="C00000"/>
              </a:solidFill>
              <a:latin typeface="Algerian" pitchFamily="82" charset="0"/>
            </a:endParaRPr>
          </a:p>
        </p:txBody>
      </p:sp>
    </p:spTree>
    <p:extLst>
      <p:ext uri="{BB962C8B-B14F-4D97-AF65-F5344CB8AC3E}">
        <p14:creationId xmlns:p14="http://schemas.microsoft.com/office/powerpoint/2010/main" val="3456931928"/>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476672"/>
            <a:ext cx="5112568" cy="523220"/>
          </a:xfrm>
          <a:prstGeom prst="rect">
            <a:avLst/>
          </a:prstGeom>
          <a:noFill/>
        </p:spPr>
        <p:txBody>
          <a:bodyPr wrap="square" rtlCol="0">
            <a:spAutoFit/>
          </a:bodyPr>
          <a:lstStyle/>
          <a:p>
            <a:pPr algn="ctr"/>
            <a:r>
              <a:rPr lang="en-IN" sz="2800" dirty="0" smtClean="0">
                <a:solidFill>
                  <a:srgbClr val="C00000"/>
                </a:solidFill>
                <a:latin typeface="Algerian" pitchFamily="82" charset="0"/>
              </a:rPr>
              <a:t>OOP’s</a:t>
            </a:r>
            <a:endParaRPr lang="en-IN" sz="2800" dirty="0">
              <a:solidFill>
                <a:srgbClr val="C00000"/>
              </a:solidFill>
              <a:latin typeface="Algerian" pitchFamily="82" charset="0"/>
            </a:endParaRPr>
          </a:p>
        </p:txBody>
      </p:sp>
      <p:sp>
        <p:nvSpPr>
          <p:cNvPr id="3" name="TextBox 2"/>
          <p:cNvSpPr txBox="1"/>
          <p:nvPr/>
        </p:nvSpPr>
        <p:spPr>
          <a:xfrm>
            <a:off x="611560" y="1556792"/>
            <a:ext cx="7920880" cy="4524315"/>
          </a:xfrm>
          <a:prstGeom prst="rect">
            <a:avLst/>
          </a:prstGeom>
          <a:noFill/>
        </p:spPr>
        <p:txBody>
          <a:bodyPr wrap="square" rtlCol="0">
            <a:spAutoFit/>
          </a:bodyPr>
          <a:lstStyle/>
          <a:p>
            <a:pPr marL="342900" indent="-342900" fontAlgn="base">
              <a:buFont typeface="Arial" pitchFamily="34" charset="0"/>
              <a:buChar char="•"/>
            </a:pPr>
            <a:r>
              <a:rPr lang="en-IN" sz="2400" dirty="0">
                <a:solidFill>
                  <a:srgbClr val="002060"/>
                </a:solidFill>
              </a:rPr>
              <a:t>Python is a multi-paradigm programming language. Meaning, it supports different programming approach.</a:t>
            </a:r>
          </a:p>
          <a:p>
            <a:pPr marL="342900" indent="-342900" fontAlgn="base">
              <a:buFont typeface="Arial" pitchFamily="34" charset="0"/>
              <a:buChar char="•"/>
            </a:pPr>
            <a:r>
              <a:rPr lang="en-IN" sz="2400" dirty="0">
                <a:solidFill>
                  <a:srgbClr val="002060"/>
                </a:solidFill>
              </a:rPr>
              <a:t>One of the popular approach to solve a programming problem is by creating objects. This is known as Object-Oriented Programming (OOP).</a:t>
            </a:r>
          </a:p>
          <a:p>
            <a:pPr marL="342900" indent="-342900" fontAlgn="base">
              <a:buFont typeface="Arial" pitchFamily="34" charset="0"/>
              <a:buChar char="•"/>
            </a:pPr>
            <a:r>
              <a:rPr lang="en-IN" sz="2400" dirty="0">
                <a:solidFill>
                  <a:srgbClr val="002060"/>
                </a:solidFill>
              </a:rPr>
              <a:t>An object has two characteristics:</a:t>
            </a:r>
          </a:p>
          <a:p>
            <a:pPr fontAlgn="base"/>
            <a:r>
              <a:rPr lang="en-IN" sz="2400" dirty="0" smtClean="0">
                <a:solidFill>
                  <a:srgbClr val="002060"/>
                </a:solidFill>
              </a:rPr>
              <a:t>                 &gt; attributes</a:t>
            </a:r>
          </a:p>
          <a:p>
            <a:pPr fontAlgn="base"/>
            <a:r>
              <a:rPr lang="en-IN" sz="2400" dirty="0">
                <a:solidFill>
                  <a:srgbClr val="002060"/>
                </a:solidFill>
              </a:rPr>
              <a:t> </a:t>
            </a:r>
            <a:r>
              <a:rPr lang="en-IN" sz="2400" dirty="0" smtClean="0">
                <a:solidFill>
                  <a:srgbClr val="002060"/>
                </a:solidFill>
              </a:rPr>
              <a:t>                &gt; behavior</a:t>
            </a:r>
            <a:endParaRPr lang="en-IN" sz="2400" dirty="0">
              <a:solidFill>
                <a:srgbClr val="002060"/>
              </a:solidFill>
            </a:endParaRPr>
          </a:p>
          <a:p>
            <a:pPr marL="342900" indent="-342900" fontAlgn="base">
              <a:buFont typeface="Arial" pitchFamily="34" charset="0"/>
              <a:buChar char="•"/>
            </a:pPr>
            <a:r>
              <a:rPr lang="en-IN" sz="2400" dirty="0">
                <a:solidFill>
                  <a:srgbClr val="002060"/>
                </a:solidFill>
              </a:rPr>
              <a:t>Let's take an example:</a:t>
            </a:r>
          </a:p>
          <a:p>
            <a:pPr fontAlgn="base"/>
            <a:r>
              <a:rPr lang="en-IN" sz="2400" dirty="0" smtClean="0">
                <a:solidFill>
                  <a:srgbClr val="002060"/>
                </a:solidFill>
              </a:rPr>
              <a:t>                 &gt; Parrot </a:t>
            </a:r>
            <a:r>
              <a:rPr lang="en-IN" sz="2400" dirty="0">
                <a:solidFill>
                  <a:srgbClr val="002060"/>
                </a:solidFill>
              </a:rPr>
              <a:t>is an </a:t>
            </a:r>
            <a:r>
              <a:rPr lang="en-IN" sz="2400" dirty="0" smtClean="0">
                <a:solidFill>
                  <a:srgbClr val="002060"/>
                </a:solidFill>
              </a:rPr>
              <a:t>object,</a:t>
            </a:r>
          </a:p>
          <a:p>
            <a:pPr fontAlgn="base"/>
            <a:r>
              <a:rPr lang="en-IN" sz="2400" dirty="0">
                <a:solidFill>
                  <a:srgbClr val="002060"/>
                </a:solidFill>
              </a:rPr>
              <a:t> </a:t>
            </a:r>
            <a:r>
              <a:rPr lang="en-IN" sz="2400" dirty="0" smtClean="0">
                <a:solidFill>
                  <a:srgbClr val="002060"/>
                </a:solidFill>
              </a:rPr>
              <a:t>                             &gt; name</a:t>
            </a:r>
            <a:r>
              <a:rPr lang="en-IN" sz="2400" dirty="0">
                <a:solidFill>
                  <a:srgbClr val="002060"/>
                </a:solidFill>
              </a:rPr>
              <a:t>, age, color are attributes</a:t>
            </a:r>
          </a:p>
          <a:p>
            <a:pPr fontAlgn="base"/>
            <a:r>
              <a:rPr lang="en-IN" sz="2400" dirty="0" smtClean="0">
                <a:solidFill>
                  <a:srgbClr val="002060"/>
                </a:solidFill>
              </a:rPr>
              <a:t>                              &gt; singing</a:t>
            </a:r>
            <a:r>
              <a:rPr lang="en-IN" sz="2400" dirty="0">
                <a:solidFill>
                  <a:srgbClr val="002060"/>
                </a:solidFill>
              </a:rPr>
              <a:t>, dancing are </a:t>
            </a:r>
            <a:r>
              <a:rPr lang="en-IN" sz="2400" dirty="0" smtClean="0">
                <a:solidFill>
                  <a:srgbClr val="002060"/>
                </a:solidFill>
              </a:rPr>
              <a:t>behavior</a:t>
            </a:r>
            <a:endParaRPr lang="en-IN" sz="2400" dirty="0">
              <a:solidFill>
                <a:srgbClr val="002060"/>
              </a:solidFill>
            </a:endParaRPr>
          </a:p>
        </p:txBody>
      </p:sp>
    </p:spTree>
    <p:extLst>
      <p:ext uri="{BB962C8B-B14F-4D97-AF65-F5344CB8AC3E}">
        <p14:creationId xmlns:p14="http://schemas.microsoft.com/office/powerpoint/2010/main" val="1077065118"/>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52294911"/>
              </p:ext>
            </p:extLst>
          </p:nvPr>
        </p:nvGraphicFramePr>
        <p:xfrm>
          <a:off x="683568" y="1381418"/>
          <a:ext cx="7560839" cy="3847782"/>
        </p:xfrm>
        <a:graphic>
          <a:graphicData uri="http://schemas.openxmlformats.org/drawingml/2006/table">
            <a:tbl>
              <a:tblPr firstRow="1" bandRow="1">
                <a:tableStyleId>{6E25E649-3F16-4E02-A733-19D2CDBF48F0}</a:tableStyleId>
              </a:tblPr>
              <a:tblGrid>
                <a:gridCol w="1211405"/>
                <a:gridCol w="3174717"/>
                <a:gridCol w="3174717"/>
              </a:tblGrid>
              <a:tr h="1282594">
                <a:tc>
                  <a:txBody>
                    <a:bodyPr/>
                    <a:lstStyle/>
                    <a:p>
                      <a:endParaRPr lang="en-IN" dirty="0" smtClean="0"/>
                    </a:p>
                    <a:p>
                      <a:endParaRPr lang="en-IN" dirty="0" smtClean="0"/>
                    </a:p>
                    <a:p>
                      <a:r>
                        <a:rPr lang="en-IN" dirty="0" smtClean="0"/>
                        <a:t>    1.</a:t>
                      </a:r>
                      <a:endParaRPr lang="en-IN" dirty="0"/>
                    </a:p>
                  </a:txBody>
                  <a:tcPr/>
                </a:tc>
                <a:tc>
                  <a:txBody>
                    <a:bodyPr/>
                    <a:lstStyle/>
                    <a:p>
                      <a:pPr fontAlgn="base"/>
                      <a:r>
                        <a:rPr lang="en-IN" dirty="0">
                          <a:effectLst/>
                        </a:rPr>
                        <a:t>Inheritance</a:t>
                      </a:r>
                    </a:p>
                  </a:txBody>
                  <a:tcPr marL="95250" marR="76200" marT="95250" marB="85725" anchor="ctr"/>
                </a:tc>
                <a:tc>
                  <a:txBody>
                    <a:bodyPr/>
                    <a:lstStyle/>
                    <a:p>
                      <a:pPr fontAlgn="base"/>
                      <a:r>
                        <a:rPr lang="en-IN">
                          <a:effectLst/>
                        </a:rPr>
                        <a:t>A process of using details from a new class without modifying existing class.</a:t>
                      </a:r>
                    </a:p>
                  </a:txBody>
                  <a:tcPr marL="95250" marR="76200" marT="95250" marB="85725" anchor="ctr"/>
                </a:tc>
              </a:tr>
              <a:tr h="1282594">
                <a:tc>
                  <a:txBody>
                    <a:bodyPr/>
                    <a:lstStyle/>
                    <a:p>
                      <a:endParaRPr lang="en-IN" dirty="0" smtClean="0"/>
                    </a:p>
                    <a:p>
                      <a:endParaRPr lang="en-IN" dirty="0" smtClean="0"/>
                    </a:p>
                    <a:p>
                      <a:r>
                        <a:rPr lang="en-IN" dirty="0" smtClean="0"/>
                        <a:t>    2.</a:t>
                      </a:r>
                      <a:endParaRPr lang="en-IN" dirty="0"/>
                    </a:p>
                  </a:txBody>
                  <a:tcPr/>
                </a:tc>
                <a:tc>
                  <a:txBody>
                    <a:bodyPr/>
                    <a:lstStyle/>
                    <a:p>
                      <a:pPr fontAlgn="base"/>
                      <a:r>
                        <a:rPr lang="en-IN" dirty="0">
                          <a:effectLst/>
                        </a:rPr>
                        <a:t>Encapsulation</a:t>
                      </a:r>
                    </a:p>
                  </a:txBody>
                  <a:tcPr marL="95250" marR="76200" marT="95250" marB="85725" anchor="ctr"/>
                </a:tc>
                <a:tc>
                  <a:txBody>
                    <a:bodyPr/>
                    <a:lstStyle/>
                    <a:p>
                      <a:pPr fontAlgn="base"/>
                      <a:r>
                        <a:rPr lang="en-IN">
                          <a:effectLst/>
                        </a:rPr>
                        <a:t>Hiding the private details of a class from other objects.</a:t>
                      </a:r>
                    </a:p>
                  </a:txBody>
                  <a:tcPr marL="95250" marR="76200" marT="95250" marB="85725" anchor="ctr"/>
                </a:tc>
              </a:tr>
              <a:tr h="1282594">
                <a:tc>
                  <a:txBody>
                    <a:bodyPr/>
                    <a:lstStyle/>
                    <a:p>
                      <a:endParaRPr lang="en-IN" dirty="0" smtClean="0"/>
                    </a:p>
                    <a:p>
                      <a:endParaRPr lang="en-IN" dirty="0" smtClean="0"/>
                    </a:p>
                    <a:p>
                      <a:r>
                        <a:rPr lang="en-IN" dirty="0" smtClean="0"/>
                        <a:t>    3. </a:t>
                      </a:r>
                      <a:endParaRPr lang="en-IN" dirty="0"/>
                    </a:p>
                  </a:txBody>
                  <a:tcPr/>
                </a:tc>
                <a:tc>
                  <a:txBody>
                    <a:bodyPr/>
                    <a:lstStyle/>
                    <a:p>
                      <a:pPr fontAlgn="base"/>
                      <a:r>
                        <a:rPr lang="en-IN" dirty="0">
                          <a:effectLst/>
                        </a:rPr>
                        <a:t>Polymorphism</a:t>
                      </a:r>
                    </a:p>
                  </a:txBody>
                  <a:tcPr marL="95250" marR="76200" marT="95250" marB="85725" anchor="ctr"/>
                </a:tc>
                <a:tc>
                  <a:txBody>
                    <a:bodyPr/>
                    <a:lstStyle/>
                    <a:p>
                      <a:pPr fontAlgn="base"/>
                      <a:r>
                        <a:rPr lang="en-IN" dirty="0">
                          <a:effectLst/>
                        </a:rPr>
                        <a:t>A concept of using common operation in different ways for different data input.</a:t>
                      </a:r>
                    </a:p>
                  </a:txBody>
                  <a:tcPr marL="95250" marR="76200" marT="95250" marB="85725" anchor="ctr"/>
                </a:tc>
              </a:tr>
            </a:tbl>
          </a:graphicData>
        </a:graphic>
      </p:graphicFrame>
    </p:spTree>
    <p:extLst>
      <p:ext uri="{BB962C8B-B14F-4D97-AF65-F5344CB8AC3E}">
        <p14:creationId xmlns:p14="http://schemas.microsoft.com/office/powerpoint/2010/main" val="2986591643"/>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766</Words>
  <Application>Microsoft Office PowerPoint</Application>
  <PresentationFormat>On-screen Show (4:3)</PresentationFormat>
  <Paragraphs>231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Amrtya srivastav</dc:creator>
  <cp:lastModifiedBy>Amrtya srivastav</cp:lastModifiedBy>
  <cp:revision>29</cp:revision>
  <dcterms:created xsi:type="dcterms:W3CDTF">2019-09-10T08:22:23Z</dcterms:created>
  <dcterms:modified xsi:type="dcterms:W3CDTF">2019-10-15T17:40:17Z</dcterms:modified>
</cp:coreProperties>
</file>