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7" r:id="rId13"/>
    <p:sldId id="258" r:id="rId14"/>
    <p:sldId id="275" r:id="rId15"/>
    <p:sldId id="276" r:id="rId16"/>
    <p:sldId id="259" r:id="rId17"/>
    <p:sldId id="260" r:id="rId18"/>
    <p:sldId id="261" r:id="rId19"/>
    <p:sldId id="262" r:id="rId20"/>
    <p:sldId id="273" r:id="rId21"/>
    <p:sldId id="274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60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FC1B4-0C72-344F-AEAB-14D5E6AD3948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6B33F-6084-9B4E-BCAA-A49967BEC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3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909C7-C0DE-0241-9396-FE9F44F7B0E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4F25-B3B8-3540-836F-10A78CBCE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4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Best</a:t>
            </a:r>
            <a:r>
              <a:rPr lang="en-GB" baseline="0" dirty="0" smtClean="0"/>
              <a:t> photo I could find</a:t>
            </a:r>
            <a:r>
              <a:rPr lang="mr-IN" baseline="0" dirty="0" smtClean="0"/>
              <a:t>…</a:t>
            </a:r>
            <a:r>
              <a:rPr lang="en-GB" baseline="0" dirty="0" smtClean="0"/>
              <a:t> Just went downhill from there :P</a:t>
            </a:r>
          </a:p>
          <a:p>
            <a:r>
              <a:rPr lang="en-GB" baseline="0" dirty="0" smtClean="0"/>
              <a:t>Emphasis on 2</a:t>
            </a:r>
            <a:r>
              <a:rPr lang="en-GB" baseline="30000" dirty="0" smtClean="0"/>
              <a:t>nd</a:t>
            </a:r>
            <a:r>
              <a:rPr lang="en-GB" baseline="0" dirty="0" smtClean="0"/>
              <a:t> Year student </a:t>
            </a:r>
            <a:r>
              <a:rPr lang="mr-IN" baseline="0" dirty="0" smtClean="0"/>
              <a:t>–</a:t>
            </a:r>
            <a:r>
              <a:rPr lang="en-GB" baseline="0" dirty="0" smtClean="0"/>
              <a:t> I’m a bit new to this teaching thing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4F25-B3B8-3540-836F-10A78CBCEE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you bolt</a:t>
            </a:r>
            <a:r>
              <a:rPr lang="en-GB" baseline="0" dirty="0" smtClean="0"/>
              <a:t> out of the door, I do have decent programming experience </a:t>
            </a:r>
            <a:r>
              <a:rPr lang="en-GB" baseline="0" dirty="0" smtClean="0">
                <a:sym typeface="Wingdings"/>
              </a:rPr>
              <a:t></a:t>
            </a:r>
          </a:p>
          <a:p>
            <a:r>
              <a:rPr lang="en-GB" baseline="0" dirty="0" smtClean="0">
                <a:sym typeface="Wingdings"/>
              </a:rPr>
              <a:t>This is my first teaching experience.</a:t>
            </a:r>
          </a:p>
          <a:p>
            <a:r>
              <a:rPr lang="en-GB" baseline="0" dirty="0" smtClean="0">
                <a:sym typeface="Wingdings"/>
              </a:rPr>
              <a:t>Which means</a:t>
            </a:r>
            <a:r>
              <a:rPr lang="mr-IN" baseline="0" dirty="0" smtClean="0">
                <a:sym typeface="Wingdings"/>
              </a:rPr>
              <a:t>…</a:t>
            </a:r>
            <a:r>
              <a:rPr lang="en-GB" baseline="0" dirty="0" smtClean="0">
                <a:sym typeface="Wingdings"/>
              </a:rPr>
              <a:t> I need your help! (next)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4F25-B3B8-3540-836F-10A78CBCEE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7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Aim: Let me know if I’m doing things wrong. My aim is to help</a:t>
            </a:r>
            <a:r>
              <a:rPr lang="en-GB" baseline="0" dirty="0" smtClean="0"/>
              <a:t> you understand, help me learn how to better help you. This is a learning environment for all of us.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4F25-B3B8-3540-836F-10A78CBCEE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07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BUILD X : ANDROID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tinyurl.com</a:t>
            </a:r>
            <a:r>
              <a:rPr lang="en-US" b="1" dirty="0"/>
              <a:t>/android-blank-project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7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xmlns="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88911C-0EC7-40A9-9BCB-CA8A66E462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3023EA8-527A-4FA2-A71D-626F912756C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0C46CD6-ADBB-41BC-8969-7C707D4332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xmlns="" id="{B6C38415-998B-45FB-A12C-BD0B184CB8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D89F71-9459-4318-ACAE-874616C3A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58" y="1289918"/>
            <a:ext cx="4242853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0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472" y="2984378"/>
            <a:ext cx="9601200" cy="834736"/>
          </a:xfrm>
        </p:spPr>
        <p:txBody>
          <a:bodyPr/>
          <a:lstStyle/>
          <a:p>
            <a:pPr algn="ctr"/>
            <a:r>
              <a:rPr lang="en-GB" dirty="0" smtClean="0"/>
              <a:t>Let’s get started!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42386" y="6365009"/>
            <a:ext cx="417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https://</a:t>
            </a:r>
            <a:r>
              <a:rPr lang="en-US" b="1" dirty="0" err="1"/>
              <a:t>tinyurl.com</a:t>
            </a:r>
            <a:r>
              <a:rPr lang="en-US" b="1" dirty="0"/>
              <a:t>/android-blank-project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71" y="3004457"/>
            <a:ext cx="9601200" cy="979713"/>
          </a:xfrm>
        </p:spPr>
        <p:txBody>
          <a:bodyPr/>
          <a:lstStyle/>
          <a:p>
            <a:pPr algn="ctr"/>
            <a:r>
              <a:rPr lang="en-GB" dirty="0" smtClean="0"/>
              <a:t>Components of an Android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4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an Android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Main categories:</a:t>
            </a:r>
          </a:p>
          <a:p>
            <a:r>
              <a:rPr lang="en-GB" sz="3200" dirty="0" smtClean="0"/>
              <a:t>Activities</a:t>
            </a:r>
          </a:p>
          <a:p>
            <a:r>
              <a:rPr lang="en-GB" sz="3200" dirty="0" smtClean="0"/>
              <a:t>Layouts &amp; Views</a:t>
            </a:r>
          </a:p>
          <a:p>
            <a:r>
              <a:rPr lang="en-GB" sz="3200" dirty="0" smtClean="0"/>
              <a:t>Resources</a:t>
            </a:r>
          </a:p>
          <a:p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135586" y="5405735"/>
            <a:ext cx="4261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smtClean="0"/>
              <a:t>We’ll focus on Resources today.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51745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Activities -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One of the basic building blocks of an Android app.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Can be thought of as a </a:t>
            </a:r>
            <a:r>
              <a:rPr lang="en-GB" b="1" u="sng" dirty="0" smtClean="0"/>
              <a:t>distinct page</a:t>
            </a:r>
            <a:r>
              <a:rPr lang="en-GB" u="sng" dirty="0" smtClean="0"/>
              <a:t> </a:t>
            </a:r>
            <a:r>
              <a:rPr lang="en-GB" dirty="0" smtClean="0"/>
              <a:t>in your app.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They have layouts (providing structure) which contain many views, they can handle user interactions, and users can navigate between them.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They have a </a:t>
            </a:r>
            <a:r>
              <a:rPr lang="en-GB" b="1" u="sng" dirty="0" smtClean="0"/>
              <a:t>fairly complex lifecycle</a:t>
            </a:r>
            <a:r>
              <a:rPr lang="en-GB" u="sng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u="sng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most important thing to know is that activities </a:t>
            </a:r>
            <a:r>
              <a:rPr lang="en-GB" b="1" u="sng" dirty="0" smtClean="0"/>
              <a:t>can exist in the background</a:t>
            </a:r>
            <a:r>
              <a:rPr lang="en-GB" dirty="0" smtClean="0"/>
              <a:t> without being fully closed.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275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Layouts &amp; Views -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 layout tells the device </a:t>
            </a:r>
            <a:r>
              <a:rPr lang="en-GB" b="1" u="sng" dirty="0" smtClean="0"/>
              <a:t>how things should look </a:t>
            </a:r>
            <a:r>
              <a:rPr lang="mr-IN" dirty="0" smtClean="0"/>
              <a:t>–</a:t>
            </a:r>
            <a:r>
              <a:rPr lang="en-GB" dirty="0" smtClean="0"/>
              <a:t> an activity, fragment, custom view, etc.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Layouts are made up of </a:t>
            </a:r>
            <a:r>
              <a:rPr lang="en-GB" b="1" u="sng" dirty="0" smtClean="0"/>
              <a:t>views</a:t>
            </a:r>
            <a:r>
              <a:rPr lang="en-GB" dirty="0" smtClean="0"/>
              <a:t>, some of which can contain other views (this is called a </a:t>
            </a:r>
            <a:r>
              <a:rPr lang="en-GB" b="1" u="sng" dirty="0" smtClean="0"/>
              <a:t>View group</a:t>
            </a:r>
            <a:r>
              <a:rPr lang="en-GB" dirty="0" smtClean="0"/>
              <a:t>). For example, a </a:t>
            </a:r>
            <a:r>
              <a:rPr lang="en-GB" b="1" dirty="0" err="1" smtClean="0"/>
              <a:t>TextView</a:t>
            </a:r>
            <a:r>
              <a:rPr lang="en-GB" dirty="0" smtClean="0"/>
              <a:t> displays text, it is a simple view so </a:t>
            </a:r>
            <a:r>
              <a:rPr lang="en-GB" i="1" dirty="0" smtClean="0"/>
              <a:t>it cannot contain other views</a:t>
            </a:r>
            <a:r>
              <a:rPr lang="en-GB" dirty="0" smtClean="0"/>
              <a:t>. However, a </a:t>
            </a:r>
            <a:r>
              <a:rPr lang="en-GB" b="1" dirty="0" err="1" smtClean="0"/>
              <a:t>LinearLayout</a:t>
            </a:r>
            <a:r>
              <a:rPr lang="en-GB" dirty="0" smtClean="0"/>
              <a:t> is a view group, so it </a:t>
            </a:r>
            <a:r>
              <a:rPr lang="en-GB" i="1" dirty="0" smtClean="0"/>
              <a:t>can contain other views</a:t>
            </a:r>
            <a:r>
              <a:rPr lang="en-GB" b="1" i="1" dirty="0" smtClean="0"/>
              <a:t>. </a:t>
            </a:r>
            <a:r>
              <a:rPr lang="en-GB" b="1" dirty="0" smtClean="0"/>
              <a:t>( A </a:t>
            </a:r>
            <a:r>
              <a:rPr lang="en-GB" b="1" dirty="0" err="1" smtClean="0"/>
              <a:t>LinearLayout</a:t>
            </a:r>
            <a:r>
              <a:rPr lang="en-GB" b="1" dirty="0" smtClean="0"/>
              <a:t> displays it’s children views in-line, either </a:t>
            </a:r>
            <a:r>
              <a:rPr lang="en-GB" b="1" dirty="0" err="1" smtClean="0"/>
              <a:t>horiztontally</a:t>
            </a:r>
            <a:r>
              <a:rPr lang="en-GB" b="1" dirty="0" smtClean="0"/>
              <a:t> or vertically)</a:t>
            </a:r>
            <a:endParaRPr lang="en-GB" b="1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1" u="sng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Views can be given </a:t>
            </a:r>
            <a:r>
              <a:rPr lang="en-GB" b="1" u="sng" dirty="0" smtClean="0"/>
              <a:t>custom-ids</a:t>
            </a:r>
            <a:r>
              <a:rPr lang="en-GB" dirty="0" smtClean="0"/>
              <a:t>, so they can be referred to throughout your code.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u="sng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78102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Resource files define the visible elements of our application.</a:t>
            </a:r>
          </a:p>
          <a:p>
            <a:r>
              <a:rPr lang="en-GB" sz="2800" dirty="0" smtClean="0"/>
              <a:t>Strings, numbers, Booleans</a:t>
            </a:r>
          </a:p>
          <a:p>
            <a:r>
              <a:rPr lang="en-GB" sz="2800" dirty="0" smtClean="0"/>
              <a:t>Sizes for items</a:t>
            </a:r>
          </a:p>
          <a:p>
            <a:r>
              <a:rPr lang="en-GB" sz="2800" dirty="0" smtClean="0"/>
              <a:t>Styles for appearances of elements on screen</a:t>
            </a:r>
          </a:p>
          <a:p>
            <a:r>
              <a:rPr lang="en-GB" sz="2800" dirty="0" smtClean="0"/>
              <a:t>Layouts and Views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04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 smtClean="0"/>
              <a:t>Resource files are written in a mark-up language called XML (</a:t>
            </a:r>
            <a:r>
              <a:rPr lang="en-GB" sz="2800" dirty="0" err="1" smtClean="0"/>
              <a:t>eXtensible</a:t>
            </a:r>
            <a:r>
              <a:rPr lang="en-GB" sz="2800" dirty="0" smtClean="0"/>
              <a:t> </a:t>
            </a:r>
            <a:r>
              <a:rPr lang="en-GB" sz="2800" dirty="0" err="1" smtClean="0"/>
              <a:t>Markup</a:t>
            </a:r>
            <a:r>
              <a:rPr lang="en-GB" sz="2800" dirty="0" smtClean="0"/>
              <a:t> Language).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 smtClean="0"/>
              <a:t>Similar to HTML, XML structures data within tags.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i="1" dirty="0" smtClean="0"/>
              <a:t>(In fact, HTML is a type of XML)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9633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- XML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73992"/>
            <a:ext cx="7581900" cy="2413000"/>
          </a:xfrm>
        </p:spPr>
      </p:pic>
      <p:sp>
        <p:nvSpPr>
          <p:cNvPr id="7" name="TextBox 6"/>
          <p:cNvSpPr txBox="1"/>
          <p:nvPr/>
        </p:nvSpPr>
        <p:spPr>
          <a:xfrm>
            <a:off x="1371600" y="1802368"/>
            <a:ext cx="541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Here’s an example of XML that describes a note: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4989284"/>
            <a:ext cx="10470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As you can see, it’s fairly self-descriptive. You can see it’s to “</a:t>
            </a:r>
            <a:r>
              <a:rPr lang="en-GB" sz="2000" dirty="0" err="1" smtClean="0"/>
              <a:t>Tove</a:t>
            </a:r>
            <a:r>
              <a:rPr lang="en-GB" sz="2000" dirty="0" smtClean="0"/>
              <a:t>”, from “Jani” and it’s heading</a:t>
            </a:r>
          </a:p>
          <a:p>
            <a:r>
              <a:rPr lang="en-GB" sz="2000" dirty="0" smtClean="0"/>
              <a:t>is “Reminder to buy pasta”.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829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Resources </a:t>
            </a:r>
            <a:r>
              <a:rPr lang="en-GB" dirty="0" smtClean="0"/>
              <a:t>-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 can describe </a:t>
            </a:r>
            <a:r>
              <a:rPr lang="en-GB" i="1" dirty="0"/>
              <a:t>anything</a:t>
            </a:r>
            <a:r>
              <a:rPr lang="en-GB" dirty="0"/>
              <a:t> in this fashion</a:t>
            </a:r>
            <a:r>
              <a:rPr lang="en-GB" dirty="0" smtClean="0"/>
              <a:t>. For 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32882"/>
            <a:ext cx="5867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Welcome! Introductions are in order </a:t>
            </a:r>
            <a:r>
              <a:rPr lang="en-GB" dirty="0" smtClean="0">
                <a:sym typeface="Wingdings"/>
              </a:rPr>
              <a:t>:)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119" y="2669309"/>
            <a:ext cx="4944535" cy="23321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My name is Shakeel.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2</a:t>
            </a:r>
            <a:r>
              <a:rPr lang="en-GB" sz="2400" baseline="30000" dirty="0" smtClean="0">
                <a:solidFill>
                  <a:schemeClr val="tx1"/>
                </a:solidFill>
              </a:rPr>
              <a:t>nd</a:t>
            </a:r>
            <a:r>
              <a:rPr lang="en-GB" sz="2400" dirty="0" smtClean="0">
                <a:solidFill>
                  <a:schemeClr val="tx1"/>
                </a:solidFill>
              </a:rPr>
              <a:t> Year Computer Science student.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VP @ KCL Tech.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7" y="1803400"/>
            <a:ext cx="4064000" cy="406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42386" y="6365009"/>
            <a:ext cx="417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https://</a:t>
            </a:r>
            <a:r>
              <a:rPr lang="en-US" b="1" dirty="0" err="1"/>
              <a:t>tinyurl.com</a:t>
            </a:r>
            <a:r>
              <a:rPr lang="en-US" b="1" dirty="0"/>
              <a:t>/android-blank-project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5F5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-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When writing in Android, we use XML in the same manner.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 example, we have an XML resource to hold all of our strings (text). Here’s an example: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42389"/>
            <a:ext cx="7797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- XML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96281"/>
            <a:ext cx="7797800" cy="156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3726872"/>
            <a:ext cx="1021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have the same format, but there is some extra detail in our tags.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b="1" dirty="0" smtClean="0"/>
              <a:t>name</a:t>
            </a:r>
            <a:r>
              <a:rPr lang="en-GB" dirty="0" smtClean="0"/>
              <a:t> part of our </a:t>
            </a:r>
            <a:r>
              <a:rPr lang="en-GB" b="1" u="sng" dirty="0" smtClean="0"/>
              <a:t>&lt;string&gt; </a:t>
            </a:r>
            <a:r>
              <a:rPr lang="en-GB" dirty="0" smtClean="0"/>
              <a:t>tag is called an </a:t>
            </a:r>
            <a:r>
              <a:rPr lang="en-GB" b="1" u="sng" dirty="0" smtClean="0"/>
              <a:t>attribute</a:t>
            </a:r>
            <a:r>
              <a:rPr lang="en-GB" b="1" dirty="0" smtClean="0"/>
              <a:t>.</a:t>
            </a:r>
          </a:p>
          <a:p>
            <a:endParaRPr lang="en-GB" b="1" dirty="0"/>
          </a:p>
          <a:p>
            <a:r>
              <a:rPr lang="en-GB" b="1" dirty="0" smtClean="0"/>
              <a:t>Attributes contain data relating to specific objects in our XML. In this case, we know </a:t>
            </a:r>
            <a:r>
              <a:rPr lang="en-GB" dirty="0" smtClean="0"/>
              <a:t>the </a:t>
            </a:r>
            <a:r>
              <a:rPr lang="en-GB" u="sng" dirty="0" smtClean="0"/>
              <a:t>&lt;</a:t>
            </a:r>
            <a:r>
              <a:rPr lang="en-GB" b="1" u="sng" dirty="0" smtClean="0"/>
              <a:t>string</a:t>
            </a:r>
            <a:r>
              <a:rPr lang="en-GB" u="sng" dirty="0" smtClean="0"/>
              <a:t>&gt;</a:t>
            </a:r>
            <a:r>
              <a:rPr lang="en-GB" dirty="0" smtClean="0"/>
              <a:t>tag </a:t>
            </a:r>
          </a:p>
          <a:p>
            <a:r>
              <a:rPr lang="en-GB" b="1" dirty="0" smtClean="0"/>
              <a:t>containing “Hello world!” has </a:t>
            </a:r>
            <a:r>
              <a:rPr lang="en-GB" dirty="0" smtClean="0"/>
              <a:t>the </a:t>
            </a:r>
            <a:r>
              <a:rPr lang="en-GB" b="1" dirty="0" smtClean="0"/>
              <a:t>name </a:t>
            </a:r>
            <a:r>
              <a:rPr lang="en-GB" b="1" u="sng" dirty="0" smtClean="0"/>
              <a:t>”hello_world”</a:t>
            </a:r>
            <a:r>
              <a:rPr lang="en-GB" dirty="0" smtClean="0"/>
              <a:t>.</a:t>
            </a:r>
            <a:endParaRPr lang="en-GB" b="1" u="sng" dirty="0" smtClean="0"/>
          </a:p>
          <a:p>
            <a:endParaRPr lang="en-GB" b="1" dirty="0"/>
          </a:p>
          <a:p>
            <a:r>
              <a:rPr lang="en-GB" b="1" u="sng" dirty="0" smtClean="0"/>
              <a:t>We can refer to this string by that name in other parts of our code.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3197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2581" y="3041073"/>
            <a:ext cx="6636328" cy="1485900"/>
          </a:xfrm>
        </p:spPr>
        <p:txBody>
          <a:bodyPr/>
          <a:lstStyle/>
          <a:p>
            <a:r>
              <a:rPr lang="en-GB" dirty="0" smtClean="0"/>
              <a:t>Let’s explore this project </a:t>
            </a:r>
            <a:r>
              <a:rPr lang="en-GB" dirty="0" smtClean="0">
                <a:sym typeface="Wingdings"/>
              </a:rPr>
              <a:t>:)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9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Your challenge, should you choose to accept it: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 smtClean="0"/>
              <a:t>Verify you can run the app on your phone or emulator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 smtClean="0"/>
              <a:t>Change the text in some way, via the XML resources. You could change the size, the colour ( see http://</a:t>
            </a:r>
            <a:r>
              <a:rPr lang="en-GB" dirty="0" err="1" smtClean="0"/>
              <a:t>www.colorpicker.com</a:t>
            </a:r>
            <a:r>
              <a:rPr lang="en-GB" dirty="0"/>
              <a:t> </a:t>
            </a:r>
            <a:r>
              <a:rPr lang="en-GB" dirty="0" smtClean="0"/>
              <a:t>for help getting colour codes), the wording, or all three!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 smtClean="0"/>
              <a:t>Add a &lt;Button&gt; below your text view, and set the label on it using a string resource.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1" dirty="0" smtClean="0"/>
              <a:t>Challenge: </a:t>
            </a:r>
            <a:r>
              <a:rPr lang="en-GB" dirty="0" smtClean="0"/>
              <a:t> Give the button an ID, ”find” the button in your activity Java code, and make it do </a:t>
            </a:r>
            <a:r>
              <a:rPr lang="en-GB" i="1" dirty="0" smtClean="0"/>
              <a:t>something</a:t>
            </a:r>
            <a:r>
              <a:rPr lang="en-GB" dirty="0" smtClean="0"/>
              <a:t> when you press it (search ”Android toast” online for some ideas)</a:t>
            </a:r>
            <a:endParaRPr lang="en-GB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GB" dirty="0" smtClean="0"/>
              <a:t>The KCL Tech team are </a:t>
            </a:r>
            <a:r>
              <a:rPr lang="en-GB" b="1" u="sng" dirty="0" smtClean="0"/>
              <a:t>here to help</a:t>
            </a:r>
            <a:r>
              <a:rPr lang="en-GB" dirty="0"/>
              <a:t> </a:t>
            </a:r>
            <a:r>
              <a:rPr lang="en-GB" dirty="0" smtClean="0"/>
              <a:t>- just wave your hand or shout at us </a:t>
            </a:r>
            <a:r>
              <a:rPr lang="en-GB" dirty="0" smtClean="0">
                <a:sym typeface="Wingdings"/>
              </a:rPr>
              <a:t>:)</a:t>
            </a:r>
            <a:endParaRPr lang="en-GB" u="sng" dirty="0" smtClean="0"/>
          </a:p>
        </p:txBody>
      </p:sp>
    </p:spTree>
    <p:extLst>
      <p:ext uri="{BB962C8B-B14F-4D97-AF65-F5344CB8AC3E}">
        <p14:creationId xmlns:p14="http://schemas.microsoft.com/office/powerpoint/2010/main" val="17325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I’m a bit new to this teaching thing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 have 5 years programming experience in total</a:t>
            </a:r>
          </a:p>
          <a:p>
            <a:pPr marL="0" indent="0">
              <a:buNone/>
            </a:pPr>
            <a:r>
              <a:rPr lang="en-GB" sz="2400" dirty="0" smtClean="0"/>
              <a:t>3 years with Java </a:t>
            </a:r>
          </a:p>
          <a:p>
            <a:pPr marL="0" indent="0">
              <a:buNone/>
            </a:pPr>
            <a:r>
              <a:rPr lang="en-GB" sz="2400" dirty="0"/>
              <a:t>A</a:t>
            </a:r>
            <a:r>
              <a:rPr lang="en-GB" sz="2400" dirty="0" smtClean="0"/>
              <a:t>bout a year’s worth of time playing with Android apps</a:t>
            </a:r>
            <a:r>
              <a:rPr lang="mr-IN" sz="2400" dirty="0" smtClean="0"/>
              <a:t>…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mr-IN" sz="2400" dirty="0" smtClean="0"/>
              <a:t>…</a:t>
            </a:r>
            <a:r>
              <a:rPr lang="en-GB" sz="2400" dirty="0" smtClean="0"/>
              <a:t>and approximately 0 hours of teaching experience! :D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3942386" y="6365009"/>
            <a:ext cx="417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https://</a:t>
            </a:r>
            <a:r>
              <a:rPr lang="en-US" b="1" dirty="0" err="1"/>
              <a:t>tinyurl.com</a:t>
            </a:r>
            <a:r>
              <a:rPr lang="en-US" b="1" dirty="0"/>
              <a:t>/android-blank-project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 need your help!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 smtClean="0"/>
              <a:t>If what I’m doing isn’t working, please let me know!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 smtClean="0"/>
              <a:t>In person, on Facebook, anywhere really.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 smtClean="0"/>
              <a:t>My aim is to help you understand, if I’m not doing that, please tell me so I can learn how to better help you </a:t>
            </a:r>
            <a:r>
              <a:rPr lang="en-GB" sz="2800" dirty="0" smtClean="0">
                <a:sym typeface="Wingdings"/>
              </a:rPr>
              <a:t>:)</a:t>
            </a:r>
            <a:endParaRPr lang="en-GB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3942386" y="6365009"/>
            <a:ext cx="417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https://</a:t>
            </a:r>
            <a:r>
              <a:rPr lang="en-US" b="1" dirty="0" err="1"/>
              <a:t>tinyurl.com</a:t>
            </a:r>
            <a:r>
              <a:rPr lang="en-US" b="1" dirty="0"/>
              <a:t>/android-blank-project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course anyway?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 smtClean="0"/>
              <a:t>This is a beginner's guide to developing Android applications. You do not need any prior mobile development knowledge or experience.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u="sng" dirty="0" smtClean="0"/>
              <a:t>However, this is not a beginner’s guide to programming!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 smtClean="0"/>
              <a:t>Mobile apps are not the best place to start learning how to code for the first time.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3942386" y="6365009"/>
            <a:ext cx="417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https://</a:t>
            </a:r>
            <a:r>
              <a:rPr lang="en-US" b="1" dirty="0" err="1"/>
              <a:t>tinyurl.com</a:t>
            </a:r>
            <a:r>
              <a:rPr lang="en-US" b="1" dirty="0"/>
              <a:t>/android-blank-project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0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this course anyway?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 smtClean="0"/>
              <a:t>The languages used in this course will be </a:t>
            </a:r>
            <a:r>
              <a:rPr lang="en-GB" sz="2800" b="1" dirty="0" smtClean="0"/>
              <a:t>Java</a:t>
            </a:r>
            <a:r>
              <a:rPr lang="en-GB" sz="2800" dirty="0" smtClean="0"/>
              <a:t> and </a:t>
            </a:r>
            <a:r>
              <a:rPr lang="en-GB" sz="2800" b="1" dirty="0" smtClean="0"/>
              <a:t>XML</a:t>
            </a:r>
            <a:r>
              <a:rPr lang="en-GB" sz="28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u="sng" dirty="0" smtClean="0"/>
              <a:t>This will not be an in-depth guide to either language.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b="1" u="sng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 smtClean="0"/>
              <a:t>Side note:</a:t>
            </a:r>
            <a:r>
              <a:rPr lang="en-GB" sz="2400" dirty="0" smtClean="0"/>
              <a:t> Java instead of </a:t>
            </a:r>
            <a:r>
              <a:rPr lang="en-GB" sz="2400" dirty="0" err="1" smtClean="0"/>
              <a:t>Kotlin</a:t>
            </a:r>
            <a:r>
              <a:rPr lang="en-GB" sz="2400" dirty="0" smtClean="0"/>
              <a:t> as I don’t have enough experience with </a:t>
            </a:r>
            <a:r>
              <a:rPr lang="en-GB" sz="2400" dirty="0" err="1" smtClean="0"/>
              <a:t>Kotlin</a:t>
            </a:r>
            <a:r>
              <a:rPr lang="en-GB" sz="2400" dirty="0" smtClean="0"/>
              <a:t> to teach it. I might do an overview near the end of the course, we’ll see how it goes ;p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2386" y="6365009"/>
            <a:ext cx="417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https://</a:t>
            </a:r>
            <a:r>
              <a:rPr lang="en-US" b="1" dirty="0" err="1"/>
              <a:t>tinyurl.com</a:t>
            </a:r>
            <a:r>
              <a:rPr lang="en-US" b="1" dirty="0"/>
              <a:t>/android-blank-project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this course for 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235527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Some experience with Java/any similar object-oriented language (C++, C#, </a:t>
            </a:r>
            <a:r>
              <a:rPr lang="en-GB" sz="2400" dirty="0" err="1" smtClean="0"/>
              <a:t>etc</a:t>
            </a:r>
            <a:r>
              <a:rPr lang="en-GB" sz="2400" dirty="0" smtClean="0"/>
              <a:t>) would be favourable.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Some general programming experience is also great (Python, JS, </a:t>
            </a:r>
            <a:r>
              <a:rPr lang="en-GB" sz="2400" dirty="0" err="1" smtClean="0"/>
              <a:t>etc</a:t>
            </a:r>
            <a:r>
              <a:rPr lang="en-GB" sz="2400" dirty="0" smtClean="0"/>
              <a:t>) although some concepts might take a bit more time to grasp.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3942386" y="6365009"/>
            <a:ext cx="417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https://</a:t>
            </a:r>
            <a:r>
              <a:rPr lang="en-US" b="1" dirty="0" err="1"/>
              <a:t>tinyurl.com</a:t>
            </a:r>
            <a:r>
              <a:rPr lang="en-US" b="1" dirty="0"/>
              <a:t>/android-blank-project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this course for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If you feel you can understand and respond to these questions, you’re in a perfect position to follow this course: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</a:t>
            </a:r>
            <a:r>
              <a:rPr lang="en-GB" dirty="0" smtClean="0"/>
              <a:t>an you briefly describe the different primitive types? (</a:t>
            </a:r>
            <a:r>
              <a:rPr lang="en-GB" dirty="0" err="1"/>
              <a:t>i</a:t>
            </a:r>
            <a:r>
              <a:rPr lang="en-GB" dirty="0" err="1" smtClean="0"/>
              <a:t>nts</a:t>
            </a:r>
            <a:r>
              <a:rPr lang="en-GB" dirty="0" smtClean="0"/>
              <a:t>, Strings, </a:t>
            </a:r>
            <a:r>
              <a:rPr lang="en-GB" dirty="0" err="1" smtClean="0"/>
              <a:t>booleans</a:t>
            </a:r>
            <a:r>
              <a:rPr lang="en-GB" dirty="0" smtClean="0"/>
              <a:t>, doubles, chars,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Do you know what a class is?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Do you know what inheritance is?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Do you know the difference between a “for loop” and a “while loop”?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2386" y="6365009"/>
            <a:ext cx="417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https://</a:t>
            </a:r>
            <a:r>
              <a:rPr lang="en-US" b="1" dirty="0" err="1"/>
              <a:t>tinyurl.com</a:t>
            </a:r>
            <a:r>
              <a:rPr lang="en-US" b="1" dirty="0"/>
              <a:t>/android-blank-project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this course anyway?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The best way to learn Android is to </a:t>
            </a:r>
            <a:r>
              <a:rPr lang="en-GB" sz="2400" b="1" dirty="0" smtClean="0"/>
              <a:t>get stuck in </a:t>
            </a:r>
            <a:r>
              <a:rPr lang="en-GB" sz="2400" dirty="0" smtClean="0"/>
              <a:t>and start playing with it </a:t>
            </a:r>
            <a:r>
              <a:rPr lang="mr-IN" sz="2400" dirty="0" smtClean="0"/>
              <a:t>–</a:t>
            </a:r>
            <a:r>
              <a:rPr lang="en-GB" sz="2400" dirty="0" smtClean="0"/>
              <a:t> and that’s what we’re going to do.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Throughout this course, </a:t>
            </a:r>
            <a:r>
              <a:rPr lang="en-GB" sz="2400" b="1" dirty="0" smtClean="0"/>
              <a:t>we will work together</a:t>
            </a:r>
            <a:r>
              <a:rPr lang="en-GB" sz="2400" dirty="0" smtClean="0"/>
              <a:t> </a:t>
            </a:r>
            <a:r>
              <a:rPr lang="en-GB" sz="2400" b="1" dirty="0" smtClean="0"/>
              <a:t>on a project</a:t>
            </a:r>
            <a:r>
              <a:rPr lang="en-GB" sz="2400" dirty="0" smtClean="0"/>
              <a:t>: a </a:t>
            </a:r>
            <a:r>
              <a:rPr lang="en-GB" sz="2400" dirty="0" err="1" smtClean="0"/>
              <a:t>todo</a:t>
            </a:r>
            <a:r>
              <a:rPr lang="en-GB" sz="2400" dirty="0" smtClean="0"/>
              <a:t> app.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Everyone will build their own app, and there will be chances for you to customize and experiment.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We’ll build step by step, exploring features along the way.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3942386" y="6365009"/>
            <a:ext cx="417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tinyurl.com</a:t>
            </a:r>
            <a:r>
              <a:rPr lang="en-US" b="1" dirty="0"/>
              <a:t>/android-blank-project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1306</TotalTime>
  <Words>1193</Words>
  <Application>Microsoft Macintosh PowerPoint</Application>
  <PresentationFormat>Widescreen</PresentationFormat>
  <Paragraphs>134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Franklin Gothic Book</vt:lpstr>
      <vt:lpstr>Mangal</vt:lpstr>
      <vt:lpstr>Wingdings</vt:lpstr>
      <vt:lpstr>Crop</vt:lpstr>
      <vt:lpstr>BUILD X : ANDROID</vt:lpstr>
      <vt:lpstr>Welcome! Introductions are in order :)</vt:lpstr>
      <vt:lpstr>I’m a bit new to this teaching thing</vt:lpstr>
      <vt:lpstr>I need your help!</vt:lpstr>
      <vt:lpstr>What is this course anyway?</vt:lpstr>
      <vt:lpstr>What is this course anyway?</vt:lpstr>
      <vt:lpstr>Is this course for me?</vt:lpstr>
      <vt:lpstr>Is this course for me?</vt:lpstr>
      <vt:lpstr>What is this course anyway?</vt:lpstr>
      <vt:lpstr>PowerPoint Presentation</vt:lpstr>
      <vt:lpstr>Let’s get started!</vt:lpstr>
      <vt:lpstr>Components of an Android App</vt:lpstr>
      <vt:lpstr>Components of an Android App</vt:lpstr>
      <vt:lpstr>Activities - Overview</vt:lpstr>
      <vt:lpstr>Layouts &amp; Views - Overview</vt:lpstr>
      <vt:lpstr>Resources</vt:lpstr>
      <vt:lpstr>Resources</vt:lpstr>
      <vt:lpstr>Resources - XML</vt:lpstr>
      <vt:lpstr>Resources - XML</vt:lpstr>
      <vt:lpstr>Resources - XML</vt:lpstr>
      <vt:lpstr>Resources - XML</vt:lpstr>
      <vt:lpstr>Let’s explore this project :)</vt:lpstr>
      <vt:lpstr>Exercise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X : ANDROID</dc:title>
  <dc:creator>Subratty, Shakeel</dc:creator>
  <cp:lastModifiedBy>Subratty, Shakeel</cp:lastModifiedBy>
  <cp:revision>21</cp:revision>
  <dcterms:created xsi:type="dcterms:W3CDTF">2018-01-22T20:21:38Z</dcterms:created>
  <dcterms:modified xsi:type="dcterms:W3CDTF">2018-01-23T18:07:38Z</dcterms:modified>
</cp:coreProperties>
</file>